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FAA"/>
    <a:srgbClr val="FE2820"/>
    <a:srgbClr val="1985B5"/>
    <a:srgbClr val="ADDEDE"/>
    <a:srgbClr val="52B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0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8161BFC-0444-CF45-A124-E5FFA6535A63}" type="datetimeFigureOut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AEEDBB2-F41F-1941-BA87-BA6753AD4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62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6BE5500-8E94-F54A-B5EF-3B094D3A7AB4}" type="datetimeFigureOut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PT Sans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11D634A-23FF-D749-998D-EF8F734B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16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T Sans" pitchFamily="34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T Sans" pitchFamily="34" charset="0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T Sans" pitchFamily="34" charset="0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T Sans" pitchFamily="34" charset="0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T Sans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233882"/>
            <a:ext cx="9144000" cy="6241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PT Sans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38188" y="3443288"/>
            <a:ext cx="7848600" cy="1587"/>
          </a:xfrm>
          <a:prstGeom prst="line">
            <a:avLst/>
          </a:prstGeom>
          <a:ln w="9525">
            <a:solidFill>
              <a:srgbClr val="32AF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024" y="1889502"/>
            <a:ext cx="7951604" cy="1470025"/>
          </a:xfrm>
          <a:prstGeom prst="rect">
            <a:avLst/>
          </a:prstGeom>
        </p:spPr>
        <p:txBody>
          <a:bodyPr anchor="b"/>
          <a:lstStyle>
            <a:lvl1pPr algn="l">
              <a:defRPr sz="3600" b="0">
                <a:solidFill>
                  <a:schemeClr val="accent6"/>
                </a:solidFill>
                <a:latin typeface="PT San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24" y="3525899"/>
            <a:ext cx="7951604" cy="461665"/>
          </a:xfrm>
        </p:spPr>
        <p:txBody>
          <a:bodyPr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PT San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CB-logo-clr.R_croppe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72" y="734595"/>
            <a:ext cx="2068689" cy="9854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60389" y="6408484"/>
            <a:ext cx="2736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30"/>
            <a:r>
              <a:rPr lang="en-US" sz="1100" kern="1200" dirty="0" smtClean="0">
                <a:solidFill>
                  <a:schemeClr val="tx1">
                    <a:tint val="75000"/>
                  </a:schemeClr>
                </a:solidFill>
                <a:latin typeface="PT Sans" pitchFamily="34" charset="0"/>
                <a:ea typeface="+mn-ea"/>
                <a:cs typeface="+mn-cs"/>
              </a:rPr>
              <a:t>©2013 CloudBees, Inc. All Rights Reserved</a:t>
            </a:r>
            <a:endParaRPr lang="en-US" sz="1100" kern="1200" dirty="0">
              <a:solidFill>
                <a:schemeClr val="tx1">
                  <a:tint val="75000"/>
                </a:schemeClr>
              </a:solidFill>
              <a:latin typeface="PT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7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0467"/>
            <a:ext cx="2057400" cy="557324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0467"/>
            <a:ext cx="6019800" cy="55732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B-logo-clr.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33500"/>
            <a:ext cx="6230938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4"/>
          <p:cNvSpPr>
            <a:spLocks noGrp="1"/>
          </p:cNvSpPr>
          <p:nvPr>
            <p:ph type="title"/>
          </p:nvPr>
        </p:nvSpPr>
        <p:spPr>
          <a:xfrm>
            <a:off x="268111" y="177096"/>
            <a:ext cx="8664221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9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8"/>
          <p:cNvSpPr txBox="1">
            <a:spLocks noChangeArrowheads="1"/>
          </p:cNvSpPr>
          <p:nvPr/>
        </p:nvSpPr>
        <p:spPr bwMode="auto">
          <a:xfrm>
            <a:off x="9266238" y="33639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CB-logo-blk.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30300"/>
            <a:ext cx="7315444" cy="45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907" y="0"/>
            <a:ext cx="10287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7527" y="979412"/>
            <a:ext cx="8005763" cy="152430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CB-logo-clr.R_cropped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97" y="5713098"/>
            <a:ext cx="2440493" cy="116257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60494" y="6680455"/>
            <a:ext cx="4807945" cy="184985"/>
          </a:xfrm>
          <a:prstGeom prst="rect">
            <a:avLst/>
          </a:prstGeom>
        </p:spPr>
        <p:txBody>
          <a:bodyPr vert="horz" lIns="91425" tIns="45713" rIns="91425" bIns="45713" rtlCol="0" anchor="ctr"/>
          <a:lstStyle/>
          <a:p>
            <a:pPr lvl="0" algn="l" defTabSz="457130"/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PT Sans" pitchFamily="34" charset="0"/>
                <a:ea typeface="+mn-ea"/>
                <a:cs typeface="+mn-cs"/>
              </a:rPr>
              <a:t>Image © http://</a:t>
            </a: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PT Sans" pitchFamily="34" charset="0"/>
                <a:ea typeface="+mn-ea"/>
                <a:cs typeface="+mn-cs"/>
              </a:rPr>
              <a:t>sfcitizen.com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PT Sans" pitchFamily="34" charset="0"/>
                <a:ea typeface="+mn-ea"/>
                <a:cs typeface="+mn-cs"/>
              </a:rPr>
              <a:t>/blog/</a:t>
            </a:r>
            <a:r>
              <a:rPr lang="en-US" sz="800" dirty="0" err="1" smtClean="0">
                <a:solidFill>
                  <a:schemeClr val="bg2">
                    <a:lumMod val="25000"/>
                  </a:schemeClr>
                </a:solidFill>
                <a:latin typeface="PT Sans" pitchFamily="34" charset="0"/>
                <a:ea typeface="+mn-ea"/>
                <a:cs typeface="+mn-cs"/>
              </a:rPr>
              <a:t>wp</a:t>
            </a:r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  <a:latin typeface="PT Sans" pitchFamily="34" charset="0"/>
                <a:ea typeface="+mn-ea"/>
                <a:cs typeface="+mn-cs"/>
              </a:rPr>
              <a:t>-content/uploads/2011/11/6302790910_c4eb865892_o-copy.jpg</a:t>
            </a:r>
            <a:endParaRPr lang="en-US" sz="800" dirty="0">
              <a:solidFill>
                <a:schemeClr val="bg2">
                  <a:lumMod val="25000"/>
                </a:schemeClr>
              </a:solidFill>
              <a:latin typeface="PT Sans" pitchFamily="34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60389" y="6408484"/>
            <a:ext cx="2736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30"/>
            <a:r>
              <a:rPr lang="en-US" sz="1100" kern="1200" dirty="0" smtClean="0">
                <a:solidFill>
                  <a:schemeClr val="bg2"/>
                </a:solidFill>
                <a:latin typeface="PT Sans" pitchFamily="34" charset="0"/>
                <a:ea typeface="+mn-ea"/>
                <a:cs typeface="+mn-cs"/>
              </a:rPr>
              <a:t>©2013 CloudBees, Inc. All Rights Reserved</a:t>
            </a:r>
            <a:endParaRPr lang="en-US" sz="1100" kern="1200" dirty="0">
              <a:solidFill>
                <a:schemeClr val="bg2"/>
              </a:solidFill>
              <a:latin typeface="PT San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74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45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111" y="1062769"/>
            <a:ext cx="4169767" cy="49845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39" y="1062769"/>
            <a:ext cx="4158693" cy="49845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111" y="904170"/>
            <a:ext cx="4140571" cy="75235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8111" y="1656521"/>
            <a:ext cx="4140571" cy="43907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050" y="904171"/>
            <a:ext cx="4246282" cy="75235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050" y="1656522"/>
            <a:ext cx="4246282" cy="4390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67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10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4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1" y="317113"/>
            <a:ext cx="8664221" cy="6604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7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AFAA"/>
            </a:gs>
            <a:gs pos="100000">
              <a:srgbClr val="FFFFFF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B-logo-clr-1.R.eps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6" t="18280" r="21187" b="47687"/>
          <a:stretch/>
        </p:blipFill>
        <p:spPr>
          <a:xfrm>
            <a:off x="1823975" y="3196005"/>
            <a:ext cx="7207946" cy="28777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21020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tx1"/>
              </a:solidFill>
              <a:latin typeface="PT San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210204"/>
            <a:ext cx="9144000" cy="64779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PT Sans" pitchFamily="34" charset="0"/>
            </a:endParaRP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8111" y="1001009"/>
            <a:ext cx="8664221" cy="507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6" name="Title Placeholder 13"/>
          <p:cNvSpPr>
            <a:spLocks noGrp="1"/>
          </p:cNvSpPr>
          <p:nvPr>
            <p:ph type="title"/>
          </p:nvPr>
        </p:nvSpPr>
        <p:spPr bwMode="auto">
          <a:xfrm>
            <a:off x="268111" y="177096"/>
            <a:ext cx="8664221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CB-logo-clr.R_cropped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87" y="6283199"/>
            <a:ext cx="1073267" cy="51127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60389" y="6408484"/>
            <a:ext cx="2736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30"/>
            <a:r>
              <a:rPr lang="en-US" sz="1100" kern="1200" dirty="0" smtClean="0">
                <a:solidFill>
                  <a:schemeClr val="tx1">
                    <a:tint val="75000"/>
                  </a:schemeClr>
                </a:solidFill>
                <a:latin typeface="PT Sans" pitchFamily="34" charset="0"/>
                <a:ea typeface="+mn-ea"/>
                <a:cs typeface="+mn-cs"/>
              </a:rPr>
              <a:t>©2013 CloudBees, Inc. All Rights Reserved</a:t>
            </a:r>
            <a:endParaRPr lang="en-US" sz="1100" kern="1200" dirty="0">
              <a:solidFill>
                <a:schemeClr val="tx1">
                  <a:tint val="75000"/>
                </a:schemeClr>
              </a:solidFill>
              <a:latin typeface="PT Sans" pitchFamily="34" charset="0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326438" y="6210204"/>
            <a:ext cx="398462" cy="647796"/>
          </a:xfrm>
          <a:prstGeom prst="rect">
            <a:avLst/>
          </a:prstGeom>
        </p:spPr>
        <p:txBody>
          <a:bodyPr anchor="ctr"/>
          <a:lstStyle>
            <a:lvl1pPr algn="r">
              <a:spcAft>
                <a:spcPts val="600"/>
              </a:spcAft>
              <a:defRPr sz="1000" b="1" i="0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defRPr/>
            </a:pPr>
            <a:fld id="{59D89313-D234-A646-897B-DFCDD514579E}" type="slidenum">
              <a:rPr lang="en-US" smtClean="0">
                <a:latin typeface="PT Sans" pitchFamily="34" charset="0"/>
                <a:ea typeface="+mn-ea"/>
                <a:cs typeface="+mn-cs"/>
              </a:rPr>
              <a:pPr algn="ctr" fontAlgn="auto">
                <a:spcBef>
                  <a:spcPts val="0"/>
                </a:spcBef>
                <a:defRPr/>
              </a:pPr>
              <a:t>‹#›</a:t>
            </a:fld>
            <a:endParaRPr lang="en-US" dirty="0" smtClean="0">
              <a:latin typeface="PT Sans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E15200"/>
          </a:solidFill>
          <a:latin typeface="PT Sans" pitchFamily="34" charset="0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400">
          <a:solidFill>
            <a:srgbClr val="E15200"/>
          </a:solidFill>
          <a:latin typeface="PT San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PT Sans" pitchFamily="34" charset="0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PT Sans" pitchFamily="34" charset="0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PT Sans" pitchFamily="34" charset="0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PT Sans" pitchFamily="34" charset="0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PT Sans" pitchFamily="34" charset="0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Scalability Summit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loading of build records</a:t>
            </a:r>
          </a:p>
          <a:p>
            <a:r>
              <a:rPr lang="en-US" dirty="0" smtClean="0"/>
              <a:t>Database plugin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 That Constrain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Adding is doable, changing is often hard</a:t>
            </a:r>
          </a:p>
          <a:p>
            <a:r>
              <a:rPr lang="en-US" dirty="0" smtClean="0"/>
              <a:t>Heterogeneousness in data model</a:t>
            </a:r>
          </a:p>
          <a:p>
            <a:r>
              <a:rPr lang="en-US" dirty="0" smtClean="0"/>
              <a:t>Thread-driven execution model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CloudBees Scalability Efforts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Multi-master / Meta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Master-to-master channel</a:t>
            </a:r>
          </a:p>
          <a:p>
            <a:r>
              <a:rPr lang="en-US" dirty="0" smtClean="0"/>
              <a:t>Extensions on top of it</a:t>
            </a:r>
          </a:p>
          <a:p>
            <a:pPr lvl="1"/>
            <a:r>
              <a:rPr lang="en-US" dirty="0" smtClean="0"/>
              <a:t>“Cloud” </a:t>
            </a:r>
            <a:r>
              <a:rPr lang="en-US" dirty="0" err="1" smtClean="0"/>
              <a:t>impl</a:t>
            </a:r>
            <a:r>
              <a:rPr lang="en-US" dirty="0"/>
              <a:t> </a:t>
            </a:r>
            <a:r>
              <a:rPr lang="en-US" dirty="0" smtClean="0"/>
              <a:t>to lease slaves</a:t>
            </a:r>
          </a:p>
          <a:p>
            <a:pPr lvl="1"/>
            <a:r>
              <a:rPr lang="en-US" dirty="0" smtClean="0"/>
              <a:t>Push security realm</a:t>
            </a:r>
          </a:p>
          <a:p>
            <a:pPr lvl="1"/>
            <a:r>
              <a:rPr lang="en-US" dirty="0" smtClean="0"/>
              <a:t>Push update center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we think we can go with this</a:t>
            </a:r>
          </a:p>
          <a:p>
            <a:pPr lvl="1"/>
            <a:r>
              <a:rPr lang="en-US" dirty="0" smtClean="0"/>
              <a:t>Move jobs around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with UI </a:t>
            </a:r>
            <a:r>
              <a:rPr lang="en-US" dirty="0" err="1" smtClean="0"/>
              <a:t>mashup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this wouldn’t take us</a:t>
            </a:r>
          </a:p>
          <a:p>
            <a:pPr lvl="1"/>
            <a:r>
              <a:rPr lang="en-US" dirty="0" smtClean="0"/>
              <a:t>Loss of inflight builds</a:t>
            </a:r>
          </a:p>
          <a:p>
            <a:pPr lvl="1"/>
            <a:r>
              <a:rPr lang="en-US" dirty="0" smtClean="0"/>
              <a:t>True horizontal scaling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Brand new job type</a:t>
            </a:r>
          </a:p>
          <a:p>
            <a:r>
              <a:rPr lang="en-US" dirty="0" smtClean="0"/>
              <a:t>Kill multiple birds in one stone</a:t>
            </a:r>
          </a:p>
          <a:p>
            <a:r>
              <a:rPr lang="en-US" dirty="0" smtClean="0"/>
              <a:t>Inspired by </a:t>
            </a:r>
            <a:r>
              <a:rPr lang="en-US" dirty="0" err="1" smtClean="0"/>
              <a:t>buildflow</a:t>
            </a:r>
            <a:r>
              <a:rPr lang="en-US" dirty="0" smtClean="0"/>
              <a:t> &amp; </a:t>
            </a:r>
            <a:r>
              <a:rPr lang="en-US" dirty="0" err="1" smtClean="0"/>
              <a:t>jenkow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5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single thread to execute the whole thing</a:t>
            </a:r>
          </a:p>
          <a:p>
            <a:pPr lvl="1"/>
            <a:r>
              <a:rPr lang="en-US" dirty="0" smtClean="0"/>
              <a:t>Analogous to NIO</a:t>
            </a:r>
          </a:p>
          <a:p>
            <a:pPr lvl="1"/>
            <a:r>
              <a:rPr lang="en-US" dirty="0" smtClean="0"/>
              <a:t>Check pointing</a:t>
            </a:r>
          </a:p>
          <a:p>
            <a:r>
              <a:rPr lang="en-US" dirty="0" smtClean="0"/>
              <a:t>BPMN-like workflow execution model</a:t>
            </a:r>
          </a:p>
          <a:p>
            <a:pPr lvl="1"/>
            <a:r>
              <a:rPr lang="en-US" dirty="0" smtClean="0"/>
              <a:t>Surface syntax independent</a:t>
            </a:r>
          </a:p>
          <a:p>
            <a:r>
              <a:rPr lang="en-US" dirty="0" smtClean="0"/>
              <a:t>Groovy DSL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 continuation-passing style execution model</a:t>
            </a:r>
          </a:p>
          <a:p>
            <a:r>
              <a:rPr lang="en-US" dirty="0" smtClean="0"/>
              <a:t>Post-execution visualization</a:t>
            </a:r>
          </a:p>
          <a:p>
            <a:pPr lvl="1"/>
            <a:r>
              <a:rPr lang="en-US" dirty="0" smtClean="0"/>
              <a:t>But no pre-execution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properties, build variables, and environments</a:t>
            </a:r>
          </a:p>
          <a:p>
            <a:r>
              <a:rPr lang="en-US" dirty="0" smtClean="0"/>
              <a:t>Open up direct access to file store</a:t>
            </a:r>
          </a:p>
          <a:p>
            <a:r>
              <a:rPr lang="en-US" dirty="0"/>
              <a:t>Hands-free process forking</a:t>
            </a:r>
          </a:p>
          <a:p>
            <a:r>
              <a:rPr lang="en-US" dirty="0" err="1"/>
              <a:t>Interop</a:t>
            </a:r>
            <a:r>
              <a:rPr lang="en-US" dirty="0"/>
              <a:t> with existing job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…?</a:t>
            </a:r>
          </a:p>
          <a:p>
            <a:r>
              <a:rPr lang="en-US" dirty="0" smtClean="0"/>
              <a:t>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Part 1: Story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from our collective experience</a:t>
            </a:r>
          </a:p>
          <a:p>
            <a:r>
              <a:rPr lang="en-US" dirty="0" smtClean="0"/>
              <a:t>Identify high-priority problems</a:t>
            </a:r>
          </a:p>
          <a:p>
            <a:r>
              <a:rPr lang="en-US" dirty="0" smtClean="0"/>
              <a:t>What is hurting serious users?</a:t>
            </a:r>
          </a:p>
          <a:p>
            <a:r>
              <a:rPr lang="en-US" dirty="0" smtClean="0"/>
              <a:t>Concrete details are good</a:t>
            </a:r>
          </a:p>
        </p:txBody>
      </p:sp>
    </p:spTree>
    <p:extLst>
      <p:ext uri="{BB962C8B-B14F-4D97-AF65-F5344CB8AC3E}">
        <p14:creationId xmlns:p14="http://schemas.microsoft.com/office/powerpoint/2010/main" val="27354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Part 2: Discuss &amp;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Collectively </a:t>
            </a:r>
            <a:r>
              <a:rPr lang="en-US" dirty="0"/>
              <a:t>pick </a:t>
            </a:r>
            <a:r>
              <a:rPr lang="en-US" dirty="0" smtClean="0"/>
              <a:t>a few topics</a:t>
            </a:r>
            <a:endParaRPr lang="en-US" dirty="0"/>
          </a:p>
          <a:p>
            <a:r>
              <a:rPr lang="en-US" dirty="0" smtClean="0"/>
              <a:t>Split into 2 tracks</a:t>
            </a:r>
          </a:p>
          <a:p>
            <a:endParaRPr lang="en-US" dirty="0" smtClean="0"/>
          </a:p>
          <a:p>
            <a:r>
              <a:rPr lang="en-US" dirty="0" smtClean="0"/>
              <a:t>See if we can start shaping up solution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dirty="0" smtClean="0"/>
              <a:t>Please keep shared notes</a:t>
            </a:r>
          </a:p>
          <a:p>
            <a:pPr lvl="1"/>
            <a:r>
              <a:rPr lang="en-US" dirty="0" smtClean="0"/>
              <a:t>Details!</a:t>
            </a:r>
          </a:p>
        </p:txBody>
      </p:sp>
    </p:spTree>
    <p:extLst>
      <p:ext uri="{BB962C8B-B14F-4D97-AF65-F5344CB8AC3E}">
        <p14:creationId xmlns:p14="http://schemas.microsoft.com/office/powerpoint/2010/main" val="1464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topics includes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CPU/memory/disk/network/… consumption</a:t>
            </a:r>
          </a:p>
          <a:p>
            <a:r>
              <a:rPr lang="en-US" dirty="0" smtClean="0"/>
              <a:t>Stability/</a:t>
            </a:r>
            <a:r>
              <a:rPr lang="en-US" dirty="0" err="1" smtClean="0"/>
              <a:t>diagnosability</a:t>
            </a:r>
            <a:r>
              <a:rPr lang="en-US" dirty="0" smtClean="0"/>
              <a:t> of slaves</a:t>
            </a:r>
          </a:p>
          <a:p>
            <a:r>
              <a:rPr lang="en-US" dirty="0" smtClean="0"/>
              <a:t>Access control of builds/UI</a:t>
            </a:r>
          </a:p>
          <a:p>
            <a:r>
              <a:rPr lang="en-US" dirty="0" smtClean="0"/>
              <a:t>Organizing jobs and build records</a:t>
            </a:r>
          </a:p>
          <a:p>
            <a:r>
              <a:rPr lang="en-US" dirty="0" smtClean="0"/>
              <a:t>Master to master communication</a:t>
            </a:r>
          </a:p>
          <a:p>
            <a:r>
              <a:rPr lang="en-US" dirty="0" smtClean="0"/>
              <a:t>Workflow / choreography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Stability of Jenkins releases</a:t>
            </a:r>
          </a:p>
          <a:p>
            <a:r>
              <a:rPr lang="en-US" dirty="0" smtClean="0"/>
              <a:t>Plugin compatibilities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goes listen-only mode</a:t>
            </a:r>
          </a:p>
          <a:p>
            <a:r>
              <a:rPr lang="en-US" dirty="0" smtClean="0"/>
              <a:t>Produce notes to show to the broader community</a:t>
            </a:r>
          </a:p>
          <a:p>
            <a:r>
              <a:rPr lang="en-US" dirty="0" smtClean="0"/>
              <a:t>Figure out how to do this better next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We’ve Done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What We Can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Per-slave consumption</a:t>
            </a:r>
          </a:p>
          <a:p>
            <a:pPr lvl="1"/>
            <a:r>
              <a:rPr lang="en-US" dirty="0" smtClean="0"/>
              <a:t>SSH (down to 1)</a:t>
            </a:r>
          </a:p>
          <a:p>
            <a:pPr lvl="1"/>
            <a:r>
              <a:rPr lang="en-US" dirty="0" smtClean="0"/>
              <a:t>Channel (down to 1)</a:t>
            </a:r>
          </a:p>
          <a:p>
            <a:r>
              <a:rPr lang="en-US" dirty="0" smtClean="0"/>
              <a:t>Executor thread on demand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Reduction: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NIO</a:t>
            </a:r>
          </a:p>
          <a:p>
            <a:r>
              <a:rPr lang="en-US" dirty="0" smtClean="0"/>
              <a:t>Asynchronous job execution</a:t>
            </a:r>
          </a:p>
          <a:p>
            <a:pPr lvl="1"/>
            <a:r>
              <a:rPr lang="en-US" dirty="0" smtClean="0"/>
              <a:t>More about this in workflow</a:t>
            </a:r>
          </a:p>
        </p:txBody>
      </p:sp>
    </p:spTree>
    <p:extLst>
      <p:ext uri="{BB962C8B-B14F-4D97-AF65-F5344CB8AC3E}">
        <p14:creationId xmlns:p14="http://schemas.microsoft.com/office/powerpoint/2010/main" val="8932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_CloudBees_Template-II-4x3">
  <a:themeElements>
    <a:clrScheme name="CloudBees">
      <a:dk1>
        <a:srgbClr val="262626"/>
      </a:dk1>
      <a:lt1>
        <a:sysClr val="window" lastClr="FFFFFF"/>
      </a:lt1>
      <a:dk2>
        <a:srgbClr val="333333"/>
      </a:dk2>
      <a:lt2>
        <a:srgbClr val="EEECE1"/>
      </a:lt2>
      <a:accent1>
        <a:srgbClr val="1985B5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ADBC"/>
      </a:accent5>
      <a:accent6>
        <a:srgbClr val="E15200"/>
      </a:accent6>
      <a:hlink>
        <a:srgbClr val="E15200"/>
      </a:hlink>
      <a:folHlink>
        <a:srgbClr val="FF52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2013_CloudBees_Template-II-4x3</Template>
  <TotalTime>111</TotalTime>
  <Words>317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2013_CloudBees_Template-II-4x3</vt:lpstr>
      <vt:lpstr>Jenkins Scalability Summit</vt:lpstr>
      <vt:lpstr>Logistics</vt:lpstr>
      <vt:lpstr>Agenda Part 1: Story time</vt:lpstr>
      <vt:lpstr>Agenda Part 2: Discuss &amp; Design</vt:lpstr>
      <vt:lpstr>Possible topics includes …</vt:lpstr>
      <vt:lpstr>Goals</vt:lpstr>
      <vt:lpstr>What We’ve Done &amp; What We Can</vt:lpstr>
      <vt:lpstr>Thread Reduction</vt:lpstr>
      <vt:lpstr>Thread Reduction: TODO</vt:lpstr>
      <vt:lpstr>Memory reduction</vt:lpstr>
      <vt:lpstr>Design Choices That Constrain Us</vt:lpstr>
      <vt:lpstr>CloudBees Scalability Efforts</vt:lpstr>
      <vt:lpstr>Multi-master / Meta Jenkins</vt:lpstr>
      <vt:lpstr>Multi-master</vt:lpstr>
      <vt:lpstr>Workflow</vt:lpstr>
      <vt:lpstr>Ingredients</vt:lpstr>
      <vt:lpstr>Ingredients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Scalability Summit</dc:title>
  <dc:creator>Kohsuke Kawaguchi</dc:creator>
  <cp:lastModifiedBy>Kohsuke Kawaguchi</cp:lastModifiedBy>
  <cp:revision>10</cp:revision>
  <dcterms:created xsi:type="dcterms:W3CDTF">2013-10-22T23:07:56Z</dcterms:created>
  <dcterms:modified xsi:type="dcterms:W3CDTF">2013-10-23T00:59:42Z</dcterms:modified>
</cp:coreProperties>
</file>