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e42db33f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GB"/>
              <a:t>R: </a:t>
            </a:r>
            <a:endParaRPr b="1"/>
          </a:p>
          <a:p>
            <a:pPr indent="0" lvl="0" marL="0" rtl="0" algn="l">
              <a:spcBef>
                <a:spcPts val="0"/>
              </a:spcBef>
              <a:spcAft>
                <a:spcPts val="0"/>
              </a:spcAft>
              <a:buNone/>
            </a:pPr>
            <a:r>
              <a:rPr lang="en-GB"/>
              <a:t>R is a programming language and environment specifically designed for statistical computing and graphics. It provides a wide variety of statistical and graphical techniques and is highly extensible. R is a free and open-source software that can be downloaded and installed on various operating systems.</a:t>
            </a:r>
            <a:endParaRPr/>
          </a:p>
          <a:p>
            <a:pPr indent="0" lvl="0" marL="0" rtl="0" algn="l">
              <a:spcBef>
                <a:spcPts val="0"/>
              </a:spcBef>
              <a:spcAft>
                <a:spcPts val="0"/>
              </a:spcAft>
              <a:buNone/>
            </a:pPr>
            <a:r>
              <a:rPr b="1" lang="en-GB"/>
              <a:t>RStudio: </a:t>
            </a:r>
            <a:endParaRPr b="1"/>
          </a:p>
          <a:p>
            <a:pPr indent="0" lvl="0" marL="0" rtl="0" algn="l">
              <a:spcBef>
                <a:spcPts val="0"/>
              </a:spcBef>
              <a:spcAft>
                <a:spcPts val="0"/>
              </a:spcAft>
              <a:buNone/>
            </a:pPr>
            <a:r>
              <a:rPr lang="en-GB"/>
              <a:t>RStudio, on the other hand, is an integrated development environment (IDE) for R. It provides a user-friendly interface for working with R, making it easier to write and execute R code. RStudio includes features like a code editor, debugging tools, workspace management, and visualization tools that enhance the R programming experience. RStudio is also free and open-source, with a paid commercial version available that includes additional features for enterprise use.</a:t>
            </a:r>
            <a:endParaRPr/>
          </a:p>
        </p:txBody>
      </p:sp>
      <p:sp>
        <p:nvSpPr>
          <p:cNvPr id="163" name="Google Shape;163;g2de42db33f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e4eb17c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GB"/>
              <a:t>R: </a:t>
            </a:r>
            <a:endParaRPr b="1"/>
          </a:p>
          <a:p>
            <a:pPr indent="0" lvl="0" marL="0" rtl="0" algn="l">
              <a:spcBef>
                <a:spcPts val="0"/>
              </a:spcBef>
              <a:spcAft>
                <a:spcPts val="0"/>
              </a:spcAft>
              <a:buNone/>
            </a:pPr>
            <a:r>
              <a:rPr lang="en-GB"/>
              <a:t>R is a programming language and environment specifically designed for statistical computing and graphics. It provides a wide variety of statistical and graphical techniques and is highly extensible. R is a free and open-source software that can be downloaded and installed on various operating systems.</a:t>
            </a:r>
            <a:endParaRPr/>
          </a:p>
          <a:p>
            <a:pPr indent="0" lvl="0" marL="0" rtl="0" algn="l">
              <a:spcBef>
                <a:spcPts val="0"/>
              </a:spcBef>
              <a:spcAft>
                <a:spcPts val="0"/>
              </a:spcAft>
              <a:buNone/>
            </a:pPr>
            <a:r>
              <a:rPr b="1" lang="en-GB"/>
              <a:t>RStudio: </a:t>
            </a:r>
            <a:endParaRPr b="1"/>
          </a:p>
          <a:p>
            <a:pPr indent="0" lvl="0" marL="0" rtl="0" algn="l">
              <a:spcBef>
                <a:spcPts val="0"/>
              </a:spcBef>
              <a:spcAft>
                <a:spcPts val="0"/>
              </a:spcAft>
              <a:buNone/>
            </a:pPr>
            <a:r>
              <a:rPr lang="en-GB"/>
              <a:t>RStudio, on the other hand, is an integrated development environment (IDE) for R. It provides a user-friendly interface for working with R, making it easier to write and execute R code. RStudio includes features like a code editor, debugging tools, workspace management, and visualization tools that enhance the R programming experience. RStudio is also free and open-source, with a paid commercial version available that includes additional features for enterprise use.</a:t>
            </a:r>
            <a:endParaRPr/>
          </a:p>
        </p:txBody>
      </p:sp>
      <p:sp>
        <p:nvSpPr>
          <p:cNvPr id="169" name="Google Shape;169;g2de4eb17c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e42db33f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de42db33f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7814bd7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2de7814bd7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de7814bd76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1. Freedom and Flexibility of Open Source </a:t>
            </a:r>
            <a:endParaRPr/>
          </a:p>
          <a:p>
            <a:pPr indent="0" lvl="0" marL="0" rtl="0" algn="l">
              <a:spcBef>
                <a:spcPts val="0"/>
              </a:spcBef>
              <a:spcAft>
                <a:spcPts val="0"/>
              </a:spcAft>
              <a:buNone/>
            </a:pPr>
            <a:r>
              <a:rPr lang="en-GB"/>
              <a:t>Freedom and flexibility are central to the values of open source software, and that is perhaps best exemplified by the accessibility of the software.  Most open source projects can be pulled from public repositories and used immediately.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Why is that important to businesses? By removing barriers to developer tools and building blocks, developers can begin the work of enhancing your systems immediately without waiting on procurement or license barriers. Furthermore, access to the source code allows developers to enable themselves quickly, reducing the learning curve to being effective with the technology.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 High Quality Open Software by Design</a:t>
            </a:r>
            <a:endParaRPr/>
          </a:p>
          <a:p>
            <a:pPr indent="0" lvl="0" marL="0" rtl="0" algn="l">
              <a:spcBef>
                <a:spcPts val="0"/>
              </a:spcBef>
              <a:spcAft>
                <a:spcPts val="0"/>
              </a:spcAft>
              <a:buNone/>
            </a:pPr>
            <a:r>
              <a:rPr lang="en-GB"/>
              <a:t>Open source software code will be seen and critiqued by a community of people. Developers are more apt to write better code knowing other experts are going to be looking at their code and reviewing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of the fundamental pillars of open source software development is the express and shared goal of creating excellent software. By implementing software review and community acceptance, shared communities inspire excellence in development. If you know that your peers will be looking at your code publicly, you’re likely to do your best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Why is that important to your organization? Businesses already gain an organizational cost-benefit by not having to start creating code by scratch. We call that “standing on the shoulders of giants.”  In order for that statement to carry any meaning, it’s critical that organizations can trust the quality of the code coming out of the community. Ultimately, starting with high quality components gives you a higher chance of having a custom build at a quicker speed – saving you time and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 Exponentially Lower Costs with Open Source</a:t>
            </a:r>
            <a:endParaRPr/>
          </a:p>
          <a:p>
            <a:pPr indent="0" lvl="0" marL="0" rtl="0" algn="l">
              <a:spcBef>
                <a:spcPts val="0"/>
              </a:spcBef>
              <a:spcAft>
                <a:spcPts val="0"/>
              </a:spcAft>
              <a:buNone/>
            </a:pPr>
            <a:r>
              <a:rPr lang="en-GB"/>
              <a:t>The most commonly mentioned benefit of open source software is cost savings. Typically, open source software implies that you are not obligated to pay for the use of software. You don’t need to use procurement overhead to manage license renewals.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highly beneficial to enterprises to save budget on software to utilize elsewhere. While this story of completely free software is changing for some products, with many communities utilizing closed and open components, for the most part open source software remains free.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4. Open Source Security Through Transparency</a:t>
            </a:r>
            <a:endParaRPr/>
          </a:p>
          <a:p>
            <a:pPr indent="0" lvl="0" marL="0" rtl="0" algn="l">
              <a:spcBef>
                <a:spcPts val="0"/>
              </a:spcBef>
              <a:spcAft>
                <a:spcPts val="0"/>
              </a:spcAft>
              <a:buNone/>
            </a:pPr>
            <a:r>
              <a:rPr lang="en-GB"/>
              <a:t>Open source software security is a concern for many organizations, and something largely addressed by the “many eyes” theory of open source. The term, coined by Linus Torvald, is that if all of the source code for a project is made open there will be more opportunities for white hat professionals to review that code and make it more secure. This theory has continuously proved itself to be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Consider the Linux operating system. This operating system is considered to be one of the most secure software products in the world and its completely open source! Businesses are rightfully continuously concerned with the security of their infrastructure and data – by design open source is a lot more secure than you may assume.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5. OSS Communities Enabling Innovation </a:t>
            </a:r>
            <a:endParaRPr/>
          </a:p>
          <a:p>
            <a:pPr indent="0" lvl="0" marL="0" rtl="0" algn="l">
              <a:spcBef>
                <a:spcPts val="0"/>
              </a:spcBef>
              <a:spcAft>
                <a:spcPts val="0"/>
              </a:spcAft>
              <a:buNone/>
            </a:pPr>
            <a:r>
              <a:rPr lang="en-GB"/>
              <a:t>When you have a product that someone is working on because they want to work on it, (not just because they’re getting paid) their personal drive to add creativity and contribute their best ideas tends to be a lot higher. This is often what inspires enthusiast open source communities to develop features that are new and disruptive, and why we see open source projects leading the way in terms of this disruption.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Why is this important to organizations? The pace of digital transformation has moved faster than anyone predicted. In the coming decade, the companies that cannot keep up with innovation will quickly become outdated. All organizations should be focused on modernizing and digitizing their products and assets, and that includes a proactive and energetic strategy for the consumption and management of open source software.</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GB"/>
              <a:t>R: </a:t>
            </a:r>
            <a:endParaRPr b="1"/>
          </a:p>
          <a:p>
            <a:pPr indent="0" lvl="0" marL="0" rtl="0" algn="l">
              <a:spcBef>
                <a:spcPts val="0"/>
              </a:spcBef>
              <a:spcAft>
                <a:spcPts val="0"/>
              </a:spcAft>
              <a:buNone/>
            </a:pPr>
            <a:r>
              <a:rPr lang="en-GB"/>
              <a:t>R is a programming language and environment specifically designed for statistical computing and graphics. It provides a wide variety of statistical and graphical techniques and is highly extensible. R is a free and open-source software that can be downloaded and installed on various operating systems.</a:t>
            </a:r>
            <a:endParaRPr/>
          </a:p>
          <a:p>
            <a:pPr indent="0" lvl="0" marL="0" rtl="0" algn="l">
              <a:spcBef>
                <a:spcPts val="0"/>
              </a:spcBef>
              <a:spcAft>
                <a:spcPts val="0"/>
              </a:spcAft>
              <a:buNone/>
            </a:pPr>
            <a:r>
              <a:rPr b="1" lang="en-GB"/>
              <a:t>RStudio: </a:t>
            </a:r>
            <a:endParaRPr b="1"/>
          </a:p>
          <a:p>
            <a:pPr indent="0" lvl="0" marL="0" rtl="0" algn="l">
              <a:spcBef>
                <a:spcPts val="0"/>
              </a:spcBef>
              <a:spcAft>
                <a:spcPts val="0"/>
              </a:spcAft>
              <a:buNone/>
            </a:pPr>
            <a:r>
              <a:rPr lang="en-GB"/>
              <a:t>RStudio, on the other hand, is an integrated development environment (IDE) for R. It provides a user-friendly interface for working with R, making it easier to write and execute R code. RStudio includes features like a code editor, debugging tools, workspace management, and visualization tools that enhance the R programming experience. RStudio is also free and open-source, with a paid commercial version available that includes additional features for enterprise use.</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7814bd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7814bd7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de7814bd7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41" name="Google Shape;41;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scm.com/downloads" TargetMode="External"/><Relationship Id="rId4" Type="http://schemas.openxmlformats.org/officeDocument/2006/relationships/hyperlink" Target="https://github.com/" TargetMode="External"/><Relationship Id="rId5" Type="http://schemas.openxmlformats.org/officeDocument/2006/relationships/hyperlink" Target="https://docs.github.com/en/repositories/managing-your-repositorys-settings-and-features/customizing-your-repository/licensing-a-reposito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osit.co/" TargetMode="External"/><Relationship Id="rId4" Type="http://schemas.openxmlformats.org/officeDocument/2006/relationships/hyperlink" Target="https://r4ds.hadley.nz/" TargetMode="External"/><Relationship Id="rId5" Type="http://schemas.openxmlformats.org/officeDocument/2006/relationships/hyperlink" Target="https://www.tidyverse.org/" TargetMode="External"/><Relationship Id="rId6" Type="http://schemas.openxmlformats.org/officeDocument/2006/relationships/hyperlink" Target="https://nhsrcommunity.com/" TargetMode="External"/><Relationship Id="rId7" Type="http://schemas.openxmlformats.org/officeDocument/2006/relationships/hyperlink" Target="https://www.statlearning.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ran.r-project.org/bin/windows/base/" TargetMode="External"/><Relationship Id="rId4" Type="http://schemas.openxmlformats.org/officeDocument/2006/relationships/hyperlink" Target="https://posit.co/download/rstudio-desktop/" TargetMode="External"/><Relationship Id="rId5" Type="http://schemas.openxmlformats.org/officeDocument/2006/relationships/hyperlink" Target="https://code.visualstudio.com/" TargetMode="External"/><Relationship Id="rId6" Type="http://schemas.openxmlformats.org/officeDocument/2006/relationships/hyperlink" Target="https://www.anaconda.com/products/naviga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quarto.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tidyverse.org/" TargetMode="External"/><Relationship Id="rId4" Type="http://schemas.openxmlformats.org/officeDocument/2006/relationships/hyperlink" Target="https://www.tidymodels.org/" TargetMode="External"/><Relationship Id="rId5" Type="http://schemas.openxmlformats.org/officeDocument/2006/relationships/hyperlink" Target="https://topepo.github.io/car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75" y="388950"/>
            <a:ext cx="10058400" cy="39714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262626"/>
              </a:buClr>
              <a:buSzPct val="100000"/>
              <a:buFont typeface="Arial"/>
              <a:buNone/>
            </a:pPr>
            <a:r>
              <a:rPr lang="en-GB">
                <a:latin typeface="Open Sans"/>
                <a:ea typeface="Open Sans"/>
                <a:cs typeface="Open Sans"/>
                <a:sym typeface="Open Sans"/>
              </a:rPr>
              <a:t>Introduction to </a:t>
            </a:r>
            <a:endParaRPr>
              <a:latin typeface="Open Sans"/>
              <a:ea typeface="Open Sans"/>
              <a:cs typeface="Open Sans"/>
              <a:sym typeface="Open Sans"/>
            </a:endParaRPr>
          </a:p>
          <a:p>
            <a:pPr indent="0" lvl="0" marL="0" rtl="0" algn="ctr">
              <a:lnSpc>
                <a:spcPct val="85000"/>
              </a:lnSpc>
              <a:spcBef>
                <a:spcPts val="0"/>
              </a:spcBef>
              <a:spcAft>
                <a:spcPts val="0"/>
              </a:spcAft>
              <a:buClr>
                <a:srgbClr val="262626"/>
              </a:buClr>
              <a:buSzPct val="100000"/>
              <a:buFont typeface="Arial"/>
              <a:buNone/>
            </a:pP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ctr">
              <a:lnSpc>
                <a:spcPct val="85000"/>
              </a:lnSpc>
              <a:spcBef>
                <a:spcPts val="0"/>
              </a:spcBef>
              <a:spcAft>
                <a:spcPts val="0"/>
              </a:spcAft>
              <a:buClr>
                <a:srgbClr val="262626"/>
              </a:buClr>
              <a:buSzPct val="119999"/>
              <a:buFont typeface="Arial"/>
              <a:buNone/>
            </a:pPr>
            <a:r>
              <a:rPr lang="en-GB" sz="6666">
                <a:latin typeface="Open Sans"/>
                <a:ea typeface="Open Sans"/>
                <a:cs typeface="Open Sans"/>
                <a:sym typeface="Open Sans"/>
              </a:rPr>
              <a:t>&amp;</a:t>
            </a:r>
            <a:endParaRPr sz="6666">
              <a:latin typeface="Open Sans"/>
              <a:ea typeface="Open Sans"/>
              <a:cs typeface="Open Sans"/>
              <a:sym typeface="Open Sans"/>
            </a:endParaRPr>
          </a:p>
          <a:p>
            <a:pPr indent="0" lvl="0" marL="0" rtl="0" algn="ctr">
              <a:lnSpc>
                <a:spcPct val="85000"/>
              </a:lnSpc>
              <a:spcBef>
                <a:spcPts val="0"/>
              </a:spcBef>
              <a:spcAft>
                <a:spcPts val="0"/>
              </a:spcAft>
              <a:buClr>
                <a:srgbClr val="262626"/>
              </a:buClr>
              <a:buSzPct val="100000"/>
              <a:buFont typeface="Arial"/>
              <a:buNone/>
            </a:pPr>
            <a:r>
              <a:t/>
            </a:r>
            <a:endParaRPr>
              <a:latin typeface="Open Sans"/>
              <a:ea typeface="Open Sans"/>
              <a:cs typeface="Open Sans"/>
              <a:sym typeface="Open Sans"/>
            </a:endParaRPr>
          </a:p>
        </p:txBody>
      </p:sp>
      <p:sp>
        <p:nvSpPr>
          <p:cNvPr id="106" name="Google Shape;106;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GB" cap="none">
                <a:solidFill>
                  <a:schemeClr val="dk1"/>
                </a:solidFill>
              </a:rPr>
              <a:t>Mark Elliott</a:t>
            </a:r>
            <a:endParaRPr/>
          </a:p>
          <a:p>
            <a:pPr indent="0" lvl="0" marL="0" rtl="0" algn="l">
              <a:lnSpc>
                <a:spcPct val="90000"/>
              </a:lnSpc>
              <a:spcBef>
                <a:spcPts val="1400"/>
              </a:spcBef>
              <a:spcAft>
                <a:spcPts val="0"/>
              </a:spcAft>
              <a:buSzPts val="2400"/>
              <a:buNone/>
            </a:pPr>
            <a:r>
              <a:rPr lang="en-GB">
                <a:solidFill>
                  <a:schemeClr val="dk1"/>
                </a:solidFill>
              </a:rPr>
              <a:t>May 2024</a:t>
            </a:r>
            <a:endParaRPr/>
          </a:p>
        </p:txBody>
      </p:sp>
      <p:pic>
        <p:nvPicPr>
          <p:cNvPr id="107" name="Google Shape;107;p13"/>
          <p:cNvPicPr preferRelativeResize="0"/>
          <p:nvPr/>
        </p:nvPicPr>
        <p:blipFill>
          <a:blip r:embed="rId3">
            <a:alphaModFix/>
          </a:blip>
          <a:stretch>
            <a:fillRect/>
          </a:stretch>
        </p:blipFill>
        <p:spPr>
          <a:xfrm>
            <a:off x="4770738" y="3347225"/>
            <a:ext cx="2650527" cy="929250"/>
          </a:xfrm>
          <a:prstGeom prst="rect">
            <a:avLst/>
          </a:prstGeom>
          <a:noFill/>
          <a:ln>
            <a:noFill/>
          </a:ln>
        </p:spPr>
      </p:pic>
      <p:pic>
        <p:nvPicPr>
          <p:cNvPr id="108" name="Google Shape;108;p13"/>
          <p:cNvPicPr preferRelativeResize="0"/>
          <p:nvPr/>
        </p:nvPicPr>
        <p:blipFill>
          <a:blip r:embed="rId4">
            <a:alphaModFix/>
          </a:blip>
          <a:stretch>
            <a:fillRect/>
          </a:stretch>
        </p:blipFill>
        <p:spPr>
          <a:xfrm>
            <a:off x="5561100" y="1658200"/>
            <a:ext cx="1069800" cy="82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GB"/>
              <a:t>Hosting Documents - </a:t>
            </a:r>
            <a:r>
              <a:rPr lang="en-GB"/>
              <a:t>Sharing</a:t>
            </a:r>
            <a:r>
              <a:rPr lang="en-GB"/>
              <a:t> Code and Version Control </a:t>
            </a:r>
            <a:endParaRPr/>
          </a:p>
        </p:txBody>
      </p:sp>
      <p:sp>
        <p:nvSpPr>
          <p:cNvPr id="166" name="Google Shape;166;p22"/>
          <p:cNvSpPr txBox="1"/>
          <p:nvPr>
            <p:ph idx="1" type="body"/>
          </p:nvPr>
        </p:nvSpPr>
        <p:spPr>
          <a:xfrm>
            <a:off x="1097275" y="1838200"/>
            <a:ext cx="9662700" cy="4352700"/>
          </a:xfrm>
          <a:prstGeom prst="rect">
            <a:avLst/>
          </a:prstGeom>
          <a:noFill/>
          <a:ln>
            <a:noFill/>
          </a:ln>
        </p:spPr>
        <p:txBody>
          <a:bodyPr anchorCtr="0" anchor="t" bIns="45700" lIns="0" spcFirstLastPara="1" rIns="0" wrap="square" tIns="45700">
            <a:normAutofit fontScale="25000" lnSpcReduction="20000"/>
          </a:bodyPr>
          <a:lstStyle/>
          <a:p>
            <a:pPr indent="0" lvl="0" marL="0" rtl="0" algn="l">
              <a:lnSpc>
                <a:spcPct val="90000"/>
              </a:lnSpc>
              <a:spcBef>
                <a:spcPts val="1400"/>
              </a:spcBef>
              <a:spcAft>
                <a:spcPts val="0"/>
              </a:spcAft>
              <a:buNone/>
            </a:pPr>
            <a:r>
              <a:rPr lang="en-GB" sz="7350"/>
              <a:t>A version control system, or VCS, tracks the history of changes as people and teams collaborate on projects together. As developers make changes to the project, any earlier version of the project can be recovered at any time.</a:t>
            </a:r>
            <a:endParaRPr sz="7350"/>
          </a:p>
          <a:p>
            <a:pPr indent="0" lvl="0" marL="0" rtl="0" algn="l">
              <a:lnSpc>
                <a:spcPct val="90000"/>
              </a:lnSpc>
              <a:spcBef>
                <a:spcPts val="1400"/>
              </a:spcBef>
              <a:spcAft>
                <a:spcPts val="0"/>
              </a:spcAft>
              <a:buNone/>
            </a:pPr>
            <a:r>
              <a:rPr lang="en-GB" sz="7350"/>
              <a:t>Developers can review project history to find out:</a:t>
            </a:r>
            <a:endParaRPr sz="7350"/>
          </a:p>
          <a:p>
            <a:pPr indent="0" lvl="0" marL="0" rtl="0" algn="l">
              <a:lnSpc>
                <a:spcPct val="90000"/>
              </a:lnSpc>
              <a:spcBef>
                <a:spcPts val="1400"/>
              </a:spcBef>
              <a:spcAft>
                <a:spcPts val="0"/>
              </a:spcAft>
              <a:buNone/>
            </a:pPr>
            <a:r>
              <a:rPr lang="en-GB" sz="7350"/>
              <a:t>Which changes were made?</a:t>
            </a:r>
            <a:endParaRPr sz="7350"/>
          </a:p>
          <a:p>
            <a:pPr indent="0" lvl="0" marL="0" rtl="0" algn="l">
              <a:lnSpc>
                <a:spcPct val="90000"/>
              </a:lnSpc>
              <a:spcBef>
                <a:spcPts val="1400"/>
              </a:spcBef>
              <a:spcAft>
                <a:spcPts val="0"/>
              </a:spcAft>
              <a:buNone/>
            </a:pPr>
            <a:r>
              <a:rPr lang="en-GB" sz="7350"/>
              <a:t>Who made the changes?</a:t>
            </a:r>
            <a:endParaRPr sz="7350"/>
          </a:p>
          <a:p>
            <a:pPr indent="0" lvl="0" marL="0" rtl="0" algn="l">
              <a:lnSpc>
                <a:spcPct val="90000"/>
              </a:lnSpc>
              <a:spcBef>
                <a:spcPts val="1400"/>
              </a:spcBef>
              <a:spcAft>
                <a:spcPts val="0"/>
              </a:spcAft>
              <a:buNone/>
            </a:pPr>
            <a:r>
              <a:rPr lang="en-GB" sz="7350"/>
              <a:t>When were the changes made?</a:t>
            </a:r>
            <a:endParaRPr sz="7350"/>
          </a:p>
          <a:p>
            <a:pPr indent="0" lvl="0" marL="0" rtl="0" algn="l">
              <a:lnSpc>
                <a:spcPct val="90000"/>
              </a:lnSpc>
              <a:spcBef>
                <a:spcPts val="1400"/>
              </a:spcBef>
              <a:spcAft>
                <a:spcPts val="0"/>
              </a:spcAft>
              <a:buNone/>
            </a:pPr>
            <a:r>
              <a:rPr lang="en-GB" sz="7350"/>
              <a:t>Why were changes needed?</a:t>
            </a:r>
            <a:endParaRPr sz="7350"/>
          </a:p>
          <a:p>
            <a:pPr indent="0" lvl="0" marL="0" rtl="0" algn="l">
              <a:lnSpc>
                <a:spcPct val="90000"/>
              </a:lnSpc>
              <a:spcBef>
                <a:spcPts val="1400"/>
              </a:spcBef>
              <a:spcAft>
                <a:spcPts val="0"/>
              </a:spcAft>
              <a:buNone/>
            </a:pPr>
            <a:r>
              <a:rPr lang="en-GB" sz="7350"/>
              <a:t>Git Download - </a:t>
            </a:r>
            <a:r>
              <a:rPr lang="en-GB" sz="7350" u="sng">
                <a:solidFill>
                  <a:schemeClr val="hlink"/>
                </a:solidFill>
                <a:hlinkClick r:id="rId3"/>
              </a:rPr>
              <a:t>https://git-scm.com/downloads</a:t>
            </a:r>
            <a:r>
              <a:rPr lang="en-GB" sz="7350"/>
              <a:t> </a:t>
            </a:r>
            <a:endParaRPr sz="7350"/>
          </a:p>
          <a:p>
            <a:pPr indent="0" lvl="0" marL="0" rtl="0" algn="l">
              <a:lnSpc>
                <a:spcPct val="90000"/>
              </a:lnSpc>
              <a:spcBef>
                <a:spcPts val="1400"/>
              </a:spcBef>
              <a:spcAft>
                <a:spcPts val="0"/>
              </a:spcAft>
              <a:buNone/>
            </a:pPr>
            <a:r>
              <a:rPr lang="en-GB" sz="7350"/>
              <a:t>Github  - </a:t>
            </a:r>
            <a:r>
              <a:rPr lang="en-GB" sz="7350" u="sng">
                <a:solidFill>
                  <a:schemeClr val="hlink"/>
                </a:solidFill>
                <a:hlinkClick r:id="rId4"/>
              </a:rPr>
              <a:t>https://github.com/</a:t>
            </a:r>
            <a:endParaRPr sz="7350"/>
          </a:p>
          <a:p>
            <a:pPr indent="0" lvl="0" marL="0" rtl="0" algn="l">
              <a:lnSpc>
                <a:spcPct val="90000"/>
              </a:lnSpc>
              <a:spcBef>
                <a:spcPts val="1400"/>
              </a:spcBef>
              <a:spcAft>
                <a:spcPts val="0"/>
              </a:spcAft>
              <a:buNone/>
            </a:pPr>
            <a:r>
              <a:rPr lang="en-GB" sz="7350"/>
              <a:t>These resources re hosted on Github for future use, under the various licences you can include </a:t>
            </a:r>
            <a:r>
              <a:rPr lang="en-GB" sz="7350" u="sng">
                <a:solidFill>
                  <a:schemeClr val="hlink"/>
                </a:solidFill>
                <a:hlinkClick r:id="rId5"/>
              </a:rPr>
              <a:t>https://docs.github.com/en/repositories/managing-your-repositorys-settings-and-features/customizing-your-repository/licensing-a-repository</a:t>
            </a:r>
            <a:r>
              <a:rPr lang="en-GB" sz="7350"/>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GB"/>
              <a:t>Some useful resources</a:t>
            </a:r>
            <a:endParaRPr/>
          </a:p>
        </p:txBody>
      </p:sp>
      <p:sp>
        <p:nvSpPr>
          <p:cNvPr id="172" name="Google Shape;172;p23"/>
          <p:cNvSpPr txBox="1"/>
          <p:nvPr>
            <p:ph idx="1" type="body"/>
          </p:nvPr>
        </p:nvSpPr>
        <p:spPr>
          <a:xfrm>
            <a:off x="1097280" y="1964184"/>
            <a:ext cx="8951100" cy="3957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None/>
            </a:pPr>
            <a:r>
              <a:rPr lang="en-GB"/>
              <a:t>Posit / RStudio -  </a:t>
            </a:r>
            <a:r>
              <a:rPr lang="en-GB" u="sng">
                <a:solidFill>
                  <a:schemeClr val="hlink"/>
                </a:solidFill>
                <a:hlinkClick r:id="rId3"/>
              </a:rPr>
              <a:t>https://posit.co/</a:t>
            </a:r>
            <a:r>
              <a:rPr lang="en-GB"/>
              <a:t> </a:t>
            </a:r>
            <a:endParaRPr/>
          </a:p>
          <a:p>
            <a:pPr indent="0" lvl="0" marL="0" rtl="0" algn="l">
              <a:lnSpc>
                <a:spcPct val="90000"/>
              </a:lnSpc>
              <a:spcBef>
                <a:spcPts val="1400"/>
              </a:spcBef>
              <a:spcAft>
                <a:spcPts val="0"/>
              </a:spcAft>
              <a:buNone/>
            </a:pPr>
            <a:r>
              <a:rPr lang="en-GB"/>
              <a:t>R For Data Science Online Resource - </a:t>
            </a:r>
            <a:r>
              <a:rPr lang="en-GB" u="sng">
                <a:solidFill>
                  <a:schemeClr val="hlink"/>
                </a:solidFill>
                <a:hlinkClick r:id="rId4"/>
              </a:rPr>
              <a:t>https://r4ds.hadley.nz/</a:t>
            </a:r>
            <a:r>
              <a:rPr lang="en-GB"/>
              <a:t> </a:t>
            </a:r>
            <a:endParaRPr/>
          </a:p>
          <a:p>
            <a:pPr indent="0" lvl="0" marL="0" rtl="0" algn="l">
              <a:lnSpc>
                <a:spcPct val="90000"/>
              </a:lnSpc>
              <a:spcBef>
                <a:spcPts val="1400"/>
              </a:spcBef>
              <a:spcAft>
                <a:spcPts val="0"/>
              </a:spcAft>
              <a:buNone/>
            </a:pPr>
            <a:r>
              <a:rPr lang="en-GB"/>
              <a:t>Tidyverse - </a:t>
            </a:r>
            <a:r>
              <a:rPr lang="en-GB" u="sng">
                <a:solidFill>
                  <a:schemeClr val="hlink"/>
                </a:solidFill>
                <a:hlinkClick r:id="rId5"/>
              </a:rPr>
              <a:t>https://www.tidyverse.org/</a:t>
            </a:r>
            <a:r>
              <a:rPr lang="en-GB"/>
              <a:t> </a:t>
            </a:r>
            <a:endParaRPr/>
          </a:p>
          <a:p>
            <a:pPr indent="0" lvl="0" marL="0" rtl="0" algn="l">
              <a:lnSpc>
                <a:spcPct val="90000"/>
              </a:lnSpc>
              <a:spcBef>
                <a:spcPts val="1400"/>
              </a:spcBef>
              <a:spcAft>
                <a:spcPts val="0"/>
              </a:spcAft>
              <a:buNone/>
            </a:pPr>
            <a:r>
              <a:rPr lang="en-GB"/>
              <a:t>NHS-R Community - </a:t>
            </a:r>
            <a:r>
              <a:rPr lang="en-GB" u="sng">
                <a:solidFill>
                  <a:schemeClr val="hlink"/>
                </a:solidFill>
                <a:hlinkClick r:id="rId6"/>
              </a:rPr>
              <a:t>https://nhsrcommunity.com/</a:t>
            </a:r>
            <a:r>
              <a:rPr lang="en-GB"/>
              <a:t> </a:t>
            </a:r>
            <a:endParaRPr/>
          </a:p>
          <a:p>
            <a:pPr indent="0" lvl="0" marL="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rPr lang="en-GB"/>
              <a:t>An Introduction to Statistical Learning: with Applications in R </a:t>
            </a:r>
            <a:r>
              <a:rPr lang="en-GB" u="sng">
                <a:solidFill>
                  <a:schemeClr val="hlink"/>
                </a:solidFill>
                <a:hlinkClick r:id="rId7"/>
              </a:rPr>
              <a:t>https://www.statlearning.com/</a:t>
            </a:r>
            <a:r>
              <a:rPr lang="en-GB"/>
              <a:t> </a:t>
            </a:r>
            <a:endParaRPr/>
          </a:p>
          <a:p>
            <a:pPr indent="0" lvl="0" marL="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GB"/>
              <a:t>Next Course - Intermediate 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GB">
                <a:latin typeface="Arial"/>
                <a:ea typeface="Arial"/>
                <a:cs typeface="Arial"/>
                <a:sym typeface="Arial"/>
              </a:rPr>
              <a:t>What will we cover during this Introduction Course? </a:t>
            </a:r>
            <a:endParaRPr/>
          </a:p>
        </p:txBody>
      </p:sp>
      <p:sp>
        <p:nvSpPr>
          <p:cNvPr id="115" name="Google Shape;115;p14"/>
          <p:cNvSpPr txBox="1"/>
          <p:nvPr>
            <p:ph idx="1" type="body"/>
          </p:nvPr>
        </p:nvSpPr>
        <p:spPr>
          <a:xfrm>
            <a:off x="1097275" y="1845725"/>
            <a:ext cx="10058400" cy="4204500"/>
          </a:xfrm>
          <a:prstGeom prst="rect">
            <a:avLst/>
          </a:prstGeom>
          <a:noFill/>
          <a:ln>
            <a:noFill/>
          </a:ln>
        </p:spPr>
        <p:txBody>
          <a:bodyPr anchorCtr="0" anchor="t" bIns="45700" lIns="0" spcFirstLastPara="1" rIns="0" wrap="square" tIns="45700">
            <a:noAutofit/>
          </a:bodyPr>
          <a:lstStyle/>
          <a:p>
            <a:pPr indent="-361950" lvl="0" marL="457200" rtl="0" algn="l">
              <a:lnSpc>
                <a:spcPct val="100000"/>
              </a:lnSpc>
              <a:spcBef>
                <a:spcPts val="1400"/>
              </a:spcBef>
              <a:spcAft>
                <a:spcPts val="0"/>
              </a:spcAft>
              <a:buClr>
                <a:schemeClr val="dk1"/>
              </a:buClr>
              <a:buSzPts val="2100"/>
              <a:buFont typeface="Arial"/>
              <a:buChar char="●"/>
            </a:pPr>
            <a:r>
              <a:rPr lang="en-GB" sz="2100">
                <a:solidFill>
                  <a:schemeClr val="dk1"/>
                </a:solidFill>
                <a:latin typeface="Arial"/>
                <a:ea typeface="Arial"/>
                <a:cs typeface="Arial"/>
                <a:sym typeface="Arial"/>
              </a:rPr>
              <a:t>What is R</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Setting up R and RStudio - installation, themes etc.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R Document types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Working directory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Writing and executing Code - the Basics</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What is base R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Packages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Outputs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Saving Documents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Hosting Documents - Sharing Code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Loading Data - Sources of data 1</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Manipulating Data </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Visuals </a:t>
            </a:r>
            <a:endParaRPr sz="1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GB">
                <a:latin typeface="Arial"/>
                <a:ea typeface="Arial"/>
                <a:cs typeface="Arial"/>
                <a:sym typeface="Arial"/>
              </a:rPr>
              <a:t>Introduction - What is R</a:t>
            </a:r>
            <a:endParaRPr/>
          </a:p>
        </p:txBody>
      </p:sp>
      <p:sp>
        <p:nvSpPr>
          <p:cNvPr id="122" name="Google Shape;122;p1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1400"/>
              </a:spcBef>
              <a:spcAft>
                <a:spcPts val="0"/>
              </a:spcAft>
              <a:buSzPts val="2000"/>
              <a:buChar char=" "/>
            </a:pPr>
            <a:r>
              <a:rPr lang="en-GB">
                <a:solidFill>
                  <a:schemeClr val="dk1"/>
                </a:solidFill>
                <a:latin typeface="Arial"/>
                <a:ea typeface="Arial"/>
                <a:cs typeface="Arial"/>
                <a:sym typeface="Arial"/>
              </a:rPr>
              <a:t>R is an open source language and environment, primarily for statistical computing and graphics </a:t>
            </a:r>
            <a:endParaRPr>
              <a:solidFill>
                <a:schemeClr val="dk1"/>
              </a:solidFill>
              <a:latin typeface="Arial"/>
              <a:ea typeface="Arial"/>
              <a:cs typeface="Arial"/>
              <a:sym typeface="Arial"/>
            </a:endParaRPr>
          </a:p>
          <a:p>
            <a:pPr indent="-127000" lvl="0" marL="91440" rtl="0" algn="l">
              <a:lnSpc>
                <a:spcPct val="90000"/>
              </a:lnSpc>
              <a:spcBef>
                <a:spcPts val="1400"/>
              </a:spcBef>
              <a:spcAft>
                <a:spcPts val="0"/>
              </a:spcAft>
              <a:buSzPts val="2000"/>
              <a:buChar char=" "/>
            </a:pPr>
            <a:r>
              <a:rPr lang="en-GB">
                <a:solidFill>
                  <a:schemeClr val="dk1"/>
                </a:solidFill>
                <a:latin typeface="Arial"/>
                <a:ea typeface="Arial"/>
                <a:cs typeface="Arial"/>
                <a:sym typeface="Arial"/>
              </a:rPr>
              <a:t>R is an integrated suite of software facilities for data manipulation, calculation and graphical display. It includes </a:t>
            </a:r>
            <a:endParaRPr>
              <a:solidFill>
                <a:schemeClr val="dk1"/>
              </a:solidFill>
              <a:latin typeface="Arial"/>
              <a:ea typeface="Arial"/>
              <a:cs typeface="Arial"/>
              <a:sym typeface="Arial"/>
            </a:endParaRPr>
          </a:p>
          <a:p>
            <a:pPr indent="-114300" lvl="0" marL="91440" rtl="0" algn="l">
              <a:lnSpc>
                <a:spcPct val="90000"/>
              </a:lnSpc>
              <a:spcBef>
                <a:spcPts val="0"/>
              </a:spcBef>
              <a:spcAft>
                <a:spcPts val="0"/>
              </a:spcAft>
              <a:buClr>
                <a:schemeClr val="dk1"/>
              </a:buClr>
              <a:buSzPts val="1800"/>
              <a:buFont typeface="Arial"/>
              <a:buChar char=" "/>
            </a:pPr>
            <a:r>
              <a:t/>
            </a:r>
            <a:endParaRPr/>
          </a:p>
          <a:p>
            <a:pPr indent="-182880" lvl="1" marL="384048" rtl="0" algn="l">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Effective data handling and storage facility </a:t>
            </a:r>
            <a:endParaRPr>
              <a:solidFill>
                <a:schemeClr val="dk1"/>
              </a:solidFill>
              <a:latin typeface="Arial"/>
              <a:ea typeface="Arial"/>
              <a:cs typeface="Arial"/>
              <a:sym typeface="Arial"/>
            </a:endParaRPr>
          </a:p>
          <a:p>
            <a:pPr indent="-182880" lvl="1" marL="384048" rtl="0" algn="l">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Suite of operators for calculations on arrays, in particular matrices</a:t>
            </a:r>
            <a:endParaRPr>
              <a:solidFill>
                <a:schemeClr val="dk1"/>
              </a:solidFill>
              <a:latin typeface="Arial"/>
              <a:ea typeface="Arial"/>
              <a:cs typeface="Arial"/>
              <a:sym typeface="Arial"/>
            </a:endParaRPr>
          </a:p>
          <a:p>
            <a:pPr indent="-182880" lvl="1" marL="384048" rtl="0" algn="l">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Large, coherent, integrated collection of intermediate tools for data analysis</a:t>
            </a:r>
            <a:endParaRPr>
              <a:solidFill>
                <a:schemeClr val="dk1"/>
              </a:solidFill>
              <a:latin typeface="Arial"/>
              <a:ea typeface="Arial"/>
              <a:cs typeface="Arial"/>
              <a:sym typeface="Arial"/>
            </a:endParaRPr>
          </a:p>
          <a:p>
            <a:pPr indent="-182880" lvl="1" marL="384048" rtl="0" algn="l">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Graphical facilities for data analysis and display </a:t>
            </a:r>
            <a:endParaRPr>
              <a:solidFill>
                <a:schemeClr val="dk1"/>
              </a:solidFill>
              <a:latin typeface="Arial"/>
              <a:ea typeface="Arial"/>
              <a:cs typeface="Arial"/>
              <a:sym typeface="Arial"/>
            </a:endParaRPr>
          </a:p>
          <a:p>
            <a:pPr indent="-182880" lvl="1" marL="384048" rtl="0" algn="l">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And a well-developed, simple and effective programming language, including conditionals, loops, user defined recursive functions and input and output facilities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GB"/>
              <a:t>Benefits of Open Source Software </a:t>
            </a:r>
            <a:endParaRPr/>
          </a:p>
        </p:txBody>
      </p:sp>
      <p:sp>
        <p:nvSpPr>
          <p:cNvPr id="128" name="Google Shape;128;p16"/>
          <p:cNvSpPr txBox="1"/>
          <p:nvPr>
            <p:ph idx="1" type="body"/>
          </p:nvPr>
        </p:nvSpPr>
        <p:spPr>
          <a:xfrm>
            <a:off x="1097280" y="1964184"/>
            <a:ext cx="8534400" cy="3957221"/>
          </a:xfrm>
          <a:prstGeom prst="rect">
            <a:avLst/>
          </a:prstGeom>
          <a:noFill/>
          <a:ln>
            <a:noFill/>
          </a:ln>
        </p:spPr>
        <p:txBody>
          <a:bodyPr anchorCtr="0" anchor="t" bIns="45700" lIns="0" spcFirstLastPara="1" rIns="0" wrap="square" tIns="45700">
            <a:normAutofit/>
          </a:bodyPr>
          <a:lstStyle/>
          <a:p>
            <a:pPr indent="-127000" lvl="0" marL="91440" rtl="0" algn="l">
              <a:lnSpc>
                <a:spcPct val="115000"/>
              </a:lnSpc>
              <a:spcBef>
                <a:spcPts val="1400"/>
              </a:spcBef>
              <a:spcAft>
                <a:spcPts val="0"/>
              </a:spcAft>
              <a:buSzPts val="2000"/>
              <a:buChar char=" "/>
            </a:pPr>
            <a:r>
              <a:rPr lang="en-GB">
                <a:solidFill>
                  <a:schemeClr val="dk1"/>
                </a:solidFill>
                <a:latin typeface="Arial"/>
                <a:ea typeface="Arial"/>
                <a:cs typeface="Arial"/>
                <a:sym typeface="Arial"/>
              </a:rPr>
              <a:t>According to OpenLogic.com, the 5 benefits of Open Source Software are</a:t>
            </a:r>
            <a:endParaRPr>
              <a:solidFill>
                <a:schemeClr val="dk1"/>
              </a:solidFill>
              <a:latin typeface="Arial"/>
              <a:ea typeface="Arial"/>
              <a:cs typeface="Arial"/>
              <a:sym typeface="Arial"/>
            </a:endParaRPr>
          </a:p>
          <a:p>
            <a:pPr indent="-182880" lvl="1" marL="384048" rtl="0" algn="l">
              <a:lnSpc>
                <a:spcPct val="115000"/>
              </a:lnSpc>
              <a:spcBef>
                <a:spcPts val="1400"/>
              </a:spcBef>
              <a:spcAft>
                <a:spcPts val="0"/>
              </a:spcAft>
              <a:buClr>
                <a:schemeClr val="dk1"/>
              </a:buClr>
              <a:buSzPts val="1800"/>
              <a:buFont typeface="Arial"/>
              <a:buChar char="◦"/>
            </a:pPr>
            <a:r>
              <a:rPr lang="en-GB">
                <a:solidFill>
                  <a:schemeClr val="dk1"/>
                </a:solidFill>
                <a:latin typeface="Arial"/>
                <a:ea typeface="Arial"/>
                <a:cs typeface="Arial"/>
                <a:sym typeface="Arial"/>
              </a:rPr>
              <a:t>Freedom and flexibility </a:t>
            </a:r>
            <a:endParaRPr>
              <a:solidFill>
                <a:schemeClr val="dk1"/>
              </a:solidFill>
              <a:latin typeface="Arial"/>
              <a:ea typeface="Arial"/>
              <a:cs typeface="Arial"/>
              <a:sym typeface="Arial"/>
            </a:endParaRPr>
          </a:p>
          <a:p>
            <a:pPr indent="-182880" lvl="1" marL="384048" rtl="0" algn="l">
              <a:lnSpc>
                <a:spcPct val="115000"/>
              </a:lnSpc>
              <a:spcBef>
                <a:spcPts val="1400"/>
              </a:spcBef>
              <a:spcAft>
                <a:spcPts val="0"/>
              </a:spcAft>
              <a:buClr>
                <a:schemeClr val="dk1"/>
              </a:buClr>
              <a:buSzPts val="1800"/>
              <a:buFont typeface="Arial"/>
              <a:buChar char="◦"/>
            </a:pPr>
            <a:r>
              <a:rPr lang="en-GB">
                <a:solidFill>
                  <a:schemeClr val="dk1"/>
                </a:solidFill>
                <a:latin typeface="Arial"/>
                <a:ea typeface="Arial"/>
                <a:cs typeface="Arial"/>
                <a:sym typeface="Arial"/>
              </a:rPr>
              <a:t>High quality </a:t>
            </a:r>
            <a:endParaRPr>
              <a:solidFill>
                <a:schemeClr val="dk1"/>
              </a:solidFill>
              <a:latin typeface="Arial"/>
              <a:ea typeface="Arial"/>
              <a:cs typeface="Arial"/>
              <a:sym typeface="Arial"/>
            </a:endParaRPr>
          </a:p>
          <a:p>
            <a:pPr indent="-182880" lvl="1" marL="384048" rtl="0" algn="l">
              <a:lnSpc>
                <a:spcPct val="115000"/>
              </a:lnSpc>
              <a:spcBef>
                <a:spcPts val="1400"/>
              </a:spcBef>
              <a:spcAft>
                <a:spcPts val="0"/>
              </a:spcAft>
              <a:buClr>
                <a:schemeClr val="dk1"/>
              </a:buClr>
              <a:buSzPts val="1800"/>
              <a:buFont typeface="Arial"/>
              <a:buChar char="◦"/>
            </a:pPr>
            <a:r>
              <a:rPr lang="en-GB">
                <a:solidFill>
                  <a:schemeClr val="dk1"/>
                </a:solidFill>
                <a:latin typeface="Arial"/>
                <a:ea typeface="Arial"/>
                <a:cs typeface="Arial"/>
                <a:sym typeface="Arial"/>
              </a:rPr>
              <a:t>Exponentially</a:t>
            </a:r>
            <a:r>
              <a:rPr lang="en-GB">
                <a:solidFill>
                  <a:schemeClr val="dk1"/>
                </a:solidFill>
                <a:latin typeface="Arial"/>
                <a:ea typeface="Arial"/>
                <a:cs typeface="Arial"/>
                <a:sym typeface="Arial"/>
              </a:rPr>
              <a:t> lower costs </a:t>
            </a:r>
            <a:endParaRPr>
              <a:solidFill>
                <a:schemeClr val="dk1"/>
              </a:solidFill>
              <a:latin typeface="Arial"/>
              <a:ea typeface="Arial"/>
              <a:cs typeface="Arial"/>
              <a:sym typeface="Arial"/>
            </a:endParaRPr>
          </a:p>
          <a:p>
            <a:pPr indent="-182880" lvl="1" marL="384048" rtl="0" algn="l">
              <a:lnSpc>
                <a:spcPct val="115000"/>
              </a:lnSpc>
              <a:spcBef>
                <a:spcPts val="1400"/>
              </a:spcBef>
              <a:spcAft>
                <a:spcPts val="0"/>
              </a:spcAft>
              <a:buClr>
                <a:schemeClr val="dk1"/>
              </a:buClr>
              <a:buSzPts val="1800"/>
              <a:buFont typeface="Arial"/>
              <a:buChar char="◦"/>
            </a:pPr>
            <a:r>
              <a:rPr lang="en-GB">
                <a:solidFill>
                  <a:schemeClr val="dk1"/>
                </a:solidFill>
                <a:latin typeface="Arial"/>
                <a:ea typeface="Arial"/>
                <a:cs typeface="Arial"/>
                <a:sym typeface="Arial"/>
              </a:rPr>
              <a:t>Security </a:t>
            </a:r>
            <a:endParaRPr>
              <a:solidFill>
                <a:schemeClr val="dk1"/>
              </a:solidFill>
              <a:latin typeface="Arial"/>
              <a:ea typeface="Arial"/>
              <a:cs typeface="Arial"/>
              <a:sym typeface="Arial"/>
            </a:endParaRPr>
          </a:p>
          <a:p>
            <a:pPr indent="-182880" lvl="1" marL="384048" rtl="0" algn="l">
              <a:lnSpc>
                <a:spcPct val="115000"/>
              </a:lnSpc>
              <a:spcBef>
                <a:spcPts val="1400"/>
              </a:spcBef>
              <a:spcAft>
                <a:spcPts val="0"/>
              </a:spcAft>
              <a:buClr>
                <a:schemeClr val="dk1"/>
              </a:buClr>
              <a:buSzPts val="1800"/>
              <a:buFont typeface="Arial"/>
              <a:buChar char="◦"/>
            </a:pPr>
            <a:r>
              <a:rPr lang="en-GB">
                <a:solidFill>
                  <a:schemeClr val="dk1"/>
                </a:solidFill>
                <a:latin typeface="Arial"/>
                <a:ea typeface="Arial"/>
                <a:cs typeface="Arial"/>
                <a:sym typeface="Arial"/>
              </a:rPr>
              <a:t>Innovation via communities </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GB"/>
              <a:t>Setting up R and </a:t>
            </a:r>
            <a:r>
              <a:rPr lang="en-GB"/>
              <a:t>RStudio</a:t>
            </a:r>
            <a:r>
              <a:rPr lang="en-GB"/>
              <a:t> - Installation</a:t>
            </a:r>
            <a:endParaRPr/>
          </a:p>
        </p:txBody>
      </p:sp>
      <p:sp>
        <p:nvSpPr>
          <p:cNvPr id="134" name="Google Shape;134;p17"/>
          <p:cNvSpPr txBox="1"/>
          <p:nvPr>
            <p:ph idx="1" type="body"/>
          </p:nvPr>
        </p:nvSpPr>
        <p:spPr>
          <a:xfrm>
            <a:off x="1097275" y="1964175"/>
            <a:ext cx="10101900" cy="3957300"/>
          </a:xfrm>
          <a:prstGeom prst="rect">
            <a:avLst/>
          </a:prstGeom>
          <a:noFill/>
          <a:ln>
            <a:noFill/>
          </a:ln>
        </p:spPr>
        <p:txBody>
          <a:bodyPr anchorCtr="0" anchor="t" bIns="45700" lIns="0" spcFirstLastPara="1" rIns="0" wrap="square" tIns="45700">
            <a:normAutofit lnSpcReduction="20000"/>
          </a:bodyPr>
          <a:lstStyle/>
          <a:p>
            <a:pPr indent="-114300" lvl="0" marL="91440" rtl="0" algn="l">
              <a:lnSpc>
                <a:spcPct val="150000"/>
              </a:lnSpc>
              <a:spcBef>
                <a:spcPts val="1400"/>
              </a:spcBef>
              <a:spcAft>
                <a:spcPts val="0"/>
              </a:spcAft>
              <a:buSzPts val="1800"/>
              <a:buChar char=" "/>
            </a:pPr>
            <a:r>
              <a:rPr lang="en-GB"/>
              <a:t>Install Windows version of R (Linux and Mac available) - </a:t>
            </a:r>
            <a:r>
              <a:rPr lang="en-GB" u="sng">
                <a:solidFill>
                  <a:schemeClr val="hlink"/>
                </a:solidFill>
                <a:hlinkClick r:id="rId3"/>
              </a:rPr>
              <a:t>https://cran.r-project.org/bin/windows/base/</a:t>
            </a:r>
            <a:r>
              <a:rPr lang="en-GB"/>
              <a:t> </a:t>
            </a:r>
            <a:endParaRPr/>
          </a:p>
          <a:p>
            <a:pPr indent="-114300" lvl="0" marL="91440" rtl="0" algn="l">
              <a:lnSpc>
                <a:spcPct val="150000"/>
              </a:lnSpc>
              <a:spcBef>
                <a:spcPts val="0"/>
              </a:spcBef>
              <a:spcAft>
                <a:spcPts val="0"/>
              </a:spcAft>
              <a:buSzPts val="1800"/>
              <a:buChar char=" "/>
            </a:pPr>
            <a:r>
              <a:rPr lang="en-GB"/>
              <a:t>Install desktop version of </a:t>
            </a:r>
            <a:r>
              <a:rPr lang="en-GB"/>
              <a:t>RStudio</a:t>
            </a:r>
            <a:r>
              <a:rPr lang="en-GB"/>
              <a:t> from the Posit website - </a:t>
            </a:r>
            <a:r>
              <a:rPr lang="en-GB" u="sng">
                <a:solidFill>
                  <a:schemeClr val="hlink"/>
                </a:solidFill>
                <a:hlinkClick r:id="rId4"/>
              </a:rPr>
              <a:t>https://posit.co/download/rstudio-desktop/</a:t>
            </a:r>
            <a:r>
              <a:rPr lang="en-GB"/>
              <a:t> </a:t>
            </a:r>
            <a:endParaRPr/>
          </a:p>
          <a:p>
            <a:pPr indent="-114300" lvl="0" marL="91440" rtl="0" algn="l">
              <a:lnSpc>
                <a:spcPct val="150000"/>
              </a:lnSpc>
              <a:spcBef>
                <a:spcPts val="0"/>
              </a:spcBef>
              <a:spcAft>
                <a:spcPts val="0"/>
              </a:spcAft>
              <a:buSzPts val="1800"/>
              <a:buChar char=" "/>
            </a:pPr>
            <a:r>
              <a:rPr lang="en-GB"/>
              <a:t>Other Graphical User Interface (GUI) are </a:t>
            </a:r>
            <a:r>
              <a:rPr lang="en-GB"/>
              <a:t>available, for example Visual Studio Code </a:t>
            </a:r>
            <a:r>
              <a:rPr lang="en-GB" u="sng">
                <a:solidFill>
                  <a:schemeClr val="hlink"/>
                </a:solidFill>
                <a:hlinkClick r:id="rId5"/>
              </a:rPr>
              <a:t>https://code.visualstudio.com/</a:t>
            </a:r>
            <a:r>
              <a:rPr lang="en-GB"/>
              <a:t> or Anaconda Navigator </a:t>
            </a:r>
            <a:r>
              <a:rPr lang="en-GB" u="sng">
                <a:solidFill>
                  <a:schemeClr val="hlink"/>
                </a:solidFill>
                <a:hlinkClick r:id="rId6"/>
              </a:rPr>
              <a:t>https://www.anaconda.com/products/navigator</a:t>
            </a:r>
            <a:r>
              <a:rPr lang="en-GB"/>
              <a:t>. </a:t>
            </a:r>
            <a:endParaRPr/>
          </a:p>
          <a:p>
            <a:pPr indent="-114300" lvl="0" marL="91440" rtl="0" algn="l">
              <a:lnSpc>
                <a:spcPct val="150000"/>
              </a:lnSpc>
              <a:spcBef>
                <a:spcPts val="0"/>
              </a:spcBef>
              <a:spcAft>
                <a:spcPts val="0"/>
              </a:spcAft>
              <a:buSzPts val="1800"/>
              <a:buChar char=" "/>
            </a:pPr>
            <a:r>
              <a:rPr lang="en-GB"/>
              <a:t>RStudio is the ‘front end’ to R. </a:t>
            </a:r>
            <a:endParaRPr/>
          </a:p>
          <a:p>
            <a:pPr indent="0" lvl="0" marL="0" rtl="0" algn="l">
              <a:lnSpc>
                <a:spcPct val="90000"/>
              </a:lnSpc>
              <a:spcBef>
                <a:spcPts val="1400"/>
              </a:spcBef>
              <a:spcAft>
                <a:spcPts val="0"/>
              </a:spcAft>
              <a:buNone/>
            </a:pPr>
            <a:r>
              <a:rPr lang="en-GB"/>
              <a:t> These Software also allow you to run Python and SQL code (additional Python install will be required).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039326" y="896650"/>
            <a:ext cx="10049400" cy="729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GB"/>
              <a:t>Document Types in R - Creating Projects </a:t>
            </a:r>
            <a:endParaRPr/>
          </a:p>
        </p:txBody>
      </p:sp>
      <p:sp>
        <p:nvSpPr>
          <p:cNvPr id="140" name="Google Shape;140;p18"/>
          <p:cNvSpPr txBox="1"/>
          <p:nvPr>
            <p:ph idx="1" type="body"/>
          </p:nvPr>
        </p:nvSpPr>
        <p:spPr>
          <a:xfrm>
            <a:off x="1039319" y="1919796"/>
            <a:ext cx="9906848" cy="4365594"/>
          </a:xfrm>
          <a:prstGeom prst="rect">
            <a:avLst/>
          </a:prstGeom>
          <a:noFill/>
          <a:ln>
            <a:noFill/>
          </a:ln>
        </p:spPr>
        <p:txBody>
          <a:bodyPr anchorCtr="0" anchor="t" bIns="45700" lIns="0" spcFirstLastPara="1" rIns="0" wrap="square" tIns="45700">
            <a:normAutofit lnSpcReduction="20000"/>
          </a:bodyPr>
          <a:lstStyle/>
          <a:p>
            <a:pPr indent="-127000" lvl="0" marL="91440" rtl="0" algn="l">
              <a:lnSpc>
                <a:spcPct val="150000"/>
              </a:lnSpc>
              <a:spcBef>
                <a:spcPts val="1400"/>
              </a:spcBef>
              <a:spcAft>
                <a:spcPts val="0"/>
              </a:spcAft>
              <a:buClr>
                <a:schemeClr val="dk1"/>
              </a:buClr>
              <a:buSzPts val="2000"/>
              <a:buFont typeface="Arial"/>
              <a:buChar char=" "/>
            </a:pPr>
            <a:r>
              <a:rPr lang="en-GB">
                <a:solidFill>
                  <a:schemeClr val="dk1"/>
                </a:solidFill>
                <a:latin typeface="Arial"/>
                <a:ea typeface="Arial"/>
                <a:cs typeface="Arial"/>
                <a:sym typeface="Arial"/>
              </a:rPr>
              <a:t>Creating a Project - Example in R Studio</a:t>
            </a:r>
            <a:endParaRPr>
              <a:solidFill>
                <a:schemeClr val="dk1"/>
              </a:solidFill>
              <a:latin typeface="Arial"/>
              <a:ea typeface="Arial"/>
              <a:cs typeface="Arial"/>
              <a:sym typeface="Arial"/>
            </a:endParaRPr>
          </a:p>
          <a:p>
            <a:pPr indent="-114300" lvl="0" marL="91440" rtl="0" algn="l">
              <a:lnSpc>
                <a:spcPct val="150000"/>
              </a:lnSpc>
              <a:spcBef>
                <a:spcPts val="1400"/>
              </a:spcBef>
              <a:spcAft>
                <a:spcPts val="0"/>
              </a:spcAft>
              <a:buClr>
                <a:schemeClr val="dk1"/>
              </a:buClr>
              <a:buSzPts val="1800"/>
              <a:buFont typeface="Arial"/>
              <a:buChar char=" "/>
            </a:pPr>
            <a:r>
              <a:rPr lang="en-GB">
                <a:solidFill>
                  <a:schemeClr val="dk1"/>
                </a:solidFill>
                <a:latin typeface="Arial"/>
                <a:ea typeface="Arial"/>
                <a:cs typeface="Arial"/>
                <a:sym typeface="Arial"/>
              </a:rPr>
              <a:t>Clone a Project from Github - Example in R Studio using Repository </a:t>
            </a:r>
            <a:endParaRPr>
              <a:solidFill>
                <a:schemeClr val="dk1"/>
              </a:solidFill>
              <a:latin typeface="Arial"/>
              <a:ea typeface="Arial"/>
              <a:cs typeface="Arial"/>
              <a:sym typeface="Arial"/>
            </a:endParaRPr>
          </a:p>
          <a:p>
            <a:pPr indent="-127000" lvl="0" marL="91440" rtl="0" algn="l">
              <a:lnSpc>
                <a:spcPct val="150000"/>
              </a:lnSpc>
              <a:spcBef>
                <a:spcPts val="1400"/>
              </a:spcBef>
              <a:spcAft>
                <a:spcPts val="0"/>
              </a:spcAft>
              <a:buClr>
                <a:schemeClr val="dk1"/>
              </a:buClr>
              <a:buSzPts val="2000"/>
              <a:buFont typeface="Arial"/>
              <a:buChar char=" "/>
            </a:pPr>
            <a:r>
              <a:rPr lang="en-GB">
                <a:solidFill>
                  <a:schemeClr val="dk1"/>
                </a:solidFill>
                <a:latin typeface="Arial"/>
                <a:ea typeface="Arial"/>
                <a:cs typeface="Arial"/>
                <a:sym typeface="Arial"/>
              </a:rPr>
              <a:t>Standard .R files - </a:t>
            </a:r>
            <a:r>
              <a:rPr lang="en-GB">
                <a:solidFill>
                  <a:schemeClr val="dk1"/>
                </a:solidFill>
                <a:latin typeface="Arial"/>
                <a:ea typeface="Arial"/>
                <a:cs typeface="Arial"/>
                <a:sym typeface="Arial"/>
              </a:rPr>
              <a:t>Created using the +file selection in R Studio</a:t>
            </a:r>
            <a:endParaRPr>
              <a:solidFill>
                <a:schemeClr val="dk1"/>
              </a:solidFill>
              <a:latin typeface="Arial"/>
              <a:ea typeface="Arial"/>
              <a:cs typeface="Arial"/>
              <a:sym typeface="Arial"/>
            </a:endParaRPr>
          </a:p>
          <a:p>
            <a:pPr indent="-114300" lvl="0" marL="91440" rtl="0" algn="l">
              <a:lnSpc>
                <a:spcPct val="150000"/>
              </a:lnSpc>
              <a:spcBef>
                <a:spcPts val="1400"/>
              </a:spcBef>
              <a:spcAft>
                <a:spcPts val="0"/>
              </a:spcAft>
              <a:buClr>
                <a:schemeClr val="dk1"/>
              </a:buClr>
              <a:buSzPts val="1800"/>
              <a:buFont typeface="Arial"/>
              <a:buChar char=" "/>
            </a:pPr>
            <a:r>
              <a:rPr lang="en-GB">
                <a:solidFill>
                  <a:schemeClr val="dk1"/>
                </a:solidFill>
                <a:latin typeface="Arial"/>
                <a:ea typeface="Arial"/>
                <a:cs typeface="Arial"/>
                <a:sym typeface="Arial"/>
              </a:rPr>
              <a:t>.rmd - </a:t>
            </a:r>
            <a:r>
              <a:rPr lang="en-GB">
                <a:solidFill>
                  <a:schemeClr val="dk1"/>
                </a:solidFill>
                <a:latin typeface="Arial"/>
                <a:ea typeface="Arial"/>
                <a:cs typeface="Arial"/>
                <a:sym typeface="Arial"/>
              </a:rPr>
              <a:t>Markdown</a:t>
            </a:r>
            <a:r>
              <a:rPr lang="en-GB">
                <a:solidFill>
                  <a:schemeClr val="dk1"/>
                </a:solidFill>
                <a:latin typeface="Arial"/>
                <a:ea typeface="Arial"/>
                <a:cs typeface="Arial"/>
                <a:sym typeface="Arial"/>
              </a:rPr>
              <a:t> files  - </a:t>
            </a:r>
            <a:r>
              <a:rPr lang="en-GB">
                <a:solidFill>
                  <a:schemeClr val="dk1"/>
                </a:solidFill>
                <a:latin typeface="Arial"/>
                <a:ea typeface="Arial"/>
                <a:cs typeface="Arial"/>
                <a:sym typeface="Arial"/>
              </a:rPr>
              <a:t>Created using the +file selection in R Studio</a:t>
            </a:r>
            <a:endParaRPr>
              <a:solidFill>
                <a:schemeClr val="dk1"/>
              </a:solidFill>
              <a:latin typeface="Arial"/>
              <a:ea typeface="Arial"/>
              <a:cs typeface="Arial"/>
              <a:sym typeface="Arial"/>
            </a:endParaRPr>
          </a:p>
          <a:p>
            <a:pPr indent="0" lvl="0" marL="91440" rtl="0" algn="l">
              <a:lnSpc>
                <a:spcPct val="150000"/>
              </a:lnSpc>
              <a:spcBef>
                <a:spcPts val="1400"/>
              </a:spcBef>
              <a:spcAft>
                <a:spcPts val="0"/>
              </a:spcAft>
              <a:buSzPts val="2000"/>
              <a:buNone/>
            </a:pPr>
            <a:r>
              <a:rPr lang="en-GB">
                <a:solidFill>
                  <a:schemeClr val="dk1"/>
                </a:solidFill>
                <a:latin typeface="Arial"/>
                <a:ea typeface="Arial"/>
                <a:cs typeface="Arial"/>
                <a:sym typeface="Arial"/>
              </a:rPr>
              <a:t>.qmd - Quarto Markdown files - Open source scientific and technical publishing system </a:t>
            </a:r>
            <a:r>
              <a:rPr lang="en-GB" u="sng">
                <a:solidFill>
                  <a:schemeClr val="dk1"/>
                </a:solidFill>
                <a:latin typeface="Arial"/>
                <a:ea typeface="Arial"/>
                <a:cs typeface="Arial"/>
                <a:sym typeface="Arial"/>
                <a:hlinkClick r:id="rId3">
                  <a:extLst>
                    <a:ext uri="{A12FA001-AC4F-418D-AE19-62706E023703}">
                      <ahyp:hlinkClr val="tx"/>
                    </a:ext>
                  </a:extLst>
                </a:hlinkClick>
              </a:rPr>
              <a:t>https://quarto.org/</a:t>
            </a:r>
            <a:r>
              <a:rPr lang="en-GB">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91440" rtl="0" algn="l">
              <a:lnSpc>
                <a:spcPct val="150000"/>
              </a:lnSpc>
              <a:spcBef>
                <a:spcPts val="1400"/>
              </a:spcBef>
              <a:spcAft>
                <a:spcPts val="0"/>
              </a:spcAft>
              <a:buSzPts val="2000"/>
              <a:buNone/>
            </a:pPr>
            <a:r>
              <a:t/>
            </a:r>
            <a:endParaRPr>
              <a:latin typeface="Arial"/>
              <a:ea typeface="Arial"/>
              <a:cs typeface="Arial"/>
              <a:sym typeface="Arial"/>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GB"/>
              <a:t>Working Directory &amp; Writing Code	</a:t>
            </a:r>
            <a:endParaRPr/>
          </a:p>
        </p:txBody>
      </p:sp>
      <p:pic>
        <p:nvPicPr>
          <p:cNvPr id="146" name="Google Shape;146;p19"/>
          <p:cNvPicPr preferRelativeResize="0"/>
          <p:nvPr/>
        </p:nvPicPr>
        <p:blipFill>
          <a:blip r:embed="rId3">
            <a:alphaModFix/>
          </a:blip>
          <a:stretch>
            <a:fillRect/>
          </a:stretch>
        </p:blipFill>
        <p:spPr>
          <a:xfrm>
            <a:off x="777950" y="2086675"/>
            <a:ext cx="10636099" cy="3728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06027" y="324901"/>
            <a:ext cx="11345662" cy="4948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Arial"/>
              <a:buNone/>
            </a:pPr>
            <a:r>
              <a:rPr lang="en-GB">
                <a:latin typeface="Arial"/>
                <a:ea typeface="Arial"/>
                <a:cs typeface="Arial"/>
                <a:sym typeface="Arial"/>
              </a:rPr>
              <a:t>Example of Visuals </a:t>
            </a:r>
            <a:endParaRPr/>
          </a:p>
        </p:txBody>
      </p:sp>
      <p:pic>
        <p:nvPicPr>
          <p:cNvPr descr="A graph of different colored lines&#10;&#10;Description automatically generated" id="153" name="Google Shape;153;p20"/>
          <p:cNvPicPr preferRelativeResize="0"/>
          <p:nvPr/>
        </p:nvPicPr>
        <p:blipFill rotWithShape="1">
          <a:blip r:embed="rId3">
            <a:alphaModFix/>
          </a:blip>
          <a:srcRect b="0" l="0" r="0" t="0"/>
          <a:stretch/>
        </p:blipFill>
        <p:spPr>
          <a:xfrm>
            <a:off x="1695054" y="1014367"/>
            <a:ext cx="8541482" cy="52713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Useful Packages in R </a:t>
            </a:r>
            <a:endParaRPr/>
          </a:p>
        </p:txBody>
      </p:sp>
      <p:sp>
        <p:nvSpPr>
          <p:cNvPr id="160" name="Google Shape;160;p21"/>
          <p:cNvSpPr txBox="1"/>
          <p:nvPr>
            <p:ph idx="1" type="body"/>
          </p:nvPr>
        </p:nvSpPr>
        <p:spPr>
          <a:xfrm>
            <a:off x="1097280" y="1845734"/>
            <a:ext cx="10058400" cy="40233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lang="en-GB"/>
              <a:t>To Load Data </a:t>
            </a:r>
            <a:endParaRPr/>
          </a:p>
          <a:p>
            <a:pPr indent="0" lvl="0" marL="0" rtl="0" algn="l">
              <a:lnSpc>
                <a:spcPct val="115000"/>
              </a:lnSpc>
              <a:spcBef>
                <a:spcPts val="1200"/>
              </a:spcBef>
              <a:spcAft>
                <a:spcPts val="0"/>
              </a:spcAft>
              <a:buNone/>
            </a:pPr>
            <a:r>
              <a:rPr lang="en-GB"/>
              <a:t>	readxl() - </a:t>
            </a:r>
            <a:r>
              <a:rPr lang="en-GB"/>
              <a:t>loading Excel (xls, xlsx) datasets, </a:t>
            </a:r>
            <a:r>
              <a:rPr lang="en-GB"/>
              <a:t>odbc() - loading data from a database, DBI() - relational database management</a:t>
            </a:r>
            <a:endParaRPr/>
          </a:p>
          <a:p>
            <a:pPr indent="0" lvl="0" marL="0" rtl="0" algn="l">
              <a:lnSpc>
                <a:spcPct val="115000"/>
              </a:lnSpc>
              <a:spcBef>
                <a:spcPts val="1200"/>
              </a:spcBef>
              <a:spcAft>
                <a:spcPts val="0"/>
              </a:spcAft>
              <a:buNone/>
            </a:pPr>
            <a:r>
              <a:rPr lang="en-GB"/>
              <a:t>To Manipulate Data</a:t>
            </a:r>
            <a:endParaRPr/>
          </a:p>
          <a:p>
            <a:pPr indent="457200" lvl="0" marL="0" rtl="0" algn="l">
              <a:lnSpc>
                <a:spcPct val="115000"/>
              </a:lnSpc>
              <a:spcBef>
                <a:spcPts val="1200"/>
              </a:spcBef>
              <a:spcAft>
                <a:spcPts val="0"/>
              </a:spcAft>
              <a:buNone/>
            </a:pPr>
            <a:r>
              <a:rPr lang="en-GB"/>
              <a:t>tidyverse, dplyr, tidyr - </a:t>
            </a:r>
            <a:r>
              <a:rPr lang="en-GB" u="sng">
                <a:solidFill>
                  <a:schemeClr val="hlink"/>
                </a:solidFill>
                <a:hlinkClick r:id="rId3"/>
              </a:rPr>
              <a:t>https://www.tidyverse.org/</a:t>
            </a:r>
            <a:r>
              <a:rPr lang="en-GB"/>
              <a:t> </a:t>
            </a:r>
            <a:endParaRPr/>
          </a:p>
          <a:p>
            <a:pPr indent="0" lvl="0" marL="0" rtl="0" algn="l">
              <a:lnSpc>
                <a:spcPct val="115000"/>
              </a:lnSpc>
              <a:spcBef>
                <a:spcPts val="1200"/>
              </a:spcBef>
              <a:spcAft>
                <a:spcPts val="0"/>
              </a:spcAft>
              <a:buNone/>
            </a:pPr>
            <a:r>
              <a:rPr lang="en-GB"/>
              <a:t>Visualising data </a:t>
            </a:r>
            <a:endParaRPr/>
          </a:p>
          <a:p>
            <a:pPr indent="0" lvl="0" marL="0" rtl="0" algn="l">
              <a:lnSpc>
                <a:spcPct val="115000"/>
              </a:lnSpc>
              <a:spcBef>
                <a:spcPts val="1200"/>
              </a:spcBef>
              <a:spcAft>
                <a:spcPts val="0"/>
              </a:spcAft>
              <a:buNone/>
            </a:pPr>
            <a:r>
              <a:rPr lang="en-GB"/>
              <a:t>	Ggplot2 - included in the tidyverse package</a:t>
            </a:r>
            <a:endParaRPr/>
          </a:p>
          <a:p>
            <a:pPr indent="0" lvl="0" marL="0" rtl="0" algn="l">
              <a:lnSpc>
                <a:spcPct val="115000"/>
              </a:lnSpc>
              <a:spcBef>
                <a:spcPts val="1200"/>
              </a:spcBef>
              <a:spcAft>
                <a:spcPts val="0"/>
              </a:spcAft>
              <a:buNone/>
            </a:pPr>
            <a:r>
              <a:rPr lang="en-GB"/>
              <a:t>Modelling data </a:t>
            </a:r>
            <a:endParaRPr/>
          </a:p>
          <a:p>
            <a:pPr indent="0" lvl="0" marL="0" rtl="0" algn="l">
              <a:lnSpc>
                <a:spcPct val="115000"/>
              </a:lnSpc>
              <a:spcBef>
                <a:spcPts val="1200"/>
              </a:spcBef>
              <a:spcAft>
                <a:spcPts val="200"/>
              </a:spcAft>
              <a:buNone/>
            </a:pPr>
            <a:r>
              <a:rPr lang="en-GB"/>
              <a:t>	Tidmodels - </a:t>
            </a:r>
            <a:r>
              <a:rPr lang="en-GB" u="sng">
                <a:solidFill>
                  <a:schemeClr val="hlink"/>
                </a:solidFill>
                <a:hlinkClick r:id="rId4"/>
              </a:rPr>
              <a:t>https://www.tidymodels.org/</a:t>
            </a:r>
            <a:r>
              <a:rPr lang="en-GB"/>
              <a:t> , Caret - </a:t>
            </a:r>
            <a:r>
              <a:rPr lang="en-GB" u="sng">
                <a:solidFill>
                  <a:schemeClr val="hlink"/>
                </a:solidFill>
                <a:hlinkClick r:id="rId5"/>
              </a:rPr>
              <a:t>https://topepo.github.io/caret/</a:t>
            </a: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