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374bf2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b374bf2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+ Sarah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b374bf2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b374bf2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Raunak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374bf2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b374bf2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b374bf2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b374bf2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b1a0642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b1a0642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1a0642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b1a0642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Produced final reduced models for 2013 and 2023 by eliminating multi-co, selecting numerics, backwards elimination and manually eliminating high p-values through multiple drafts.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2018 was overfit so not included.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had a good fit and low p-value.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# of games wins all.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b374bf2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b374bf2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b7b6e33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b7b6e33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1a0642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b1a0642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Raunak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bb7b6e3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bb7b6e3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Raunak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1a06429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b1a0642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syracusenewtimes.com/what-makes-college-football-an-integral-part-of-us-culture/" TargetMode="External"/><Relationship Id="rId10" Type="http://schemas.openxmlformats.org/officeDocument/2006/relationships/hyperlink" Target="https://chat.openai.com" TargetMode="External"/><Relationship Id="rId13" Type="http://schemas.openxmlformats.org/officeDocument/2006/relationships/hyperlink" Target="https://stackoverflow.com/" TargetMode="External"/><Relationship Id="rId12" Type="http://schemas.openxmlformats.org/officeDocument/2006/relationships/hyperlink" Target="https://syracusenewtimes.com/what-makes-college-football-an-integral-part-of-us-cultur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spn.com/college-football/story/_/id/35804245/cfb-conference-realignment-tracker-2023" TargetMode="External"/><Relationship Id="rId4" Type="http://schemas.openxmlformats.org/officeDocument/2006/relationships/hyperlink" Target="https://www.espn.com/college-football/story/_/id/35804245/cfb-conference-realignment-tracker-2023" TargetMode="External"/><Relationship Id="rId9" Type="http://schemas.openxmlformats.org/officeDocument/2006/relationships/hyperlink" Target="https://chat.openai.com" TargetMode="External"/><Relationship Id="rId5" Type="http://schemas.openxmlformats.org/officeDocument/2006/relationships/hyperlink" Target="https://www.kaggle.com/datasets/jeffgallini/college-football-team-stats-2019" TargetMode="External"/><Relationship Id="rId6" Type="http://schemas.openxmlformats.org/officeDocument/2006/relationships/hyperlink" Target="https://www.kaggle.com/datasets/jeffgallini/college-football-team-stats-2019" TargetMode="External"/><Relationship Id="rId7" Type="http://schemas.openxmlformats.org/officeDocument/2006/relationships/hyperlink" Target="https://www.geeksforgeeks.org/calculate-the-interquartile-range-in-r-programming-iqr-function/" TargetMode="External"/><Relationship Id="rId8" Type="http://schemas.openxmlformats.org/officeDocument/2006/relationships/hyperlink" Target="https://www.geeksforgeeks.org/calculate-the-interquartile-range-in-r-programming-iqr-func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0.jpg"/><Relationship Id="rId7" Type="http://schemas.openxmlformats.org/officeDocument/2006/relationships/image" Target="../media/image16.jp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138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College Football Analysis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09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8: </a:t>
            </a:r>
            <a:r>
              <a:rPr lang="en">
                <a:solidFill>
                  <a:schemeClr val="lt1"/>
                </a:solidFill>
              </a:rPr>
              <a:t>Mark, Jenna, Sarah, Raunak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Football Ball 2 Free Stock Photo - Public Domain Pictures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719" y="3313538"/>
            <a:ext cx="1398575" cy="13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Evaluation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background research may improve </a:t>
            </a:r>
            <a:r>
              <a:rPr lang="en">
                <a:solidFill>
                  <a:schemeClr val="dk1"/>
                </a:solidFill>
              </a:rPr>
              <a:t>feature reduction.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Specifically, identifying why “games” takes the lead.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Did we exclude any important variables?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Include all the years in our 3-question analysis.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</a:t>
            </a:r>
            <a:r>
              <a:rPr lang="en">
                <a:solidFill>
                  <a:schemeClr val="dk1"/>
                </a:solidFill>
              </a:rPr>
              <a:t> question was unable to use all of the years (2020-2023) from the dataset.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Sport Changes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Changes in NCAA rules, game-playing styles, and technologies over the decade may have influenced the findings, but were not explicitly accounted for.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Colleges and universities will often change conferences. This happened multiple times from 2013-2023, which is the timeframe in which our data was collected.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311708" y="633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 for listening!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Football Ball 2 Free Stock Photo - Public Domain Pictures"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706" y="3111925"/>
            <a:ext cx="1398575" cy="13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ESPN. (n.d.). </a:t>
            </a:r>
            <a:r>
              <a:rPr i="1" lang="en" sz="1100">
                <a:solidFill>
                  <a:schemeClr val="dk1"/>
                </a:solidFill>
              </a:rPr>
              <a:t>College football conference realignment tracker: 2023</a:t>
            </a:r>
            <a:r>
              <a:rPr lang="en" sz="1100">
                <a:solidFill>
                  <a:schemeClr val="dk1"/>
                </a:solidFill>
              </a:rPr>
              <a:t> season. Retrieved December 3, 2024, from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https://www.espn.com/college-football/story/_/id/35804245/cfb-conference-realignment-tracker-2023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Gallini, J. (2019). </a:t>
            </a:r>
            <a:r>
              <a:rPr i="1" lang="en" sz="1100">
                <a:solidFill>
                  <a:schemeClr val="dk1"/>
                </a:solidFill>
              </a:rPr>
              <a:t>College football team stats: Seasons 2013 to 2023</a:t>
            </a:r>
            <a:r>
              <a:rPr lang="en" sz="1100">
                <a:solidFill>
                  <a:schemeClr val="dk1"/>
                </a:solidFill>
              </a:rPr>
              <a:t> [Dataset]. Kaggle. Retrieved from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https://www.kaggle.com/datasets/jeffgallini/college-football-team-stats-2019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GeeksforGeeks. (n.d.). </a:t>
            </a:r>
            <a:r>
              <a:rPr i="1" lang="en" sz="1100">
                <a:solidFill>
                  <a:schemeClr val="dk1"/>
                </a:solidFill>
              </a:rPr>
              <a:t>Calculate the interquartile range in R programming – IQR function</a:t>
            </a:r>
            <a:r>
              <a:rPr lang="en" sz="1100">
                <a:solidFill>
                  <a:schemeClr val="dk1"/>
                </a:solidFill>
              </a:rPr>
              <a:t>. Retrieved December 3, 2024, from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https://www.geeksforgeeks.org/calculate-the-interquartile-range-in-r-programming-iqr-function/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OpenAI. (2024). </a:t>
            </a:r>
            <a:r>
              <a:rPr i="1" lang="en" sz="1100">
                <a:solidFill>
                  <a:schemeClr val="dk1"/>
                </a:solidFill>
              </a:rPr>
              <a:t>ChatGPT (December 3, 2024 version) [Large language model]</a:t>
            </a:r>
            <a:r>
              <a:rPr lang="en" sz="1100">
                <a:solidFill>
                  <a:schemeClr val="dk1"/>
                </a:solidFill>
              </a:rPr>
              <a:t>. Retrieved from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Syracuse New Times. (n.d.). </a:t>
            </a:r>
            <a:r>
              <a:rPr i="1" lang="en" sz="1100">
                <a:solidFill>
                  <a:schemeClr val="dk1"/>
                </a:solidFill>
              </a:rPr>
              <a:t>What makes college football an integral part of U.S. culture?</a:t>
            </a:r>
            <a:r>
              <a:rPr lang="en" sz="1100">
                <a:solidFill>
                  <a:schemeClr val="dk1"/>
                </a:solidFill>
              </a:rPr>
              <a:t> Retrieved November 15, 2024, from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2"/>
              </a:rPr>
              <a:t>https://syracusenewtimes.com/what-makes-college-football-an-integral-part-of-us-culture/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Stack Overflow. (n.d.). </a:t>
            </a:r>
            <a:r>
              <a:rPr lang="en" sz="1100" u="sng">
                <a:solidFill>
                  <a:schemeClr val="hlink"/>
                </a:solidFill>
                <a:hlinkClick r:id="rId13"/>
              </a:rPr>
              <a:t>https://stackoverflow.com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687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/>
              <a:t>Introduction</a:t>
            </a:r>
            <a:endParaRPr b="1" sz="27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75250" y="1279350"/>
            <a:ext cx="39663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Background: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College football captivates millions with its traditions, rivalries, and passionate fan base.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Accessing comprehensive team statistics presents challenges: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Scattered data sources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Acronyms and terminology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Structural changes in the sport</a:t>
            </a:r>
            <a:endParaRPr sz="13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35550" y="1257750"/>
            <a:ext cx="43332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Dataset Overview: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Dataset: </a:t>
            </a:r>
            <a:r>
              <a:rPr i="1" lang="en" sz="1300">
                <a:solidFill>
                  <a:schemeClr val="dk1"/>
                </a:solidFill>
              </a:rPr>
              <a:t>College Football Team Stats Seasons 2013 to 2023</a:t>
            </a:r>
            <a:r>
              <a:rPr lang="en" sz="1300">
                <a:solidFill>
                  <a:schemeClr val="dk1"/>
                </a:solidFill>
              </a:rPr>
              <a:t> (Kaggle).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Over 145 variables per team, including: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Offensive performance.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Defensive efficiency.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Turnover statistics.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Red zone effectiveness.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Enables detailed analysis of trends and success factors in college football.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otball Ball 2 Free Stock Photo - Public Domain Pictures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200" y="468750"/>
            <a:ext cx="5727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ball Ball 2 Free Stock Photo - Public Domain Pictures"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175" y="468750"/>
            <a:ext cx="57272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5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Aims &amp; Questions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What features (variables) of a football team predict wins?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Which Collegiate Conference is the “best”?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Does defensive ranking affect win rate?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descr="File:Icon-round-Question mark.svg - Wikipedia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312" y="452700"/>
            <a:ext cx="1355126" cy="1355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blic Domain Clip Art Image | Trophy | ID: 13929502217552 ..."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699" y="1807813"/>
            <a:ext cx="1018601" cy="1527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>
            <a:stCxn id="72" idx="3"/>
            <a:endCxn id="73" idx="1"/>
          </p:cNvCxnSpPr>
          <p:nvPr/>
        </p:nvCxnSpPr>
        <p:spPr>
          <a:xfrm>
            <a:off x="6558438" y="1130263"/>
            <a:ext cx="1255200" cy="14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ile:Big Ten Football Championship Game Logo.svg - Wikimedia Commons"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289" y="2050514"/>
            <a:ext cx="1791150" cy="104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American football positions.svg - Wikipedia"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6925" y="3442038"/>
            <a:ext cx="1527900" cy="15279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76" idx="6"/>
            <a:endCxn id="73" idx="1"/>
          </p:cNvCxnSpPr>
          <p:nvPr/>
        </p:nvCxnSpPr>
        <p:spPr>
          <a:xfrm flipH="1" rot="10800000">
            <a:off x="6644825" y="2571888"/>
            <a:ext cx="1168800" cy="16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5" idx="3"/>
            <a:endCxn id="73" idx="1"/>
          </p:cNvCxnSpPr>
          <p:nvPr/>
        </p:nvCxnSpPr>
        <p:spPr>
          <a:xfrm>
            <a:off x="6776439" y="2571764"/>
            <a:ext cx="10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6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 the most predictive features</a:t>
            </a:r>
            <a:endParaRPr b="1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28279" l="0" r="0" t="0"/>
          <a:stretch/>
        </p:blipFill>
        <p:spPr>
          <a:xfrm>
            <a:off x="421575" y="1562425"/>
            <a:ext cx="3748235" cy="174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22899" l="0" r="0" t="0"/>
          <a:stretch/>
        </p:blipFill>
        <p:spPr>
          <a:xfrm>
            <a:off x="4788925" y="1302838"/>
            <a:ext cx="3622700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922825" y="3749900"/>
            <a:ext cx="3354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R^2 = .9746		</a:t>
            </a:r>
            <a:r>
              <a:rPr lang="en" sz="1300">
                <a:solidFill>
                  <a:srgbClr val="6AA84F"/>
                </a:solidFill>
              </a:rPr>
              <a:t>P-Value &lt; 2.2e-16</a:t>
            </a:r>
            <a:endParaRPr sz="1300">
              <a:solidFill>
                <a:srgbClr val="6AA84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02000" y="3749900"/>
            <a:ext cx="2987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R^2 = .9514		</a:t>
            </a:r>
            <a:r>
              <a:rPr lang="en" sz="1300">
                <a:solidFill>
                  <a:srgbClr val="6AA84F"/>
                </a:solidFill>
              </a:rPr>
              <a:t>P-Value  &lt; 2.2E-16</a:t>
            </a:r>
            <a:r>
              <a:rPr lang="en" sz="1300">
                <a:solidFill>
                  <a:srgbClr val="FF0000"/>
                </a:solidFill>
              </a:rPr>
              <a:t>	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11700" y="1903350"/>
            <a:ext cx="636300" cy="18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644275" y="1615625"/>
            <a:ext cx="636300" cy="18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689000" y="1097425"/>
            <a:ext cx="742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2013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131525" y="837850"/>
            <a:ext cx="710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2023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29450" y="4326650"/>
            <a:ext cx="7685100" cy="39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2"/>
                </a:solidFill>
              </a:rPr>
              <a:t>Generalized models of all features after correcting for </a:t>
            </a:r>
            <a:r>
              <a:rPr b="1" i="1" lang="en" sz="1100">
                <a:solidFill>
                  <a:schemeClr val="dk2"/>
                </a:solidFill>
              </a:rPr>
              <a:t>multicollinearity, categorical variables, and high p-values.</a:t>
            </a:r>
            <a:endParaRPr b="1" i="1" sz="11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chemeClr val="dk2"/>
                </a:solidFill>
              </a:rPr>
              <a:t>Note:</a:t>
            </a:r>
            <a:r>
              <a:rPr i="1" lang="en" sz="900">
                <a:solidFill>
                  <a:schemeClr val="dk2"/>
                </a:solidFill>
              </a:rPr>
              <a:t> 2018 was performed but was overfitted. Used backwards elimination to reduce model</a:t>
            </a:r>
            <a:endParaRPr i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17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Analyzing CFB Conferences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5" y="1673425"/>
            <a:ext cx="4713900" cy="251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7"/>
          <p:cNvSpPr txBox="1"/>
          <p:nvPr/>
        </p:nvSpPr>
        <p:spPr>
          <a:xfrm>
            <a:off x="1309050" y="908150"/>
            <a:ext cx="6525900" cy="51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2"/>
                </a:solidFill>
              </a:rPr>
              <a:t>We used multiple </a:t>
            </a:r>
            <a:r>
              <a:rPr b="1" i="1" lang="en" sz="1100">
                <a:solidFill>
                  <a:schemeClr val="dk2"/>
                </a:solidFill>
              </a:rPr>
              <a:t>regression with the most correlated variables in order to help determine which collegiate conference is the “best”. </a:t>
            </a:r>
            <a:endParaRPr b="1" i="1" sz="11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37975" y="4190250"/>
            <a:ext cx="418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chemeClr val="dk2"/>
                </a:solidFill>
              </a:rPr>
              <a:t>Figure 1:</a:t>
            </a:r>
            <a:r>
              <a:rPr i="1" lang="en" sz="900">
                <a:solidFill>
                  <a:schemeClr val="dk2"/>
                </a:solidFill>
              </a:rPr>
              <a:t> Summary Statistics by Conference for combined years (2013-2020)</a:t>
            </a:r>
            <a:endParaRPr i="1" sz="900">
              <a:solidFill>
                <a:schemeClr val="dk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550" y="1673425"/>
            <a:ext cx="4037901" cy="251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“Best” CFB Conference</a:t>
            </a:r>
            <a:endParaRPr b="1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3253800" cy="12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u="sng">
                <a:solidFill>
                  <a:schemeClr val="dk1"/>
                </a:solidFill>
              </a:rPr>
              <a:t>Average Win Percentage</a:t>
            </a:r>
            <a:endParaRPr sz="11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Best:</a:t>
            </a:r>
            <a:r>
              <a:rPr lang="en" sz="1100">
                <a:solidFill>
                  <a:schemeClr val="dk1"/>
                </a:solidFill>
              </a:rPr>
              <a:t> SEC (58.28%)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Runner-Up: </a:t>
            </a:r>
            <a:r>
              <a:rPr lang="en" sz="1100">
                <a:solidFill>
                  <a:schemeClr val="dk1"/>
                </a:solidFill>
              </a:rPr>
              <a:t>Big Ten (55.11%)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92550" y="2354875"/>
            <a:ext cx="33447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2.    </a:t>
            </a:r>
            <a:r>
              <a:rPr lang="en" sz="1100" u="sng">
                <a:solidFill>
                  <a:schemeClr val="dk1"/>
                </a:solidFill>
              </a:rPr>
              <a:t>Average Offensive Rank</a:t>
            </a:r>
            <a:endParaRPr sz="11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Best:</a:t>
            </a:r>
            <a:r>
              <a:rPr lang="en" sz="1100">
                <a:solidFill>
                  <a:schemeClr val="dk1"/>
                </a:solidFill>
              </a:rPr>
              <a:t> Big 12 (50.0)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Runner-Up: </a:t>
            </a:r>
            <a:r>
              <a:rPr lang="en" sz="1100">
                <a:solidFill>
                  <a:schemeClr val="dk1"/>
                </a:solidFill>
              </a:rPr>
              <a:t>Pac-12 (51.14)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57150" y="3452575"/>
            <a:ext cx="31629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</a:t>
            </a:r>
            <a:r>
              <a:rPr lang="en" sz="1100">
                <a:solidFill>
                  <a:schemeClr val="dk1"/>
                </a:solidFill>
              </a:rPr>
              <a:t>.    </a:t>
            </a:r>
            <a:r>
              <a:rPr lang="en" sz="1100" u="sng">
                <a:solidFill>
                  <a:schemeClr val="dk1"/>
                </a:solidFill>
              </a:rPr>
              <a:t>Average Defensive Rank</a:t>
            </a:r>
            <a:endParaRPr sz="11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Best:</a:t>
            </a:r>
            <a:r>
              <a:rPr lang="en" sz="1100">
                <a:solidFill>
                  <a:schemeClr val="dk1"/>
                </a:solidFill>
              </a:rPr>
              <a:t> Big Ten (48.13)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Runner-Up: </a:t>
            </a:r>
            <a:r>
              <a:rPr lang="en" sz="1100">
                <a:solidFill>
                  <a:schemeClr val="dk1"/>
                </a:solidFill>
              </a:rPr>
              <a:t>SEC (51.89)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156150" y="1152475"/>
            <a:ext cx="36984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4</a:t>
            </a:r>
            <a:r>
              <a:rPr lang="en" sz="1100">
                <a:solidFill>
                  <a:schemeClr val="dk1"/>
                </a:solidFill>
              </a:rPr>
              <a:t>.    </a:t>
            </a:r>
            <a:r>
              <a:rPr lang="en" sz="1100" u="sng">
                <a:solidFill>
                  <a:schemeClr val="dk1"/>
                </a:solidFill>
              </a:rPr>
              <a:t>Average Points Scored per Game</a:t>
            </a:r>
            <a:endParaRPr sz="11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Best:</a:t>
            </a:r>
            <a:r>
              <a:rPr lang="en" sz="1100">
                <a:solidFill>
                  <a:schemeClr val="dk1"/>
                </a:solidFill>
              </a:rPr>
              <a:t> Big 12 (32.19)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Runner-Up: </a:t>
            </a:r>
            <a:r>
              <a:rPr lang="en" sz="1100">
                <a:solidFill>
                  <a:schemeClr val="dk1"/>
                </a:solidFill>
              </a:rPr>
              <a:t>Pac-12 (31.20)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156150" y="2354875"/>
            <a:ext cx="3344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5</a:t>
            </a:r>
            <a:r>
              <a:rPr lang="en" sz="1100">
                <a:solidFill>
                  <a:schemeClr val="dk1"/>
                </a:solidFill>
              </a:rPr>
              <a:t>.    </a:t>
            </a:r>
            <a:r>
              <a:rPr lang="en" sz="1100" u="sng">
                <a:solidFill>
                  <a:schemeClr val="dk1"/>
                </a:solidFill>
              </a:rPr>
              <a:t>Average Points Allowed</a:t>
            </a:r>
            <a:endParaRPr sz="11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Best:</a:t>
            </a:r>
            <a:r>
              <a:rPr lang="en" sz="1100">
                <a:solidFill>
                  <a:schemeClr val="dk1"/>
                </a:solidFill>
              </a:rPr>
              <a:t> SEC (24.72)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Runner-Up: </a:t>
            </a:r>
            <a:r>
              <a:rPr lang="en" sz="1100">
                <a:solidFill>
                  <a:schemeClr val="dk1"/>
                </a:solidFill>
              </a:rPr>
              <a:t>Big Ten (25.18)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036100" y="1017725"/>
            <a:ext cx="27486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Rather than using this to determine the best conference, we chose to weigh our </a:t>
            </a:r>
            <a:r>
              <a:rPr lang="en" sz="1300">
                <a:solidFill>
                  <a:schemeClr val="dk1"/>
                </a:solidFill>
              </a:rPr>
              <a:t>values and compute a concrete number to compare.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Win Percentage: 30%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Off Rank: 20%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Def Rank: 20%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PPG: 15%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Allowed PPG: 15%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212950" y="3765825"/>
            <a:ext cx="23949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</a:rPr>
              <a:t>Results:</a:t>
            </a:r>
            <a:endParaRPr sz="1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SEC</a:t>
            </a:r>
            <a:r>
              <a:rPr lang="en" sz="1300">
                <a:solidFill>
                  <a:schemeClr val="dk1"/>
                </a:solidFill>
              </a:rPr>
              <a:t>: 0.800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Pac-12</a:t>
            </a:r>
            <a:r>
              <a:rPr lang="en" sz="1300">
                <a:solidFill>
                  <a:schemeClr val="dk1"/>
                </a:solidFill>
              </a:rPr>
              <a:t>: 0.546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Big Ten</a:t>
            </a:r>
            <a:r>
              <a:rPr lang="en" sz="1300">
                <a:solidFill>
                  <a:schemeClr val="dk1"/>
                </a:solidFill>
              </a:rPr>
              <a:t>: 0.418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Big 12</a:t>
            </a:r>
            <a:r>
              <a:rPr lang="en" sz="1300">
                <a:solidFill>
                  <a:schemeClr val="dk1"/>
                </a:solidFill>
              </a:rPr>
              <a:t>: 0.350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8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Addressing</a:t>
            </a:r>
            <a:r>
              <a:rPr b="1" lang="en"/>
              <a:t> Defensive Impact on Win-Rate</a:t>
            </a:r>
            <a:endParaRPr b="1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1017725"/>
            <a:ext cx="2974275" cy="18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050" y="1017725"/>
            <a:ext cx="3225656" cy="210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247" y="2937325"/>
            <a:ext cx="3356451" cy="207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125550" y="1504863"/>
            <a:ext cx="2130600" cy="86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Comparing Defensive Ranking vs. Win Percentage compared between three different years</a:t>
            </a:r>
            <a:endParaRPr b="1"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29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Addressing Defensive Impact on Win 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250" y="1126000"/>
            <a:ext cx="7077499" cy="6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263" y="1808750"/>
            <a:ext cx="7077647" cy="6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286" y="2571750"/>
            <a:ext cx="7077612" cy="61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 New Year 2013 Free Stock Photo - Public Domain Pictures"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24" y="1148951"/>
            <a:ext cx="86538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 New Year's Celebration sparklers image - Free stock photo ..." id="132" name="Google Shape;13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50" y="1808750"/>
            <a:ext cx="865377" cy="61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20 New Year Numbers Free Stock Photo - Public Domain Pictures" id="133" name="Google Shape;13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01" y="2529475"/>
            <a:ext cx="865376" cy="7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33238" y="3448025"/>
            <a:ext cx="4076175" cy="10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389300" y="3448050"/>
            <a:ext cx="3334500" cy="133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i="1" lang="en" sz="1100">
                <a:solidFill>
                  <a:schemeClr val="dk2"/>
                </a:solidFill>
              </a:rPr>
              <a:t>From the incredibly small p-values we can conclude that defensive ranking does have an effect on win-rate</a:t>
            </a:r>
            <a:endParaRPr b="1" i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i="1" lang="en" sz="1100">
                <a:solidFill>
                  <a:schemeClr val="dk2"/>
                </a:solidFill>
              </a:rPr>
              <a:t>Comparing the r² values between offense to win-rate and defense to win-rate we see offense has a bit more impact on win rate</a:t>
            </a:r>
            <a:endParaRPr b="1" i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Findings</a:t>
            </a:r>
            <a:r>
              <a:rPr lang="en"/>
              <a:t> &amp; Future Exploration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68050"/>
            <a:ext cx="37698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Summarised </a:t>
            </a:r>
            <a:r>
              <a:rPr b="1" lang="en" sz="1300">
                <a:solidFill>
                  <a:schemeClr val="dk1"/>
                </a:solidFill>
              </a:rPr>
              <a:t>Findings: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What features (variables) of a football team translate into wins?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en" sz="1100">
                <a:solidFill>
                  <a:schemeClr val="dk1"/>
                </a:solidFill>
              </a:rPr>
              <a:t>The number of games was the strongest predictor for number of wins.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Which Collegiate Conference is the “best”?</a:t>
            </a:r>
            <a:endParaRPr sz="11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★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SEC is the strongest overall based on a combination of win percentage &amp; defensive strength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Pac-12 &amp; Big 10 are in the top 3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Does defense really win championships?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en" sz="1200">
                <a:solidFill>
                  <a:schemeClr val="dk1"/>
                </a:solidFill>
              </a:rPr>
              <a:t>A higher defensive ranking correlates to a higher win rate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833625" y="1168050"/>
            <a:ext cx="4124400" cy="23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Future Exploration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What is the impact of coaching changes on team success?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How does recruitment quality correlate with team performance?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What role does home-field advantage play in determining outcomes?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