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3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714499"/>
            <a:ext cx="52768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ecure.meetupstatic.com/photos/theme_head/c/2/c/6/full_829862.jpe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" y="6473681"/>
            <a:ext cx="1437233" cy="31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3w3r.com" TargetMode="External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linkein.com/in/markewer" TargetMode="External"/><Relationship Id="rId4" Type="http://schemas.openxmlformats.org/officeDocument/2006/relationships/hyperlink" Target="http://www.markew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3w3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kein.com/in/markewer" TargetMode="External"/><Relationship Id="rId4" Type="http://schemas.openxmlformats.org/officeDocument/2006/relationships/hyperlink" Target="http://www.markew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CQRS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 Mark Ewer </a:t>
            </a:r>
          </a:p>
        </p:txBody>
      </p:sp>
      <p:pic>
        <p:nvPicPr>
          <p:cNvPr id="4" name="Picture 2" descr="http://www.codeimpact.org/img/skyline_skinn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684"/>
            <a:ext cx="12192000" cy="19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43423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CODE IMPACT 2017</a:t>
            </a:r>
          </a:p>
        </p:txBody>
      </p:sp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CODE IMPACT!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Sample code and slides available online via my GitHub repository:</a:t>
            </a:r>
          </a:p>
          <a:p>
            <a:r>
              <a:rPr lang="en-US" sz="1800" dirty="0">
                <a:hlinkClick r:id="rId2"/>
              </a:rPr>
              <a:t>https://github.com/MarkEwer/JaxDugSamples</a:t>
            </a:r>
            <a:r>
              <a:rPr lang="en-US" sz="1800" dirty="0"/>
              <a:t> </a:t>
            </a:r>
          </a:p>
          <a:p>
            <a:pPr algn="ctr"/>
            <a:r>
              <a:rPr lang="en-US" dirty="0"/>
              <a:t>______________________________</a:t>
            </a:r>
          </a:p>
          <a:p>
            <a:endParaRPr lang="en-US" dirty="0"/>
          </a:p>
          <a:p>
            <a:r>
              <a:rPr lang="en-US" sz="1300" dirty="0"/>
              <a:t>Email: </a:t>
            </a:r>
            <a:r>
              <a:rPr lang="en-US" sz="1300" dirty="0">
                <a:hlinkClick r:id="rId3"/>
              </a:rPr>
              <a:t>Mark@3w3r.com</a:t>
            </a:r>
            <a:br>
              <a:rPr lang="en-US" sz="1300" dirty="0"/>
            </a:br>
            <a:r>
              <a:rPr lang="en-US" sz="1300" dirty="0"/>
              <a:t>Web: </a:t>
            </a:r>
            <a:r>
              <a:rPr lang="en-US" sz="1300" dirty="0">
                <a:hlinkClick r:id="rId4"/>
              </a:rPr>
              <a:t>http://www.markewer.com</a:t>
            </a:r>
            <a:br>
              <a:rPr lang="en-US" sz="1300" dirty="0"/>
            </a:br>
            <a:r>
              <a:rPr lang="en-US" sz="1300" dirty="0"/>
              <a:t>LinkedIn: </a:t>
            </a:r>
            <a:r>
              <a:rPr lang="en-US" sz="1300" dirty="0">
                <a:hlinkClick r:id="rId5"/>
              </a:rPr>
              <a:t>http://www.linkein.com/in/markewer</a:t>
            </a:r>
            <a:r>
              <a:rPr lang="en-US" sz="1300" dirty="0"/>
              <a:t> </a:t>
            </a:r>
            <a:br>
              <a:rPr lang="en-US" sz="1300" dirty="0"/>
            </a:br>
            <a:r>
              <a:rPr lang="en-US" sz="1300" dirty="0"/>
              <a:t>Phone: (904) 238-7347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CQRS+ES?</a:t>
            </a:r>
          </a:p>
          <a:p>
            <a:pPr lvl="1"/>
            <a:r>
              <a:rPr lang="en-US" dirty="0"/>
              <a:t>Typical Web Application Architecture</a:t>
            </a:r>
          </a:p>
          <a:p>
            <a:pPr lvl="1"/>
            <a:r>
              <a:rPr lang="en-US" dirty="0"/>
              <a:t>Make It Faster With Caching</a:t>
            </a:r>
          </a:p>
          <a:p>
            <a:pPr lvl="1"/>
            <a:r>
              <a:rPr lang="en-US" dirty="0"/>
              <a:t>Keep It Fast With Persistent Cache</a:t>
            </a:r>
          </a:p>
          <a:p>
            <a:pPr lvl="1"/>
            <a:r>
              <a:rPr lang="en-US" dirty="0"/>
              <a:t>Refactor Your Architecture Event Sourcing</a:t>
            </a:r>
          </a:p>
          <a:p>
            <a:pPr lvl="1"/>
            <a:r>
              <a:rPr lang="en-US" dirty="0"/>
              <a:t>CQRS!</a:t>
            </a:r>
          </a:p>
          <a:p>
            <a:r>
              <a:rPr lang="en-US" dirty="0"/>
              <a:t>Code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Email: </a:t>
            </a:r>
            <a:r>
              <a:rPr lang="en-US" dirty="0">
                <a:hlinkClick r:id="rId3"/>
              </a:rPr>
              <a:t>Mark@3w3r.com</a:t>
            </a:r>
            <a:endParaRPr lang="en-US" dirty="0"/>
          </a:p>
          <a:p>
            <a:r>
              <a:rPr lang="en-US" dirty="0"/>
              <a:t>Web: </a:t>
            </a:r>
            <a:r>
              <a:rPr lang="en-US" dirty="0">
                <a:hlinkClick r:id="rId4"/>
              </a:rPr>
              <a:t>http://www.markewer.com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5"/>
              </a:rPr>
              <a:t>http://www.linkein.com/in/markewer</a:t>
            </a:r>
            <a:r>
              <a:rPr lang="en-US" dirty="0"/>
              <a:t> </a:t>
            </a:r>
          </a:p>
          <a:p>
            <a:r>
              <a:rPr lang="en-US" dirty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CQRS+ES?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Command and Query Responsibility Separation (CQRS)</a:t>
            </a:r>
          </a:p>
          <a:p>
            <a:pPr lvl="2"/>
            <a:r>
              <a:rPr lang="en-US" dirty="0"/>
              <a:t>The idea that what makes a good and performant database for writing is not the same as what makes a good and performant database for reading.</a:t>
            </a:r>
          </a:p>
          <a:p>
            <a:pPr lvl="2"/>
            <a:r>
              <a:rPr lang="en-US" dirty="0"/>
              <a:t>Separating the Write database from the Read database means you can optimize them separately</a:t>
            </a:r>
          </a:p>
          <a:p>
            <a:pPr lvl="2"/>
            <a:r>
              <a:rPr lang="en-US" dirty="0"/>
              <a:t>Separating your Write application logic from your Read application logic means they can also be optimized separately</a:t>
            </a:r>
          </a:p>
          <a:p>
            <a:pPr lvl="2"/>
            <a:r>
              <a:rPr lang="en-US" dirty="0"/>
              <a:t>Meant to take advantage of “background work” that happens on the server outside of the user’s view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Event Sourcing (ES)</a:t>
            </a:r>
          </a:p>
          <a:p>
            <a:pPr lvl="2"/>
            <a:r>
              <a:rPr lang="en-US" dirty="0"/>
              <a:t>Instead of storing the current state of a data record, store all of the “events” that lead to the creation of that record so you can restore them to any point in time.</a:t>
            </a:r>
          </a:p>
          <a:p>
            <a:pPr lvl="2"/>
            <a:r>
              <a:rPr lang="en-US" dirty="0"/>
              <a:t>Gives you the ultimate “fall back” data and a 100% transaction log at the same time.</a:t>
            </a:r>
          </a:p>
          <a:p>
            <a:pPr lvl="2"/>
            <a:r>
              <a:rPr lang="en-US" dirty="0"/>
              <a:t>Also gives you a clear architectural pattern for mapping business concepts to data operations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CQRS and ES are best buddies!</a:t>
            </a:r>
          </a:p>
        </p:txBody>
      </p:sp>
    </p:spTree>
    <p:extLst>
      <p:ext uri="{BB962C8B-B14F-4D97-AF65-F5344CB8AC3E}">
        <p14:creationId xmlns:p14="http://schemas.microsoft.com/office/powerpoint/2010/main" val="399971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Web Application Architecture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68450" y="2888005"/>
            <a:ext cx="832919" cy="25168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Angular JS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4920" y="2888003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IRepository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86966" y="2888005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JSON REST Service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62512" y="2888003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POCO Entity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3465" y="3841632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DataContext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8953836" y="2888003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888893" y="4146437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854177" y="4505554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354046" y="4348578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6319330" y="4707695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0" idx="1"/>
          </p:cNvCxnSpPr>
          <p:nvPr/>
        </p:nvCxnSpPr>
        <p:spPr>
          <a:xfrm flipH="1">
            <a:off x="6237839" y="3319551"/>
            <a:ext cx="624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801092" y="4259556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7766376" y="4618673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762827" y="3880713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2728111" y="423983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  <a:p>
            <a:r>
              <a:rPr lang="en-US" dirty="0"/>
              <a:t>Read</a:t>
            </a:r>
          </a:p>
        </p:txBody>
      </p:sp>
      <p:sp>
        <p:nvSpPr>
          <p:cNvPr id="29" name="Cloud Callout 28"/>
          <p:cNvSpPr/>
          <p:nvPr/>
        </p:nvSpPr>
        <p:spPr>
          <a:xfrm rot="19318761">
            <a:off x="10007449" y="2283981"/>
            <a:ext cx="1162874" cy="386276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10233948" y="1696191"/>
            <a:ext cx="860168" cy="674010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9458228" y="2647459"/>
            <a:ext cx="1162874" cy="1032039"/>
          </a:xfrm>
          <a:prstGeom prst="cloudCallout">
            <a:avLst>
              <a:gd name="adj1" fmla="val -7000"/>
              <a:gd name="adj2" fmla="val 39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9270749" y="742384"/>
            <a:ext cx="2764732" cy="1057745"/>
          </a:xfrm>
          <a:prstGeom prst="cloudCallout">
            <a:avLst>
              <a:gd name="adj1" fmla="val 7910"/>
              <a:gd name="adj2" fmla="val 79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I’m </a:t>
            </a:r>
            <a:r>
              <a:rPr lang="en-US" dirty="0" err="1">
                <a:solidFill>
                  <a:srgbClr val="FF0000"/>
                </a:solidFill>
              </a:rPr>
              <a:t>Burnin</a:t>
            </a:r>
            <a:r>
              <a:rPr lang="en-US" dirty="0">
                <a:solidFill>
                  <a:srgbClr val="FF0000"/>
                </a:solidFill>
              </a:rPr>
              <a:t>’ Up Over Here!</a:t>
            </a:r>
          </a:p>
        </p:txBody>
      </p:sp>
      <p:pic>
        <p:nvPicPr>
          <p:cNvPr id="4100" name="Picture 4" descr="http://sweetclipart.com/multisite/sweetclipart/files/red_yellow_fir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44" y="3082283"/>
            <a:ext cx="672367" cy="9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It Faster With Caching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68450" y="2272420"/>
            <a:ext cx="832919" cy="39019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Angular JS 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4920" y="3657508"/>
            <a:ext cx="832919" cy="2516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272420"/>
            <a:ext cx="832919" cy="3901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JSON REST Service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88151" y="3635430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POCO Entity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62512" y="4611137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3657508"/>
            <a:ext cx="1204111" cy="251686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88893" y="491594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27505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11808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547720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4498526"/>
            <a:ext cx="125639" cy="11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029061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5388178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4650218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009335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0829422" y="5998393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10794706" y="635751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71976" y="5973728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  <a:p>
            <a:r>
              <a:rPr lang="en-US" dirty="0"/>
              <a:t>Read</a:t>
            </a:r>
          </a:p>
        </p:txBody>
      </p:sp>
      <p:sp>
        <p:nvSpPr>
          <p:cNvPr id="22" name="Flowchart: Direct Access Storage 21"/>
          <p:cNvSpPr/>
          <p:nvPr/>
        </p:nvSpPr>
        <p:spPr>
          <a:xfrm>
            <a:off x="5260085" y="1762880"/>
            <a:ext cx="1920841" cy="814812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Cache</a:t>
            </a: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5393670" y="2845735"/>
            <a:ext cx="855420" cy="594507"/>
            <a:chOff x="6471730" y="5270483"/>
            <a:chExt cx="405908" cy="594507"/>
          </a:xfrm>
        </p:grpSpPr>
        <p:sp>
          <p:nvSpPr>
            <p:cNvPr id="23" name="Right Arrow 22"/>
            <p:cNvSpPr/>
            <p:nvPr/>
          </p:nvSpPr>
          <p:spPr>
            <a:xfrm>
              <a:off x="6506446" y="5270483"/>
              <a:ext cx="371192" cy="23539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6471730" y="5629600"/>
              <a:ext cx="371192" cy="235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sp>
        <p:nvSpPr>
          <p:cNvPr id="27" name="Rounded Rectangular Callout 26"/>
          <p:cNvSpPr/>
          <p:nvPr/>
        </p:nvSpPr>
        <p:spPr>
          <a:xfrm>
            <a:off x="8089900" y="1645960"/>
            <a:ext cx="2190750" cy="1648585"/>
          </a:xfrm>
          <a:prstGeom prst="wedgeRoundRectCallout">
            <a:avLst>
              <a:gd name="adj1" fmla="val -88513"/>
              <a:gd name="adj2" fmla="val -219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faster, but I wish we didn’t have to keep re-loading the cache items.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988150" y="2635986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33" name="Straight Connector 32"/>
          <p:cNvCxnSpPr>
            <a:stCxn id="29" idx="1"/>
          </p:cNvCxnSpPr>
          <p:nvPr/>
        </p:nvCxnSpPr>
        <p:spPr>
          <a:xfrm flipH="1">
            <a:off x="6220505" y="3067534"/>
            <a:ext cx="767645" cy="79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It Fast With Persistent Cache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68450" y="2669459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Angular JS 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4920" y="2669459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86966" y="2669459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JSON REST Service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02112" y="4203527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POCO Entity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62512" y="5157156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DataContext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8962883" y="5157156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88893" y="5461961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854177" y="5821078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54046" y="5664102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319330" y="6023219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  <a:endCxn id="8" idx="0"/>
          </p:cNvCxnSpPr>
          <p:nvPr/>
        </p:nvCxnSpPr>
        <p:spPr>
          <a:xfrm flipH="1">
            <a:off x="7278972" y="5066623"/>
            <a:ext cx="1396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810139" y="5829080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75423" y="6188197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2827" y="5196237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28111" y="5555354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862511" y="2669459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ViewModel</a:t>
            </a:r>
            <a:r>
              <a:rPr lang="en-US" dirty="0"/>
              <a:t> Manager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810139" y="2831562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7775423" y="3190679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-Turn Arrow 26"/>
          <p:cNvSpPr/>
          <p:nvPr/>
        </p:nvSpPr>
        <p:spPr>
          <a:xfrm rot="5400000" flipH="1">
            <a:off x="7156033" y="4437588"/>
            <a:ext cx="1714185" cy="405975"/>
          </a:xfrm>
          <a:prstGeom prst="uturnArrow">
            <a:avLst>
              <a:gd name="adj1" fmla="val 26251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388080" y="3188977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6353364" y="3548094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-Turn Arrow 30"/>
          <p:cNvSpPr/>
          <p:nvPr/>
        </p:nvSpPr>
        <p:spPr>
          <a:xfrm rot="5400000">
            <a:off x="7129179" y="4274978"/>
            <a:ext cx="2187779" cy="825861"/>
          </a:xfrm>
          <a:prstGeom prst="uturnArrow">
            <a:avLst>
              <a:gd name="adj1" fmla="val 13949"/>
              <a:gd name="adj2" fmla="val 15466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20" name="Group 5119"/>
          <p:cNvGrpSpPr/>
          <p:nvPr/>
        </p:nvGrpSpPr>
        <p:grpSpPr>
          <a:xfrm>
            <a:off x="8842156" y="2518964"/>
            <a:ext cx="1494597" cy="1396925"/>
            <a:chOff x="8842156" y="1972945"/>
            <a:chExt cx="1494597" cy="1396925"/>
          </a:xfrm>
        </p:grpSpPr>
        <p:pic>
          <p:nvPicPr>
            <p:cNvPr id="5122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Persistent</a:t>
              </a:r>
            </a:p>
            <a:p>
              <a:pPr algn="ctr"/>
              <a:r>
                <a:rPr lang="en-US" dirty="0" err="1"/>
                <a:t>ViewModel</a:t>
              </a:r>
              <a:endParaRPr lang="en-US" dirty="0"/>
            </a:p>
            <a:p>
              <a:pPr algn="ctr"/>
              <a:r>
                <a:rPr lang="en-US" dirty="0"/>
                <a:t>Cache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986821" y="1655868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37" name="Straight Connector 36"/>
          <p:cNvCxnSpPr>
            <a:stCxn id="34" idx="2"/>
            <a:endCxn id="24" idx="0"/>
          </p:cNvCxnSpPr>
          <p:nvPr/>
        </p:nvCxnSpPr>
        <p:spPr>
          <a:xfrm flipH="1">
            <a:off x="7278971" y="2518964"/>
            <a:ext cx="1243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Your Architecture Event Sourcing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450" y="268882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Angular JS 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3920" y="2688820"/>
            <a:ext cx="832919" cy="40509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68882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JSON REST Service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0185248" y="253832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887893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853177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53046" y="585926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09139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761827" y="585926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1727111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774423" y="310074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5352364" y="310074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841155" y="2538325"/>
            <a:ext cx="1494597" cy="1396925"/>
            <a:chOff x="8842156" y="1972945"/>
            <a:chExt cx="1494597" cy="1396925"/>
          </a:xfrm>
        </p:grpSpPr>
        <p:pic>
          <p:nvPicPr>
            <p:cNvPr id="2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Persistent</a:t>
              </a:r>
            </a:p>
            <a:p>
              <a:pPr algn="ctr"/>
              <a:r>
                <a:rPr lang="en-US" dirty="0" err="1"/>
                <a:t>ViewModel</a:t>
              </a:r>
              <a:endParaRPr lang="en-US" dirty="0"/>
            </a:p>
            <a:p>
              <a:pPr algn="ctr"/>
              <a:r>
                <a:rPr lang="en-US" dirty="0"/>
                <a:t>Cache</a:t>
              </a:r>
            </a:p>
          </p:txBody>
        </p:sp>
      </p:grpSp>
      <p:sp>
        <p:nvSpPr>
          <p:cNvPr id="29" name="Flowchart: Sequential Access Storage 28"/>
          <p:cNvSpPr/>
          <p:nvPr/>
        </p:nvSpPr>
        <p:spPr>
          <a:xfrm>
            <a:off x="7867273" y="528175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Stream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10185248" y="519534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  <a:p>
            <a:pPr algn="ctr"/>
            <a:r>
              <a:rPr lang="en-US" dirty="0"/>
              <a:t>(Events)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9450732" y="584043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isplay 31"/>
          <p:cNvSpPr/>
          <p:nvPr/>
        </p:nvSpPr>
        <p:spPr>
          <a:xfrm>
            <a:off x="7747353" y="424607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ViewModel</a:t>
            </a:r>
            <a:r>
              <a:rPr lang="en-US" sz="1400" dirty="0"/>
              <a:t> Projection</a:t>
            </a:r>
          </a:p>
        </p:txBody>
      </p:sp>
      <p:sp>
        <p:nvSpPr>
          <p:cNvPr id="33" name="Flowchart: Display 32"/>
          <p:cNvSpPr/>
          <p:nvPr/>
        </p:nvSpPr>
        <p:spPr>
          <a:xfrm>
            <a:off x="9946203" y="424607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DB Projection</a:t>
            </a:r>
          </a:p>
        </p:txBody>
      </p:sp>
      <p:sp>
        <p:nvSpPr>
          <p:cNvPr id="34" name="Right Arrow 33"/>
          <p:cNvSpPr/>
          <p:nvPr/>
        </p:nvSpPr>
        <p:spPr>
          <a:xfrm rot="19715195">
            <a:off x="9348113" y="512328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8464460" y="499929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8464460" y="391148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6200000">
            <a:off x="10663310" y="389814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080731" y="426137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POCO Entity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871331" y="521500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DataContext</a:t>
            </a:r>
            <a:endParaRPr lang="en-US" dirty="0"/>
          </a:p>
        </p:txBody>
      </p:sp>
      <p:cxnSp>
        <p:nvCxnSpPr>
          <p:cNvPr id="43" name="Straight Connector 42"/>
          <p:cNvCxnSpPr>
            <a:stCxn id="41" idx="2"/>
            <a:endCxn id="42" idx="0"/>
          </p:cNvCxnSpPr>
          <p:nvPr/>
        </p:nvCxnSpPr>
        <p:spPr>
          <a:xfrm flipH="1">
            <a:off x="6287791" y="512447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871330" y="272730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ViewModel</a:t>
            </a:r>
            <a:r>
              <a:rPr lang="en-US" dirty="0"/>
              <a:t> Manager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30540" y="171371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46" name="Straight Connector 45"/>
          <p:cNvCxnSpPr>
            <a:stCxn id="45" idx="2"/>
            <a:endCxn id="44" idx="0"/>
          </p:cNvCxnSpPr>
          <p:nvPr/>
        </p:nvCxnSpPr>
        <p:spPr>
          <a:xfrm flipH="1">
            <a:off x="6287790" y="257681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7450" y="2221160"/>
            <a:ext cx="832919" cy="40509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Angular JS 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3920" y="4390514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IRepository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85966" y="2221160"/>
            <a:ext cx="832919" cy="40509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JSON REST Service (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185248" y="2070665"/>
            <a:ext cx="1204111" cy="12731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887893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853177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53046" y="5391609"/>
            <a:ext cx="371192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09139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61827" y="5391609"/>
            <a:ext cx="1007930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1727111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774423" y="2633080"/>
            <a:ext cx="1007930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352364" y="2633080"/>
            <a:ext cx="371192" cy="23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841155" y="2070665"/>
            <a:ext cx="1494597" cy="1396925"/>
            <a:chOff x="8842156" y="1972945"/>
            <a:chExt cx="1494597" cy="1396925"/>
          </a:xfrm>
        </p:grpSpPr>
        <p:pic>
          <p:nvPicPr>
            <p:cNvPr id="17" name="Picture 2" descr="https://msdnshared.blob.core.windows.net/media/2016/09/red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156" y="1972945"/>
              <a:ext cx="1494597" cy="127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894392" y="2446540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Persistent</a:t>
              </a:r>
            </a:p>
            <a:p>
              <a:pPr algn="ctr"/>
              <a:r>
                <a:rPr lang="en-US" dirty="0" err="1"/>
                <a:t>ViewModel</a:t>
              </a:r>
              <a:endParaRPr lang="en-US" dirty="0"/>
            </a:p>
            <a:p>
              <a:pPr algn="ctr"/>
              <a:r>
                <a:rPr lang="en-US" dirty="0"/>
                <a:t>Cache</a:t>
              </a:r>
            </a:p>
          </p:txBody>
        </p:sp>
      </p:grpSp>
      <p:sp>
        <p:nvSpPr>
          <p:cNvPr id="19" name="Flowchart: Sequential Access Storage 18"/>
          <p:cNvSpPr/>
          <p:nvPr/>
        </p:nvSpPr>
        <p:spPr>
          <a:xfrm>
            <a:off x="7867273" y="4814099"/>
            <a:ext cx="1442361" cy="12802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Stream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10185248" y="4727687"/>
            <a:ext cx="1204111" cy="156323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Server</a:t>
            </a:r>
          </a:p>
          <a:p>
            <a:pPr algn="ctr"/>
            <a:r>
              <a:rPr lang="en-US" dirty="0"/>
              <a:t>(Events)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9450732" y="5372778"/>
            <a:ext cx="670859" cy="235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isplay 21"/>
          <p:cNvSpPr/>
          <p:nvPr/>
        </p:nvSpPr>
        <p:spPr>
          <a:xfrm>
            <a:off x="7747353" y="3778414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ViewModel</a:t>
            </a:r>
            <a:r>
              <a:rPr lang="en-US" sz="1400" dirty="0"/>
              <a:t> Projection</a:t>
            </a:r>
          </a:p>
        </p:txBody>
      </p:sp>
      <p:sp>
        <p:nvSpPr>
          <p:cNvPr id="23" name="Flowchart: Display 22"/>
          <p:cNvSpPr/>
          <p:nvPr/>
        </p:nvSpPr>
        <p:spPr>
          <a:xfrm>
            <a:off x="9946203" y="3778415"/>
            <a:ext cx="1682201" cy="67711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DB Projection</a:t>
            </a:r>
          </a:p>
        </p:txBody>
      </p:sp>
      <p:sp>
        <p:nvSpPr>
          <p:cNvPr id="24" name="Right Arrow 23"/>
          <p:cNvSpPr/>
          <p:nvPr/>
        </p:nvSpPr>
        <p:spPr>
          <a:xfrm rot="19715195">
            <a:off x="9348113" y="4655626"/>
            <a:ext cx="775563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8464460" y="4531632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8464460" y="3443829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10663310" y="3430485"/>
            <a:ext cx="247987" cy="23539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03919" y="2221160"/>
            <a:ext cx="832919" cy="18815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IQueryFacade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80731" y="3793714"/>
            <a:ext cx="832919" cy="863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POCO Entity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871331" y="4747343"/>
            <a:ext cx="832919" cy="1563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DataContext</a:t>
            </a:r>
            <a:endParaRPr lang="en-US" dirty="0"/>
          </a:p>
        </p:txBody>
      </p:sp>
      <p:cxnSp>
        <p:nvCxnSpPr>
          <p:cNvPr id="31" name="Straight Connector 30"/>
          <p:cNvCxnSpPr>
            <a:stCxn id="29" idx="2"/>
            <a:endCxn id="30" idx="0"/>
          </p:cNvCxnSpPr>
          <p:nvPr/>
        </p:nvCxnSpPr>
        <p:spPr>
          <a:xfrm flipH="1">
            <a:off x="6287791" y="4656810"/>
            <a:ext cx="209400" cy="9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71330" y="2259646"/>
            <a:ext cx="832919" cy="14510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ViewModel</a:t>
            </a:r>
            <a:r>
              <a:rPr lang="en-US" dirty="0"/>
              <a:t> Manager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30540" y="1246055"/>
            <a:ext cx="832919" cy="86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  <a:endCxn id="32" idx="0"/>
          </p:cNvCxnSpPr>
          <p:nvPr/>
        </p:nvCxnSpPr>
        <p:spPr>
          <a:xfrm flipH="1">
            <a:off x="6287790" y="2109151"/>
            <a:ext cx="159210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7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45" y="2286000"/>
            <a:ext cx="638164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827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986</TotalTime>
  <Words>498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Evolution of CQRS</vt:lpstr>
      <vt:lpstr>Agenda</vt:lpstr>
      <vt:lpstr>What is an CQRS+ES?</vt:lpstr>
      <vt:lpstr>Typical Web Application Architecture</vt:lpstr>
      <vt:lpstr>Make It Faster With Caching</vt:lpstr>
      <vt:lpstr>Keep It Fast With Persistent Cache</vt:lpstr>
      <vt:lpstr>Refactor Your Architecture Event Sourcing</vt:lpstr>
      <vt:lpstr>CQRS!</vt:lpstr>
      <vt:lpstr>Code Demo</vt:lpstr>
      <vt:lpstr>Thank YOU CODE IMPACT!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36</cp:revision>
  <dcterms:created xsi:type="dcterms:W3CDTF">2017-06-03T23:34:19Z</dcterms:created>
  <dcterms:modified xsi:type="dcterms:W3CDTF">2023-05-10T16:56:26Z</dcterms:modified>
</cp:coreProperties>
</file>