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1" autoAdjust="0"/>
  </p:normalViewPr>
  <p:slideViewPr>
    <p:cSldViewPr snapToGrid="0">
      <p:cViewPr varScale="1">
        <p:scale>
          <a:sx n="63" d="100"/>
          <a:sy n="63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C56B-CC11-4536-9AA3-E2C428F906F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12EB3-7249-4502-9DC2-4BDF23C229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4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12EB3-7249-4502-9DC2-4BDF23C2297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9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F77A5-6835-4602-9D15-7C437EDAB1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49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5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8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7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70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7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0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535099-EB2B-4896-9317-EF662D0B56F5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88F07B-78B2-4C95-A6DB-F8FC5404E81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Знакомство с</a:t>
            </a:r>
            <a:br>
              <a:rPr lang="ru-RU" dirty="0"/>
            </a:br>
            <a:r>
              <a:rPr lang="en-US" dirty="0"/>
              <a:t>Entity Framework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1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Код сначала (</a:t>
            </a:r>
            <a:r>
              <a:rPr lang="en-US" b="1" dirty="0"/>
              <a:t>Code First)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способ работы с Entity Framework появился, </a:t>
            </a:r>
            <a:r>
              <a:rPr lang="ru-RU" dirty="0" smtClean="0"/>
              <a:t>начиная </a:t>
            </a:r>
            <a:r>
              <a:rPr lang="ru-RU" dirty="0"/>
              <a:t>с версии 4.1. Он особенно близок </a:t>
            </a:r>
            <a:r>
              <a:rPr lang="ru-RU" dirty="0" smtClean="0"/>
              <a:t>программистам, так </a:t>
            </a:r>
            <a:r>
              <a:rPr lang="ru-RU" dirty="0"/>
              <a:t>как требует от них выполнения традиционных </a:t>
            </a:r>
            <a:r>
              <a:rPr lang="ru-RU" dirty="0" smtClean="0"/>
              <a:t>действий </a:t>
            </a:r>
            <a:r>
              <a:rPr lang="ru-RU" dirty="0"/>
              <a:t>— написания кода. При этом подходе </a:t>
            </a:r>
            <a:r>
              <a:rPr lang="ru-RU" dirty="0" smtClean="0"/>
              <a:t>программист создает </a:t>
            </a:r>
            <a:r>
              <a:rPr lang="ru-RU" dirty="0"/>
              <a:t>в коде необходимые классы. Затем на основе </a:t>
            </a:r>
            <a:r>
              <a:rPr lang="ru-RU" dirty="0" smtClean="0"/>
              <a:t>этих классов </a:t>
            </a:r>
            <a:r>
              <a:rPr lang="ru-RU" dirty="0"/>
              <a:t>Entity Framework создает EDM и БД.</a:t>
            </a:r>
          </a:p>
        </p:txBody>
      </p:sp>
    </p:spTree>
    <p:extLst>
      <p:ext uri="{BB962C8B-B14F-4D97-AF65-F5344CB8AC3E}">
        <p14:creationId xmlns:p14="http://schemas.microsoft.com/office/powerpoint/2010/main" val="357683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776196"/>
            <a:ext cx="10058400" cy="1450757"/>
          </a:xfrm>
        </p:spPr>
        <p:txBody>
          <a:bodyPr/>
          <a:lstStyle/>
          <a:p>
            <a:r>
              <a:rPr lang="ru-RU" dirty="0"/>
              <a:t>База данных </a:t>
            </a:r>
            <a:r>
              <a:rPr lang="ru-RU" dirty="0" smtClean="0"/>
              <a:t>сначала</a:t>
            </a:r>
            <a:r>
              <a:rPr lang="en-US" dirty="0" smtClean="0"/>
              <a:t> (Database </a:t>
            </a:r>
            <a:r>
              <a:rPr lang="en-US" dirty="0"/>
              <a:t>first)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97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</a:t>
            </a:r>
            <a:r>
              <a:rPr lang="ru-RU" dirty="0"/>
              <a:t>б</a:t>
            </a:r>
            <a:r>
              <a:rPr lang="ru-RU" dirty="0" smtClean="0"/>
              <a:t>азу данных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402" y="1846263"/>
            <a:ext cx="403952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EntityFramework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62" y="2198825"/>
            <a:ext cx="6413401" cy="33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5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</a:t>
            </a:r>
            <a:r>
              <a:rPr lang="en-US" b="1" dirty="0"/>
              <a:t>EDM </a:t>
            </a:r>
            <a:r>
              <a:rPr lang="ru-RU" b="1" dirty="0"/>
              <a:t>для </a:t>
            </a:r>
            <a:r>
              <a:rPr lang="en-US" b="1" dirty="0"/>
              <a:t>Database first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Сейчас нам надо рассмотреть процесс </a:t>
            </a:r>
            <a:r>
              <a:rPr lang="ru-RU" dirty="0" smtClean="0"/>
              <a:t>использования</a:t>
            </a:r>
            <a:r>
              <a:rPr lang="en-US" dirty="0" smtClean="0"/>
              <a:t> </a:t>
            </a:r>
            <a:r>
              <a:rPr lang="ru-RU" dirty="0" smtClean="0"/>
              <a:t>Entity </a:t>
            </a:r>
            <a:r>
              <a:rPr lang="ru-RU" dirty="0"/>
              <a:t>Framework для случая Database first. Что это </a:t>
            </a:r>
            <a:r>
              <a:rPr lang="ru-RU" dirty="0" smtClean="0"/>
              <a:t>значит?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значит, что мы хотим подготовить созданное </a:t>
            </a:r>
            <a:r>
              <a:rPr lang="ru-RU" dirty="0" smtClean="0"/>
              <a:t>пустое</a:t>
            </a:r>
            <a:r>
              <a:rPr lang="en-US" dirty="0" smtClean="0"/>
              <a:t> </a:t>
            </a:r>
            <a:r>
              <a:rPr lang="ru-RU" dirty="0" smtClean="0"/>
              <a:t>приложение </a:t>
            </a:r>
            <a:r>
              <a:rPr lang="ru-RU" dirty="0"/>
              <a:t>для работы с уже существующей БД с </a:t>
            </a:r>
            <a:r>
              <a:rPr lang="ru-RU" dirty="0" smtClean="0"/>
              <a:t>помощью</a:t>
            </a:r>
            <a:r>
              <a:rPr lang="en-US" dirty="0" smtClean="0"/>
              <a:t> </a:t>
            </a:r>
            <a:r>
              <a:rPr lang="ru-RU" dirty="0" smtClean="0"/>
              <a:t>Entity </a:t>
            </a:r>
            <a:r>
              <a:rPr lang="ru-RU" dirty="0"/>
              <a:t>Framework. Другими словами, мы должны </a:t>
            </a:r>
            <a:r>
              <a:rPr lang="ru-RU" dirty="0" smtClean="0"/>
              <a:t>создать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нашем приложении сущности — классы, </a:t>
            </a:r>
            <a:r>
              <a:rPr lang="ru-RU" dirty="0" smtClean="0"/>
              <a:t>соответствующие </a:t>
            </a:r>
            <a:r>
              <a:rPr lang="ru-RU" dirty="0"/>
              <a:t>таблицам нашей БД, и класс контекста базы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связи с БД и выполнения запросов к БД. Чтобы </a:t>
            </a:r>
            <a:r>
              <a:rPr lang="ru-RU" dirty="0" smtClean="0"/>
              <a:t>сделать</a:t>
            </a:r>
            <a:r>
              <a:rPr lang="en-US" dirty="0" smtClean="0"/>
              <a:t> </a:t>
            </a:r>
            <a:r>
              <a:rPr lang="ru-RU" dirty="0" smtClean="0"/>
              <a:t>это</a:t>
            </a:r>
            <a:r>
              <a:rPr lang="ru-RU" dirty="0"/>
              <a:t>, надо выполнить следующие действия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/>
              <a:t>1.Перейти в обозреватель решения созданного </a:t>
            </a:r>
            <a:r>
              <a:rPr lang="ru-RU" dirty="0" smtClean="0"/>
              <a:t>проекта,</a:t>
            </a:r>
            <a:r>
              <a:rPr lang="en-US" dirty="0" smtClean="0"/>
              <a:t> </a:t>
            </a:r>
            <a:r>
              <a:rPr lang="ru-RU" dirty="0" smtClean="0"/>
              <a:t>выбрать </a:t>
            </a:r>
            <a:r>
              <a:rPr lang="ru-RU" dirty="0"/>
              <a:t>там проект и активировать контекстное </a:t>
            </a:r>
            <a:r>
              <a:rPr lang="ru-RU" dirty="0" smtClean="0"/>
              <a:t>меню</a:t>
            </a:r>
            <a:r>
              <a:rPr lang="en-US" dirty="0" smtClean="0"/>
              <a:t> </a:t>
            </a:r>
            <a:r>
              <a:rPr lang="ru-RU" dirty="0" smtClean="0"/>
              <a:t>(нажав </a:t>
            </a:r>
            <a:r>
              <a:rPr lang="ru-RU" dirty="0"/>
              <a:t>правую кнопку мыши</a:t>
            </a:r>
            <a:r>
              <a:rPr lang="ru-RU" dirty="0" smtClean="0"/>
              <a:t>);</a:t>
            </a:r>
            <a:endParaRPr lang="en-US" dirty="0" smtClean="0"/>
          </a:p>
          <a:p>
            <a:pPr lvl="1"/>
            <a:r>
              <a:rPr lang="ru-RU" dirty="0"/>
              <a:t>2.Выбрать команду Add-New item (</a:t>
            </a:r>
            <a:r>
              <a:rPr lang="ru-RU" dirty="0" smtClean="0"/>
              <a:t>Добавить-Создать</a:t>
            </a:r>
            <a:r>
              <a:rPr lang="en-US" dirty="0" smtClean="0"/>
              <a:t> </a:t>
            </a:r>
            <a:r>
              <a:rPr lang="ru-RU" dirty="0" smtClean="0"/>
              <a:t>элемент);</a:t>
            </a:r>
            <a:endParaRPr lang="en-US" dirty="0" smtClean="0"/>
          </a:p>
          <a:p>
            <a:pPr lvl="1"/>
            <a:r>
              <a:rPr lang="ru-RU" dirty="0"/>
              <a:t>3.В появившемся окне найти и выбрать элемент </a:t>
            </a:r>
            <a:r>
              <a:rPr lang="ru-RU" dirty="0" smtClean="0"/>
              <a:t>ADO.</a:t>
            </a:r>
            <a:r>
              <a:rPr lang="en-US" dirty="0" smtClean="0"/>
              <a:t> NET </a:t>
            </a:r>
            <a:r>
              <a:rPr lang="en-US" dirty="0"/>
              <a:t>EDM Model (</a:t>
            </a:r>
            <a:r>
              <a:rPr lang="ru-RU" dirty="0"/>
              <a:t>Модель </a:t>
            </a:r>
            <a:r>
              <a:rPr lang="en-US" dirty="0"/>
              <a:t>ADO.NET EDM) </a:t>
            </a:r>
            <a:r>
              <a:rPr lang="ru-RU" dirty="0"/>
              <a:t>с </a:t>
            </a:r>
            <a:r>
              <a:rPr lang="ru-RU" dirty="0" smtClean="0"/>
              <a:t>именем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dirty="0"/>
              <a:t>умолчанию </a:t>
            </a:r>
            <a:r>
              <a:rPr lang="en-US" dirty="0"/>
              <a:t>Model1.edmx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4.Заменить имя на LibraryModel1.edmx и нажать </a:t>
            </a:r>
            <a:r>
              <a:rPr lang="ru-RU" dirty="0" smtClean="0"/>
              <a:t>кнопку</a:t>
            </a:r>
            <a:r>
              <a:rPr lang="en-US" dirty="0" smtClean="0"/>
              <a:t> Add </a:t>
            </a:r>
            <a:r>
              <a:rPr lang="en-US" dirty="0"/>
              <a:t>(</a:t>
            </a:r>
            <a:r>
              <a:rPr lang="ru-RU" dirty="0"/>
              <a:t>Добавить</a:t>
            </a:r>
            <a:r>
              <a:rPr lang="ru-RU" dirty="0" smtClean="0"/>
              <a:t>);</a:t>
            </a:r>
            <a:endParaRPr lang="en-US" dirty="0" smtClean="0"/>
          </a:p>
          <a:p>
            <a:pPr lvl="1"/>
            <a:r>
              <a:rPr lang="ru-RU" dirty="0"/>
              <a:t>5.В появившемся мастере создания моделей EDM </a:t>
            </a:r>
            <a:r>
              <a:rPr lang="ru-RU" dirty="0" smtClean="0"/>
              <a:t>выбрать</a:t>
            </a:r>
            <a:r>
              <a:rPr lang="en-US" dirty="0" smtClean="0"/>
              <a:t> </a:t>
            </a:r>
            <a:r>
              <a:rPr lang="ru-RU" dirty="0" smtClean="0"/>
              <a:t>опцию </a:t>
            </a:r>
            <a:r>
              <a:rPr lang="ru-RU" dirty="0"/>
              <a:t>Create from database (Создать из базы </a:t>
            </a:r>
            <a:r>
              <a:rPr lang="ru-RU" dirty="0" smtClean="0"/>
              <a:t>данных)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нажать кнопку Next (Далее);</a:t>
            </a:r>
          </a:p>
        </p:txBody>
      </p:sp>
    </p:spTree>
    <p:extLst>
      <p:ext uri="{BB962C8B-B14F-4D97-AF65-F5344CB8AC3E}">
        <p14:creationId xmlns:p14="http://schemas.microsoft.com/office/powerpoint/2010/main" val="285089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EDM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304" y="1987224"/>
            <a:ext cx="4130906" cy="37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5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EDM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617419" cy="4023360"/>
          </a:xfrm>
        </p:spPr>
        <p:txBody>
          <a:bodyPr/>
          <a:lstStyle/>
          <a:p>
            <a:pPr lvl="1"/>
            <a:r>
              <a:rPr lang="ru-RU" dirty="0"/>
              <a:t>6.На этом этапе надо либо выбрать существующее </a:t>
            </a:r>
            <a:r>
              <a:rPr lang="ru-RU" dirty="0" smtClean="0"/>
              <a:t>подключение </a:t>
            </a:r>
            <a:r>
              <a:rPr lang="ru-RU" dirty="0"/>
              <a:t>к базе данных, либо создать новое </a:t>
            </a:r>
            <a:r>
              <a:rPr lang="ru-RU" dirty="0" smtClean="0"/>
              <a:t>подключение</a:t>
            </a:r>
            <a:r>
              <a:rPr lang="ru-RU" dirty="0"/>
              <a:t>. Мы выбираем существующее подключение к </a:t>
            </a:r>
            <a:r>
              <a:rPr lang="ru-RU" dirty="0" smtClean="0"/>
              <a:t>базе</a:t>
            </a:r>
            <a:r>
              <a:rPr lang="en-US" dirty="0" smtClean="0"/>
              <a:t> </a:t>
            </a:r>
            <a:r>
              <a:rPr lang="ru-RU" dirty="0" smtClean="0"/>
              <a:t>данных </a:t>
            </a:r>
            <a:r>
              <a:rPr lang="ru-RU" dirty="0"/>
              <a:t>и указываем в нижнем окне имя LibraryEntities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/>
              <a:t>7.Жмем </a:t>
            </a:r>
            <a:r>
              <a:rPr lang="ru-RU" b="1" dirty="0"/>
              <a:t>Next</a:t>
            </a:r>
            <a:r>
              <a:rPr lang="ru-RU" dirty="0"/>
              <a:t> и получаем доступ к </a:t>
            </a:r>
            <a:r>
              <a:rPr lang="ru-RU" dirty="0" smtClean="0"/>
              <a:t>окну</a:t>
            </a:r>
            <a:endParaRPr lang="en-US" dirty="0" smtClean="0"/>
          </a:p>
          <a:p>
            <a:pPr lvl="1"/>
            <a:r>
              <a:rPr lang="ru-RU" dirty="0"/>
              <a:t>8.В следующем окне вы увидите в древовидном </a:t>
            </a:r>
            <a:r>
              <a:rPr lang="ru-RU" dirty="0" smtClean="0"/>
              <a:t>списке</a:t>
            </a:r>
            <a:r>
              <a:rPr lang="en-US" dirty="0" smtClean="0"/>
              <a:t> </a:t>
            </a:r>
            <a:r>
              <a:rPr lang="ru-RU" dirty="0" smtClean="0"/>
              <a:t>структуру </a:t>
            </a:r>
            <a:r>
              <a:rPr lang="ru-RU" dirty="0"/>
              <a:t>своей БД, здесь надо распахнуть узел таблиц</a:t>
            </a:r>
            <a:r>
              <a:rPr lang="ru-RU" dirty="0" smtClean="0"/>
              <a:t>,</a:t>
            </a:r>
            <a:r>
              <a:rPr lang="ru-RU" dirty="0"/>
              <a:t> отметить чекбоксы возле каждой из наших трех </a:t>
            </a:r>
            <a:r>
              <a:rPr lang="ru-RU" dirty="0" smtClean="0"/>
              <a:t>таблиц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нажать кнопку </a:t>
            </a:r>
            <a:r>
              <a:rPr lang="en-US" b="1" dirty="0"/>
              <a:t>Finish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99" y="1840799"/>
            <a:ext cx="4440981" cy="40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4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EDM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049" y="1846263"/>
            <a:ext cx="44062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EDM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Visual Studio отобразит диаграмму вашей </a:t>
            </a:r>
            <a:r>
              <a:rPr lang="ru-RU" dirty="0" smtClean="0"/>
              <a:t>БД.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ru-RU" dirty="0"/>
              <a:t>меня это выглядит таким образом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79" y="2565647"/>
            <a:ext cx="6413401" cy="2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9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 выполнения всех этих действий вы увидите в </a:t>
            </a:r>
            <a:r>
              <a:rPr lang="ru-RU" dirty="0" smtClean="0"/>
              <a:t>обозревателе </a:t>
            </a:r>
            <a:r>
              <a:rPr lang="ru-RU" dirty="0"/>
              <a:t>серверов созданное подключение. Вы </a:t>
            </a:r>
            <a:r>
              <a:rPr lang="ru-RU" dirty="0" smtClean="0"/>
              <a:t>можете</a:t>
            </a:r>
            <a:r>
              <a:rPr lang="en-US" dirty="0" smtClean="0"/>
              <a:t> </a:t>
            </a:r>
            <a:r>
              <a:rPr lang="ru-RU" dirty="0" smtClean="0"/>
              <a:t>развернуть </a:t>
            </a:r>
            <a:r>
              <a:rPr lang="ru-RU" dirty="0"/>
              <a:t>узел для созданного подключения и </a:t>
            </a:r>
            <a:r>
              <a:rPr lang="ru-RU" dirty="0" smtClean="0"/>
              <a:t>увидеть</a:t>
            </a:r>
            <a:r>
              <a:rPr lang="en-US" dirty="0" smtClean="0"/>
              <a:t> </a:t>
            </a:r>
            <a:r>
              <a:rPr lang="ru-RU" dirty="0" smtClean="0"/>
              <a:t>структуру </a:t>
            </a:r>
            <a:r>
              <a:rPr lang="ru-RU" dirty="0"/>
              <a:t>подключенной </a:t>
            </a:r>
            <a:r>
              <a:rPr lang="ru-RU" dirty="0" smtClean="0"/>
              <a:t>БД</a:t>
            </a:r>
            <a:r>
              <a:rPr lang="en-US" dirty="0" smtClean="0"/>
              <a:t> </a:t>
            </a:r>
            <a:r>
              <a:rPr lang="ru-RU" dirty="0"/>
              <a:t>появится объект LibraryModel1.edmx. Его устройство </a:t>
            </a:r>
            <a:r>
              <a:rPr lang="ru-RU" dirty="0" smtClean="0"/>
              <a:t>мы</a:t>
            </a:r>
            <a:r>
              <a:rPr lang="en-US" dirty="0" smtClean="0"/>
              <a:t> </a:t>
            </a:r>
            <a:r>
              <a:rPr lang="ru-RU" dirty="0" smtClean="0"/>
              <a:t>рассмотрим </a:t>
            </a:r>
            <a:r>
              <a:rPr lang="ru-RU" dirty="0"/>
              <a:t>позже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в составе нашего </a:t>
            </a:r>
            <a:r>
              <a:rPr lang="ru-RU" dirty="0" smtClean="0"/>
              <a:t>проекта</a:t>
            </a:r>
            <a:r>
              <a:rPr lang="en-US" dirty="0" smtClean="0"/>
              <a:t> </a:t>
            </a:r>
            <a:r>
              <a:rPr lang="ru-RU" dirty="0" smtClean="0"/>
              <a:t>появились </a:t>
            </a:r>
            <a:r>
              <a:rPr lang="ru-RU" dirty="0"/>
              <a:t>три класса с именами Author, Publisher и </a:t>
            </a:r>
            <a:r>
              <a:rPr lang="ru-RU" dirty="0" smtClean="0"/>
              <a:t>Book.</a:t>
            </a:r>
            <a:r>
              <a:rPr lang="en-US" dirty="0" smtClean="0"/>
              <a:t> </a:t>
            </a:r>
            <a:r>
              <a:rPr lang="ru-RU" dirty="0" smtClean="0"/>
              <a:t>Эти </a:t>
            </a:r>
            <a:r>
              <a:rPr lang="ru-RU" dirty="0"/>
              <a:t>классы называются сущностями, и созданы они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основе </a:t>
            </a:r>
            <a:r>
              <a:rPr lang="ru-RU" dirty="0"/>
              <a:t>таблиц БД. Для каждой таблицы БД в составе </a:t>
            </a:r>
            <a:r>
              <a:rPr lang="ru-RU" dirty="0" smtClean="0"/>
              <a:t>приложения </a:t>
            </a:r>
            <a:r>
              <a:rPr lang="ru-RU" dirty="0"/>
              <a:t>был создан класс. Поля таблицы </a:t>
            </a:r>
            <a:r>
              <a:rPr lang="ru-RU" dirty="0" smtClean="0"/>
              <a:t>превратились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классах в свойства — с такими же именами, как </a:t>
            </a:r>
            <a:r>
              <a:rPr lang="ru-RU" dirty="0" smtClean="0"/>
              <a:t>имена</a:t>
            </a:r>
            <a:r>
              <a:rPr lang="en-US" dirty="0" smtClean="0"/>
              <a:t> </a:t>
            </a:r>
            <a:r>
              <a:rPr lang="ru-RU" dirty="0" smtClean="0"/>
              <a:t>полей </a:t>
            </a:r>
            <a:r>
              <a:rPr lang="ru-RU" dirty="0"/>
              <a:t>в таблице, и с соответствующими типами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63107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en-US" dirty="0"/>
              <a:t>ORM </a:t>
            </a:r>
            <a:r>
              <a:rPr lang="ru-RU" dirty="0"/>
              <a:t>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Объектная </a:t>
            </a:r>
            <a:r>
              <a:rPr lang="ru-RU" b="1" dirty="0"/>
              <a:t>модель </a:t>
            </a:r>
            <a:r>
              <a:rPr lang="ru-RU" dirty="0"/>
              <a:t>— это группа классов приложения, </a:t>
            </a:r>
            <a:r>
              <a:rPr lang="ru-RU" dirty="0" smtClean="0"/>
              <a:t>связанных между </a:t>
            </a:r>
            <a:r>
              <a:rPr lang="ru-RU" dirty="0"/>
              <a:t>собой и использующихся для хранения, </a:t>
            </a:r>
            <a:r>
              <a:rPr lang="ru-RU" dirty="0" smtClean="0"/>
              <a:t>обработки и </a:t>
            </a:r>
            <a:r>
              <a:rPr lang="ru-RU" dirty="0"/>
              <a:t>отображения данных из БД</a:t>
            </a:r>
            <a:r>
              <a:rPr lang="ru-RU" dirty="0" smtClean="0"/>
              <a:t>.</a:t>
            </a:r>
          </a:p>
          <a:p>
            <a:r>
              <a:rPr lang="en-US" b="1" dirty="0"/>
              <a:t>ORM</a:t>
            </a:r>
            <a:r>
              <a:rPr lang="en-US" dirty="0"/>
              <a:t> значит Object Relational Mapping, </a:t>
            </a:r>
            <a:r>
              <a:rPr lang="en-US" dirty="0" smtClean="0"/>
              <a:t>что</a:t>
            </a:r>
            <a:r>
              <a:rPr lang="ru-RU" dirty="0" smtClean="0"/>
              <a:t> можно </a:t>
            </a:r>
            <a:r>
              <a:rPr lang="ru-RU" dirty="0"/>
              <a:t>перевести как «отображение объектов в </a:t>
            </a:r>
            <a:r>
              <a:rPr lang="ru-RU" dirty="0" smtClean="0"/>
              <a:t>связанные </a:t>
            </a:r>
            <a:r>
              <a:rPr lang="ru-RU" dirty="0"/>
              <a:t>таблицы</a:t>
            </a:r>
            <a:r>
              <a:rPr lang="ru-RU" dirty="0" smtClean="0"/>
              <a:t>».</a:t>
            </a:r>
          </a:p>
          <a:p>
            <a:r>
              <a:rPr lang="ru-RU" b="1" dirty="0" smtClean="0"/>
              <a:t>Entity </a:t>
            </a:r>
            <a:r>
              <a:rPr lang="ru-RU" b="1" dirty="0"/>
              <a:t>Framework</a:t>
            </a:r>
            <a:r>
              <a:rPr lang="ru-RU" dirty="0"/>
              <a:t>, </a:t>
            </a:r>
            <a:r>
              <a:rPr lang="ru-RU" dirty="0" smtClean="0"/>
              <a:t>является ORM </a:t>
            </a:r>
            <a:r>
              <a:rPr lang="ru-RU" dirty="0"/>
              <a:t>системой, разработанной фирмой Microsoft</a:t>
            </a:r>
            <a:r>
              <a:rPr lang="ru-RU" dirty="0" smtClean="0"/>
              <a:t>.</a:t>
            </a:r>
          </a:p>
          <a:p>
            <a:r>
              <a:rPr lang="ru-RU" b="1" dirty="0"/>
              <a:t>Framework</a:t>
            </a:r>
            <a:r>
              <a:rPr lang="ru-RU" dirty="0" smtClean="0"/>
              <a:t>— программное обеспечение </a:t>
            </a:r>
            <a:r>
              <a:rPr lang="ru-RU" dirty="0"/>
              <a:t>или платформа, предоставляющие </a:t>
            </a:r>
            <a:r>
              <a:rPr lang="ru-RU" dirty="0" smtClean="0"/>
              <a:t>стандартизированный </a:t>
            </a:r>
            <a:r>
              <a:rPr lang="ru-RU" dirty="0"/>
              <a:t>способ решения задачи </a:t>
            </a:r>
            <a:r>
              <a:rPr lang="ru-RU" dirty="0" smtClean="0"/>
              <a:t>проектирования и </a:t>
            </a:r>
            <a:r>
              <a:rPr lang="ru-RU" dirty="0"/>
              <a:t>разработки какой-либо системы (или подсистемы</a:t>
            </a:r>
            <a:r>
              <a:rPr lang="ru-RU" dirty="0" smtClean="0"/>
              <a:t>).</a:t>
            </a:r>
          </a:p>
          <a:p>
            <a:r>
              <a:rPr lang="ru-RU" b="1" dirty="0"/>
              <a:t>З</a:t>
            </a:r>
            <a:r>
              <a:rPr lang="ru-RU" b="1" dirty="0" smtClean="0"/>
              <a:t>адача </a:t>
            </a:r>
            <a:r>
              <a:rPr lang="ru-RU" b="1" dirty="0"/>
              <a:t>Entity Framework</a:t>
            </a:r>
            <a:r>
              <a:rPr lang="ru-RU" dirty="0"/>
              <a:t> — реализовывать </a:t>
            </a:r>
            <a:r>
              <a:rPr lang="ru-RU" dirty="0" smtClean="0"/>
              <a:t>соответствие </a:t>
            </a:r>
            <a:r>
              <a:rPr lang="ru-RU" dirty="0"/>
              <a:t>между объектами, используемыми в </a:t>
            </a:r>
            <a:r>
              <a:rPr lang="ru-RU" dirty="0" smtClean="0"/>
              <a:t>приложении, и </a:t>
            </a:r>
            <a:r>
              <a:rPr lang="ru-RU" dirty="0"/>
              <a:t>связанными таблицами в БД.</a:t>
            </a:r>
          </a:p>
        </p:txBody>
      </p:sp>
    </p:spTree>
    <p:extLst>
      <p:ext uri="{BB962C8B-B14F-4D97-AF65-F5344CB8AC3E}">
        <p14:creationId xmlns:p14="http://schemas.microsoft.com/office/powerpoint/2010/main" val="217415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746" y="2333770"/>
            <a:ext cx="10058400" cy="1450757"/>
          </a:xfrm>
        </p:spPr>
        <p:txBody>
          <a:bodyPr/>
          <a:lstStyle/>
          <a:p>
            <a:r>
              <a:rPr lang="ru-RU" dirty="0" smtClean="0"/>
              <a:t>Тестируем…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00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Entities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ru-RU" dirty="0"/>
              <a:t>введение)</a:t>
            </a:r>
          </a:p>
        </p:txBody>
      </p:sp>
    </p:spTree>
    <p:extLst>
      <p:ext uri="{BB962C8B-B14F-4D97-AF65-F5344CB8AC3E}">
        <p14:creationId xmlns:p14="http://schemas.microsoft.com/office/powerpoint/2010/main" val="181452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First() </a:t>
            </a:r>
            <a:r>
              <a:rPr lang="ru-RU" b="1" dirty="0"/>
              <a:t>и </a:t>
            </a:r>
            <a:r>
              <a:rPr lang="en-US" b="1" dirty="0"/>
              <a:t>FirstOrDefault()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Оба метода предназначены для выбора </a:t>
            </a:r>
            <a:r>
              <a:rPr lang="ru-RU" dirty="0" smtClean="0"/>
              <a:t>из таблицы </a:t>
            </a:r>
            <a:r>
              <a:rPr lang="ru-RU" dirty="0"/>
              <a:t>БД одной единственной (первой </a:t>
            </a:r>
            <a:r>
              <a:rPr lang="ru-RU" dirty="0" smtClean="0"/>
              <a:t>встреченной) записи</a:t>
            </a:r>
            <a:r>
              <a:rPr lang="ru-RU" dirty="0"/>
              <a:t>, удовлетворяющей критерию отбора</a:t>
            </a:r>
            <a:r>
              <a:rPr lang="ru-RU" dirty="0" smtClean="0"/>
              <a:t>. </a:t>
            </a:r>
            <a:r>
              <a:rPr lang="ru-RU" dirty="0"/>
              <a:t>Отличие между </a:t>
            </a:r>
            <a:r>
              <a:rPr lang="ru-RU" dirty="0" smtClean="0"/>
              <a:t>этими двумя </a:t>
            </a:r>
            <a:r>
              <a:rPr lang="ru-RU" dirty="0"/>
              <a:t>методами проявляется тогда, когда такой </a:t>
            </a:r>
            <a:r>
              <a:rPr lang="ru-RU" dirty="0" smtClean="0"/>
              <a:t>записи в </a:t>
            </a:r>
            <a:r>
              <a:rPr lang="ru-RU" dirty="0"/>
              <a:t>таблице нет. В этом случае First() выбрасывает </a:t>
            </a:r>
            <a:r>
              <a:rPr lang="ru-RU" dirty="0" smtClean="0"/>
              <a:t>исключение</a:t>
            </a:r>
            <a:r>
              <a:rPr lang="ru-RU" dirty="0"/>
              <a:t>, а FirstOrDefault() возвращает null.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1100" y="56844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035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Single() </a:t>
            </a:r>
            <a:r>
              <a:rPr lang="ru-RU" b="1" dirty="0"/>
              <a:t>и </a:t>
            </a:r>
            <a:r>
              <a:rPr lang="en-US" b="1" dirty="0"/>
              <a:t>SingleOrDefault()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Давайте предположим, что мы выполняем поиск в </a:t>
            </a:r>
            <a:r>
              <a:rPr lang="ru-RU" dirty="0" smtClean="0"/>
              <a:t>таблице с </a:t>
            </a:r>
            <a:r>
              <a:rPr lang="ru-RU" dirty="0"/>
              <a:t>миллионом строк записи с Id=2. Предположим, что </a:t>
            </a:r>
            <a:r>
              <a:rPr lang="ru-RU" dirty="0" smtClean="0"/>
              <a:t>эта строка </a:t>
            </a:r>
            <a:r>
              <a:rPr lang="ru-RU" dirty="0"/>
              <a:t>в таблице расположена второй от начала </a:t>
            </a:r>
            <a:r>
              <a:rPr lang="ru-RU" dirty="0" smtClean="0"/>
              <a:t>таблицы. Если </a:t>
            </a:r>
            <a:r>
              <a:rPr lang="ru-RU" dirty="0"/>
              <a:t>бы мы выполняли поиск методом First(), то </a:t>
            </a:r>
            <a:r>
              <a:rPr lang="ru-RU" dirty="0" smtClean="0"/>
              <a:t>получили бы </a:t>
            </a:r>
            <a:r>
              <a:rPr lang="ru-RU" dirty="0"/>
              <a:t>результат после обработки второй строки таблицы. </a:t>
            </a:r>
            <a:r>
              <a:rPr lang="ru-RU" dirty="0" smtClean="0"/>
              <a:t>Если же </a:t>
            </a:r>
            <a:r>
              <a:rPr lang="ru-RU" dirty="0"/>
              <a:t>использовать метод Single(), то он тоже найдет </a:t>
            </a:r>
            <a:r>
              <a:rPr lang="ru-RU" dirty="0" smtClean="0"/>
              <a:t>искомую строку </a:t>
            </a:r>
            <a:r>
              <a:rPr lang="ru-RU" dirty="0"/>
              <a:t>после обработки второй строки таблицы. Но </a:t>
            </a:r>
            <a:r>
              <a:rPr lang="ru-RU" dirty="0" smtClean="0"/>
              <a:t>этот метод </a:t>
            </a:r>
            <a:r>
              <a:rPr lang="ru-RU" dirty="0"/>
              <a:t>НЕ ПРЕКРАТИТ РАБОТУ после нахождения </a:t>
            </a:r>
            <a:r>
              <a:rPr lang="ru-RU" dirty="0" smtClean="0"/>
              <a:t>искомой строки</a:t>
            </a:r>
            <a:r>
              <a:rPr lang="ru-RU" dirty="0"/>
              <a:t>. Он продолжит перебор всего миллиона строк, </a:t>
            </a:r>
            <a:r>
              <a:rPr lang="ru-RU" dirty="0" smtClean="0"/>
              <a:t>чтобы убедиться</a:t>
            </a:r>
            <a:r>
              <a:rPr lang="ru-RU" dirty="0"/>
              <a:t>, что найденная запись — единственная, </a:t>
            </a:r>
            <a:r>
              <a:rPr lang="ru-RU" dirty="0" smtClean="0"/>
              <a:t>отвечающая </a:t>
            </a:r>
            <a:r>
              <a:rPr lang="ru-RU" dirty="0"/>
              <a:t>критерию отбора. А если он обнаружит еще </a:t>
            </a:r>
            <a:r>
              <a:rPr lang="ru-RU" dirty="0" smtClean="0"/>
              <a:t>строку, отвечающую </a:t>
            </a:r>
            <a:r>
              <a:rPr lang="ru-RU" dirty="0"/>
              <a:t>критерию отбора, то выбросит исключение</a:t>
            </a:r>
            <a:r>
              <a:rPr lang="ru-RU" dirty="0" smtClean="0"/>
              <a:t>. Отличия </a:t>
            </a:r>
            <a:r>
              <a:rPr lang="ru-RU" dirty="0"/>
              <a:t>между Single() и SingleOrDefault() </a:t>
            </a:r>
            <a:r>
              <a:rPr lang="ru-RU" dirty="0" smtClean="0"/>
              <a:t>заключаются в </a:t>
            </a:r>
            <a:r>
              <a:rPr lang="ru-RU" dirty="0"/>
              <a:t>разном поведении при отсутствии элемента, </a:t>
            </a:r>
            <a:r>
              <a:rPr lang="ru-RU" dirty="0" smtClean="0"/>
              <a:t>отвечающего </a:t>
            </a:r>
            <a:r>
              <a:rPr lang="ru-RU" dirty="0"/>
              <a:t>критерию отбора: первый выбрасывает </a:t>
            </a:r>
            <a:r>
              <a:rPr lang="ru-RU" dirty="0" smtClean="0"/>
              <a:t>исключение</a:t>
            </a:r>
            <a:r>
              <a:rPr lang="ru-RU" dirty="0"/>
              <a:t>, второй — возвращает </a:t>
            </a:r>
            <a:r>
              <a:rPr lang="en-US" dirty="0"/>
              <a:t>null.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41100" y="56844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56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ToList()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хотите извлечь из таблицы все строки, </a:t>
            </a:r>
            <a:r>
              <a:rPr lang="ru-RU" dirty="0" smtClean="0"/>
              <a:t>отвечающие </a:t>
            </a:r>
            <a:r>
              <a:rPr lang="ru-RU" dirty="0"/>
              <a:t>критерию отбора, можете использовать </a:t>
            </a:r>
            <a:r>
              <a:rPr lang="ru-RU" dirty="0" smtClean="0"/>
              <a:t>метод </a:t>
            </a:r>
            <a:r>
              <a:rPr lang="en-US" dirty="0" smtClean="0"/>
              <a:t>ToList</a:t>
            </a:r>
            <a:r>
              <a:rPr lang="en-US" dirty="0"/>
              <a:t>().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41100" y="56844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4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OrderBy()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хотите отсортировать полученный </a:t>
            </a:r>
            <a:r>
              <a:rPr lang="ru-RU" dirty="0" smtClean="0"/>
              <a:t>результат, можете </a:t>
            </a:r>
            <a:r>
              <a:rPr lang="ru-RU" dirty="0"/>
              <a:t>использовать метод </a:t>
            </a:r>
            <a:r>
              <a:rPr lang="en-US" dirty="0"/>
              <a:t>OrderBy().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41100" y="56844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92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хотите найти и получить один </a:t>
            </a:r>
            <a:r>
              <a:rPr lang="ru-RU" dirty="0" smtClean="0"/>
              <a:t>конкретный объект</a:t>
            </a:r>
            <a:r>
              <a:rPr lang="ru-RU" dirty="0"/>
              <a:t>, можете использовать метод </a:t>
            </a:r>
            <a:r>
              <a:rPr lang="ru-RU" dirty="0" smtClean="0"/>
              <a:t>F</a:t>
            </a:r>
            <a:r>
              <a:rPr lang="en-US" dirty="0" smtClean="0"/>
              <a:t>ind</a:t>
            </a:r>
            <a:r>
              <a:rPr lang="ru-RU" dirty="0" smtClean="0"/>
              <a:t>(). </a:t>
            </a:r>
            <a:r>
              <a:rPr lang="ru-RU" dirty="0"/>
              <a:t>Например, </a:t>
            </a:r>
            <a:r>
              <a:rPr lang="ru-RU" dirty="0" smtClean="0"/>
              <a:t>мы хотим вы</a:t>
            </a:r>
            <a:r>
              <a:rPr lang="en-US" dirty="0" smtClean="0"/>
              <a:t> </a:t>
            </a:r>
            <a:r>
              <a:rPr lang="ru-RU" dirty="0" smtClean="0"/>
              <a:t>вести </a:t>
            </a:r>
            <a:r>
              <a:rPr lang="ru-RU" dirty="0"/>
              <a:t>имя автора, по его идентификатору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Об этом </a:t>
            </a:r>
            <a:r>
              <a:rPr lang="ru-RU" dirty="0" smtClean="0"/>
              <a:t>методе</a:t>
            </a:r>
            <a:r>
              <a:rPr lang="en-US" dirty="0" smtClean="0"/>
              <a:t> </a:t>
            </a:r>
            <a:r>
              <a:rPr lang="ru-RU" dirty="0" smtClean="0"/>
              <a:t>надо </a:t>
            </a:r>
            <a:r>
              <a:rPr lang="ru-RU" dirty="0"/>
              <a:t>знать одну интересную особенность. Вы уже </a:t>
            </a:r>
            <a:r>
              <a:rPr lang="ru-RU" dirty="0" smtClean="0"/>
              <a:t>должны</a:t>
            </a:r>
            <a:r>
              <a:rPr lang="en-US" dirty="0" smtClean="0"/>
              <a:t> </a:t>
            </a:r>
            <a:r>
              <a:rPr lang="ru-RU" dirty="0"/>
              <a:t>понимать, что между созданием объекта какой-нибудь </a:t>
            </a:r>
            <a:r>
              <a:rPr lang="ru-RU" dirty="0" smtClean="0"/>
              <a:t>сущности </a:t>
            </a:r>
            <a:r>
              <a:rPr lang="ru-RU" dirty="0"/>
              <a:t>и добавлением этого объекта в БД может </a:t>
            </a:r>
            <a:r>
              <a:rPr lang="ru-RU" dirty="0" smtClean="0"/>
              <a:t>существовать</a:t>
            </a:r>
            <a:r>
              <a:rPr lang="en-US" dirty="0" smtClean="0"/>
              <a:t> </a:t>
            </a:r>
            <a:r>
              <a:rPr lang="ru-RU" dirty="0" smtClean="0"/>
              <a:t>определенный </a:t>
            </a:r>
            <a:r>
              <a:rPr lang="ru-RU" dirty="0"/>
              <a:t>перерыв. Сущность добавляется в БД при </a:t>
            </a:r>
            <a:r>
              <a:rPr lang="ru-RU" dirty="0" smtClean="0"/>
              <a:t>вызове </a:t>
            </a:r>
            <a:r>
              <a:rPr lang="ru-RU" dirty="0"/>
              <a:t>метода db.SaveChanges(). Так вот, метод Find() </a:t>
            </a:r>
            <a:r>
              <a:rPr lang="ru-RU" dirty="0" smtClean="0"/>
              <a:t>выполняет</a:t>
            </a:r>
            <a:r>
              <a:rPr lang="en-US" dirty="0" smtClean="0"/>
              <a:t> </a:t>
            </a:r>
            <a:r>
              <a:rPr lang="ru-RU" dirty="0" smtClean="0"/>
              <a:t>поиск </a:t>
            </a:r>
            <a:r>
              <a:rPr lang="ru-RU" dirty="0"/>
              <a:t>объектов не только в БД, но также и в </a:t>
            </a:r>
            <a:r>
              <a:rPr lang="ru-RU" dirty="0" smtClean="0"/>
              <a:t>оперативной</a:t>
            </a:r>
            <a:r>
              <a:rPr lang="en-US" dirty="0" smtClean="0"/>
              <a:t> </a:t>
            </a:r>
            <a:r>
              <a:rPr lang="ru-RU" dirty="0" smtClean="0"/>
              <a:t>памяти</a:t>
            </a:r>
            <a:r>
              <a:rPr lang="ru-RU" dirty="0"/>
              <a:t>, т.е. поиск объектов, еще не добавленных в БД.</a:t>
            </a:r>
          </a:p>
        </p:txBody>
      </p:sp>
    </p:spTree>
    <p:extLst>
      <p:ext uri="{BB962C8B-B14F-4D97-AF65-F5344CB8AC3E}">
        <p14:creationId xmlns:p14="http://schemas.microsoft.com/office/powerpoint/2010/main" val="337486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Знакомства с этими методами нам будет </a:t>
            </a:r>
            <a:r>
              <a:rPr lang="ru-RU" dirty="0" smtClean="0"/>
              <a:t>достаточно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создания тех приложений, с помощью которых </a:t>
            </a:r>
            <a:r>
              <a:rPr lang="ru-RU" dirty="0" smtClean="0"/>
              <a:t>мы</a:t>
            </a:r>
            <a:r>
              <a:rPr lang="en-US" dirty="0" smtClean="0"/>
              <a:t> </a:t>
            </a:r>
            <a:r>
              <a:rPr lang="ru-RU" dirty="0" smtClean="0"/>
              <a:t>будем </a:t>
            </a:r>
            <a:r>
              <a:rPr lang="ru-RU" dirty="0"/>
              <a:t>знакомиться с использованием Entity </a:t>
            </a:r>
            <a:r>
              <a:rPr lang="ru-RU" dirty="0" smtClean="0"/>
              <a:t>Framework.</a:t>
            </a:r>
            <a:r>
              <a:rPr lang="en-US" dirty="0" smtClean="0"/>
              <a:t> </a:t>
            </a:r>
            <a:r>
              <a:rPr lang="ru-RU" dirty="0" smtClean="0"/>
              <a:t>Еще </a:t>
            </a:r>
            <a:r>
              <a:rPr lang="ru-RU" dirty="0"/>
              <a:t>с некоторыми методами мы познакомимся дальше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i="1" dirty="0"/>
              <a:t>Свойства навигации </a:t>
            </a:r>
            <a:r>
              <a:rPr lang="ru-RU" dirty="0"/>
              <a:t>— это свойства в сущности, </a:t>
            </a:r>
            <a:r>
              <a:rPr lang="ru-RU" dirty="0" smtClean="0"/>
              <a:t>содержащие </a:t>
            </a:r>
            <a:r>
              <a:rPr lang="ru-RU" dirty="0"/>
              <a:t>данные из связанных таблиц. Эти </a:t>
            </a:r>
            <a:r>
              <a:rPr lang="ru-RU" dirty="0" smtClean="0"/>
              <a:t>свойства</a:t>
            </a:r>
            <a:r>
              <a:rPr lang="en-US" smtClean="0"/>
              <a:t> </a:t>
            </a:r>
            <a:r>
              <a:rPr lang="ru-RU" smtClean="0"/>
              <a:t>создаются </a:t>
            </a:r>
            <a:r>
              <a:rPr lang="en-US" dirty="0"/>
              <a:t>Entity Framework </a:t>
            </a:r>
            <a:r>
              <a:rPr lang="ru-RU" dirty="0"/>
              <a:t>автоматически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1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Data </a:t>
            </a:r>
            <a:r>
              <a:rPr lang="en-US" b="1" dirty="0" smtClean="0"/>
              <a:t>Model</a:t>
            </a:r>
            <a:r>
              <a:rPr lang="ru-RU" b="1" dirty="0" smtClean="0"/>
              <a:t>(</a:t>
            </a:r>
            <a:r>
              <a:rPr lang="en-US" b="1" dirty="0" smtClean="0"/>
              <a:t>EDM</a:t>
            </a:r>
            <a:r>
              <a:rPr lang="ru-RU" b="1" dirty="0" smtClean="0"/>
              <a:t>)</a:t>
            </a:r>
            <a:r>
              <a:rPr lang="en-US" b="1" dirty="0" smtClean="0"/>
              <a:t>	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7848600" cy="4023360"/>
          </a:xfrm>
        </p:spPr>
        <p:txBody>
          <a:bodyPr/>
          <a:lstStyle/>
          <a:p>
            <a:r>
              <a:rPr lang="en-US" b="1" dirty="0"/>
              <a:t>EDM</a:t>
            </a:r>
            <a:r>
              <a:rPr lang="en-US" dirty="0"/>
              <a:t> </a:t>
            </a:r>
            <a:r>
              <a:rPr lang="ru-RU" dirty="0"/>
              <a:t>описывает </a:t>
            </a:r>
            <a:r>
              <a:rPr lang="ru-RU" dirty="0" smtClean="0"/>
              <a:t>взаимосвязь</a:t>
            </a:r>
            <a:r>
              <a:rPr lang="en-US" dirty="0" smtClean="0"/>
              <a:t> </a:t>
            </a:r>
            <a:r>
              <a:rPr lang="ru-RU" dirty="0" smtClean="0"/>
              <a:t>между </a:t>
            </a:r>
            <a:r>
              <a:rPr lang="ru-RU" dirty="0"/>
              <a:t>классами в приложении и таблицами в БД. В </a:t>
            </a:r>
            <a:r>
              <a:rPr lang="ru-RU" dirty="0" smtClean="0"/>
              <a:t>EDM</a:t>
            </a:r>
            <a:r>
              <a:rPr lang="en-US" dirty="0" smtClean="0"/>
              <a:t> </a:t>
            </a:r>
            <a:r>
              <a:rPr lang="ru-RU" dirty="0" smtClean="0"/>
              <a:t>выделяют </a:t>
            </a:r>
            <a:r>
              <a:rPr lang="ru-RU" dirty="0"/>
              <a:t>три составляющие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/>
              <a:t>1.</a:t>
            </a:r>
            <a:r>
              <a:rPr lang="ru-RU" b="1" i="1" dirty="0"/>
              <a:t>Концептуальная модель </a:t>
            </a:r>
            <a:r>
              <a:rPr lang="ru-RU" dirty="0"/>
              <a:t>(</a:t>
            </a:r>
            <a:r>
              <a:rPr lang="ru-RU" i="1" dirty="0"/>
              <a:t>Conceptual model</a:t>
            </a:r>
            <a:r>
              <a:rPr lang="ru-RU" dirty="0"/>
              <a:t>), в </a:t>
            </a:r>
            <a:r>
              <a:rPr lang="ru-RU" dirty="0" smtClean="0"/>
              <a:t>которой</a:t>
            </a:r>
            <a:r>
              <a:rPr lang="en-US" dirty="0" smtClean="0"/>
              <a:t> </a:t>
            </a:r>
            <a:r>
              <a:rPr lang="ru-RU" dirty="0" smtClean="0"/>
              <a:t>описываются </a:t>
            </a:r>
            <a:r>
              <a:rPr lang="ru-RU" dirty="0"/>
              <a:t>классы приложения и </a:t>
            </a:r>
            <a:r>
              <a:rPr lang="ru-RU" dirty="0" smtClean="0"/>
              <a:t>взаимоотношения</a:t>
            </a:r>
            <a:r>
              <a:rPr lang="en-US" dirty="0" smtClean="0"/>
              <a:t> </a:t>
            </a:r>
            <a:r>
              <a:rPr lang="ru-RU" dirty="0" smtClean="0"/>
              <a:t>между </a:t>
            </a:r>
            <a:r>
              <a:rPr lang="ru-RU" dirty="0"/>
              <a:t>ними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/>
              <a:t>2.</a:t>
            </a:r>
            <a:r>
              <a:rPr lang="ru-RU" b="1" i="1" dirty="0"/>
              <a:t>Отображение </a:t>
            </a:r>
            <a:r>
              <a:rPr lang="ru-RU" dirty="0"/>
              <a:t>(</a:t>
            </a:r>
            <a:r>
              <a:rPr lang="ru-RU" i="1" dirty="0"/>
              <a:t>Mapping</a:t>
            </a:r>
            <a:r>
              <a:rPr lang="ru-RU" dirty="0"/>
              <a:t>), содержащее схему </a:t>
            </a:r>
            <a:r>
              <a:rPr lang="ru-RU" dirty="0" smtClean="0"/>
              <a:t>соответствия </a:t>
            </a:r>
            <a:r>
              <a:rPr lang="ru-RU" dirty="0"/>
              <a:t>между </a:t>
            </a:r>
            <a:r>
              <a:rPr lang="en-US" dirty="0"/>
              <a:t>Conceptual model </a:t>
            </a:r>
            <a:r>
              <a:rPr lang="ru-RU" dirty="0"/>
              <a:t>и </a:t>
            </a:r>
            <a:r>
              <a:rPr lang="en-US" dirty="0"/>
              <a:t>Storage model, </a:t>
            </a:r>
            <a:r>
              <a:rPr lang="ru-RU" dirty="0" smtClean="0"/>
              <a:t>т.е.</a:t>
            </a:r>
            <a:r>
              <a:rPr lang="en-US" dirty="0" smtClean="0"/>
              <a:t> </a:t>
            </a:r>
            <a:r>
              <a:rPr lang="ru-RU" dirty="0" smtClean="0"/>
              <a:t>между </a:t>
            </a:r>
            <a:r>
              <a:rPr lang="ru-RU" dirty="0"/>
              <a:t>классами приложения и таблицами БД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/>
              <a:t>3.</a:t>
            </a:r>
            <a:r>
              <a:rPr lang="ru-RU" b="1" i="1" dirty="0"/>
              <a:t>Модель хранилища </a:t>
            </a:r>
            <a:r>
              <a:rPr lang="ru-RU" dirty="0"/>
              <a:t>(</a:t>
            </a:r>
            <a:r>
              <a:rPr lang="ru-RU" i="1" dirty="0"/>
              <a:t>Storage model</a:t>
            </a:r>
            <a:r>
              <a:rPr lang="ru-RU" dirty="0"/>
              <a:t>), в которой </a:t>
            </a:r>
            <a:r>
              <a:rPr lang="ru-RU" dirty="0" smtClean="0"/>
              <a:t>описываются </a:t>
            </a:r>
            <a:r>
              <a:rPr lang="ru-RU" dirty="0"/>
              <a:t>связанные таблицы, расположенные в БД.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880" y="1845734"/>
            <a:ext cx="2209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Слой Служб 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доступа к </a:t>
            </a:r>
            <a:r>
              <a:rPr lang="ru-RU" dirty="0" smtClean="0"/>
              <a:t>СУБД</a:t>
            </a:r>
            <a:r>
              <a:rPr lang="en-US" dirty="0" smtClean="0"/>
              <a:t> Entity </a:t>
            </a:r>
            <a:r>
              <a:rPr lang="en-US" dirty="0"/>
              <a:t>Framework </a:t>
            </a:r>
            <a:r>
              <a:rPr lang="ru-RU" dirty="0"/>
              <a:t>предлагает два способа: </a:t>
            </a:r>
            <a:r>
              <a:rPr lang="en-US" dirty="0"/>
              <a:t>LINQ to </a:t>
            </a:r>
            <a:r>
              <a:rPr lang="en-US" dirty="0" smtClean="0"/>
              <a:t>Entities </a:t>
            </a:r>
            <a:r>
              <a:rPr lang="ru-RU" dirty="0" smtClean="0"/>
              <a:t>и </a:t>
            </a:r>
            <a:r>
              <a:rPr lang="en-US" dirty="0"/>
              <a:t>Entity SQL</a:t>
            </a:r>
            <a:r>
              <a:rPr lang="en-US" dirty="0" smtClean="0"/>
              <a:t>.</a:t>
            </a:r>
          </a:p>
          <a:p>
            <a:r>
              <a:rPr lang="ru-RU" b="1" i="1" dirty="0"/>
              <a:t>LINQ to Entities </a:t>
            </a:r>
            <a:r>
              <a:rPr lang="ru-RU" dirty="0"/>
              <a:t>— это расширение LINQ для </a:t>
            </a:r>
            <a:r>
              <a:rPr lang="ru-RU" dirty="0" smtClean="0"/>
              <a:t>создания</a:t>
            </a:r>
            <a:r>
              <a:rPr lang="en-US" dirty="0" smtClean="0"/>
              <a:t> </a:t>
            </a:r>
            <a:r>
              <a:rPr lang="ru-RU" dirty="0" smtClean="0"/>
              <a:t>запросов </a:t>
            </a:r>
            <a:r>
              <a:rPr lang="ru-RU" dirty="0"/>
              <a:t>к Conceptual model (т.е. к объектам </a:t>
            </a:r>
            <a:r>
              <a:rPr lang="ru-RU" dirty="0" smtClean="0"/>
              <a:t>классов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r>
              <a:rPr lang="ru-RU" dirty="0"/>
              <a:t>) на языках C# или VB. Далее </a:t>
            </a:r>
            <a:r>
              <a:rPr lang="ru-RU" dirty="0" smtClean="0"/>
              <a:t>рассмотрим</a:t>
            </a:r>
            <a:r>
              <a:rPr lang="en-US" dirty="0" smtClean="0"/>
              <a:t> </a:t>
            </a:r>
            <a:r>
              <a:rPr lang="ru-RU" dirty="0" smtClean="0"/>
              <a:t>использование </a:t>
            </a:r>
            <a:r>
              <a:rPr lang="ru-RU" dirty="0"/>
              <a:t>LINQ to Entities подробно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i="1" dirty="0"/>
              <a:t>Entity SQL</a:t>
            </a:r>
            <a:r>
              <a:rPr lang="ru-RU" dirty="0"/>
              <a:t>, согласно MSDN, «представляет собой </a:t>
            </a:r>
            <a:r>
              <a:rPr lang="ru-RU" dirty="0" smtClean="0"/>
              <a:t>независимый </a:t>
            </a:r>
            <a:r>
              <a:rPr lang="ru-RU" dirty="0"/>
              <a:t>от хранилища язык запросов, аналогичный </a:t>
            </a:r>
            <a:r>
              <a:rPr lang="ru-RU" dirty="0" smtClean="0"/>
              <a:t>языку</a:t>
            </a:r>
            <a:r>
              <a:rPr lang="en-US" dirty="0" smtClean="0"/>
              <a:t> </a:t>
            </a:r>
            <a:r>
              <a:rPr lang="ru-RU" dirty="0" smtClean="0"/>
              <a:t>SQL</a:t>
            </a:r>
            <a:r>
              <a:rPr lang="ru-RU" dirty="0"/>
              <a:t>. Entity SQL позволяет выполнять запросы к </a:t>
            </a:r>
            <a:r>
              <a:rPr lang="ru-RU" dirty="0" smtClean="0"/>
              <a:t>данным</a:t>
            </a:r>
            <a:r>
              <a:rPr lang="en-US" dirty="0" smtClean="0"/>
              <a:t> </a:t>
            </a:r>
            <a:r>
              <a:rPr lang="ru-RU" dirty="0"/>
              <a:t>сущности, представленным либо в виде объектов, </a:t>
            </a:r>
            <a:r>
              <a:rPr lang="ru-RU" dirty="0" smtClean="0"/>
              <a:t>либо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табличной форме». Этот язык несколько сложнее </a:t>
            </a:r>
            <a:r>
              <a:rPr lang="ru-RU" dirty="0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to </a:t>
            </a:r>
            <a:r>
              <a:rPr lang="ru-RU" dirty="0"/>
              <a:t>Entities и требует специального рассмотрения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i="1" dirty="0"/>
              <a:t>С</a:t>
            </a:r>
            <a:r>
              <a:rPr lang="ru-RU" b="1" i="1" dirty="0" smtClean="0"/>
              <a:t>лой </a:t>
            </a:r>
            <a:r>
              <a:rPr lang="ru-RU" b="1" i="1" dirty="0"/>
              <a:t>служб объектов </a:t>
            </a:r>
            <a:r>
              <a:rPr lang="ru-RU" dirty="0"/>
              <a:t>(</a:t>
            </a:r>
            <a:r>
              <a:rPr lang="ru-RU" i="1" dirty="0"/>
              <a:t>Object Services Layer</a:t>
            </a:r>
            <a:r>
              <a:rPr lang="ru-RU" dirty="0"/>
              <a:t>) —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важнейший </a:t>
            </a:r>
            <a:r>
              <a:rPr lang="ru-RU" dirty="0"/>
              <a:t>компонент Entity Framework, который </a:t>
            </a:r>
            <a:r>
              <a:rPr lang="ru-RU" dirty="0" smtClean="0"/>
              <a:t>позволяет </a:t>
            </a:r>
            <a:r>
              <a:rPr lang="ru-RU" dirty="0"/>
              <a:t>пользователю использовать язык </a:t>
            </a:r>
            <a:r>
              <a:rPr lang="ru-RU" dirty="0" smtClean="0"/>
              <a:t>программирования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i="1" dirty="0" smtClean="0"/>
              <a:t>LINQ </a:t>
            </a:r>
            <a:r>
              <a:rPr lang="ru-RU" i="1" dirty="0"/>
              <a:t>to Entities </a:t>
            </a:r>
            <a:r>
              <a:rPr lang="ru-RU" dirty="0"/>
              <a:t>или </a:t>
            </a:r>
            <a:r>
              <a:rPr lang="ru-RU" i="1" dirty="0"/>
              <a:t>Entity SQL</a:t>
            </a:r>
            <a:r>
              <a:rPr lang="ru-RU" dirty="0"/>
              <a:t>) для создания </a:t>
            </a:r>
            <a:r>
              <a:rPr lang="ru-RU" dirty="0" smtClean="0"/>
              <a:t>запросов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ru-RU" dirty="0"/>
              <a:t>БД.</a:t>
            </a:r>
          </a:p>
        </p:txBody>
      </p:sp>
    </p:spTree>
    <p:extLst>
      <p:ext uri="{BB962C8B-B14F-4D97-AF65-F5344CB8AC3E}">
        <p14:creationId xmlns:p14="http://schemas.microsoft.com/office/powerpoint/2010/main" val="4285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Слой Клиентского провайдера данных</a:t>
            </a:r>
            <a:br>
              <a:rPr lang="ru-RU" b="1" dirty="0"/>
            </a:br>
            <a:r>
              <a:rPr lang="en-US" b="1" dirty="0"/>
              <a:t>(Entity Client data provider)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Получив запрос на LINQ to Entities или на Entity </a:t>
            </a:r>
            <a:r>
              <a:rPr lang="ru-RU" dirty="0" smtClean="0"/>
              <a:t>SQL, этот </a:t>
            </a:r>
            <a:r>
              <a:rPr lang="ru-RU" dirty="0"/>
              <a:t>слой преобразовывает его в SQL и передает в </a:t>
            </a:r>
            <a:r>
              <a:rPr lang="ru-RU" dirty="0" smtClean="0"/>
              <a:t>Слой провайдера </a:t>
            </a:r>
            <a:r>
              <a:rPr lang="ru-RU" dirty="0"/>
              <a:t>данных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21" y="2543175"/>
            <a:ext cx="4606021" cy="26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8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Слой провайдера данных </a:t>
            </a:r>
            <a:r>
              <a:rPr lang="en-US" b="1" dirty="0"/>
              <a:t>ADO.NET</a:t>
            </a:r>
            <a:br>
              <a:rPr lang="en-US" b="1" dirty="0"/>
            </a:br>
            <a:r>
              <a:rPr lang="en-US" b="1" dirty="0"/>
              <a:t>(ADO.NET data provider)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слой предназначен для непосредственного </a:t>
            </a:r>
            <a:r>
              <a:rPr lang="ru-RU" dirty="0" smtClean="0"/>
              <a:t>обращения </a:t>
            </a:r>
            <a:r>
              <a:rPr lang="ru-RU" dirty="0"/>
              <a:t>к СУБД с использованием технологии </a:t>
            </a:r>
            <a:r>
              <a:rPr lang="ru-RU" dirty="0" smtClean="0"/>
              <a:t>ADO.NET. К </a:t>
            </a:r>
            <a:r>
              <a:rPr lang="ru-RU" dirty="0"/>
              <a:t>этому моменту запросы, созданные на LINQ to </a:t>
            </a:r>
            <a:r>
              <a:rPr lang="ru-RU" dirty="0" smtClean="0"/>
              <a:t>Entities или </a:t>
            </a:r>
            <a:r>
              <a:rPr lang="ru-RU" dirty="0"/>
              <a:t>на Entity SQL, должны быть конвертированы в </a:t>
            </a:r>
            <a:r>
              <a:rPr lang="ru-RU" dirty="0" smtClean="0"/>
              <a:t>SQL запросы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59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307133"/>
            <a:ext cx="10058400" cy="1450757"/>
          </a:xfrm>
        </p:spPr>
        <p:txBody>
          <a:bodyPr/>
          <a:lstStyle/>
          <a:p>
            <a:r>
              <a:rPr lang="ru-RU" dirty="0"/>
              <a:t>Способы </a:t>
            </a:r>
            <a:r>
              <a:rPr lang="ru-RU" dirty="0" smtClean="0"/>
              <a:t>создания </a:t>
            </a:r>
            <a:r>
              <a:rPr lang="en-US" dirty="0" smtClean="0"/>
              <a:t>Entity </a:t>
            </a:r>
            <a:r>
              <a:rPr lang="en-US" dirty="0"/>
              <a:t>Data Model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8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База данных сначала (Database first)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понятно из названия, при этом подходе </a:t>
            </a:r>
            <a:r>
              <a:rPr lang="ru-RU" dirty="0" smtClean="0"/>
              <a:t>сначала проектируется </a:t>
            </a:r>
            <a:r>
              <a:rPr lang="ru-RU" dirty="0"/>
              <a:t>и разрабатывается БД. Затем на </a:t>
            </a:r>
            <a:r>
              <a:rPr lang="ru-RU" dirty="0" smtClean="0"/>
              <a:t>основе созданной </a:t>
            </a:r>
            <a:r>
              <a:rPr lang="ru-RU" dirty="0"/>
              <a:t>БД Entity Framework создает EDM. Дальше </a:t>
            </a:r>
            <a:r>
              <a:rPr lang="ru-RU" dirty="0" smtClean="0"/>
              <a:t>уже EDM </a:t>
            </a:r>
            <a:r>
              <a:rPr lang="ru-RU" dirty="0"/>
              <a:t>создает в приложении классы, соответствующие </a:t>
            </a:r>
            <a:r>
              <a:rPr lang="ru-RU" dirty="0" smtClean="0"/>
              <a:t>таблицам </a:t>
            </a:r>
            <a:r>
              <a:rPr lang="ru-RU" dirty="0"/>
              <a:t>БД, т.е. Conceptual model. Классы, </a:t>
            </a:r>
            <a:r>
              <a:rPr lang="ru-RU" dirty="0" smtClean="0"/>
              <a:t>соответствующие таблицам </a:t>
            </a:r>
            <a:r>
              <a:rPr lang="ru-RU" dirty="0"/>
              <a:t>БД и создаваемые </a:t>
            </a:r>
            <a:r>
              <a:rPr lang="ru-RU" dirty="0" smtClean="0"/>
              <a:t>Фреймворком </a:t>
            </a:r>
            <a:r>
              <a:rPr lang="ru-RU" dirty="0"/>
              <a:t>в </a:t>
            </a:r>
            <a:r>
              <a:rPr lang="ru-RU" dirty="0" smtClean="0"/>
              <a:t>приложении, называются </a:t>
            </a:r>
            <a:r>
              <a:rPr lang="ru-RU" dirty="0"/>
              <a:t>сущностями. При таком подходе БД </a:t>
            </a:r>
            <a:r>
              <a:rPr lang="ru-RU" dirty="0" smtClean="0"/>
              <a:t>является как </a:t>
            </a:r>
            <a:r>
              <a:rPr lang="ru-RU" dirty="0"/>
              <a:t>бы фундаментом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0881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Модель сначала (</a:t>
            </a:r>
            <a:r>
              <a:rPr lang="en-US" b="1" dirty="0"/>
              <a:t>Model first)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случае разработчик сначала должен </a:t>
            </a:r>
            <a:r>
              <a:rPr lang="ru-RU" dirty="0" smtClean="0"/>
              <a:t>создать в </a:t>
            </a:r>
            <a:r>
              <a:rPr lang="en-US" dirty="0"/>
              <a:t>Visual Studio EDM. </a:t>
            </a:r>
            <a:r>
              <a:rPr lang="ru-RU" dirty="0"/>
              <a:t>Для этого </a:t>
            </a:r>
            <a:r>
              <a:rPr lang="en-US" dirty="0"/>
              <a:t>Visual Studio </a:t>
            </a:r>
            <a:r>
              <a:rPr lang="ru-RU" dirty="0" smtClean="0"/>
              <a:t>предоставляет </a:t>
            </a:r>
            <a:r>
              <a:rPr lang="ru-RU" dirty="0"/>
              <a:t>специальный режим работы в дизайнере. Мы </a:t>
            </a:r>
            <a:r>
              <a:rPr lang="ru-RU" dirty="0" smtClean="0"/>
              <a:t>рас</a:t>
            </a:r>
            <a:r>
              <a:rPr lang="ru-RU" dirty="0"/>
              <a:t>смотрим, как это делается. Затем на основе </a:t>
            </a:r>
            <a:r>
              <a:rPr lang="ru-RU" dirty="0" smtClean="0"/>
              <a:t>созданной Модели </a:t>
            </a:r>
            <a:r>
              <a:rPr lang="ru-RU" dirty="0"/>
              <a:t>данных создается БД. Этот подход </a:t>
            </a:r>
            <a:r>
              <a:rPr lang="ru-RU" dirty="0" smtClean="0"/>
              <a:t>рекомендуется использовать </a:t>
            </a:r>
            <a:r>
              <a:rPr lang="ru-RU" dirty="0"/>
              <a:t>в том случае, когда вы четко </a:t>
            </a:r>
            <a:r>
              <a:rPr lang="ru-RU" dirty="0" smtClean="0"/>
              <a:t>представляете себе</a:t>
            </a:r>
            <a:r>
              <a:rPr lang="ru-RU" dirty="0"/>
              <a:t>, а еще лучше — знаете структуру БД.</a:t>
            </a:r>
          </a:p>
        </p:txBody>
      </p:sp>
    </p:spTree>
    <p:extLst>
      <p:ext uri="{BB962C8B-B14F-4D97-AF65-F5344CB8AC3E}">
        <p14:creationId xmlns:p14="http://schemas.microsoft.com/office/powerpoint/2010/main" val="55590864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</Template>
  <TotalTime>139</TotalTime>
  <Words>1363</Words>
  <Application>Microsoft Office PowerPoint</Application>
  <PresentationFormat>Широкоэкранный</PresentationFormat>
  <Paragraphs>71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Ретро</vt:lpstr>
      <vt:lpstr>Знакомство с Entity Framework</vt:lpstr>
      <vt:lpstr>Понятие ORM системы</vt:lpstr>
      <vt:lpstr>Entity Data Model(EDM)  </vt:lpstr>
      <vt:lpstr>Слой Служб объектов</vt:lpstr>
      <vt:lpstr>Слой Клиентского провайдера данных (Entity Client data provider)</vt:lpstr>
      <vt:lpstr>Слой провайдера данных ADO.NET (ADO.NET data provider)</vt:lpstr>
      <vt:lpstr>Способы создания Entity Data Model</vt:lpstr>
      <vt:lpstr>База данных сначала (Database first)</vt:lpstr>
      <vt:lpstr>Модель сначала (Model first)</vt:lpstr>
      <vt:lpstr>Код сначала (Code First)</vt:lpstr>
      <vt:lpstr>База данных сначала (Database first)</vt:lpstr>
      <vt:lpstr>Создаем базу данных </vt:lpstr>
      <vt:lpstr>Установка EntityFramework</vt:lpstr>
      <vt:lpstr>Создание EDM для Database first</vt:lpstr>
      <vt:lpstr>Создание EDM</vt:lpstr>
      <vt:lpstr>Создание EDM</vt:lpstr>
      <vt:lpstr>Создание EDM</vt:lpstr>
      <vt:lpstr>Создание EDM</vt:lpstr>
      <vt:lpstr>Итог</vt:lpstr>
      <vt:lpstr>Тестируем… </vt:lpstr>
      <vt:lpstr>LINQ to Entities</vt:lpstr>
      <vt:lpstr>First() и FirstOrDefault()</vt:lpstr>
      <vt:lpstr>Single() и SingleOrDefault()</vt:lpstr>
      <vt:lpstr>ToList()</vt:lpstr>
      <vt:lpstr>OrderBy()</vt:lpstr>
      <vt:lpstr>Find()</vt:lpstr>
      <vt:lpstr>Итог…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Entity Framework</dc:title>
  <dc:creator>Анатолий Марченко</dc:creator>
  <cp:lastModifiedBy>Анатолий Марченко</cp:lastModifiedBy>
  <cp:revision>11</cp:revision>
  <dcterms:created xsi:type="dcterms:W3CDTF">2018-04-03T20:07:50Z</dcterms:created>
  <dcterms:modified xsi:type="dcterms:W3CDTF">2018-04-03T22:52:31Z</dcterms:modified>
</cp:coreProperties>
</file>