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85" r:id="rId22"/>
    <p:sldId id="275" r:id="rId23"/>
    <p:sldId id="276" r:id="rId24"/>
    <p:sldId id="286" r:id="rId25"/>
    <p:sldId id="277" r:id="rId26"/>
    <p:sldId id="278" r:id="rId27"/>
    <p:sldId id="279" r:id="rId28"/>
    <p:sldId id="287" r:id="rId29"/>
    <p:sldId id="280" r:id="rId30"/>
    <p:sldId id="281" r:id="rId31"/>
    <p:sldId id="282" r:id="rId32"/>
    <p:sldId id="288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A2045-7618-4CC0-9EB6-D1377227B917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164C4-426C-4DC3-A697-321459503C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45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164C4-426C-4DC3-A697-321459503C2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25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164C4-426C-4DC3-A697-321459503C2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0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0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40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8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6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8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148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3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8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0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5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7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2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6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7BF3A1-0181-47AA-B0A8-66785D2A09B4}" type="datetimeFigureOut">
              <a:rPr lang="ru-RU" smtClean="0"/>
              <a:t>26.08.2018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4D2BFD-31E2-44FE-8BEB-771D29775C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352620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48117" y="13448"/>
            <a:ext cx="10233211" cy="6857999"/>
          </a:xfrm>
        </p:spPr>
        <p:txBody>
          <a:bodyPr>
            <a:normAutofit/>
          </a:bodyPr>
          <a:lstStyle/>
          <a:p>
            <a:r>
              <a:rPr lang="ru-RU" i="1" dirty="0"/>
              <a:t>Thread </a:t>
            </a:r>
            <a:r>
              <a:rPr lang="ru-RU" dirty="0"/>
              <a:t>– класс создавая объект которого мы </a:t>
            </a:r>
            <a:r>
              <a:rPr lang="ru-RU" dirty="0" smtClean="0"/>
              <a:t>получаем </a:t>
            </a:r>
            <a:r>
              <a:rPr lang="ru-RU" dirty="0"/>
              <a:t>возможность манипулировать понятием </a:t>
            </a:r>
            <a:r>
              <a:rPr lang="ru-RU" dirty="0" smtClean="0"/>
              <a:t>потока как </a:t>
            </a:r>
            <a:r>
              <a:rPr lang="ru-RU" dirty="0"/>
              <a:t>привычным объектом. Например, </a:t>
            </a:r>
            <a:r>
              <a:rPr lang="ru-RU" dirty="0" smtClean="0"/>
              <a:t>останавливать поток </a:t>
            </a:r>
            <a:r>
              <a:rPr lang="ru-RU" dirty="0"/>
              <a:t>и возобновлять его работу или задавать </a:t>
            </a:r>
            <a:r>
              <a:rPr lang="ru-RU" dirty="0" smtClean="0"/>
              <a:t>приоритет </a:t>
            </a:r>
            <a:r>
              <a:rPr lang="ru-RU" dirty="0"/>
              <a:t>потока в программе</a:t>
            </a:r>
            <a:r>
              <a:rPr lang="ru-RU" dirty="0" smtClean="0"/>
              <a:t>.</a:t>
            </a:r>
          </a:p>
          <a:p>
            <a:r>
              <a:rPr lang="en-US" i="1" dirty="0"/>
              <a:t>Monitor, Mutex, Semaphore, Interlocked </a:t>
            </a:r>
            <a:r>
              <a:rPr lang="en-US" dirty="0"/>
              <a:t>– </a:t>
            </a:r>
            <a:r>
              <a:rPr lang="ru-RU" dirty="0"/>
              <a:t>классы с </a:t>
            </a:r>
            <a:r>
              <a:rPr lang="ru-RU" dirty="0" smtClean="0"/>
              <a:t>которыми вы познакомитесь </a:t>
            </a:r>
            <a:r>
              <a:rPr lang="ru-RU" dirty="0"/>
              <a:t>позже, они позволят </a:t>
            </a:r>
            <a:r>
              <a:rPr lang="ru-RU" dirty="0" smtClean="0"/>
              <a:t>строить логику </a:t>
            </a:r>
            <a:r>
              <a:rPr lang="ru-RU" dirty="0"/>
              <a:t>синхронизации</a:t>
            </a:r>
            <a:r>
              <a:rPr lang="ru-RU" dirty="0" smtClean="0"/>
              <a:t>.</a:t>
            </a:r>
          </a:p>
          <a:p>
            <a:r>
              <a:rPr lang="en-US" i="1" dirty="0"/>
              <a:t>ThreadPool </a:t>
            </a:r>
            <a:r>
              <a:rPr lang="en-US" dirty="0"/>
              <a:t>– </a:t>
            </a:r>
            <a:r>
              <a:rPr lang="ru-RU" dirty="0"/>
              <a:t>Статический класс </a:t>
            </a:r>
            <a:r>
              <a:rPr lang="ru-RU" dirty="0" smtClean="0"/>
              <a:t>предоставляющий доступ </a:t>
            </a:r>
            <a:r>
              <a:rPr lang="ru-RU" dirty="0"/>
              <a:t>к пулу потоков. Пул потоков это </a:t>
            </a:r>
            <a:r>
              <a:rPr lang="ru-RU" dirty="0" smtClean="0"/>
              <a:t>коллекция потоков</a:t>
            </a:r>
            <a:r>
              <a:rPr lang="ru-RU" dirty="0"/>
              <a:t>, которые, как правило, выполняются в </a:t>
            </a:r>
            <a:r>
              <a:rPr lang="ru-RU" dirty="0" smtClean="0"/>
              <a:t>фоновом </a:t>
            </a:r>
            <a:r>
              <a:rPr lang="ru-RU" dirty="0"/>
              <a:t>режиме и призваны разгрузить основной </a:t>
            </a:r>
            <a:r>
              <a:rPr lang="ru-RU" dirty="0" smtClean="0"/>
              <a:t>поток от </a:t>
            </a:r>
            <a:r>
              <a:rPr lang="ru-RU" dirty="0"/>
              <a:t>операций ожидания</a:t>
            </a:r>
            <a:r>
              <a:rPr lang="ru-RU" dirty="0" smtClean="0"/>
              <a:t>.</a:t>
            </a:r>
          </a:p>
          <a:p>
            <a:r>
              <a:rPr lang="ru-RU" i="1" dirty="0"/>
              <a:t>Timer </a:t>
            </a:r>
            <a:r>
              <a:rPr lang="ru-RU" dirty="0"/>
              <a:t>– класс с помощью которого можно </a:t>
            </a:r>
            <a:r>
              <a:rPr lang="ru-RU" dirty="0" smtClean="0"/>
              <a:t>построить </a:t>
            </a:r>
            <a:r>
              <a:rPr lang="ru-RU" dirty="0"/>
              <a:t>механизм вызова метода в заданные </a:t>
            </a:r>
            <a:r>
              <a:rPr lang="ru-RU" dirty="0" smtClean="0"/>
              <a:t>интервалы времени.</a:t>
            </a:r>
          </a:p>
          <a:p>
            <a:r>
              <a:rPr lang="ru-RU" i="1" dirty="0"/>
              <a:t>Делегаты и перечисления </a:t>
            </a:r>
            <a:r>
              <a:rPr lang="ru-RU" dirty="0"/>
              <a:t>из пространства </a:t>
            </a:r>
            <a:r>
              <a:rPr lang="ru-RU" dirty="0" smtClean="0"/>
              <a:t>имен System.Threading </a:t>
            </a:r>
            <a:r>
              <a:rPr lang="ru-RU" dirty="0"/>
              <a:t>позволяют более удобно </a:t>
            </a:r>
            <a:r>
              <a:rPr lang="ru-RU" dirty="0" smtClean="0"/>
              <a:t>работать с </a:t>
            </a:r>
            <a:r>
              <a:rPr lang="ru-RU" dirty="0"/>
              <a:t>потоками, их вы будете встречать ниже в связке </a:t>
            </a:r>
            <a:r>
              <a:rPr lang="ru-RU" dirty="0" smtClean="0"/>
              <a:t>с другими </a:t>
            </a:r>
            <a:r>
              <a:rPr lang="ru-RU" dirty="0"/>
              <a:t>темами.</a:t>
            </a:r>
          </a:p>
        </p:txBody>
      </p:sp>
    </p:spTree>
    <p:extLst>
      <p:ext uri="{BB962C8B-B14F-4D97-AF65-F5344CB8AC3E}">
        <p14:creationId xmlns:p14="http://schemas.microsoft.com/office/powerpoint/2010/main" val="29540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8781" y="2129116"/>
            <a:ext cx="10018713" cy="3124201"/>
          </a:xfrm>
        </p:spPr>
        <p:txBody>
          <a:bodyPr/>
          <a:lstStyle/>
          <a:p>
            <a:r>
              <a:rPr lang="ru-RU" dirty="0"/>
              <a:t>Таймеры (Timer) окружают нас везде, начиная </a:t>
            </a:r>
            <a:r>
              <a:rPr lang="ru-RU" dirty="0" smtClean="0"/>
              <a:t>из светофоров </a:t>
            </a:r>
            <a:r>
              <a:rPr lang="ru-RU" dirty="0"/>
              <a:t>на дорогах и заканчивая ядерными </a:t>
            </a:r>
            <a:r>
              <a:rPr lang="ru-RU" dirty="0" smtClean="0"/>
              <a:t>электростанциями</a:t>
            </a:r>
            <a:r>
              <a:rPr lang="ru-RU" dirty="0"/>
              <a:t>. Поэтому у вас наверняка будут </a:t>
            </a:r>
            <a:r>
              <a:rPr lang="ru-RU" dirty="0" smtClean="0"/>
              <a:t>появляться </a:t>
            </a:r>
            <a:r>
              <a:rPr lang="ru-RU" dirty="0"/>
              <a:t>идеи, где можно использовать таймеры.</a:t>
            </a:r>
          </a:p>
        </p:txBody>
      </p:sp>
    </p:spTree>
    <p:extLst>
      <p:ext uri="{BB962C8B-B14F-4D97-AF65-F5344CB8AC3E}">
        <p14:creationId xmlns:p14="http://schemas.microsoft.com/office/powerpoint/2010/main" val="30631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6016" y="570514"/>
            <a:ext cx="10018713" cy="600635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создания и запуска таймера нужно </a:t>
            </a:r>
            <a:r>
              <a:rPr lang="ru-RU" dirty="0" smtClean="0"/>
              <a:t>выполнить 4 </a:t>
            </a:r>
            <a:r>
              <a:rPr lang="ru-RU" dirty="0"/>
              <a:t>шага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1. Описать метод, который будет выполняться по </a:t>
            </a:r>
            <a:r>
              <a:rPr lang="ru-RU" dirty="0" smtClean="0"/>
              <a:t>истечении </a:t>
            </a:r>
            <a:r>
              <a:rPr lang="ru-RU" dirty="0"/>
              <a:t>определенного периода времени</a:t>
            </a:r>
            <a:r>
              <a:rPr lang="ru-RU" dirty="0" smtClean="0"/>
              <a:t>.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	Аргумент </a:t>
            </a:r>
            <a:r>
              <a:rPr lang="ru-RU" dirty="0"/>
              <a:t>object a, который вы видите в методе, </a:t>
            </a:r>
            <a:r>
              <a:rPr lang="ru-RU" dirty="0" smtClean="0"/>
              <a:t>будет </a:t>
            </a:r>
            <a:r>
              <a:rPr lang="ru-RU" dirty="0"/>
              <a:t>принимать объект </a:t>
            </a:r>
            <a:r>
              <a:rPr lang="ru-RU" dirty="0" smtClean="0"/>
              <a:t>	таймера</a:t>
            </a:r>
            <a:r>
              <a:rPr lang="ru-RU" dirty="0"/>
              <a:t>, для того чтобы </a:t>
            </a:r>
            <a:r>
              <a:rPr lang="ru-RU" dirty="0" smtClean="0"/>
              <a:t>таймером </a:t>
            </a:r>
            <a:r>
              <a:rPr lang="ru-RU" dirty="0"/>
              <a:t>можно было управлять из метода, который </a:t>
            </a:r>
            <a:r>
              <a:rPr lang="ru-RU" dirty="0" smtClean="0"/>
              <a:t>	вызывается.</a:t>
            </a:r>
          </a:p>
          <a:p>
            <a:pPr lvl="1"/>
            <a:r>
              <a:rPr lang="ru-RU" dirty="0"/>
              <a:t>2. Создать объект делегата TimerCallback и связать </a:t>
            </a:r>
            <a:r>
              <a:rPr lang="ru-RU" dirty="0" smtClean="0"/>
              <a:t>с ним </a:t>
            </a:r>
            <a:r>
              <a:rPr lang="ru-RU" dirty="0"/>
              <a:t>метод, который был описан выше</a:t>
            </a:r>
            <a:r>
              <a:rPr lang="ru-RU" dirty="0" smtClean="0"/>
              <a:t>.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3. Создать </a:t>
            </a:r>
            <a:r>
              <a:rPr lang="ru-RU" dirty="0"/>
              <a:t>объект Timer и передать </a:t>
            </a:r>
            <a:r>
              <a:rPr lang="ru-RU" dirty="0" smtClean="0"/>
              <a:t>конструктор-делегат</a:t>
            </a:r>
            <a:r>
              <a:rPr lang="ru-RU" dirty="0"/>
              <a:t>, который уже связан с методом, который </a:t>
            </a:r>
            <a:r>
              <a:rPr lang="ru-RU" dirty="0" smtClean="0"/>
              <a:t>будет вызываться </a:t>
            </a:r>
            <a:r>
              <a:rPr lang="ru-RU" dirty="0"/>
              <a:t>с истечением таймера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4</a:t>
            </a:r>
            <a:r>
              <a:rPr lang="ru-RU" dirty="0"/>
              <a:t>. Указать интервал таймера и запустить его, </a:t>
            </a:r>
            <a:r>
              <a:rPr lang="ru-RU" dirty="0" smtClean="0"/>
              <a:t>вызывая метод </a:t>
            </a:r>
            <a:r>
              <a:rPr lang="ru-RU" dirty="0"/>
              <a:t>Change который имеет 3 перегрузки:</a:t>
            </a:r>
          </a:p>
          <a:p>
            <a:pPr lvl="1"/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81" y="1623092"/>
            <a:ext cx="4781550" cy="857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644" y="4003699"/>
            <a:ext cx="4752975" cy="504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881" y="6261276"/>
            <a:ext cx="4743450" cy="3429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594" y="5247420"/>
            <a:ext cx="4772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7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874059"/>
            <a:ext cx="10018713" cy="4917141"/>
          </a:xfrm>
        </p:spPr>
        <p:txBody>
          <a:bodyPr/>
          <a:lstStyle/>
          <a:p>
            <a:r>
              <a:rPr lang="ru-RU" dirty="0"/>
              <a:t>После этих четырех действий таймер начнет </a:t>
            </a:r>
            <a:r>
              <a:rPr lang="ru-RU" dirty="0" smtClean="0"/>
              <a:t>работать</a:t>
            </a:r>
            <a:r>
              <a:rPr lang="ru-RU" dirty="0"/>
              <a:t>. В данном случае через 2 секунды после </a:t>
            </a:r>
            <a:r>
              <a:rPr lang="ru-RU" dirty="0" smtClean="0"/>
              <a:t>вызова </a:t>
            </a:r>
            <a:r>
              <a:rPr lang="ru-RU" dirty="0"/>
              <a:t>Change вызовется метод TimerMethod, и далее </a:t>
            </a:r>
            <a:r>
              <a:rPr lang="ru-RU" dirty="0" smtClean="0"/>
              <a:t>будет </a:t>
            </a:r>
            <a:r>
              <a:rPr lang="ru-RU" dirty="0"/>
              <a:t>вызываться каждые пол секунды, работа </a:t>
            </a:r>
            <a:r>
              <a:rPr lang="ru-RU" dirty="0" smtClean="0"/>
              <a:t>метода TimerMethod </a:t>
            </a:r>
            <a:r>
              <a:rPr lang="ru-RU" dirty="0"/>
              <a:t>будет выполняться в отдельном потоке </a:t>
            </a:r>
            <a:r>
              <a:rPr lang="ru-RU" dirty="0" smtClean="0"/>
              <a:t>от основного </a:t>
            </a:r>
            <a:r>
              <a:rPr lang="ru-RU" dirty="0"/>
              <a:t>приложения</a:t>
            </a:r>
            <a:r>
              <a:rPr lang="ru-RU" dirty="0" smtClean="0"/>
              <a:t>.</a:t>
            </a:r>
          </a:p>
          <a:p>
            <a:r>
              <a:rPr lang="ru-RU" dirty="0"/>
              <a:t>Для завершения работы таймера необходимо </a:t>
            </a:r>
            <a:r>
              <a:rPr lang="ru-RU" dirty="0" smtClean="0"/>
              <a:t>просто </a:t>
            </a:r>
            <a:r>
              <a:rPr lang="ru-RU" dirty="0"/>
              <a:t>вызвать метод Dispose из объекта таймера.</a:t>
            </a:r>
          </a:p>
        </p:txBody>
      </p:sp>
    </p:spTree>
    <p:extLst>
      <p:ext uri="{BB962C8B-B14F-4D97-AF65-F5344CB8AC3E}">
        <p14:creationId xmlns:p14="http://schemas.microsoft.com/office/powerpoint/2010/main" val="72246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en-US" b="1" dirty="0"/>
              <a:t>Thread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Thread позволяет создавать потоки и </a:t>
            </a:r>
            <a:r>
              <a:rPr lang="ru-RU" dirty="0" smtClean="0"/>
              <a:t>управлять </a:t>
            </a:r>
            <a:r>
              <a:rPr lang="ru-RU" dirty="0"/>
              <a:t>ими. Перед тем как создавать новый поток </a:t>
            </a:r>
            <a:r>
              <a:rPr lang="ru-RU" dirty="0" smtClean="0"/>
              <a:t>необходимо </a:t>
            </a:r>
            <a:r>
              <a:rPr lang="ru-RU" dirty="0"/>
              <a:t>определиться будет ли поток принимать </a:t>
            </a:r>
            <a:r>
              <a:rPr lang="ru-RU" dirty="0" smtClean="0"/>
              <a:t>значения или </a:t>
            </a:r>
            <a:r>
              <a:rPr lang="ru-RU" dirty="0"/>
              <a:t>будет вызываться метод без параметров</a:t>
            </a:r>
            <a:r>
              <a:rPr lang="ru-RU" dirty="0" smtClean="0"/>
              <a:t>.</a:t>
            </a:r>
          </a:p>
          <a:p>
            <a:r>
              <a:rPr lang="ru-RU" dirty="0"/>
              <a:t>Так же как в работе с таймерами при создании </a:t>
            </a:r>
            <a:r>
              <a:rPr lang="ru-RU" dirty="0" smtClean="0"/>
              <a:t>потока </a:t>
            </a:r>
            <a:r>
              <a:rPr lang="ru-RU" dirty="0"/>
              <a:t>необходимо описать метод, который будет работать </a:t>
            </a:r>
            <a:r>
              <a:rPr lang="ru-RU" dirty="0" smtClean="0"/>
              <a:t>в новом потоке.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09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97034"/>
            <a:ext cx="10018713" cy="1752599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42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693" y="941294"/>
            <a:ext cx="6239435" cy="48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34871" y="820271"/>
            <a:ext cx="5499847" cy="49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Статические свойства класса </a:t>
            </a:r>
            <a:r>
              <a:rPr lang="en-US" b="1" dirty="0"/>
              <a:t>Thread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138082"/>
            <a:ext cx="10018713" cy="4719917"/>
          </a:xfrm>
        </p:spPr>
        <p:txBody>
          <a:bodyPr/>
          <a:lstStyle/>
          <a:p>
            <a:r>
              <a:rPr lang="en-US" dirty="0" smtClean="0"/>
              <a:t>Thread.Sleep(1000) - </a:t>
            </a:r>
            <a:r>
              <a:rPr lang="ru-RU" dirty="0" smtClean="0"/>
              <a:t>многие </a:t>
            </a:r>
            <a:r>
              <a:rPr lang="ru-RU" dirty="0"/>
              <a:t>думают, что Sleep останавливает </a:t>
            </a:r>
            <a:r>
              <a:rPr lang="ru-RU" dirty="0" smtClean="0"/>
              <a:t>работу</a:t>
            </a:r>
            <a:r>
              <a:rPr lang="en-US" dirty="0" smtClean="0"/>
              <a:t> </a:t>
            </a:r>
            <a:r>
              <a:rPr lang="ru-RU" dirty="0" smtClean="0"/>
              <a:t>только </a:t>
            </a:r>
            <a:r>
              <a:rPr lang="ru-RU" dirty="0"/>
              <a:t>основного потока, но это не так, Sleep </a:t>
            </a:r>
            <a:r>
              <a:rPr lang="ru-RU" dirty="0" smtClean="0"/>
              <a:t>останавливает </a:t>
            </a:r>
            <a:r>
              <a:rPr lang="ru-RU" dirty="0"/>
              <a:t>нить, которая выполняет этот код на время </a:t>
            </a:r>
            <a:r>
              <a:rPr lang="ru-RU" dirty="0" smtClean="0"/>
              <a:t>указанное </a:t>
            </a:r>
            <a:r>
              <a:rPr lang="ru-RU" dirty="0"/>
              <a:t>в миллисекундах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CurrentThread - </a:t>
            </a:r>
            <a:r>
              <a:rPr lang="ru-RU" dirty="0" smtClean="0"/>
              <a:t>свойство позволяет получить </a:t>
            </a:r>
            <a:r>
              <a:rPr lang="ru-RU" dirty="0"/>
              <a:t>ссылку на текущий поток. Используя </a:t>
            </a:r>
            <a:r>
              <a:rPr lang="ru-RU" dirty="0" smtClean="0"/>
              <a:t>полученный </a:t>
            </a:r>
            <a:r>
              <a:rPr lang="ru-RU" dirty="0"/>
              <a:t>объект ThisThread можно управлять потоком, </a:t>
            </a:r>
            <a:r>
              <a:rPr lang="ru-RU" dirty="0" smtClean="0"/>
              <a:t>который </a:t>
            </a:r>
            <a:r>
              <a:rPr lang="ru-RU" dirty="0"/>
              <a:t>вызвал текущую </a:t>
            </a:r>
            <a:r>
              <a:rPr lang="ru-RU" dirty="0" smtClean="0"/>
              <a:t>операцию. </a:t>
            </a:r>
            <a:r>
              <a:rPr lang="ru-RU" dirty="0"/>
              <a:t>Если из потока вызвать метод GetHashCode() мы </a:t>
            </a:r>
            <a:r>
              <a:rPr lang="ru-RU" dirty="0" smtClean="0"/>
              <a:t>получим </a:t>
            </a:r>
            <a:r>
              <a:rPr lang="ru-RU" dirty="0"/>
              <a:t>значение типа int, которое указывает, какой </a:t>
            </a:r>
            <a:r>
              <a:rPr lang="ru-RU" dirty="0" smtClean="0"/>
              <a:t>ID потока </a:t>
            </a:r>
            <a:r>
              <a:rPr lang="ru-RU" dirty="0"/>
              <a:t>в этом приложении.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91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4741"/>
          </a:xfrm>
        </p:spPr>
        <p:txBody>
          <a:bodyPr/>
          <a:lstStyle/>
          <a:p>
            <a:r>
              <a:rPr lang="ru-RU" b="1" dirty="0"/>
              <a:t>Основные и вторичные потоки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19518"/>
            <a:ext cx="10018713" cy="5163669"/>
          </a:xfrm>
        </p:spPr>
        <p:txBody>
          <a:bodyPr/>
          <a:lstStyle/>
          <a:p>
            <a:r>
              <a:rPr lang="ru-RU" dirty="0"/>
              <a:t>Любой поток можно сделать вторичным (фоновым</a:t>
            </a:r>
            <a:r>
              <a:rPr lang="ru-RU" dirty="0" smtClean="0"/>
              <a:t>), основное </a:t>
            </a:r>
            <a:r>
              <a:rPr lang="ru-RU" dirty="0"/>
              <a:t>отличие фонового потока от основного </a:t>
            </a:r>
            <a:r>
              <a:rPr lang="ru-RU" dirty="0" smtClean="0"/>
              <a:t>состоит </a:t>
            </a:r>
            <a:r>
              <a:rPr lang="ru-RU" dirty="0"/>
              <a:t>в том, что если в приложении не останется ни </a:t>
            </a:r>
            <a:r>
              <a:rPr lang="ru-RU" dirty="0" smtClean="0"/>
              <a:t>одного </a:t>
            </a:r>
            <a:r>
              <a:rPr lang="ru-RU" dirty="0"/>
              <a:t>работающего основного (не фонового) потока, то </a:t>
            </a:r>
            <a:r>
              <a:rPr lang="ru-RU" dirty="0" smtClean="0"/>
              <a:t>все фоновые </a:t>
            </a:r>
            <a:r>
              <a:rPr lang="ru-RU" dirty="0"/>
              <a:t>потоки принудительно завершат свою работу</a:t>
            </a:r>
            <a:r>
              <a:rPr lang="ru-RU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создания фонового потока необходимо </a:t>
            </a:r>
            <a:r>
              <a:rPr lang="ru-RU" dirty="0" smtClean="0"/>
              <a:t>создать обычный </a:t>
            </a:r>
            <a:r>
              <a:rPr lang="ru-RU" dirty="0"/>
              <a:t>поток и задать ему свойство isBackground </a:t>
            </a:r>
            <a:r>
              <a:rPr lang="ru-RU" dirty="0" smtClean="0"/>
              <a:t>= true </a:t>
            </a:r>
            <a:r>
              <a:rPr lang="ru-RU" dirty="0"/>
              <a:t>как в следующем примере кода</a:t>
            </a:r>
            <a:r>
              <a:rPr lang="ru-RU" dirty="0" smtClean="0"/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50" y="5336240"/>
            <a:ext cx="5884032" cy="10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81635"/>
            <a:ext cx="10018713" cy="4809565"/>
          </a:xfrm>
        </p:spPr>
        <p:txBody>
          <a:bodyPr>
            <a:normAutofit/>
          </a:bodyPr>
          <a:lstStyle/>
          <a:p>
            <a:r>
              <a:rPr lang="ru-RU" i="1" dirty="0"/>
              <a:t>Многопоточность </a:t>
            </a:r>
            <a:r>
              <a:rPr lang="ru-RU" dirty="0"/>
              <a:t>– свойство платформы (</a:t>
            </a:r>
            <a:r>
              <a:rPr lang="ru-RU" dirty="0" smtClean="0"/>
              <a:t>например</a:t>
            </a:r>
            <a:r>
              <a:rPr lang="ru-RU" dirty="0"/>
              <a:t>, операционной системы или приложения), </a:t>
            </a:r>
            <a:r>
              <a:rPr lang="ru-RU" dirty="0" smtClean="0"/>
              <a:t>состоящее </a:t>
            </a:r>
            <a:r>
              <a:rPr lang="ru-RU" dirty="0"/>
              <a:t>в том, что процесс, порождённый в </a:t>
            </a:r>
            <a:r>
              <a:rPr lang="ru-RU" dirty="0" smtClean="0"/>
              <a:t>операционной системе</a:t>
            </a:r>
            <a:r>
              <a:rPr lang="ru-RU" dirty="0"/>
              <a:t>, может состоять из нескольких потоков, </a:t>
            </a:r>
            <a:r>
              <a:rPr lang="ru-RU" dirty="0" smtClean="0"/>
              <a:t>выполняющихся </a:t>
            </a:r>
            <a:r>
              <a:rPr lang="ru-RU" dirty="0"/>
              <a:t>"параллельно". При выполнении </a:t>
            </a:r>
            <a:r>
              <a:rPr lang="ru-RU" dirty="0" smtClean="0"/>
              <a:t>некоторых задач </a:t>
            </a:r>
            <a:r>
              <a:rPr lang="ru-RU" dirty="0"/>
              <a:t>такое разделение может достичь более </a:t>
            </a:r>
            <a:r>
              <a:rPr lang="ru-RU" dirty="0" smtClean="0"/>
              <a:t>эффективного </a:t>
            </a:r>
            <a:r>
              <a:rPr lang="ru-RU" dirty="0"/>
              <a:t>использования ресурсов вычислительной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428533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Приостановка и возобновление работы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приостановки работы потока необходимо </a:t>
            </a:r>
            <a:r>
              <a:rPr lang="ru-RU" dirty="0" smtClean="0"/>
              <a:t>вызвать </a:t>
            </a:r>
            <a:r>
              <a:rPr lang="ru-RU" dirty="0"/>
              <a:t>из-под объекта потока метод Suspend, а для </a:t>
            </a:r>
            <a:r>
              <a:rPr lang="ru-RU" dirty="0" smtClean="0"/>
              <a:t>возобновления </a:t>
            </a:r>
            <a:r>
              <a:rPr lang="ru-RU" dirty="0"/>
              <a:t>работы потока необходимо вызвать </a:t>
            </a:r>
            <a:r>
              <a:rPr lang="ru-RU" dirty="0" smtClean="0"/>
              <a:t>метод </a:t>
            </a:r>
            <a:r>
              <a:rPr lang="en-US" dirty="0" smtClean="0"/>
              <a:t>Resume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96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97034"/>
            <a:ext cx="10018713" cy="1752599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638175"/>
            <a:ext cx="62674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Принудительное завершение работы потока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</a:t>
            </a:r>
            <a:r>
              <a:rPr lang="ru-RU" dirty="0"/>
              <a:t>принудительного завершения работы </a:t>
            </a:r>
            <a:r>
              <a:rPr lang="ru-RU" dirty="0" smtClean="0"/>
              <a:t>потока</a:t>
            </a:r>
            <a:r>
              <a:rPr lang="en-US" dirty="0" smtClean="0"/>
              <a:t> </a:t>
            </a:r>
            <a:r>
              <a:rPr lang="ru-RU" dirty="0" smtClean="0"/>
              <a:t>из </a:t>
            </a:r>
            <a:r>
              <a:rPr lang="ru-RU" dirty="0"/>
              <a:t>его объекта, необходимо вызвать метод Abort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При завершении работы потока в нем возникает </a:t>
            </a:r>
            <a:r>
              <a:rPr lang="ru-RU" dirty="0" smtClean="0"/>
              <a:t>исключение</a:t>
            </a:r>
            <a:r>
              <a:rPr lang="ru-RU" dirty="0"/>
              <a:t>, это необходимо для того чтоб </a:t>
            </a:r>
            <a:r>
              <a:rPr lang="ru-RU" dirty="0" smtClean="0"/>
              <a:t>программисты</a:t>
            </a:r>
            <a:r>
              <a:rPr lang="en-US" dirty="0" smtClean="0"/>
              <a:t> </a:t>
            </a:r>
            <a:r>
              <a:rPr lang="ru-RU" dirty="0" smtClean="0"/>
              <a:t>могли </a:t>
            </a:r>
            <a:r>
              <a:rPr lang="ru-RU" dirty="0"/>
              <a:t>обработать вызов Abort. Например: если в </a:t>
            </a:r>
            <a:r>
              <a:rPr lang="ru-RU" dirty="0" smtClean="0"/>
              <a:t>потоке </a:t>
            </a:r>
            <a:r>
              <a:rPr lang="ru-RU" dirty="0"/>
              <a:t>выполнялась запись или чтение из файла и был </a:t>
            </a:r>
            <a:r>
              <a:rPr lang="ru-RU" dirty="0" smtClean="0"/>
              <a:t>вызван </a:t>
            </a:r>
            <a:r>
              <a:rPr lang="ru-RU" dirty="0"/>
              <a:t>Abort для потока, то файл все равно </a:t>
            </a:r>
            <a:r>
              <a:rPr lang="ru-RU" dirty="0" smtClean="0"/>
              <a:t>необходимо</a:t>
            </a:r>
            <a:r>
              <a:rPr lang="en-US" dirty="0" smtClean="0"/>
              <a:t> </a:t>
            </a:r>
            <a:r>
              <a:rPr lang="ru-RU" dirty="0" smtClean="0"/>
              <a:t>закрыть</a:t>
            </a:r>
            <a:r>
              <a:rPr lang="ru-RU" dirty="0"/>
              <a:t>, поэтому внутри метода, в котором </a:t>
            </a:r>
            <a:r>
              <a:rPr lang="ru-RU" dirty="0" smtClean="0"/>
              <a:t>работает</a:t>
            </a:r>
            <a:r>
              <a:rPr lang="en-US" dirty="0" smtClean="0"/>
              <a:t> </a:t>
            </a:r>
            <a:r>
              <a:rPr lang="ru-RU" dirty="0" smtClean="0"/>
              <a:t>поток </a:t>
            </a:r>
            <a:r>
              <a:rPr lang="ru-RU" dirty="0"/>
              <a:t>необходимо писать блок try.</a:t>
            </a:r>
          </a:p>
        </p:txBody>
      </p:sp>
    </p:spTree>
    <p:extLst>
      <p:ext uri="{BB962C8B-B14F-4D97-AF65-F5344CB8AC3E}">
        <p14:creationId xmlns:p14="http://schemas.microsoft.com/office/powerpoint/2010/main" val="166499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97034"/>
            <a:ext cx="10018713" cy="1752599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02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14300"/>
            <a:ext cx="60674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Приоритеты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Приоритет выполнения потоку назначается </a:t>
            </a:r>
            <a:r>
              <a:rPr lang="ru-RU" dirty="0" smtClean="0"/>
              <a:t>тогда,</a:t>
            </a:r>
            <a:r>
              <a:rPr lang="en-US" dirty="0" smtClean="0"/>
              <a:t> </a:t>
            </a:r>
            <a:r>
              <a:rPr lang="ru-RU" dirty="0" smtClean="0"/>
              <a:t>когда </a:t>
            </a:r>
            <a:r>
              <a:rPr lang="ru-RU" dirty="0"/>
              <a:t>он выполняет более приоритетную задачу или </a:t>
            </a:r>
            <a:r>
              <a:rPr lang="ru-RU" dirty="0" smtClean="0"/>
              <a:t>задачу</a:t>
            </a:r>
            <a:r>
              <a:rPr lang="ru-RU" dirty="0"/>
              <a:t>, которую нужно выполнить быстрее, чем остальные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Приоритет потока назначается ему с помощью </a:t>
            </a:r>
            <a:r>
              <a:rPr lang="ru-RU" dirty="0" smtClean="0"/>
              <a:t>свойства </a:t>
            </a:r>
            <a:r>
              <a:rPr lang="ru-RU" dirty="0"/>
              <a:t>потока Priority, которое является </a:t>
            </a:r>
            <a:r>
              <a:rPr lang="ru-RU" dirty="0" smtClean="0"/>
              <a:t>перечислением</a:t>
            </a:r>
            <a:r>
              <a:rPr lang="en-US" dirty="0" smtClean="0"/>
              <a:t> ThreadPriority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108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900953"/>
            <a:ext cx="10018713" cy="48902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программистов доступно 5 различных </a:t>
            </a:r>
            <a:r>
              <a:rPr lang="ru-RU" dirty="0" smtClean="0"/>
              <a:t>ступеней </a:t>
            </a:r>
            <a:r>
              <a:rPr lang="ru-RU" dirty="0"/>
              <a:t>приоритета</a:t>
            </a:r>
            <a:r>
              <a:rPr lang="ru-RU" dirty="0" smtClean="0"/>
              <a:t>:</a:t>
            </a:r>
            <a:endParaRPr lang="en-US" dirty="0" smtClean="0"/>
          </a:p>
          <a:p>
            <a:r>
              <a:rPr lang="en-US" dirty="0"/>
              <a:t>Highest (</a:t>
            </a:r>
            <a:r>
              <a:rPr lang="ru-RU" dirty="0"/>
              <a:t>Высокий);</a:t>
            </a:r>
          </a:p>
          <a:p>
            <a:r>
              <a:rPr lang="en-US" dirty="0" smtClean="0"/>
              <a:t>AboveNormal </a:t>
            </a:r>
            <a:r>
              <a:rPr lang="en-US" dirty="0"/>
              <a:t>(</a:t>
            </a:r>
            <a:r>
              <a:rPr lang="ru-RU" dirty="0"/>
              <a:t>Выше среднего);</a:t>
            </a:r>
          </a:p>
          <a:p>
            <a:r>
              <a:rPr lang="en-US" dirty="0" smtClean="0"/>
              <a:t>Normal </a:t>
            </a:r>
            <a:r>
              <a:rPr lang="en-US" dirty="0"/>
              <a:t>(</a:t>
            </a:r>
            <a:r>
              <a:rPr lang="ru-RU" dirty="0"/>
              <a:t>Средний);</a:t>
            </a:r>
          </a:p>
          <a:p>
            <a:r>
              <a:rPr lang="en-US" dirty="0" smtClean="0"/>
              <a:t>BelowNormal </a:t>
            </a:r>
            <a:r>
              <a:rPr lang="en-US" dirty="0"/>
              <a:t>(</a:t>
            </a:r>
            <a:r>
              <a:rPr lang="ru-RU" dirty="0"/>
              <a:t>Ниже среднего);</a:t>
            </a:r>
          </a:p>
          <a:p>
            <a:r>
              <a:rPr lang="en-US" dirty="0" smtClean="0"/>
              <a:t> </a:t>
            </a:r>
            <a:r>
              <a:rPr lang="en-US" dirty="0"/>
              <a:t>Lowest (</a:t>
            </a:r>
            <a:r>
              <a:rPr lang="ru-RU" dirty="0"/>
              <a:t>Низкий).</a:t>
            </a:r>
          </a:p>
        </p:txBody>
      </p:sp>
    </p:spTree>
    <p:extLst>
      <p:ext uri="{BB962C8B-B14F-4D97-AF65-F5344CB8AC3E}">
        <p14:creationId xmlns:p14="http://schemas.microsoft.com/office/powerpoint/2010/main" val="372324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97034"/>
            <a:ext cx="10018713" cy="1752599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32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82607" y="817992"/>
            <a:ext cx="5232793" cy="5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887507"/>
            <a:ext cx="4647549" cy="4903694"/>
          </a:xfrm>
        </p:spPr>
        <p:txBody>
          <a:bodyPr/>
          <a:lstStyle/>
          <a:p>
            <a:r>
              <a:rPr lang="ru-RU" dirty="0"/>
              <a:t>Физически многопоточности в системах под </a:t>
            </a:r>
            <a:r>
              <a:rPr lang="ru-RU" dirty="0" smtClean="0"/>
              <a:t>управлением </a:t>
            </a:r>
            <a:r>
              <a:rPr lang="ru-RU" dirty="0"/>
              <a:t>Windows не существует, но существует </a:t>
            </a:r>
            <a:r>
              <a:rPr lang="ru-RU" dirty="0" smtClean="0"/>
              <a:t>логическая </a:t>
            </a:r>
            <a:r>
              <a:rPr lang="ru-RU" dirty="0"/>
              <a:t>многопоточность, это достигается тем, что </a:t>
            </a:r>
            <a:r>
              <a:rPr lang="ru-RU" dirty="0" smtClean="0"/>
              <a:t>каждому </a:t>
            </a:r>
            <a:r>
              <a:rPr lang="ru-RU" dirty="0"/>
              <a:t>процессу и потоку в нем, выделяется короткий </a:t>
            </a:r>
            <a:r>
              <a:rPr lang="ru-RU" dirty="0" smtClean="0"/>
              <a:t>отрезок </a:t>
            </a:r>
            <a:r>
              <a:rPr lang="ru-RU" dirty="0"/>
              <a:t>времени для его работы, и каждый поток в </a:t>
            </a:r>
            <a:r>
              <a:rPr lang="ru-RU" dirty="0" smtClean="0"/>
              <a:t>приложении </a:t>
            </a:r>
            <a:r>
              <a:rPr lang="ru-RU" dirty="0"/>
              <a:t>выполняется по очереди.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94" y="1476006"/>
            <a:ext cx="4718093" cy="3726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8261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 </a:t>
            </a:r>
            <a:r>
              <a:rPr lang="en-US" b="1" dirty="0"/>
              <a:t>Join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сть </a:t>
            </a:r>
            <a:r>
              <a:rPr lang="ru-RU" dirty="0"/>
              <a:t>поток A, который создает поток B, в </a:t>
            </a:r>
            <a:r>
              <a:rPr lang="ru-RU" dirty="0" smtClean="0"/>
              <a:t>котором </a:t>
            </a:r>
            <a:r>
              <a:rPr lang="ru-RU" dirty="0"/>
              <a:t>выполняется некоторая задача. Теперь если </a:t>
            </a:r>
            <a:r>
              <a:rPr lang="ru-RU" dirty="0" smtClean="0"/>
              <a:t>поток A</a:t>
            </a:r>
            <a:r>
              <a:rPr lang="ru-RU" dirty="0"/>
              <a:t>, вызовет из потока B метод Join то поток A будет </a:t>
            </a:r>
            <a:r>
              <a:rPr lang="ru-RU" dirty="0" smtClean="0"/>
              <a:t>ждать на </a:t>
            </a:r>
            <a:r>
              <a:rPr lang="ru-RU" dirty="0"/>
              <a:t>месте вызова, пока не завершит свою работу поток B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7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3" y="823494"/>
            <a:ext cx="5365376" cy="545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2397034"/>
            <a:ext cx="10018713" cy="1752599"/>
          </a:xfrm>
        </p:spPr>
        <p:txBody>
          <a:bodyPr/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037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2" y="918322"/>
            <a:ext cx="6443943" cy="552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0604" y="596713"/>
            <a:ext cx="5830889" cy="2308412"/>
          </a:xfrm>
        </p:spPr>
        <p:txBody>
          <a:bodyPr/>
          <a:lstStyle/>
          <a:p>
            <a:r>
              <a:rPr lang="ru-RU" dirty="0"/>
              <a:t>Внутри приложения потоки и процессор </a:t>
            </a:r>
            <a:r>
              <a:rPr lang="ru-RU" dirty="0" smtClean="0"/>
              <a:t>работают по </a:t>
            </a:r>
            <a:r>
              <a:rPr lang="ru-RU" dirty="0"/>
              <a:t>тому же принципу, что и приложения: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519" y="3187513"/>
            <a:ext cx="4581525" cy="288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01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564777"/>
            <a:ext cx="10018713" cy="5226424"/>
          </a:xfrm>
        </p:spPr>
        <p:txBody>
          <a:bodyPr>
            <a:normAutofit/>
          </a:bodyPr>
          <a:lstStyle/>
          <a:p>
            <a:r>
              <a:rPr lang="ru-RU" b="1" dirty="0"/>
              <a:t>Поток </a:t>
            </a:r>
            <a:r>
              <a:rPr lang="ru-RU" dirty="0"/>
              <a:t>– это не зависимая последовательность </a:t>
            </a:r>
            <a:r>
              <a:rPr lang="ru-RU" dirty="0" smtClean="0"/>
              <a:t>инструкций, в программе имеющая точку входа и точку выхода</a:t>
            </a:r>
            <a:r>
              <a:rPr lang="ru-RU" dirty="0"/>
              <a:t>, другими словами это просто некоторый </a:t>
            </a:r>
            <a:r>
              <a:rPr lang="ru-RU" dirty="0" smtClean="0"/>
              <a:t>код, выполнение </a:t>
            </a:r>
            <a:r>
              <a:rPr lang="ru-RU" dirty="0"/>
              <a:t>которого можно запустить параллельно </a:t>
            </a:r>
            <a:r>
              <a:rPr lang="ru-RU" dirty="0" smtClean="0"/>
              <a:t>с уже </a:t>
            </a:r>
            <a:r>
              <a:rPr lang="ru-RU" dirty="0"/>
              <a:t>выполняемым. Такой инструмент позволяет </a:t>
            </a:r>
            <a:r>
              <a:rPr lang="ru-RU" dirty="0" smtClean="0"/>
              <a:t>более эффективно </a:t>
            </a:r>
            <a:r>
              <a:rPr lang="ru-RU" dirty="0"/>
              <a:t>использовать вычислительную мощь </a:t>
            </a:r>
            <a:r>
              <a:rPr lang="ru-RU" dirty="0" smtClean="0"/>
              <a:t>процессора</a:t>
            </a:r>
            <a:r>
              <a:rPr lang="ru-RU" dirty="0"/>
              <a:t>, и не тратить время на "простой" компьютера.</a:t>
            </a:r>
          </a:p>
        </p:txBody>
      </p:sp>
    </p:spTree>
    <p:extLst>
      <p:ext uri="{BB962C8B-B14F-4D97-AF65-F5344CB8AC3E}">
        <p14:creationId xmlns:p14="http://schemas.microsoft.com/office/powerpoint/2010/main" val="24877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23" y="1007328"/>
            <a:ext cx="6817659" cy="47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86" y="1371880"/>
            <a:ext cx="7877359" cy="37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5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680" y="1083328"/>
            <a:ext cx="5968813" cy="46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инструменты для работы и управления </a:t>
            </a:r>
            <a:r>
              <a:rPr lang="ru-RU" dirty="0" smtClean="0"/>
              <a:t>потоками </a:t>
            </a:r>
            <a:r>
              <a:rPr lang="ru-RU" dirty="0"/>
              <a:t>находятся в пространстве имен System.Threading </a:t>
            </a:r>
            <a:r>
              <a:rPr lang="ru-RU" dirty="0" smtClean="0"/>
              <a:t>для его </a:t>
            </a:r>
            <a:r>
              <a:rPr lang="ru-RU" dirty="0"/>
              <a:t>подключения в Reference должна быть </a:t>
            </a:r>
            <a:r>
              <a:rPr lang="ru-RU" dirty="0" smtClean="0"/>
              <a:t>подключена библиотека </a:t>
            </a:r>
            <a:r>
              <a:rPr lang="ru-RU" dirty="0"/>
              <a:t>System, которая добавляется </a:t>
            </a:r>
            <a:r>
              <a:rPr lang="ru-RU" dirty="0" smtClean="0"/>
              <a:t>автоматически при </a:t>
            </a:r>
            <a:r>
              <a:rPr lang="ru-RU" dirty="0"/>
              <a:t>создании любого приложения работающего </a:t>
            </a:r>
            <a:r>
              <a:rPr lang="ru-RU" dirty="0" smtClean="0"/>
              <a:t>под управлением </a:t>
            </a:r>
            <a:r>
              <a:rPr lang="ru-RU" dirty="0"/>
              <a:t>.</a:t>
            </a:r>
            <a:r>
              <a:rPr lang="en-US" dirty="0"/>
              <a:t>Net Framework.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20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134</TotalTime>
  <Words>866</Words>
  <Application>Microsoft Office PowerPoint</Application>
  <PresentationFormat>Широкоэкранный</PresentationFormat>
  <Paragraphs>58</Paragraphs>
  <Slides>33</Slides>
  <Notes>2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Corbel</vt:lpstr>
      <vt:lpstr>Параллакс</vt:lpstr>
      <vt:lpstr>Многопоточность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Потоки</vt:lpstr>
      <vt:lpstr>Презентация PowerPoint</vt:lpstr>
      <vt:lpstr>Timer</vt:lpstr>
      <vt:lpstr>Презентация PowerPoint</vt:lpstr>
      <vt:lpstr>Презентация PowerPoint</vt:lpstr>
      <vt:lpstr>Класс Thread</vt:lpstr>
      <vt:lpstr>Демонстрация</vt:lpstr>
      <vt:lpstr>Презентация PowerPoint</vt:lpstr>
      <vt:lpstr>Презентация PowerPoint</vt:lpstr>
      <vt:lpstr>Статические свойства класса Thread</vt:lpstr>
      <vt:lpstr>Основные и вторичные потоки</vt:lpstr>
      <vt:lpstr>Приостановка и возобновление работы потока</vt:lpstr>
      <vt:lpstr>Демонстрация</vt:lpstr>
      <vt:lpstr>Презентация PowerPoint</vt:lpstr>
      <vt:lpstr>Принудительное завершение работы потока</vt:lpstr>
      <vt:lpstr>Демонстрация</vt:lpstr>
      <vt:lpstr>Презентация PowerPoint</vt:lpstr>
      <vt:lpstr>Приоритеты потоков</vt:lpstr>
      <vt:lpstr>Презентация PowerPoint</vt:lpstr>
      <vt:lpstr>Демонстрация</vt:lpstr>
      <vt:lpstr>Презентация PowerPoint</vt:lpstr>
      <vt:lpstr>Метод Join</vt:lpstr>
      <vt:lpstr>Презентация PowerPoint</vt:lpstr>
      <vt:lpstr>Демонстрация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dc:creator>Анатолий Марченко</dc:creator>
  <cp:lastModifiedBy>Анатолий Марченко</cp:lastModifiedBy>
  <cp:revision>14</cp:revision>
  <dcterms:created xsi:type="dcterms:W3CDTF">2018-08-13T21:26:15Z</dcterms:created>
  <dcterms:modified xsi:type="dcterms:W3CDTF">2018-08-25T21:43:32Z</dcterms:modified>
</cp:coreProperties>
</file>