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83" r:id="rId4"/>
    <p:sldId id="309" r:id="rId5"/>
    <p:sldId id="311" r:id="rId6"/>
    <p:sldId id="261" r:id="rId7"/>
    <p:sldId id="310" r:id="rId8"/>
    <p:sldId id="305" r:id="rId9"/>
    <p:sldId id="312" r:id="rId10"/>
    <p:sldId id="308" r:id="rId11"/>
    <p:sldId id="282" r:id="rId12"/>
    <p:sldId id="29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72176" autoAdjust="0"/>
  </p:normalViewPr>
  <p:slideViewPr>
    <p:cSldViewPr snapToGrid="0" snapToObjects="1">
      <p:cViewPr varScale="1">
        <p:scale>
          <a:sx n="115" d="100"/>
          <a:sy n="115" d="100"/>
        </p:scale>
        <p:origin x="147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5AD456-E3C4-754A-AD01-D4EF6BDD1A95}" type="datetimeFigureOut">
              <a:rPr lang="en-US" smtClean="0"/>
              <a:t>3/26/2019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3B625E-CF3C-F846-B514-E214F25D5D25}" type="slidenum">
              <a:rPr lang="en-US" smtClean="0"/>
              <a:t>‹#›</a:t>
            </a:fld>
            <a:endParaRPr lang="en-US" dirty="0"/>
          </a:p>
        </p:txBody>
      </p:sp>
    </p:spTree>
    <p:extLst>
      <p:ext uri="{BB962C8B-B14F-4D97-AF65-F5344CB8AC3E}">
        <p14:creationId xmlns:p14="http://schemas.microsoft.com/office/powerpoint/2010/main" val="322200736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find the sample code at: https://github.com/MarkFreedman/Serverless101</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1</a:t>
            </a:fld>
            <a:endParaRPr lang="en-US" dirty="0"/>
          </a:p>
        </p:txBody>
      </p:sp>
    </p:spTree>
    <p:extLst>
      <p:ext uri="{BB962C8B-B14F-4D97-AF65-F5344CB8AC3E}">
        <p14:creationId xmlns:p14="http://schemas.microsoft.com/office/powerpoint/2010/main" val="3357894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Next steps.</a:t>
            </a:r>
          </a:p>
        </p:txBody>
      </p:sp>
      <p:sp>
        <p:nvSpPr>
          <p:cNvPr id="4" name="Slide Number Placeholder 3"/>
          <p:cNvSpPr>
            <a:spLocks noGrp="1"/>
          </p:cNvSpPr>
          <p:nvPr>
            <p:ph type="sldNum" sz="quarter" idx="10"/>
          </p:nvPr>
        </p:nvSpPr>
        <p:spPr/>
        <p:txBody>
          <a:bodyPr/>
          <a:lstStyle/>
          <a:p>
            <a:fld id="{863B625E-CF3C-F846-B514-E214F25D5D25}" type="slidenum">
              <a:rPr lang="en-US" smtClean="0"/>
              <a:t>10</a:t>
            </a:fld>
            <a:endParaRPr lang="en-US" dirty="0"/>
          </a:p>
        </p:txBody>
      </p:sp>
    </p:spTree>
    <p:extLst>
      <p:ext uri="{BB962C8B-B14F-4D97-AF65-F5344CB8AC3E}">
        <p14:creationId xmlns:p14="http://schemas.microsoft.com/office/powerpoint/2010/main" val="507047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effectLst/>
            </a:endParaRPr>
          </a:p>
        </p:txBody>
      </p:sp>
      <p:sp>
        <p:nvSpPr>
          <p:cNvPr id="4" name="Slide Number Placeholder 3"/>
          <p:cNvSpPr>
            <a:spLocks noGrp="1"/>
          </p:cNvSpPr>
          <p:nvPr>
            <p:ph type="sldNum" sz="quarter" idx="10"/>
          </p:nvPr>
        </p:nvSpPr>
        <p:spPr/>
        <p:txBody>
          <a:bodyPr/>
          <a:lstStyle/>
          <a:p>
            <a:fld id="{863B625E-CF3C-F846-B514-E214F25D5D25}" type="slidenum">
              <a:rPr lang="en-US" smtClean="0"/>
              <a:t>11</a:t>
            </a:fld>
            <a:endParaRPr lang="en-US" dirty="0"/>
          </a:p>
        </p:txBody>
      </p:sp>
    </p:spTree>
    <p:extLst>
      <p:ext uri="{BB962C8B-B14F-4D97-AF65-F5344CB8AC3E}">
        <p14:creationId xmlns:p14="http://schemas.microsoft.com/office/powerpoint/2010/main" val="292937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12</a:t>
            </a:fld>
            <a:endParaRPr lang="en-US" dirty="0"/>
          </a:p>
        </p:txBody>
      </p:sp>
    </p:spTree>
    <p:extLst>
      <p:ext uri="{BB962C8B-B14F-4D97-AF65-F5344CB8AC3E}">
        <p14:creationId xmlns:p14="http://schemas.microsoft.com/office/powerpoint/2010/main" val="33255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I’ve been developing</a:t>
            </a:r>
            <a:r>
              <a:rPr lang="en-US" baseline="0" dirty="0" smtClean="0"/>
              <a:t> web-based apps since the mid 90s, with heavy JavaScript development since 2011. Hated JavaScript until 2007 or so. Have loved it since. Never indifferent. I’ve been in software development for a few decades.</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2</a:t>
            </a:fld>
            <a:endParaRPr lang="en-US" dirty="0"/>
          </a:p>
        </p:txBody>
      </p:sp>
    </p:spTree>
    <p:extLst>
      <p:ext uri="{BB962C8B-B14F-4D97-AF65-F5344CB8AC3E}">
        <p14:creationId xmlns:p14="http://schemas.microsoft.com/office/powerpoint/2010/main" val="162951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Back-End as a Service (</a:t>
            </a:r>
            <a:r>
              <a:rPr lang="en-US" sz="1200" dirty="0" err="1" smtClean="0"/>
              <a:t>BaaS</a:t>
            </a:r>
            <a:r>
              <a:rPr lang="en-US" sz="1200" dirty="0" smtClean="0"/>
              <a:t>)</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Infrastructure as a Service (IaaS)</a:t>
            </a:r>
            <a:endParaRPr lang="en-US" dirty="0" smtClean="0"/>
          </a:p>
          <a:p>
            <a:pPr marL="171450" indent="-171450">
              <a:buFont typeface="Arial" panose="020B0604020202020204" pitchFamily="34" charset="0"/>
              <a:buChar char="•"/>
            </a:pPr>
            <a:r>
              <a:rPr lang="en-US" dirty="0" smtClean="0"/>
              <a:t>Low Cost – Pay Per Execution: pay for actual use. Set it and forget it.</a:t>
            </a:r>
          </a:p>
          <a:p>
            <a:pPr marL="171450" indent="-171450">
              <a:buFont typeface="Arial" panose="020B0604020202020204" pitchFamily="34" charset="0"/>
              <a:buChar char="•"/>
            </a:pPr>
            <a:r>
              <a:rPr lang="en-US" dirty="0" smtClean="0"/>
              <a:t>Low Infrastructure: Don’t need to worry about provisioning, scaling, load balancing, replication, backup, OS management, utilization management, etc. Don't have to worry about turning off servers when not in use.</a:t>
            </a:r>
          </a:p>
          <a:p>
            <a:pPr marL="171450" indent="-171450">
              <a:buFont typeface="Arial" panose="020B0604020202020204" pitchFamily="34" charset="0"/>
              <a:buChar char="•"/>
            </a:pPr>
            <a:r>
              <a:rPr lang="en-US" dirty="0" smtClean="0"/>
              <a:t>Focus on Business: Much</a:t>
            </a:r>
            <a:r>
              <a:rPr lang="en-US" baseline="0" dirty="0" smtClean="0"/>
              <a:t> less infrastructure coding, and much more business-focused coding.</a:t>
            </a:r>
          </a:p>
          <a:p>
            <a:pPr marL="171450" indent="-171450">
              <a:buFont typeface="Arial" panose="020B0604020202020204" pitchFamily="34" charset="0"/>
              <a:buChar char="•"/>
            </a:pPr>
            <a:r>
              <a:rPr lang="en-US" baseline="0" dirty="0" smtClean="0"/>
              <a:t>Event-Driven: You write functions (Lambda functions) to handle specific types of events (more on this later), and just wire them up.</a:t>
            </a:r>
          </a:p>
          <a:p>
            <a:pPr marL="171450" indent="-171450">
              <a:buFont typeface="Arial" panose="020B0604020202020204" pitchFamily="34" charset="0"/>
              <a:buChar char="•"/>
            </a:pPr>
            <a:r>
              <a:rPr lang="en-US" baseline="0" dirty="0" err="1" smtClean="0"/>
              <a:t>Microservices</a:t>
            </a:r>
            <a:r>
              <a:rPr lang="en-US" baseline="0" dirty="0" smtClean="0"/>
              <a:t>-Focused: The isolation and event-driven approach lends itself perfectly to developing </a:t>
            </a:r>
            <a:r>
              <a:rPr lang="en-US" baseline="0" dirty="0" err="1" smtClean="0"/>
              <a:t>microservices</a:t>
            </a:r>
            <a:r>
              <a:rPr lang="en-US" baseline="0" dirty="0" smtClean="0"/>
              <a:t>.</a:t>
            </a:r>
          </a:p>
          <a:p>
            <a:pPr marL="171450" indent="-171450">
              <a:buFont typeface="Arial" panose="020B0604020202020204" pitchFamily="34" charset="0"/>
              <a:buChar char="•"/>
            </a:pPr>
            <a:r>
              <a:rPr lang="en-US" sz="1200" dirty="0" smtClean="0"/>
              <a:t>Inherently </a:t>
            </a:r>
            <a:r>
              <a:rPr lang="en-US" baseline="0" dirty="0" smtClean="0"/>
              <a:t>Secure: As with everything else in AWS, everything is locked down by default, and roles/policies are configurable. Also can make use of </a:t>
            </a:r>
            <a:r>
              <a:rPr lang="en-US" baseline="0" dirty="0" err="1" smtClean="0"/>
              <a:t>Cognito</a:t>
            </a:r>
            <a:r>
              <a:rPr lang="en-US" baseline="0" dirty="0" smtClean="0"/>
              <a:t> for security tokens.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PCI and HIPAA Compliant:</a:t>
            </a:r>
            <a:r>
              <a:rPr lang="en-US" sz="1200" baseline="0" dirty="0" smtClean="0"/>
              <a:t> AWS is compliant out of the box.</a:t>
            </a:r>
            <a:endParaRPr lang="en-US" dirty="0" smtClean="0"/>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Next Step after Containers:</a:t>
            </a:r>
            <a:r>
              <a:rPr lang="en-US" sz="1200" baseline="0" dirty="0" smtClean="0"/>
              <a:t> </a:t>
            </a:r>
            <a:r>
              <a:rPr lang="en-US" dirty="0" smtClean="0"/>
              <a:t>Next logical step after container architecture, which it makes use of behind the scenes.</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3</a:t>
            </a:fld>
            <a:endParaRPr lang="en-US" dirty="0"/>
          </a:p>
        </p:txBody>
      </p:sp>
    </p:spTree>
    <p:extLst>
      <p:ext uri="{BB962C8B-B14F-4D97-AF65-F5344CB8AC3E}">
        <p14:creationId xmlns:p14="http://schemas.microsoft.com/office/powerpoint/2010/main" val="3255581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Function as a Service (</a:t>
            </a:r>
            <a:r>
              <a:rPr lang="en-US" sz="1200" dirty="0" err="1" smtClean="0"/>
              <a:t>FaaS</a:t>
            </a:r>
            <a:r>
              <a:rPr lang="en-US" sz="1200" dirty="0" smtClean="0"/>
              <a:t>)</a:t>
            </a:r>
            <a:endParaRPr lang="en-US" baseline="0" dirty="0" smtClean="0"/>
          </a:p>
          <a:p>
            <a:pPr marL="171450" indent="-171450">
              <a:buFont typeface="Arial" panose="020B0604020202020204" pitchFamily="34" charset="0"/>
              <a:buChar char="•"/>
            </a:pPr>
            <a:r>
              <a:rPr lang="en-US" baseline="0" dirty="0" smtClean="0"/>
              <a:t>Auto Horizontal Scaling: </a:t>
            </a:r>
            <a:r>
              <a:rPr lang="en-US" dirty="0" smtClean="0"/>
              <a:t>AWS</a:t>
            </a:r>
            <a:r>
              <a:rPr lang="en-US" baseline="0" dirty="0" smtClean="0"/>
              <a:t> takes care of spinning up containers wrapping your Lambda code (for each request), keeping it “warm” for performance reasons.</a:t>
            </a:r>
          </a:p>
          <a:p>
            <a:pPr marL="171450" indent="-171450">
              <a:buFont typeface="Arial" panose="020B0604020202020204" pitchFamily="34" charset="0"/>
              <a:buChar char="•"/>
            </a:pPr>
            <a:r>
              <a:rPr lang="en-US" baseline="0" dirty="0" smtClean="0"/>
              <a:t>Security Isolation: Lambdas are locked down by default, and IAM is used to assign roles and policies.</a:t>
            </a:r>
          </a:p>
          <a:p>
            <a:pPr marL="171450" indent="-171450">
              <a:buFont typeface="Arial" panose="020B0604020202020204" pitchFamily="34" charset="0"/>
              <a:buChar char="•"/>
            </a:pPr>
            <a:r>
              <a:rPr lang="en-US" baseline="0" dirty="0" smtClean="0"/>
              <a:t>Utilization Management</a:t>
            </a:r>
          </a:p>
          <a:p>
            <a:pPr marL="171450" indent="-171450">
              <a:buFont typeface="Arial" panose="020B0604020202020204" pitchFamily="34" charset="0"/>
              <a:buChar char="•"/>
            </a:pPr>
            <a:r>
              <a:rPr lang="en-US" baseline="0" dirty="0" smtClean="0"/>
              <a:t>Language Agnostic: Can choose to code the Lambda functions in the language of your choice/expertise. Support built-in for C#, Node.js (JavaScript), Java, Python, Scala.</a:t>
            </a:r>
          </a:p>
          <a:p>
            <a:pPr marL="171450" indent="-171450">
              <a:buFont typeface="Arial" panose="020B0604020202020204" pitchFamily="34" charset="0"/>
              <a:buChar char="•"/>
            </a:pPr>
            <a:r>
              <a:rPr lang="en-US" baseline="0" dirty="0" smtClean="0"/>
              <a:t>Interfaces with AWS Services: reacts to triggers from </a:t>
            </a:r>
            <a:r>
              <a:rPr lang="en-US" baseline="0" dirty="0" err="1" smtClean="0"/>
              <a:t>DynamoDB</a:t>
            </a:r>
            <a:r>
              <a:rPr lang="en-US" baseline="0" dirty="0" smtClean="0"/>
              <a:t>, S3, etc.</a:t>
            </a:r>
          </a:p>
          <a:p>
            <a:pPr marL="171450" indent="-171450">
              <a:buFont typeface="Arial" panose="020B0604020202020204" pitchFamily="34" charset="0"/>
              <a:buChar char="•"/>
            </a:pPr>
            <a:r>
              <a:rPr lang="en-US" dirty="0" smtClean="0"/>
              <a:t>Built-In Analytics: You can tweak memory/CPU balance (all you’d need to worry about, infrastructure-wise), but you can leave the</a:t>
            </a:r>
            <a:r>
              <a:rPr lang="en-US" baseline="0" dirty="0" smtClean="0"/>
              <a:t> defaults to start with, and use analytics to decide the best balance.</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Managed Versioning</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Blueprints for Scaffolding: AWS has several Lambda blueprints for handling several coding scenarios.</a:t>
            </a:r>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4</a:t>
            </a:fld>
            <a:endParaRPr lang="en-US" dirty="0"/>
          </a:p>
        </p:txBody>
      </p:sp>
    </p:spTree>
    <p:extLst>
      <p:ext uri="{BB962C8B-B14F-4D97-AF65-F5344CB8AC3E}">
        <p14:creationId xmlns:p14="http://schemas.microsoft.com/office/powerpoint/2010/main" val="580241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smtClean="0"/>
              <a:t>Routing as a Service: Can visually set up routing for your API.</a:t>
            </a:r>
          </a:p>
          <a:p>
            <a:pPr marL="171450" indent="-171450">
              <a:buFont typeface="Arial" panose="020B0604020202020204" pitchFamily="34" charset="0"/>
              <a:buChar char="•"/>
            </a:pPr>
            <a:r>
              <a:rPr lang="en-US" sz="1200" dirty="0" smtClean="0"/>
              <a:t>HTTP Trigger for Lambda: When the API is called, it triggers a Lambda function.</a:t>
            </a:r>
          </a:p>
          <a:p>
            <a:pPr marL="171450" indent="-171450">
              <a:buFont typeface="Arial" panose="020B0604020202020204" pitchFamily="34" charset="0"/>
              <a:buChar char="•"/>
            </a:pPr>
            <a:r>
              <a:rPr lang="en-US" sz="1200" dirty="0" smtClean="0"/>
              <a:t>Caching: Built</a:t>
            </a:r>
            <a:r>
              <a:rPr lang="en-US" sz="1200" baseline="0" dirty="0" smtClean="0"/>
              <a:t> in caching support using </a:t>
            </a:r>
            <a:r>
              <a:rPr lang="en-US" sz="1200" baseline="0" dirty="0" err="1" smtClean="0"/>
              <a:t>CloudFare</a:t>
            </a:r>
            <a:r>
              <a:rPr lang="en-US" sz="1200" baseline="0" dirty="0" smtClean="0"/>
              <a:t>.</a:t>
            </a:r>
            <a:endParaRPr lang="en-US" sz="1200" dirty="0" smtClean="0"/>
          </a:p>
          <a:p>
            <a:pPr marL="171450" indent="-171450">
              <a:buFont typeface="Arial" panose="020B0604020202020204" pitchFamily="34" charset="0"/>
              <a:buChar char="•"/>
            </a:pPr>
            <a:r>
              <a:rPr lang="en-US" sz="1200" dirty="0" smtClean="0"/>
              <a:t>Throttling: Can limit traffic and timeout</a:t>
            </a:r>
            <a:r>
              <a:rPr lang="en-US" sz="1200" baseline="0" dirty="0" smtClean="0"/>
              <a:t> settings.</a:t>
            </a:r>
            <a:endParaRPr lang="en-US" sz="1200" dirty="0" smtClean="0"/>
          </a:p>
          <a:p>
            <a:pPr marL="171450" indent="-171450">
              <a:buFont typeface="Arial" panose="020B0604020202020204" pitchFamily="34" charset="0"/>
              <a:buChar char="•"/>
            </a:pPr>
            <a:r>
              <a:rPr lang="en-US" sz="1200" dirty="0" smtClean="0"/>
              <a:t>Isolated Security: Easily apply authorization walls for each route.</a:t>
            </a:r>
          </a:p>
          <a:p>
            <a:pPr marL="171450" indent="-171450">
              <a:buFont typeface="Arial" panose="020B0604020202020204" pitchFamily="34" charset="0"/>
              <a:buChar char="•"/>
            </a:pPr>
            <a:r>
              <a:rPr lang="en-US" sz="1200" dirty="0" smtClean="0"/>
              <a:t>SSL: Automatically built in.</a:t>
            </a:r>
          </a:p>
          <a:p>
            <a:pPr marL="171450" indent="-171450">
              <a:buFont typeface="Arial" panose="020B0604020202020204" pitchFamily="34" charset="0"/>
              <a:buChar char="•"/>
            </a:pPr>
            <a:r>
              <a:rPr lang="en-US" sz="1200" dirty="0" smtClean="0"/>
              <a:t>Logging: Every interaction logged and available for analysis.</a:t>
            </a:r>
          </a:p>
          <a:p>
            <a:pPr marL="171450" indent="-171450">
              <a:buFont typeface="Arial" panose="020B0604020202020204" pitchFamily="34" charset="0"/>
              <a:buChar char="•"/>
            </a:pPr>
            <a:r>
              <a:rPr lang="en-US" sz="1200" dirty="0" smtClean="0"/>
              <a:t>Swagger Docs: Automatically generated.</a:t>
            </a:r>
          </a:p>
          <a:p>
            <a:pPr marL="171450" indent="-171450">
              <a:buFont typeface="Arial" panose="020B0604020202020204" pitchFamily="34" charset="0"/>
              <a:buChar char="•"/>
            </a:pPr>
            <a:r>
              <a:rPr lang="en-US" dirty="0" smtClean="0"/>
              <a:t>99.95% SLA:</a:t>
            </a:r>
            <a:r>
              <a:rPr lang="en-US" baseline="0" dirty="0" smtClean="0"/>
              <a:t> Guaranteed, with credit back if it falls short.</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863B625E-CF3C-F846-B514-E214F25D5D25}" type="slidenum">
              <a:rPr lang="en-US" smtClean="0"/>
              <a:t>5</a:t>
            </a:fld>
            <a:endParaRPr lang="en-US" dirty="0"/>
          </a:p>
        </p:txBody>
      </p:sp>
    </p:spTree>
    <p:extLst>
      <p:ext uri="{BB962C8B-B14F-4D97-AF65-F5344CB8AC3E}">
        <p14:creationId xmlns:p14="http://schemas.microsoft.com/office/powerpoint/2010/main" val="3657306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We’ll start with a very simple example.</a:t>
            </a:r>
          </a:p>
          <a:p>
            <a:pPr marL="228600" indent="-228600">
              <a:buFont typeface="+mj-lt"/>
              <a:buAutoNum type="arabicPeriod"/>
            </a:pPr>
            <a:r>
              <a:rPr lang="en-US" dirty="0" smtClean="0">
                <a:effectLst/>
              </a:rPr>
              <a:t>Create a REST API:</a:t>
            </a:r>
          </a:p>
          <a:p>
            <a:pPr marL="685800" lvl="1" indent="-228600">
              <a:buFont typeface="+mj-lt"/>
              <a:buAutoNum type="arabicPeriod"/>
            </a:pPr>
            <a:r>
              <a:rPr lang="en-US" dirty="0" smtClean="0">
                <a:effectLst/>
              </a:rPr>
              <a:t>Log into AWS console.</a:t>
            </a:r>
          </a:p>
          <a:p>
            <a:pPr marL="685800" lvl="1" indent="-228600">
              <a:buFont typeface="+mj-lt"/>
              <a:buAutoNum type="arabicPeriod"/>
            </a:pPr>
            <a:r>
              <a:rPr lang="en-US" dirty="0" smtClean="0">
                <a:effectLst/>
              </a:rPr>
              <a:t>Navigate to </a:t>
            </a:r>
            <a:r>
              <a:rPr lang="en-US" b="1" dirty="0" smtClean="0">
                <a:effectLst/>
              </a:rPr>
              <a:t>API Gateway</a:t>
            </a:r>
            <a:r>
              <a:rPr lang="en-US" dirty="0" smtClean="0">
                <a:effectLst/>
              </a:rPr>
              <a:t>.</a:t>
            </a:r>
          </a:p>
          <a:p>
            <a:pPr marL="685800" lvl="1" indent="-228600">
              <a:buFont typeface="+mj-lt"/>
              <a:buAutoNum type="arabicPeriod"/>
            </a:pPr>
            <a:r>
              <a:rPr lang="en-US" dirty="0" smtClean="0">
                <a:effectLst/>
              </a:rPr>
              <a:t>Click </a:t>
            </a:r>
            <a:r>
              <a:rPr lang="en-US" b="1" dirty="0" smtClean="0">
                <a:effectLst/>
              </a:rPr>
              <a:t>Create API</a:t>
            </a:r>
            <a:r>
              <a:rPr lang="en-US" b="0" dirty="0" smtClean="0">
                <a:effectLst/>
              </a:rPr>
              <a:t>.</a:t>
            </a:r>
          </a:p>
          <a:p>
            <a:pPr marL="685800" lvl="1" indent="-228600">
              <a:buFont typeface="+mj-lt"/>
              <a:buAutoNum type="arabicPeriod"/>
            </a:pPr>
            <a:r>
              <a:rPr lang="en-US" b="0" dirty="0" smtClean="0">
                <a:effectLst/>
              </a:rPr>
              <a:t>Select </a:t>
            </a:r>
            <a:r>
              <a:rPr lang="en-US" b="1" dirty="0" smtClean="0">
                <a:effectLst/>
              </a:rPr>
              <a:t>REST</a:t>
            </a:r>
            <a:r>
              <a:rPr lang="en-US" b="0" dirty="0" smtClean="0">
                <a:effectLst/>
              </a:rPr>
              <a:t>.</a:t>
            </a:r>
          </a:p>
          <a:p>
            <a:pPr marL="685800" lvl="1" indent="-228600">
              <a:buFont typeface="+mj-lt"/>
              <a:buAutoNum type="arabicPeriod"/>
            </a:pPr>
            <a:r>
              <a:rPr lang="en-US" b="0" dirty="0" smtClean="0">
                <a:effectLst/>
              </a:rPr>
              <a:t>Select</a:t>
            </a:r>
            <a:r>
              <a:rPr lang="en-US" b="0" baseline="0" dirty="0" smtClean="0">
                <a:effectLst/>
              </a:rPr>
              <a:t> </a:t>
            </a:r>
            <a:r>
              <a:rPr lang="en-US" b="1" baseline="0" dirty="0" smtClean="0">
                <a:effectLst/>
              </a:rPr>
              <a:t>New API</a:t>
            </a:r>
            <a:r>
              <a:rPr lang="en-US" b="0" baseline="0" dirty="0" smtClean="0">
                <a:effectLst/>
              </a:rPr>
              <a:t>.</a:t>
            </a:r>
          </a:p>
          <a:p>
            <a:pPr marL="685800" lvl="1" indent="-228600">
              <a:buFont typeface="+mj-lt"/>
              <a:buAutoNum type="arabicPeriod"/>
            </a:pPr>
            <a:r>
              <a:rPr lang="en-US" b="0" baseline="0" dirty="0" smtClean="0">
                <a:effectLst/>
              </a:rPr>
              <a:t>Specify an </a:t>
            </a:r>
            <a:r>
              <a:rPr lang="en-US" b="1" baseline="0" dirty="0" smtClean="0">
                <a:effectLst/>
              </a:rPr>
              <a:t>API name</a:t>
            </a:r>
            <a:r>
              <a:rPr lang="en-US" b="0" baseline="0" dirty="0" smtClean="0">
                <a:effectLst/>
              </a:rPr>
              <a:t>.</a:t>
            </a:r>
          </a:p>
          <a:p>
            <a:pPr marL="685800" lvl="1" indent="-228600">
              <a:buFont typeface="+mj-lt"/>
              <a:buAutoNum type="arabicPeriod"/>
            </a:pPr>
            <a:r>
              <a:rPr lang="en-US" dirty="0" smtClean="0">
                <a:effectLst/>
              </a:rPr>
              <a:t>Select </a:t>
            </a:r>
            <a:r>
              <a:rPr lang="en-US" b="1" dirty="0" smtClean="0">
                <a:effectLst/>
              </a:rPr>
              <a:t>Regional</a:t>
            </a:r>
            <a:r>
              <a:rPr lang="en-US" b="0" dirty="0" smtClean="0">
                <a:effectLst/>
              </a:rPr>
              <a:t> (check the region you’re in).</a:t>
            </a:r>
          </a:p>
          <a:p>
            <a:pPr marL="685800" lvl="1" indent="-228600">
              <a:buFont typeface="+mj-lt"/>
              <a:buAutoNum type="arabicPeriod"/>
            </a:pPr>
            <a:r>
              <a:rPr lang="en-US" b="0" dirty="0" smtClean="0">
                <a:effectLst/>
              </a:rPr>
              <a:t>Click </a:t>
            </a:r>
            <a:r>
              <a:rPr lang="en-US" b="1" dirty="0" smtClean="0">
                <a:effectLst/>
              </a:rPr>
              <a:t>Create API</a:t>
            </a:r>
            <a:r>
              <a:rPr lang="en-US" b="0" dirty="0" smtClean="0">
                <a:effectLst/>
              </a:rPr>
              <a:t>.</a:t>
            </a:r>
          </a:p>
          <a:p>
            <a:pPr marL="228600" lvl="0" indent="-228600">
              <a:buFont typeface="+mj-lt"/>
              <a:buAutoNum type="arabicPeriod"/>
            </a:pPr>
            <a:r>
              <a:rPr lang="en-US" dirty="0" smtClean="0">
                <a:effectLst/>
              </a:rPr>
              <a:t>Create</a:t>
            </a:r>
            <a:r>
              <a:rPr lang="en-US" baseline="0" dirty="0" smtClean="0">
                <a:effectLst/>
              </a:rPr>
              <a:t> a /hello Route:</a:t>
            </a:r>
          </a:p>
          <a:p>
            <a:pPr marL="685800" lvl="1" indent="-228600">
              <a:buFont typeface="+mj-lt"/>
              <a:buAutoNum type="arabicPeriod"/>
            </a:pPr>
            <a:r>
              <a:rPr lang="en-US" baseline="0" dirty="0" smtClean="0">
                <a:effectLst/>
              </a:rPr>
              <a:t>Click </a:t>
            </a:r>
            <a:r>
              <a:rPr lang="en-US" b="1" baseline="0" dirty="0" smtClean="0">
                <a:effectLst/>
              </a:rPr>
              <a:t>Actions</a:t>
            </a:r>
            <a:r>
              <a:rPr lang="en-US" b="0" baseline="0" dirty="0" smtClean="0">
                <a:effectLst/>
              </a:rPr>
              <a:t>.</a:t>
            </a:r>
          </a:p>
          <a:p>
            <a:pPr marL="685800" lvl="1" indent="-228600">
              <a:buFont typeface="+mj-lt"/>
              <a:buAutoNum type="arabicPeriod"/>
            </a:pPr>
            <a:r>
              <a:rPr lang="en-US" b="0" baseline="0" dirty="0" smtClean="0">
                <a:effectLst/>
              </a:rPr>
              <a:t>Select </a:t>
            </a:r>
            <a:r>
              <a:rPr lang="en-US" b="1" baseline="0" dirty="0" smtClean="0">
                <a:effectLst/>
              </a:rPr>
              <a:t>Create Resource</a:t>
            </a:r>
            <a:r>
              <a:rPr lang="en-US" b="0" baseline="0" dirty="0" smtClean="0">
                <a:effectLst/>
              </a:rPr>
              <a:t>.</a:t>
            </a:r>
          </a:p>
          <a:p>
            <a:pPr marL="685800" lvl="1" indent="-228600">
              <a:buFont typeface="+mj-lt"/>
              <a:buAutoNum type="arabicPeriod"/>
            </a:pPr>
            <a:r>
              <a:rPr lang="en-US" b="0" baseline="0" dirty="0" smtClean="0">
                <a:effectLst/>
              </a:rPr>
              <a:t>Don’t make this a </a:t>
            </a:r>
            <a:r>
              <a:rPr lang="en-US" b="1" baseline="0" dirty="0" smtClean="0">
                <a:effectLst/>
              </a:rPr>
              <a:t>proxy resource</a:t>
            </a:r>
            <a:r>
              <a:rPr lang="en-US" b="0" baseline="0" dirty="0" smtClean="0">
                <a:effectLst/>
              </a:rPr>
              <a:t>. This will force all operations to go to the same handler, and we want to isolate things.</a:t>
            </a:r>
          </a:p>
          <a:p>
            <a:pPr marL="685800" lvl="1" indent="-228600">
              <a:buFont typeface="+mj-lt"/>
              <a:buAutoNum type="arabicPeriod"/>
            </a:pPr>
            <a:r>
              <a:rPr lang="en-US" b="0" baseline="0" dirty="0" smtClean="0">
                <a:effectLst/>
              </a:rPr>
              <a:t>Enter a </a:t>
            </a:r>
            <a:r>
              <a:rPr lang="en-US" b="1" baseline="0" dirty="0" smtClean="0">
                <a:effectLst/>
              </a:rPr>
              <a:t>Resource Name</a:t>
            </a:r>
            <a:r>
              <a:rPr lang="en-US" b="0" baseline="0" dirty="0" smtClean="0">
                <a:effectLst/>
              </a:rPr>
              <a:t> of “Hello”. The </a:t>
            </a:r>
            <a:r>
              <a:rPr lang="en-US" b="1" baseline="0" dirty="0" smtClean="0">
                <a:effectLst/>
              </a:rPr>
              <a:t>Resource Path</a:t>
            </a:r>
            <a:r>
              <a:rPr lang="en-US" b="0" baseline="0" dirty="0" smtClean="0">
                <a:effectLst/>
              </a:rPr>
              <a:t> will be generated by default to a valid URL path (“/hello”).</a:t>
            </a:r>
          </a:p>
          <a:p>
            <a:pPr marL="685800" lvl="1" indent="-228600">
              <a:buFont typeface="+mj-lt"/>
              <a:buAutoNum type="arabicPeriod"/>
            </a:pPr>
            <a:r>
              <a:rPr lang="en-US" b="0" baseline="0" dirty="0" smtClean="0">
                <a:effectLst/>
              </a:rPr>
              <a:t>Enable </a:t>
            </a:r>
            <a:r>
              <a:rPr lang="en-US" b="1" baseline="0" dirty="0" smtClean="0">
                <a:effectLst/>
              </a:rPr>
              <a:t>CORS</a:t>
            </a:r>
            <a:r>
              <a:rPr lang="en-US" b="0" baseline="0" dirty="0" smtClean="0">
                <a:effectLst/>
              </a:rPr>
              <a:t>.</a:t>
            </a:r>
          </a:p>
          <a:p>
            <a:pPr marL="685800" lvl="1" indent="-228600">
              <a:buFont typeface="+mj-lt"/>
              <a:buAutoNum type="arabicPeriod"/>
            </a:pPr>
            <a:r>
              <a:rPr lang="en-US" b="0" baseline="0" dirty="0" smtClean="0">
                <a:effectLst/>
              </a:rPr>
              <a:t>Click </a:t>
            </a:r>
            <a:r>
              <a:rPr lang="en-US" b="1" baseline="0" dirty="0" smtClean="0">
                <a:effectLst/>
              </a:rPr>
              <a:t>Create Resource</a:t>
            </a:r>
            <a:r>
              <a:rPr lang="en-US" b="0" baseline="0" dirty="0" smtClean="0">
                <a:effectLst/>
              </a:rPr>
              <a:t>. You’ll see the path updated on the panel on the left. Since we enabled CORS, and OPTIONS method was automatically created.</a:t>
            </a:r>
          </a:p>
          <a:p>
            <a:pPr marL="228600" lvl="0" indent="-228600">
              <a:buFont typeface="+mj-lt"/>
              <a:buAutoNum type="arabicPeriod"/>
            </a:pPr>
            <a:r>
              <a:rPr lang="en-US" b="0" baseline="0" dirty="0" smtClean="0">
                <a:effectLst/>
              </a:rPr>
              <a:t>Create a GET method:</a:t>
            </a:r>
          </a:p>
          <a:p>
            <a:pPr marL="685800" lvl="1" indent="-228600">
              <a:buFont typeface="+mj-lt"/>
              <a:buAutoNum type="arabicPeriod"/>
            </a:pPr>
            <a:r>
              <a:rPr lang="en-US" b="0" baseline="0" dirty="0" smtClean="0">
                <a:effectLst/>
              </a:rPr>
              <a:t>Click </a:t>
            </a:r>
            <a:r>
              <a:rPr lang="en-US" b="1" baseline="0" dirty="0" smtClean="0">
                <a:effectLst/>
              </a:rPr>
              <a:t>Actions</a:t>
            </a:r>
            <a:r>
              <a:rPr lang="en-US" b="0" baseline="0" dirty="0" smtClean="0">
                <a:effectLst/>
              </a:rPr>
              <a:t>.</a:t>
            </a:r>
          </a:p>
          <a:p>
            <a:pPr marL="685800" lvl="1" indent="-228600">
              <a:buFont typeface="+mj-lt"/>
              <a:buAutoNum type="arabicPeriod"/>
            </a:pPr>
            <a:r>
              <a:rPr lang="en-US" b="0" baseline="0" dirty="0" smtClean="0">
                <a:effectLst/>
              </a:rPr>
              <a:t>Select </a:t>
            </a:r>
            <a:r>
              <a:rPr lang="en-US" b="1" baseline="0" dirty="0" smtClean="0">
                <a:effectLst/>
              </a:rPr>
              <a:t>Create Method</a:t>
            </a:r>
            <a:r>
              <a:rPr lang="en-US" b="0" baseline="0" dirty="0" smtClean="0">
                <a:effectLst/>
              </a:rPr>
              <a:t>.</a:t>
            </a:r>
          </a:p>
          <a:p>
            <a:pPr marL="685800" lvl="1" indent="-228600">
              <a:buFont typeface="+mj-lt"/>
              <a:buAutoNum type="arabicPeriod"/>
            </a:pPr>
            <a:r>
              <a:rPr lang="en-US" b="0" baseline="0" dirty="0" smtClean="0">
                <a:effectLst/>
              </a:rPr>
              <a:t>Select GET from the dropdown, and click the check on the right.</a:t>
            </a:r>
          </a:p>
          <a:p>
            <a:pPr marL="685800" lvl="1" indent="-228600">
              <a:buFont typeface="+mj-lt"/>
              <a:buAutoNum type="arabicPeriod"/>
            </a:pPr>
            <a:r>
              <a:rPr lang="en-US" b="0" baseline="0" dirty="0" smtClean="0">
                <a:effectLst/>
              </a:rPr>
              <a:t>At this point, since we’ll be creating a Lambda function to handle our GET request, we can’t fill out anything on this page yet, since we can’t save without specifying the function.</a:t>
            </a:r>
          </a:p>
          <a:p>
            <a:pPr marL="228600" lvl="0" indent="-228600">
              <a:buFont typeface="+mj-lt"/>
              <a:buAutoNum type="arabicPeriod"/>
            </a:pPr>
            <a:r>
              <a:rPr lang="en-US" b="0" baseline="0" dirty="0" smtClean="0">
                <a:effectLst/>
              </a:rPr>
              <a:t>Create a Lambda function to handle the GET method:</a:t>
            </a:r>
          </a:p>
          <a:p>
            <a:pPr marL="685800" lvl="1" indent="-228600">
              <a:buFont typeface="+mj-lt"/>
              <a:buAutoNum type="arabicPeriod"/>
            </a:pPr>
            <a:r>
              <a:rPr lang="en-US" b="0" baseline="0" dirty="0" smtClean="0">
                <a:effectLst/>
              </a:rPr>
              <a:t>Navigate to </a:t>
            </a:r>
            <a:r>
              <a:rPr lang="en-US" b="1" baseline="0" dirty="0" smtClean="0">
                <a:effectLst/>
              </a:rPr>
              <a:t>Lambda</a:t>
            </a:r>
            <a:r>
              <a:rPr lang="en-US" b="0" baseline="0" dirty="0" smtClean="0">
                <a:effectLst/>
              </a:rPr>
              <a:t>.</a:t>
            </a:r>
          </a:p>
          <a:p>
            <a:pPr marL="685800" lvl="1" indent="-228600">
              <a:buFont typeface="+mj-lt"/>
              <a:buAutoNum type="arabicPeriod"/>
            </a:pPr>
            <a:r>
              <a:rPr lang="en-US" b="0" baseline="0" dirty="0" smtClean="0">
                <a:effectLst/>
              </a:rPr>
              <a:t>Click </a:t>
            </a:r>
            <a:r>
              <a:rPr lang="en-US" b="1" baseline="0" dirty="0" smtClean="0">
                <a:effectLst/>
              </a:rPr>
              <a:t>Create function</a:t>
            </a:r>
            <a:r>
              <a:rPr lang="en-US" b="0" baseline="0" dirty="0" smtClean="0">
                <a:effectLst/>
              </a:rPr>
              <a:t>.</a:t>
            </a:r>
          </a:p>
          <a:p>
            <a:pPr marL="685800" lvl="1" indent="-228600">
              <a:buFont typeface="+mj-lt"/>
              <a:buAutoNum type="arabicPeriod"/>
            </a:pPr>
            <a:r>
              <a:rPr lang="en-US" b="0" baseline="0" dirty="0" smtClean="0">
                <a:effectLst/>
              </a:rPr>
              <a:t>We can use a blueprint (basic template) to start our function, and we can even select an existing app (full-blown templates) from the AWS repository. We’ll just create a simple one here, so select </a:t>
            </a:r>
            <a:r>
              <a:rPr lang="en-US" b="1" baseline="0" dirty="0" smtClean="0">
                <a:effectLst/>
              </a:rPr>
              <a:t>Author from scratch</a:t>
            </a:r>
            <a:r>
              <a:rPr lang="en-US" b="0" baseline="0" dirty="0" smtClean="0">
                <a:effectLst/>
              </a:rPr>
              <a:t>.</a:t>
            </a:r>
          </a:p>
          <a:p>
            <a:pPr marL="685800" lvl="1" indent="-228600">
              <a:buFont typeface="+mj-lt"/>
              <a:buAutoNum type="arabicPeriod"/>
            </a:pPr>
            <a:r>
              <a:rPr lang="en-US" b="0" baseline="0" dirty="0" smtClean="0">
                <a:effectLst/>
              </a:rPr>
              <a:t>Give it a unique function name. There may be other functions here, so it should be uniquely named for the purpose of having it to one thing, and one thing only.</a:t>
            </a:r>
          </a:p>
          <a:p>
            <a:pPr marL="685800" lvl="1" indent="-228600">
              <a:buFont typeface="+mj-lt"/>
              <a:buAutoNum type="arabicPeriod"/>
            </a:pPr>
            <a:r>
              <a:rPr lang="en-US" b="0" baseline="0" dirty="0" smtClean="0">
                <a:effectLst/>
              </a:rPr>
              <a:t>Specify the latest version of Node.js as the runtime language. We can also use C#, Java, and others. I prefer JavaScript for my server code (Node.js).</a:t>
            </a:r>
          </a:p>
          <a:p>
            <a:pPr marL="685800" lvl="1" indent="-228600">
              <a:buFont typeface="+mj-lt"/>
              <a:buAutoNum type="arabicPeriod"/>
            </a:pPr>
            <a:r>
              <a:rPr lang="en-US" b="0" baseline="0" dirty="0" smtClean="0">
                <a:effectLst/>
              </a:rPr>
              <a:t>For a simple function like we’ll be creating, we’ll let AWS specify basic permissions.</a:t>
            </a:r>
          </a:p>
          <a:p>
            <a:pPr marL="685800" lvl="1" indent="-228600">
              <a:buFont typeface="+mj-lt"/>
              <a:buAutoNum type="arabicPeriod"/>
            </a:pPr>
            <a:r>
              <a:rPr lang="en-US" b="0" baseline="0" dirty="0" smtClean="0">
                <a:effectLst/>
              </a:rPr>
              <a:t>Click </a:t>
            </a:r>
            <a:r>
              <a:rPr lang="en-US" b="1" baseline="0" dirty="0" smtClean="0">
                <a:effectLst/>
              </a:rPr>
              <a:t>Create function</a:t>
            </a:r>
            <a:r>
              <a:rPr lang="en-US" b="0" baseline="0" dirty="0" smtClean="0">
                <a:effectLst/>
              </a:rPr>
              <a:t>.</a:t>
            </a:r>
          </a:p>
          <a:p>
            <a:pPr marL="685800" lvl="1" indent="-228600">
              <a:buFont typeface="+mj-lt"/>
              <a:buAutoNum type="arabicPeriod"/>
            </a:pPr>
            <a:r>
              <a:rPr lang="en-US" b="0" baseline="0" dirty="0" smtClean="0">
                <a:effectLst/>
              </a:rPr>
              <a:t>It will take several seconds, but the screen will change in a moment to allow us to write code.</a:t>
            </a:r>
          </a:p>
          <a:p>
            <a:pPr marL="685800" lvl="1" indent="-228600">
              <a:buFont typeface="+mj-lt"/>
              <a:buAutoNum type="arabicPeriod"/>
            </a:pPr>
            <a:r>
              <a:rPr lang="en-US" b="0" baseline="0" dirty="0" smtClean="0">
                <a:effectLst/>
              </a:rPr>
              <a:t>By default, Lambdas are configured to always log to </a:t>
            </a:r>
            <a:r>
              <a:rPr lang="en-US" b="0" baseline="0" dirty="0" err="1" smtClean="0">
                <a:effectLst/>
              </a:rPr>
              <a:t>CloudWatch</a:t>
            </a:r>
            <a:r>
              <a:rPr lang="en-US" b="0" baseline="0" dirty="0" smtClean="0">
                <a:effectLst/>
              </a:rPr>
              <a:t>. The default permissions set this up, which is why it appears on the right.</a:t>
            </a:r>
          </a:p>
          <a:p>
            <a:pPr marL="685800" lvl="1" indent="-228600">
              <a:buFont typeface="+mj-lt"/>
              <a:buAutoNum type="arabicPeriod"/>
            </a:pPr>
            <a:r>
              <a:rPr lang="en-US" b="0" baseline="0" dirty="0" smtClean="0">
                <a:effectLst/>
              </a:rPr>
              <a:t>We don’t have to specify the trigger here (shown on the left) because wiring up our API Gateway will take care of it.</a:t>
            </a:r>
          </a:p>
          <a:p>
            <a:pPr marL="685800" lvl="1" indent="-228600">
              <a:buFont typeface="+mj-lt"/>
              <a:buAutoNum type="arabicPeriod"/>
            </a:pPr>
            <a:r>
              <a:rPr lang="en-US" b="0" baseline="0" dirty="0" smtClean="0">
                <a:effectLst/>
              </a:rPr>
              <a:t>Scroll down to show the editor. Change the response body to however we want to say hello. Show how you can enter full screen mode. The template code generates ES6 </a:t>
            </a:r>
            <a:r>
              <a:rPr lang="en-US" b="0" baseline="0" dirty="0" err="1" smtClean="0">
                <a:effectLst/>
              </a:rPr>
              <a:t>async</a:t>
            </a:r>
            <a:r>
              <a:rPr lang="en-US" b="0" baseline="0" dirty="0" smtClean="0">
                <a:effectLst/>
              </a:rPr>
              <a:t>, but we can change this to use promises or however you’d like to handle </a:t>
            </a:r>
            <a:r>
              <a:rPr lang="en-US" b="0" baseline="0" dirty="0" err="1" smtClean="0">
                <a:effectLst/>
              </a:rPr>
              <a:t>async</a:t>
            </a:r>
            <a:r>
              <a:rPr lang="en-US" b="0" baseline="0" dirty="0" smtClean="0">
                <a:effectLst/>
              </a:rPr>
              <a:t> processing.</a:t>
            </a:r>
          </a:p>
          <a:p>
            <a:pPr marL="685800" lvl="1" indent="-228600">
              <a:buFont typeface="+mj-lt"/>
              <a:buAutoNum type="arabicPeriod"/>
            </a:pPr>
            <a:r>
              <a:rPr lang="en-US" b="0" baseline="0" dirty="0" smtClean="0">
                <a:effectLst/>
              </a:rPr>
              <a:t>Click </a:t>
            </a:r>
            <a:r>
              <a:rPr lang="en-US" b="1" baseline="0" dirty="0" smtClean="0">
                <a:effectLst/>
              </a:rPr>
              <a:t>Save</a:t>
            </a:r>
            <a:r>
              <a:rPr lang="en-US" b="0" baseline="0" dirty="0" smtClean="0">
                <a:effectLst/>
              </a:rPr>
              <a:t>.</a:t>
            </a:r>
          </a:p>
          <a:p>
            <a:pPr marL="685800" lvl="1" indent="-228600">
              <a:buFont typeface="+mj-lt"/>
              <a:buAutoNum type="arabicPeriod"/>
            </a:pPr>
            <a:r>
              <a:rPr lang="en-US" b="0" baseline="0" dirty="0" smtClean="0">
                <a:effectLst/>
              </a:rPr>
              <a:t>Let’s do a simple test by clicking </a:t>
            </a:r>
            <a:r>
              <a:rPr lang="en-US" b="1" baseline="0" dirty="0" smtClean="0">
                <a:effectLst/>
              </a:rPr>
              <a:t>Test</a:t>
            </a:r>
            <a:r>
              <a:rPr lang="en-US" b="0" baseline="0" dirty="0" smtClean="0">
                <a:effectLst/>
              </a:rPr>
              <a:t>.</a:t>
            </a:r>
          </a:p>
          <a:p>
            <a:pPr marL="685800" lvl="1" indent="-228600">
              <a:buFont typeface="+mj-lt"/>
              <a:buAutoNum type="arabicPeriod"/>
            </a:pPr>
            <a:r>
              <a:rPr lang="en-US" b="0" baseline="0" dirty="0" smtClean="0">
                <a:effectLst/>
              </a:rPr>
              <a:t>You can create several tests for each Lambda. You can select from a list of pre-canned test scripts. We’ll do a basic simple test. We don’t need any input here, so we can ignore that. Name this test </a:t>
            </a:r>
            <a:r>
              <a:rPr lang="en-US" b="1" baseline="0" dirty="0" err="1" smtClean="0">
                <a:effectLst/>
              </a:rPr>
              <a:t>getTest</a:t>
            </a:r>
            <a:r>
              <a:rPr lang="en-US" b="0" baseline="0" dirty="0" smtClean="0">
                <a:effectLst/>
              </a:rPr>
              <a:t>.</a:t>
            </a:r>
          </a:p>
          <a:p>
            <a:pPr marL="685800" lvl="1" indent="-228600">
              <a:buFont typeface="+mj-lt"/>
              <a:buAutoNum type="arabicPeriod"/>
            </a:pPr>
            <a:r>
              <a:rPr lang="en-US" b="0" baseline="0" dirty="0" smtClean="0">
                <a:effectLst/>
              </a:rPr>
              <a:t>Click </a:t>
            </a:r>
            <a:r>
              <a:rPr lang="en-US" b="1" baseline="0" dirty="0" smtClean="0">
                <a:effectLst/>
              </a:rPr>
              <a:t>Create</a:t>
            </a:r>
            <a:r>
              <a:rPr lang="en-US" b="0" baseline="0" dirty="0" smtClean="0">
                <a:effectLst/>
              </a:rPr>
              <a:t>.</a:t>
            </a:r>
          </a:p>
          <a:p>
            <a:pPr marL="685800" lvl="1" indent="-228600">
              <a:buFont typeface="+mj-lt"/>
              <a:buAutoNum type="arabicPeriod"/>
            </a:pPr>
            <a:r>
              <a:rPr lang="en-US" b="0" baseline="0" dirty="0" smtClean="0">
                <a:effectLst/>
              </a:rPr>
              <a:t>Back on the main function screen, you’ll see our newly created test to the left of the </a:t>
            </a:r>
            <a:r>
              <a:rPr lang="en-US" b="1" baseline="0" dirty="0" smtClean="0">
                <a:effectLst/>
              </a:rPr>
              <a:t>Test</a:t>
            </a:r>
            <a:r>
              <a:rPr lang="en-US" b="0" baseline="0" dirty="0" smtClean="0">
                <a:effectLst/>
              </a:rPr>
              <a:t> button. If we had more tests for this Lambda, we could select it from this dropdown. Since this is the only one, click </a:t>
            </a:r>
            <a:r>
              <a:rPr lang="en-US" b="1" baseline="0" dirty="0" smtClean="0">
                <a:effectLst/>
              </a:rPr>
              <a:t>Test</a:t>
            </a:r>
            <a:r>
              <a:rPr lang="en-US" b="0" baseline="0" dirty="0" smtClean="0">
                <a:effectLst/>
              </a:rPr>
              <a:t>.</a:t>
            </a:r>
          </a:p>
          <a:p>
            <a:pPr marL="685800" lvl="1" indent="-228600">
              <a:buFont typeface="+mj-lt"/>
              <a:buAutoNum type="arabicPeriod"/>
            </a:pPr>
            <a:r>
              <a:rPr lang="en-US" b="0" baseline="0" dirty="0" smtClean="0">
                <a:effectLst/>
              </a:rPr>
              <a:t>In the </a:t>
            </a:r>
            <a:r>
              <a:rPr lang="en-US" b="1" baseline="0" dirty="0" smtClean="0">
                <a:effectLst/>
              </a:rPr>
              <a:t>Execution Results</a:t>
            </a:r>
            <a:r>
              <a:rPr lang="en-US" b="0" baseline="0" dirty="0" smtClean="0">
                <a:effectLst/>
              </a:rPr>
              <a:t> panel, we see the raw output. Looks like it’s working. Note that AWS automatically logs timestamps, etc. This is also what will show up in </a:t>
            </a:r>
            <a:r>
              <a:rPr lang="en-US" b="0" baseline="0" dirty="0" err="1" smtClean="0">
                <a:effectLst/>
              </a:rPr>
              <a:t>CloudWatch</a:t>
            </a:r>
            <a:r>
              <a:rPr lang="en-US" b="0" baseline="0" dirty="0" smtClean="0">
                <a:effectLst/>
              </a:rPr>
              <a:t> when we run the Lambda in the wild.</a:t>
            </a:r>
          </a:p>
          <a:p>
            <a:pPr marL="685800" lvl="1" indent="-228600">
              <a:buFont typeface="+mj-lt"/>
              <a:buAutoNum type="arabicPeriod"/>
            </a:pPr>
            <a:r>
              <a:rPr lang="en-US" b="0" baseline="0" dirty="0" smtClean="0">
                <a:effectLst/>
              </a:rPr>
              <a:t>Now we can go back to </a:t>
            </a:r>
            <a:r>
              <a:rPr lang="en-US" b="1" baseline="0" dirty="0" smtClean="0">
                <a:effectLst/>
              </a:rPr>
              <a:t>API Gateway</a:t>
            </a:r>
            <a:r>
              <a:rPr lang="en-US" b="0" baseline="0" dirty="0" smtClean="0">
                <a:effectLst/>
              </a:rPr>
              <a:t> panel to finish wiring up our method.</a:t>
            </a:r>
          </a:p>
          <a:p>
            <a:pPr marL="228600" lvl="0" indent="-228600">
              <a:buFont typeface="+mj-lt"/>
              <a:buAutoNum type="arabicPeriod"/>
            </a:pPr>
            <a:r>
              <a:rPr lang="en-US" b="0" baseline="0" dirty="0" smtClean="0">
                <a:effectLst/>
              </a:rPr>
              <a:t>Wire our Lambda function to the GET method:</a:t>
            </a:r>
          </a:p>
          <a:p>
            <a:pPr marL="685800" lvl="1" indent="-228600">
              <a:buFont typeface="+mj-lt"/>
              <a:buAutoNum type="arabicPeriod"/>
            </a:pPr>
            <a:r>
              <a:rPr lang="en-US" b="0" baseline="0" dirty="0" smtClean="0">
                <a:effectLst/>
              </a:rPr>
              <a:t>Select the API we created before.</a:t>
            </a:r>
          </a:p>
          <a:p>
            <a:pPr marL="685800" lvl="1" indent="-228600">
              <a:buFont typeface="+mj-lt"/>
              <a:buAutoNum type="arabicPeriod"/>
            </a:pPr>
            <a:r>
              <a:rPr lang="en-US" b="0" baseline="0" dirty="0" smtClean="0">
                <a:effectLst/>
              </a:rPr>
              <a:t>Under </a:t>
            </a:r>
            <a:r>
              <a:rPr lang="en-US" b="1" baseline="0" dirty="0" smtClean="0">
                <a:effectLst/>
              </a:rPr>
              <a:t>Resources</a:t>
            </a:r>
            <a:r>
              <a:rPr lang="en-US" b="0" baseline="0" dirty="0" smtClean="0">
                <a:effectLst/>
              </a:rPr>
              <a:t> select the /hello resource we created before.</a:t>
            </a:r>
          </a:p>
          <a:p>
            <a:pPr marL="685800" lvl="1" indent="-228600">
              <a:buFont typeface="+mj-lt"/>
              <a:buAutoNum type="arabicPeriod"/>
            </a:pPr>
            <a:r>
              <a:rPr lang="en-US" b="0" baseline="0" dirty="0" smtClean="0">
                <a:effectLst/>
              </a:rPr>
              <a:t>Click GET underneath it or to the right, so we can configure this method.</a:t>
            </a:r>
          </a:p>
          <a:p>
            <a:pPr marL="685800" lvl="1" indent="-228600">
              <a:buFont typeface="+mj-lt"/>
              <a:buAutoNum type="arabicPeriod"/>
            </a:pPr>
            <a:r>
              <a:rPr lang="en-US" b="0" baseline="0" dirty="0" smtClean="0">
                <a:effectLst/>
              </a:rPr>
              <a:t>We created a Lambda function to handle the GET request, so select the </a:t>
            </a:r>
            <a:r>
              <a:rPr lang="en-US" b="1" baseline="0" dirty="0" smtClean="0">
                <a:effectLst/>
              </a:rPr>
              <a:t>Integration type</a:t>
            </a:r>
            <a:r>
              <a:rPr lang="en-US" b="0" baseline="0" dirty="0" smtClean="0">
                <a:effectLst/>
              </a:rPr>
              <a:t> of Lambda Function.</a:t>
            </a:r>
          </a:p>
          <a:p>
            <a:pPr marL="685800" lvl="1" indent="-228600">
              <a:buFont typeface="+mj-lt"/>
              <a:buAutoNum type="arabicPeriod"/>
            </a:pPr>
            <a:r>
              <a:rPr lang="en-US" b="0" baseline="0" dirty="0" smtClean="0">
                <a:effectLst/>
              </a:rPr>
              <a:t>Explain the other options.</a:t>
            </a:r>
          </a:p>
          <a:p>
            <a:pPr marL="685800" lvl="1" indent="-228600">
              <a:buFont typeface="+mj-lt"/>
              <a:buAutoNum type="arabicPeriod"/>
            </a:pPr>
            <a:r>
              <a:rPr lang="en-US" b="0" baseline="0" dirty="0" smtClean="0">
                <a:effectLst/>
              </a:rPr>
              <a:t>Don’t use proxy integration, since we’ll be controlling what input gets to our Lambda function. Otherwise, the entire request will be sent directly to the function. We want to keep things streamlined.</a:t>
            </a:r>
          </a:p>
          <a:p>
            <a:pPr marL="685800" lvl="1" indent="-228600">
              <a:buFont typeface="+mj-lt"/>
              <a:buAutoNum type="arabicPeriod"/>
            </a:pPr>
            <a:r>
              <a:rPr lang="en-US" b="0" baseline="0" dirty="0" smtClean="0">
                <a:effectLst/>
              </a:rPr>
              <a:t>The region should be whatever your current region is by default. We’ll keep it the same.</a:t>
            </a:r>
          </a:p>
          <a:p>
            <a:pPr marL="685800" lvl="1" indent="-228600">
              <a:buFont typeface="+mj-lt"/>
              <a:buAutoNum type="arabicPeriod"/>
            </a:pPr>
            <a:r>
              <a:rPr lang="en-US" b="0" baseline="0" dirty="0" smtClean="0">
                <a:effectLst/>
              </a:rPr>
              <a:t>In </a:t>
            </a:r>
            <a:r>
              <a:rPr lang="en-US" b="1" baseline="0" dirty="0" smtClean="0">
                <a:effectLst/>
              </a:rPr>
              <a:t>Lambda Function</a:t>
            </a:r>
            <a:r>
              <a:rPr lang="en-US" b="0" baseline="0" dirty="0" smtClean="0">
                <a:effectLst/>
              </a:rPr>
              <a:t> we have to start typing the name of the function we just created in order for it to show us an autocomplete list. Select the function name.</a:t>
            </a:r>
          </a:p>
          <a:p>
            <a:pPr marL="685800" lvl="1" indent="-228600">
              <a:buFont typeface="+mj-lt"/>
              <a:buAutoNum type="arabicPeriod"/>
            </a:pPr>
            <a:r>
              <a:rPr lang="en-US" b="0" baseline="0" dirty="0" smtClean="0">
                <a:effectLst/>
              </a:rPr>
              <a:t>We can keep the default timeout.</a:t>
            </a:r>
          </a:p>
          <a:p>
            <a:pPr marL="685800" lvl="1" indent="-228600">
              <a:buFont typeface="+mj-lt"/>
              <a:buAutoNum type="arabicPeriod"/>
            </a:pPr>
            <a:r>
              <a:rPr lang="en-US" b="0" baseline="0" dirty="0" smtClean="0">
                <a:effectLst/>
              </a:rPr>
              <a:t>Click </a:t>
            </a:r>
            <a:r>
              <a:rPr lang="en-US" b="1" baseline="0" dirty="0" smtClean="0">
                <a:effectLst/>
              </a:rPr>
              <a:t>Save</a:t>
            </a:r>
            <a:r>
              <a:rPr lang="en-US" b="0" baseline="0" dirty="0" smtClean="0">
                <a:effectLst/>
              </a:rPr>
              <a:t>.</a:t>
            </a:r>
          </a:p>
          <a:p>
            <a:pPr marL="685800" lvl="1" indent="-228600">
              <a:buFont typeface="+mj-lt"/>
              <a:buAutoNum type="arabicPeriod"/>
            </a:pPr>
            <a:r>
              <a:rPr lang="en-US" b="0" baseline="0" dirty="0" smtClean="0">
                <a:effectLst/>
              </a:rPr>
              <a:t>AWS lets us confirm we know we’re giving the API Gateway execution permission to our Lambda function. Click </a:t>
            </a:r>
            <a:r>
              <a:rPr lang="en-US" b="1" baseline="0" dirty="0" smtClean="0">
                <a:effectLst/>
              </a:rPr>
              <a:t>OK</a:t>
            </a:r>
            <a:r>
              <a:rPr lang="en-US" b="0" baseline="0" dirty="0" smtClean="0">
                <a:effectLst/>
              </a:rPr>
              <a:t>.</a:t>
            </a:r>
          </a:p>
          <a:p>
            <a:pPr marL="685800" lvl="1" indent="-228600">
              <a:buFont typeface="+mj-lt"/>
              <a:buAutoNum type="arabicPeriod"/>
            </a:pPr>
            <a:r>
              <a:rPr lang="en-US" dirty="0" smtClean="0">
                <a:effectLst/>
              </a:rPr>
              <a:t>After several sections, the screen changes, showing</a:t>
            </a:r>
            <a:r>
              <a:rPr lang="en-US" baseline="0" dirty="0" smtClean="0">
                <a:effectLst/>
              </a:rPr>
              <a:t> us the workflow of handling the resource method request. Without changing anything else, let’s do a simple test from here. This is similar to testing our Lambda function as we did before, but this time we’re going to be testing the entire HTTP workflow. Click </a:t>
            </a:r>
            <a:r>
              <a:rPr lang="en-US" b="1" baseline="0" dirty="0" smtClean="0">
                <a:effectLst/>
              </a:rPr>
              <a:t>Test</a:t>
            </a:r>
            <a:r>
              <a:rPr lang="en-US" baseline="0" dirty="0" smtClean="0">
                <a:effectLst/>
              </a:rPr>
              <a:t>.</a:t>
            </a:r>
          </a:p>
          <a:p>
            <a:pPr marL="685800" lvl="1" indent="-228600">
              <a:buFont typeface="+mj-lt"/>
              <a:buAutoNum type="arabicPeriod"/>
            </a:pPr>
            <a:r>
              <a:rPr lang="en-US" baseline="0" dirty="0" smtClean="0">
                <a:effectLst/>
              </a:rPr>
              <a:t>We don’t really need to fill in any query string parameters or any other headers, so just click </a:t>
            </a:r>
            <a:r>
              <a:rPr lang="en-US" b="1" baseline="0" dirty="0" smtClean="0">
                <a:effectLst/>
              </a:rPr>
              <a:t>Test</a:t>
            </a:r>
            <a:r>
              <a:rPr lang="en-US" b="0" baseline="0" dirty="0" smtClean="0">
                <a:effectLst/>
              </a:rPr>
              <a:t>.</a:t>
            </a:r>
          </a:p>
          <a:p>
            <a:pPr marL="685800" lvl="1" indent="-228600">
              <a:buFont typeface="+mj-lt"/>
              <a:buAutoNum type="arabicPeriod"/>
            </a:pPr>
            <a:r>
              <a:rPr lang="en-US" b="0" baseline="0" dirty="0" smtClean="0">
                <a:effectLst/>
              </a:rPr>
              <a:t>On the right we see the complete details, including a multitude of logging info. Buried in there is our response.</a:t>
            </a:r>
          </a:p>
          <a:p>
            <a:pPr marL="228600" lvl="0" indent="-228600">
              <a:buFont typeface="+mj-lt"/>
              <a:buAutoNum type="arabicPeriod"/>
            </a:pPr>
            <a:r>
              <a:rPr lang="en-US" b="0" baseline="0" dirty="0" smtClean="0">
                <a:effectLst/>
              </a:rPr>
              <a:t>Deploy and test our API:</a:t>
            </a:r>
          </a:p>
          <a:p>
            <a:pPr marL="685800" lvl="1" indent="-228600">
              <a:buFont typeface="+mj-lt"/>
              <a:buAutoNum type="arabicPeriod"/>
            </a:pPr>
            <a:r>
              <a:rPr lang="en-US" b="0" baseline="0" dirty="0" smtClean="0">
                <a:effectLst/>
              </a:rPr>
              <a:t>Every time we change our API Gateway (not the Lambda functions), we need to deploy it before we can access it. Click </a:t>
            </a:r>
            <a:r>
              <a:rPr lang="en-US" b="1" baseline="0" dirty="0" smtClean="0">
                <a:effectLst/>
              </a:rPr>
              <a:t>Actions</a:t>
            </a:r>
            <a:r>
              <a:rPr lang="en-US" b="0" baseline="0" dirty="0" smtClean="0">
                <a:effectLst/>
              </a:rPr>
              <a:t> and select </a:t>
            </a:r>
            <a:r>
              <a:rPr lang="en-US" b="1" baseline="0" dirty="0" smtClean="0">
                <a:effectLst/>
              </a:rPr>
              <a:t>Deploy API</a:t>
            </a:r>
            <a:r>
              <a:rPr lang="en-US" b="0" baseline="0" dirty="0" smtClean="0">
                <a:effectLst/>
              </a:rPr>
              <a:t>.</a:t>
            </a:r>
          </a:p>
          <a:p>
            <a:pPr marL="685800" lvl="1" indent="-228600">
              <a:buFont typeface="+mj-lt"/>
              <a:buAutoNum type="arabicPeriod"/>
            </a:pPr>
            <a:r>
              <a:rPr lang="en-US" b="0" baseline="0" dirty="0" smtClean="0">
                <a:effectLst/>
              </a:rPr>
              <a:t>Now we can specify which “stage” (environment) we want to deploy to. Since we’re not going to production with this amazing API yet and we’re just developing and testing, lets create a “Dev” stage, and then click </a:t>
            </a:r>
            <a:r>
              <a:rPr lang="en-US" b="1" baseline="0" dirty="0" smtClean="0">
                <a:effectLst/>
              </a:rPr>
              <a:t>Deploy</a:t>
            </a:r>
            <a:r>
              <a:rPr lang="en-US" b="0" baseline="0" dirty="0" smtClean="0">
                <a:effectLst/>
              </a:rPr>
              <a:t>.</a:t>
            </a:r>
          </a:p>
          <a:p>
            <a:pPr marL="685800" lvl="1" indent="-228600">
              <a:buFont typeface="+mj-lt"/>
              <a:buAutoNum type="arabicPeriod"/>
            </a:pPr>
            <a:r>
              <a:rPr lang="en-US" b="0" baseline="0" dirty="0" smtClean="0">
                <a:effectLst/>
              </a:rPr>
              <a:t>We’ll now see a page where we can specify several other attributes for the stage environment, but we can keep the defaults right now. The important thing is to grab the generated URL from the top. This is the URL for the root of our API. We’ll add our /hello path to test.</a:t>
            </a:r>
          </a:p>
          <a:p>
            <a:pPr marL="685800" lvl="1" indent="-228600">
              <a:buFont typeface="+mj-lt"/>
              <a:buAutoNum type="arabicPeriod"/>
            </a:pPr>
            <a:r>
              <a:rPr lang="en-US" b="0" baseline="0" dirty="0" smtClean="0">
                <a:effectLst/>
              </a:rPr>
              <a:t>Navigate to the full URL. We can easily do this in the browser for GET methods. We’ll see the resulting JSON body. Great API!</a:t>
            </a:r>
          </a:p>
          <a:p>
            <a:pPr marL="228600" lvl="0" indent="-228600">
              <a:buFont typeface="+mj-lt"/>
              <a:buAutoNum type="arabicPeriod"/>
            </a:pPr>
            <a:r>
              <a:rPr lang="en-US" b="0" baseline="0" dirty="0" smtClean="0">
                <a:effectLst/>
              </a:rPr>
              <a:t>Log to </a:t>
            </a:r>
            <a:r>
              <a:rPr lang="en-US" b="0" baseline="0" dirty="0" err="1" smtClean="0">
                <a:effectLst/>
              </a:rPr>
              <a:t>CloudWatch</a:t>
            </a:r>
            <a:r>
              <a:rPr lang="en-US" b="0" baseline="0" dirty="0" smtClean="0">
                <a:effectLst/>
              </a:rPr>
              <a:t>:</a:t>
            </a:r>
          </a:p>
          <a:p>
            <a:pPr marL="685800" lvl="1" indent="-228600">
              <a:buFont typeface="+mj-lt"/>
              <a:buAutoNum type="arabicPeriod"/>
            </a:pPr>
            <a:r>
              <a:rPr lang="en-US" b="0" baseline="0" dirty="0" smtClean="0">
                <a:effectLst/>
              </a:rPr>
              <a:t>Right now logging is off (although by default AWS gave the Lambda log creation rights). Let’s turn that on. Since we should still be on the Dev Stage Settings tab. Navigate to </a:t>
            </a:r>
            <a:r>
              <a:rPr lang="en-US" b="1" baseline="0" dirty="0" smtClean="0">
                <a:effectLst/>
              </a:rPr>
              <a:t>Logs/Tracing</a:t>
            </a:r>
            <a:r>
              <a:rPr lang="en-US" b="0" baseline="0" dirty="0" smtClean="0">
                <a:effectLst/>
              </a:rPr>
              <a:t>.</a:t>
            </a:r>
          </a:p>
          <a:p>
            <a:pPr marL="685800" lvl="1" indent="-228600">
              <a:buFont typeface="+mj-lt"/>
              <a:buAutoNum type="arabicPeriod"/>
            </a:pPr>
            <a:r>
              <a:rPr lang="en-US" b="0" baseline="0" dirty="0" smtClean="0">
                <a:effectLst/>
              </a:rPr>
              <a:t>Switch on </a:t>
            </a:r>
            <a:r>
              <a:rPr lang="en-US" b="1" baseline="0" dirty="0" smtClean="0">
                <a:effectLst/>
              </a:rPr>
              <a:t>Enable </a:t>
            </a:r>
            <a:r>
              <a:rPr lang="en-US" b="1" baseline="0" dirty="0" err="1" smtClean="0">
                <a:effectLst/>
              </a:rPr>
              <a:t>CloudWatch</a:t>
            </a:r>
            <a:r>
              <a:rPr lang="en-US" b="1" baseline="0" dirty="0" smtClean="0">
                <a:effectLst/>
              </a:rPr>
              <a:t> Logs</a:t>
            </a:r>
            <a:r>
              <a:rPr lang="en-US" b="0" baseline="0" dirty="0" smtClean="0">
                <a:effectLst/>
              </a:rPr>
              <a:t>.</a:t>
            </a:r>
          </a:p>
          <a:p>
            <a:pPr marL="685800" lvl="1" indent="-228600">
              <a:buFont typeface="+mj-lt"/>
              <a:buAutoNum type="arabicPeriod"/>
            </a:pPr>
            <a:r>
              <a:rPr lang="en-US" b="0" baseline="0" dirty="0" smtClean="0">
                <a:effectLst/>
              </a:rPr>
              <a:t>Switch on </a:t>
            </a:r>
            <a:r>
              <a:rPr lang="en-US" sz="1200" b="1" i="0" kern="1200" dirty="0" smtClean="0">
                <a:solidFill>
                  <a:schemeClr val="tx1"/>
                </a:solidFill>
                <a:effectLst/>
                <a:latin typeface="+mn-lt"/>
                <a:ea typeface="+mn-ea"/>
                <a:cs typeface="+mn-cs"/>
              </a:rPr>
              <a:t>Log full requests/responses data</a:t>
            </a:r>
            <a:r>
              <a:rPr lang="en-US" sz="1200" b="0" i="0" kern="1200" dirty="0" smtClean="0">
                <a:solidFill>
                  <a:schemeClr val="tx1"/>
                </a:solidFill>
                <a:effectLst/>
                <a:latin typeface="+mn-lt"/>
                <a:ea typeface="+mn-ea"/>
                <a:cs typeface="+mn-cs"/>
              </a:rPr>
              <a:t>.</a:t>
            </a:r>
            <a:endParaRPr lang="en-US" b="0" baseline="0" dirty="0" smtClean="0">
              <a:effectLst/>
            </a:endParaRPr>
          </a:p>
          <a:p>
            <a:pPr marL="685800" lvl="1" indent="-228600">
              <a:buFont typeface="+mj-lt"/>
              <a:buAutoNum type="arabicPeriod"/>
            </a:pPr>
            <a:r>
              <a:rPr lang="en-US" b="0" baseline="0" dirty="0" smtClean="0">
                <a:effectLst/>
              </a:rPr>
              <a:t>Set the </a:t>
            </a:r>
            <a:r>
              <a:rPr lang="en-US" b="1" baseline="0" dirty="0" smtClean="0">
                <a:effectLst/>
              </a:rPr>
              <a:t>Log level</a:t>
            </a:r>
            <a:r>
              <a:rPr lang="en-US" b="0" baseline="0" dirty="0" smtClean="0">
                <a:effectLst/>
              </a:rPr>
              <a:t> to INFO so we can see everything logged for our bug-free API.</a:t>
            </a:r>
          </a:p>
          <a:p>
            <a:pPr marL="685800" lvl="1" indent="-228600">
              <a:buFont typeface="+mj-lt"/>
              <a:buAutoNum type="arabicPeriod"/>
            </a:pPr>
            <a:r>
              <a:rPr lang="en-US" b="0" baseline="0" dirty="0" smtClean="0">
                <a:effectLst/>
              </a:rPr>
              <a:t>Click </a:t>
            </a:r>
            <a:r>
              <a:rPr lang="en-US" b="1" baseline="0" dirty="0" smtClean="0">
                <a:effectLst/>
              </a:rPr>
              <a:t>Save Changes</a:t>
            </a:r>
            <a:r>
              <a:rPr lang="en-US" b="0" baseline="0" dirty="0" smtClean="0">
                <a:effectLst/>
              </a:rPr>
              <a:t>. See that error? As I mentioned before, AWS gave the Lambda log creation rights. But since we’re doing this at the API Gateway level, we need to give it rights as well.</a:t>
            </a:r>
          </a:p>
          <a:p>
            <a:pPr marL="685800" lvl="1" indent="-228600">
              <a:buFont typeface="+mj-lt"/>
              <a:buAutoNum type="arabicPeriod"/>
            </a:pPr>
            <a:r>
              <a:rPr lang="en-US" b="0" baseline="0" dirty="0" smtClean="0">
                <a:effectLst/>
              </a:rPr>
              <a:t>Navigate to </a:t>
            </a:r>
            <a:r>
              <a:rPr lang="en-US" b="1" baseline="0" dirty="0" smtClean="0">
                <a:effectLst/>
              </a:rPr>
              <a:t>IAM</a:t>
            </a:r>
            <a:r>
              <a:rPr lang="en-US" b="0" baseline="0" dirty="0" smtClean="0">
                <a:effectLst/>
              </a:rPr>
              <a:t>.</a:t>
            </a:r>
          </a:p>
          <a:p>
            <a:pPr marL="685800" lvl="1" indent="-228600">
              <a:buFont typeface="+mj-lt"/>
              <a:buAutoNum type="arabicPeriod"/>
            </a:pPr>
            <a:r>
              <a:rPr lang="en-US" b="0" baseline="0" dirty="0" smtClean="0">
                <a:effectLst/>
              </a:rPr>
              <a:t>Click </a:t>
            </a:r>
            <a:r>
              <a:rPr lang="en-US" b="1" baseline="0" dirty="0" smtClean="0">
                <a:effectLst/>
              </a:rPr>
              <a:t>Roles</a:t>
            </a:r>
            <a:r>
              <a:rPr lang="en-US" b="0" baseline="0" dirty="0" smtClean="0">
                <a:effectLst/>
              </a:rPr>
              <a:t>.</a:t>
            </a:r>
          </a:p>
          <a:p>
            <a:pPr marL="685800" lvl="1" indent="-228600">
              <a:buFont typeface="+mj-lt"/>
              <a:buAutoNum type="arabicPeriod"/>
            </a:pPr>
            <a:r>
              <a:rPr lang="en-US" b="0" baseline="0" dirty="0" smtClean="0">
                <a:effectLst/>
              </a:rPr>
              <a:t>Click </a:t>
            </a:r>
            <a:r>
              <a:rPr lang="en-US" b="1" baseline="0" dirty="0" smtClean="0">
                <a:effectLst/>
              </a:rPr>
              <a:t>Create Role</a:t>
            </a:r>
            <a:r>
              <a:rPr lang="en-US" b="0" baseline="0" dirty="0" smtClean="0">
                <a:effectLst/>
              </a:rPr>
              <a:t>.</a:t>
            </a:r>
          </a:p>
          <a:p>
            <a:pPr marL="685800" lvl="1" indent="-228600">
              <a:buFont typeface="+mj-lt"/>
              <a:buAutoNum type="arabicPeriod"/>
            </a:pPr>
            <a:r>
              <a:rPr lang="en-US" b="0" baseline="0" dirty="0" smtClean="0">
                <a:effectLst/>
              </a:rPr>
              <a:t>Click </a:t>
            </a:r>
            <a:r>
              <a:rPr lang="en-US" b="1" baseline="0" dirty="0" smtClean="0">
                <a:effectLst/>
              </a:rPr>
              <a:t>API Gateway</a:t>
            </a:r>
            <a:r>
              <a:rPr lang="en-US" b="0" baseline="0" dirty="0" smtClean="0">
                <a:effectLst/>
              </a:rPr>
              <a:t> since that’s what we’re assigning the role to.</a:t>
            </a:r>
          </a:p>
          <a:p>
            <a:pPr marL="685800" lvl="1" indent="-228600">
              <a:buFont typeface="+mj-lt"/>
              <a:buAutoNum type="arabicPeriod"/>
            </a:pPr>
            <a:r>
              <a:rPr lang="en-US" b="0" baseline="0" dirty="0" smtClean="0">
                <a:effectLst/>
              </a:rPr>
              <a:t>Click </a:t>
            </a:r>
            <a:r>
              <a:rPr lang="en-US" b="1" baseline="0" dirty="0" smtClean="0">
                <a:effectLst/>
              </a:rPr>
              <a:t>Next: Permissions</a:t>
            </a:r>
            <a:r>
              <a:rPr lang="en-US" b="0" baseline="0" dirty="0" smtClean="0">
                <a:effectLst/>
              </a:rPr>
              <a:t>.</a:t>
            </a:r>
          </a:p>
          <a:p>
            <a:pPr marL="685800" lvl="1" indent="-228600">
              <a:buFont typeface="+mj-lt"/>
              <a:buAutoNum type="arabicPeriod"/>
            </a:pPr>
            <a:r>
              <a:rPr lang="en-US" b="0" baseline="0" dirty="0" smtClean="0">
                <a:effectLst/>
              </a:rPr>
              <a:t>Accept the default policy, since that’s what we need for logs, and click </a:t>
            </a:r>
            <a:r>
              <a:rPr lang="en-US" b="1" baseline="0" dirty="0" smtClean="0">
                <a:effectLst/>
              </a:rPr>
              <a:t>Next: Tags</a:t>
            </a:r>
            <a:r>
              <a:rPr lang="en-US" b="0" baseline="0" dirty="0" smtClean="0">
                <a:effectLst/>
              </a:rPr>
              <a:t>.</a:t>
            </a:r>
          </a:p>
          <a:p>
            <a:pPr marL="685800" lvl="1" indent="-228600">
              <a:buFont typeface="+mj-lt"/>
              <a:buAutoNum type="arabicPeriod"/>
            </a:pPr>
            <a:r>
              <a:rPr lang="en-US" b="0" baseline="0" dirty="0" smtClean="0">
                <a:effectLst/>
              </a:rPr>
              <a:t>We don’t need any tags (useful for AWS reporting) so click </a:t>
            </a:r>
            <a:r>
              <a:rPr lang="en-US" b="1" baseline="0" dirty="0" smtClean="0">
                <a:effectLst/>
              </a:rPr>
              <a:t>Next: Review</a:t>
            </a:r>
            <a:r>
              <a:rPr lang="en-US" b="0" baseline="0" dirty="0" smtClean="0">
                <a:effectLst/>
              </a:rPr>
              <a:t>.</a:t>
            </a:r>
          </a:p>
          <a:p>
            <a:pPr marL="685800" lvl="1" indent="-228600">
              <a:buFont typeface="+mj-lt"/>
              <a:buAutoNum type="arabicPeriod"/>
            </a:pPr>
            <a:r>
              <a:rPr lang="en-US" b="0" baseline="0" dirty="0" smtClean="0">
                <a:effectLst/>
              </a:rPr>
              <a:t>Give it a unique role name, like “</a:t>
            </a:r>
            <a:r>
              <a:rPr lang="en-US" sz="1200" b="0" i="1" kern="1200" dirty="0" err="1" smtClean="0">
                <a:solidFill>
                  <a:schemeClr val="tx1"/>
                </a:solidFill>
                <a:effectLst/>
                <a:latin typeface="+mn-lt"/>
                <a:ea typeface="+mn-ea"/>
                <a:cs typeface="+mn-cs"/>
              </a:rPr>
              <a:t>apigateway</a:t>
            </a:r>
            <a:r>
              <a:rPr lang="en-US" sz="1200" b="0" i="1" kern="1200" dirty="0" smtClean="0">
                <a:solidFill>
                  <a:schemeClr val="tx1"/>
                </a:solidFill>
                <a:effectLst/>
                <a:latin typeface="+mn-lt"/>
                <a:ea typeface="+mn-ea"/>
                <a:cs typeface="+mn-cs"/>
              </a:rPr>
              <a:t>-logs”</a:t>
            </a:r>
            <a:r>
              <a:rPr lang="en-US" sz="1200" b="0" i="0" kern="1200" dirty="0" smtClean="0">
                <a:solidFill>
                  <a:schemeClr val="tx1"/>
                </a:solidFill>
                <a:effectLst/>
                <a:latin typeface="+mn-lt"/>
                <a:ea typeface="+mn-ea"/>
                <a:cs typeface="+mn-cs"/>
              </a:rPr>
              <a:t> and click</a:t>
            </a:r>
            <a:r>
              <a:rPr lang="en-US" b="0" baseline="0" dirty="0" smtClean="0">
                <a:effectLst/>
              </a:rPr>
              <a:t> </a:t>
            </a:r>
            <a:r>
              <a:rPr lang="en-US" b="1" baseline="0" dirty="0" smtClean="0">
                <a:effectLst/>
              </a:rPr>
              <a:t>Create role</a:t>
            </a:r>
            <a:r>
              <a:rPr lang="en-US" b="0" baseline="0" dirty="0" smtClean="0">
                <a:effectLst/>
              </a:rPr>
              <a:t>.</a:t>
            </a:r>
          </a:p>
          <a:p>
            <a:pPr marL="685800" lvl="1" indent="-228600">
              <a:buFont typeface="+mj-lt"/>
              <a:buAutoNum type="arabicPeriod"/>
            </a:pPr>
            <a:r>
              <a:rPr lang="en-US" b="0" baseline="0" dirty="0" smtClean="0">
                <a:effectLst/>
              </a:rPr>
              <a:t>From the role list, click the one we just created.</a:t>
            </a:r>
          </a:p>
          <a:p>
            <a:pPr marL="685800" lvl="1" indent="-228600">
              <a:buFont typeface="+mj-lt"/>
              <a:buAutoNum type="arabicPeriod"/>
            </a:pPr>
            <a:r>
              <a:rPr lang="en-US" b="0" baseline="0" dirty="0" smtClean="0">
                <a:effectLst/>
              </a:rPr>
              <a:t>Copy the </a:t>
            </a:r>
            <a:r>
              <a:rPr lang="en-US" b="1" baseline="0" dirty="0" smtClean="0">
                <a:effectLst/>
              </a:rPr>
              <a:t>Role ARN</a:t>
            </a:r>
            <a:r>
              <a:rPr lang="en-US" b="0" baseline="0" dirty="0" smtClean="0">
                <a:effectLst/>
              </a:rPr>
              <a:t>.</a:t>
            </a:r>
          </a:p>
          <a:p>
            <a:pPr marL="685800" lvl="1" indent="-228600">
              <a:buFont typeface="+mj-lt"/>
              <a:buAutoNum type="arabicPeriod"/>
            </a:pPr>
            <a:r>
              <a:rPr lang="en-US" b="0" baseline="0" dirty="0" smtClean="0">
                <a:effectLst/>
              </a:rPr>
              <a:t>Navigate back to </a:t>
            </a:r>
            <a:r>
              <a:rPr lang="en-US" b="1" baseline="0" dirty="0" smtClean="0">
                <a:effectLst/>
              </a:rPr>
              <a:t>API Gateway</a:t>
            </a:r>
            <a:r>
              <a:rPr lang="en-US" b="0" baseline="0" dirty="0" smtClean="0">
                <a:effectLst/>
              </a:rPr>
              <a:t>.</a:t>
            </a:r>
          </a:p>
          <a:p>
            <a:pPr marL="685800" lvl="1" indent="-228600">
              <a:buFont typeface="+mj-lt"/>
              <a:buAutoNum type="arabicPeriod"/>
            </a:pPr>
            <a:r>
              <a:rPr lang="en-US" b="0" baseline="0" dirty="0" smtClean="0">
                <a:effectLst/>
              </a:rPr>
              <a:t>Click </a:t>
            </a:r>
            <a:r>
              <a:rPr lang="en-US" b="1" baseline="0" dirty="0" smtClean="0">
                <a:effectLst/>
              </a:rPr>
              <a:t>Settings</a:t>
            </a:r>
            <a:r>
              <a:rPr lang="en-US" b="0" baseline="0" dirty="0" smtClean="0">
                <a:effectLst/>
              </a:rPr>
              <a:t> (the outermost one – there’s also a settings option in our specific API).</a:t>
            </a:r>
          </a:p>
          <a:p>
            <a:pPr marL="685800" lvl="1" indent="-228600">
              <a:buFont typeface="+mj-lt"/>
              <a:buAutoNum type="arabicPeriod"/>
            </a:pPr>
            <a:r>
              <a:rPr lang="en-US" b="0" baseline="0" dirty="0" smtClean="0">
                <a:effectLst/>
              </a:rPr>
              <a:t>Paste the ARN we just copied into </a:t>
            </a:r>
            <a:r>
              <a:rPr lang="en-US" sz="1200" b="1" i="0" kern="1200" dirty="0" err="1" smtClean="0">
                <a:solidFill>
                  <a:schemeClr val="tx1"/>
                </a:solidFill>
                <a:effectLst/>
                <a:latin typeface="+mn-lt"/>
                <a:ea typeface="+mn-ea"/>
                <a:cs typeface="+mn-cs"/>
              </a:rPr>
              <a:t>CloudWatch</a:t>
            </a:r>
            <a:r>
              <a:rPr lang="en-US" sz="1200" b="1" i="0" kern="1200" dirty="0" smtClean="0">
                <a:solidFill>
                  <a:schemeClr val="tx1"/>
                </a:solidFill>
                <a:effectLst/>
                <a:latin typeface="+mn-lt"/>
                <a:ea typeface="+mn-ea"/>
                <a:cs typeface="+mn-cs"/>
              </a:rPr>
              <a:t> log role ARN</a:t>
            </a:r>
            <a:r>
              <a:rPr lang="en-US" sz="1200" b="0" i="0" kern="1200" dirty="0" smtClean="0">
                <a:solidFill>
                  <a:schemeClr val="tx1"/>
                </a:solidFill>
                <a:effectLst/>
                <a:latin typeface="+mn-lt"/>
                <a:ea typeface="+mn-ea"/>
                <a:cs typeface="+mn-cs"/>
              </a:rPr>
              <a:t>.</a:t>
            </a:r>
          </a:p>
          <a:p>
            <a:pPr marL="685800" lvl="1" indent="-228600">
              <a:buFont typeface="+mj-lt"/>
              <a:buAutoNum type="arabicPeriod"/>
            </a:pPr>
            <a:r>
              <a:rPr lang="en-US" sz="1200" b="0" i="0" kern="1200" baseline="0" dirty="0" smtClean="0">
                <a:solidFill>
                  <a:schemeClr val="tx1"/>
                </a:solidFill>
                <a:effectLst/>
                <a:latin typeface="+mn-lt"/>
                <a:ea typeface="+mn-ea"/>
                <a:cs typeface="+mn-cs"/>
              </a:rPr>
              <a:t>Click </a:t>
            </a:r>
            <a:r>
              <a:rPr lang="en-US" sz="1200" b="1" i="0" kern="1200" baseline="0" dirty="0" smtClean="0">
                <a:solidFill>
                  <a:schemeClr val="tx1"/>
                </a:solidFill>
                <a:effectLst/>
                <a:latin typeface="+mn-lt"/>
                <a:ea typeface="+mn-ea"/>
                <a:cs typeface="+mn-cs"/>
              </a:rPr>
              <a:t>Save</a:t>
            </a:r>
            <a:r>
              <a:rPr lang="en-US" sz="1200" b="0" i="0" kern="1200" baseline="0" dirty="0" smtClean="0">
                <a:solidFill>
                  <a:schemeClr val="tx1"/>
                </a:solidFill>
                <a:effectLst/>
                <a:latin typeface="+mn-lt"/>
                <a:ea typeface="+mn-ea"/>
                <a:cs typeface="+mn-cs"/>
              </a:rPr>
              <a:t>.</a:t>
            </a:r>
          </a:p>
          <a:p>
            <a:pPr marL="685800" lvl="1" indent="-228600">
              <a:buFont typeface="+mj-lt"/>
              <a:buAutoNum type="arabicPeriod"/>
            </a:pPr>
            <a:r>
              <a:rPr lang="en-US" sz="1200" b="0" i="0" kern="1200" baseline="0" dirty="0" smtClean="0">
                <a:solidFill>
                  <a:schemeClr val="tx1"/>
                </a:solidFill>
                <a:effectLst/>
                <a:latin typeface="+mn-lt"/>
                <a:ea typeface="+mn-ea"/>
                <a:cs typeface="+mn-cs"/>
              </a:rPr>
              <a:t>Click on our API on the left.</a:t>
            </a:r>
          </a:p>
          <a:p>
            <a:pPr marL="685800" lvl="1" indent="-228600">
              <a:buFont typeface="+mj-lt"/>
              <a:buAutoNum type="arabicPeriod"/>
            </a:pPr>
            <a:r>
              <a:rPr lang="en-US" sz="1200" b="0" i="0" kern="1200" baseline="0" dirty="0" smtClean="0">
                <a:solidFill>
                  <a:schemeClr val="tx1"/>
                </a:solidFill>
                <a:effectLst/>
                <a:latin typeface="+mn-lt"/>
                <a:ea typeface="+mn-ea"/>
                <a:cs typeface="+mn-cs"/>
              </a:rPr>
              <a:t>Click on </a:t>
            </a:r>
            <a:r>
              <a:rPr lang="en-US" sz="1200" b="1" i="0" kern="1200" baseline="0" dirty="0" smtClean="0">
                <a:solidFill>
                  <a:schemeClr val="tx1"/>
                </a:solidFill>
                <a:effectLst/>
                <a:latin typeface="+mn-lt"/>
                <a:ea typeface="+mn-ea"/>
                <a:cs typeface="+mn-cs"/>
              </a:rPr>
              <a:t>Stages</a:t>
            </a:r>
            <a:r>
              <a:rPr lang="en-US" sz="1200" b="0" i="0" kern="1200" baseline="0" dirty="0" smtClean="0">
                <a:solidFill>
                  <a:schemeClr val="tx1"/>
                </a:solidFill>
                <a:effectLst/>
                <a:latin typeface="+mn-lt"/>
                <a:ea typeface="+mn-ea"/>
                <a:cs typeface="+mn-cs"/>
              </a:rPr>
              <a:t>.</a:t>
            </a:r>
          </a:p>
          <a:p>
            <a:pPr marL="685800" lvl="1" indent="-228600">
              <a:buFont typeface="+mj-lt"/>
              <a:buAutoNum type="arabicPeriod"/>
            </a:pPr>
            <a:r>
              <a:rPr lang="en-US" sz="1200" b="0" i="0" kern="1200" baseline="0" dirty="0" smtClean="0">
                <a:solidFill>
                  <a:schemeClr val="tx1"/>
                </a:solidFill>
                <a:effectLst/>
                <a:latin typeface="+mn-lt"/>
                <a:ea typeface="+mn-ea"/>
                <a:cs typeface="+mn-cs"/>
              </a:rPr>
              <a:t>Click on the </a:t>
            </a:r>
            <a:r>
              <a:rPr lang="en-US" sz="1200" b="1" i="0" kern="1200" baseline="0" dirty="0" smtClean="0">
                <a:solidFill>
                  <a:schemeClr val="tx1"/>
                </a:solidFill>
                <a:effectLst/>
                <a:latin typeface="+mn-lt"/>
                <a:ea typeface="+mn-ea"/>
                <a:cs typeface="+mn-cs"/>
              </a:rPr>
              <a:t>Dev</a:t>
            </a:r>
            <a:r>
              <a:rPr lang="en-US" sz="1200" b="0" i="0" kern="1200" baseline="0" dirty="0" smtClean="0">
                <a:solidFill>
                  <a:schemeClr val="tx1"/>
                </a:solidFill>
                <a:effectLst/>
                <a:latin typeface="+mn-lt"/>
                <a:ea typeface="+mn-ea"/>
                <a:cs typeface="+mn-cs"/>
              </a:rPr>
              <a:t> stage we created before.</a:t>
            </a:r>
          </a:p>
          <a:p>
            <a:pPr marL="685800" lvl="1" indent="-228600">
              <a:buFont typeface="+mj-lt"/>
              <a:buAutoNum type="arabicPeriod"/>
            </a:pPr>
            <a:r>
              <a:rPr lang="en-US" b="0" baseline="0" dirty="0" smtClean="0">
                <a:effectLst/>
              </a:rPr>
              <a:t>Navigate to </a:t>
            </a:r>
            <a:r>
              <a:rPr lang="en-US" b="1" baseline="0" dirty="0" smtClean="0">
                <a:effectLst/>
              </a:rPr>
              <a:t>Logs/Tracing</a:t>
            </a:r>
            <a:r>
              <a:rPr lang="en-US" b="0" baseline="0" dirty="0" smtClean="0">
                <a:effectLst/>
              </a:rPr>
              <a:t> like we did earlier.</a:t>
            </a:r>
          </a:p>
          <a:p>
            <a:pPr marL="685800" lvl="1" indent="-228600">
              <a:buFont typeface="+mj-lt"/>
              <a:buAutoNum type="arabicPeriod"/>
            </a:pPr>
            <a:r>
              <a:rPr lang="en-US" b="0" baseline="0" dirty="0" smtClean="0">
                <a:effectLst/>
              </a:rPr>
              <a:t>Now we can turn on logging, so like earlier, click </a:t>
            </a:r>
            <a:r>
              <a:rPr lang="en-US" sz="1200" b="1" i="0" kern="1200" dirty="0" smtClean="0">
                <a:solidFill>
                  <a:schemeClr val="tx1"/>
                </a:solidFill>
                <a:effectLst/>
                <a:latin typeface="+mn-lt"/>
                <a:ea typeface="+mn-ea"/>
                <a:cs typeface="+mn-cs"/>
              </a:rPr>
              <a:t>Enable </a:t>
            </a:r>
            <a:r>
              <a:rPr lang="en-US" sz="1200" b="1" i="0" kern="1200" dirty="0" err="1" smtClean="0">
                <a:solidFill>
                  <a:schemeClr val="tx1"/>
                </a:solidFill>
                <a:effectLst/>
                <a:latin typeface="+mn-lt"/>
                <a:ea typeface="+mn-ea"/>
                <a:cs typeface="+mn-cs"/>
              </a:rPr>
              <a:t>CloudWatch</a:t>
            </a:r>
            <a:r>
              <a:rPr lang="en-US" sz="1200" b="1" i="0" kern="1200" dirty="0" smtClean="0">
                <a:solidFill>
                  <a:schemeClr val="tx1"/>
                </a:solidFill>
                <a:effectLst/>
                <a:latin typeface="+mn-lt"/>
                <a:ea typeface="+mn-ea"/>
                <a:cs typeface="+mn-cs"/>
              </a:rPr>
              <a:t> Logs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and select INFO</a:t>
            </a:r>
            <a:r>
              <a:rPr lang="en-US" sz="1200" b="0" i="0" kern="1200" baseline="0" dirty="0" smtClean="0">
                <a:solidFill>
                  <a:schemeClr val="tx1"/>
                </a:solidFill>
                <a:effectLst/>
                <a:latin typeface="+mn-lt"/>
                <a:ea typeface="+mn-ea"/>
                <a:cs typeface="+mn-cs"/>
              </a:rPr>
              <a:t> from the </a:t>
            </a:r>
            <a:r>
              <a:rPr lang="en-US" sz="1200" b="1" i="0" kern="1200" baseline="0" dirty="0" smtClean="0">
                <a:solidFill>
                  <a:schemeClr val="tx1"/>
                </a:solidFill>
                <a:effectLst/>
                <a:latin typeface="+mn-lt"/>
                <a:ea typeface="+mn-ea"/>
                <a:cs typeface="+mn-cs"/>
              </a:rPr>
              <a:t>Log level</a:t>
            </a:r>
            <a:r>
              <a:rPr lang="en-US" sz="1200" b="0" i="0" kern="1200" baseline="0" dirty="0" smtClean="0">
                <a:solidFill>
                  <a:schemeClr val="tx1"/>
                </a:solidFill>
                <a:effectLst/>
                <a:latin typeface="+mn-lt"/>
                <a:ea typeface="+mn-ea"/>
                <a:cs typeface="+mn-cs"/>
              </a:rPr>
              <a:t> dropdown.</a:t>
            </a:r>
          </a:p>
          <a:p>
            <a:pPr marL="685800" marR="0" lvl="1"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0" baseline="0" dirty="0" smtClean="0">
                <a:effectLst/>
              </a:rPr>
              <a:t>Switch on </a:t>
            </a:r>
            <a:r>
              <a:rPr lang="en-US" sz="1200" b="1" i="0" kern="1200" dirty="0" smtClean="0">
                <a:solidFill>
                  <a:schemeClr val="tx1"/>
                </a:solidFill>
                <a:effectLst/>
                <a:latin typeface="+mn-lt"/>
                <a:ea typeface="+mn-ea"/>
                <a:cs typeface="+mn-cs"/>
              </a:rPr>
              <a:t>Log full requests/responses data</a:t>
            </a:r>
            <a:r>
              <a:rPr lang="en-US" sz="1200" b="0" i="0" kern="1200" dirty="0" smtClean="0">
                <a:solidFill>
                  <a:schemeClr val="tx1"/>
                </a:solidFill>
                <a:effectLst/>
                <a:latin typeface="+mn-lt"/>
                <a:ea typeface="+mn-ea"/>
                <a:cs typeface="+mn-cs"/>
              </a:rPr>
              <a:t>.</a:t>
            </a:r>
            <a:endParaRPr lang="en-US" b="0" baseline="0" dirty="0" smtClean="0">
              <a:effectLst/>
            </a:endParaRPr>
          </a:p>
          <a:p>
            <a:pPr marL="685800" lvl="1" indent="-228600">
              <a:buFont typeface="+mj-lt"/>
              <a:buAutoNum type="arabicPeriod"/>
            </a:pPr>
            <a:r>
              <a:rPr lang="en-US" sz="1200" b="0" i="0" kern="1200" baseline="0" dirty="0" smtClean="0">
                <a:solidFill>
                  <a:schemeClr val="tx1"/>
                </a:solidFill>
                <a:effectLst/>
                <a:latin typeface="+mn-lt"/>
                <a:ea typeface="+mn-ea"/>
                <a:cs typeface="+mn-cs"/>
              </a:rPr>
              <a:t>Click </a:t>
            </a:r>
            <a:r>
              <a:rPr lang="en-US" sz="1200" b="1" i="0" kern="1200" baseline="0" dirty="0" smtClean="0">
                <a:solidFill>
                  <a:schemeClr val="tx1"/>
                </a:solidFill>
                <a:effectLst/>
                <a:latin typeface="+mn-lt"/>
                <a:ea typeface="+mn-ea"/>
                <a:cs typeface="+mn-cs"/>
              </a:rPr>
              <a:t>Save Changes</a:t>
            </a:r>
            <a:r>
              <a:rPr lang="en-US" sz="1200" b="0" i="0" kern="1200" baseline="0" dirty="0" smtClean="0">
                <a:solidFill>
                  <a:schemeClr val="tx1"/>
                </a:solidFill>
                <a:effectLst/>
                <a:latin typeface="+mn-lt"/>
                <a:ea typeface="+mn-ea"/>
                <a:cs typeface="+mn-cs"/>
              </a:rPr>
              <a:t>. This time it should save without an error message.</a:t>
            </a:r>
          </a:p>
          <a:p>
            <a:pPr marL="685800" lvl="1" indent="-228600">
              <a:buFont typeface="+mj-lt"/>
              <a:buAutoNum type="arabicPeriod"/>
            </a:pPr>
            <a:r>
              <a:rPr lang="en-US" sz="1200" b="0" i="0" kern="1200" baseline="0" dirty="0" smtClean="0">
                <a:solidFill>
                  <a:schemeClr val="tx1"/>
                </a:solidFill>
                <a:effectLst/>
                <a:latin typeface="+mn-lt"/>
                <a:ea typeface="+mn-ea"/>
                <a:cs typeface="+mn-cs"/>
              </a:rPr>
              <a:t>Now navigate to the API again in the browser. This time it should have generated </a:t>
            </a:r>
            <a:r>
              <a:rPr lang="en-US" sz="1200" b="1" i="0" kern="1200" baseline="0" dirty="0" err="1" smtClean="0">
                <a:solidFill>
                  <a:schemeClr val="tx1"/>
                </a:solidFill>
                <a:effectLst/>
                <a:latin typeface="+mn-lt"/>
                <a:ea typeface="+mn-ea"/>
                <a:cs typeface="+mn-cs"/>
              </a:rPr>
              <a:t>CloudWatch</a:t>
            </a:r>
            <a:r>
              <a:rPr lang="en-US" sz="1200" b="0" i="0" kern="1200" baseline="0" dirty="0" smtClean="0">
                <a:solidFill>
                  <a:schemeClr val="tx1"/>
                </a:solidFill>
                <a:effectLst/>
                <a:latin typeface="+mn-lt"/>
                <a:ea typeface="+mn-ea"/>
                <a:cs typeface="+mn-cs"/>
              </a:rPr>
              <a:t> log entries.</a:t>
            </a:r>
          </a:p>
          <a:p>
            <a:pPr marL="685800" lvl="1" indent="-228600">
              <a:buFont typeface="+mj-lt"/>
              <a:buAutoNum type="arabicPeriod"/>
            </a:pPr>
            <a:r>
              <a:rPr lang="en-US" sz="1200" b="0" i="0" kern="1200" baseline="0" dirty="0" smtClean="0">
                <a:solidFill>
                  <a:schemeClr val="tx1"/>
                </a:solidFill>
                <a:effectLst/>
                <a:latin typeface="+mn-lt"/>
                <a:ea typeface="+mn-ea"/>
                <a:cs typeface="+mn-cs"/>
              </a:rPr>
              <a:t>Navigate to </a:t>
            </a:r>
            <a:r>
              <a:rPr lang="en-US" sz="1200" b="1" i="0" kern="1200" baseline="0" dirty="0" err="1" smtClean="0">
                <a:solidFill>
                  <a:schemeClr val="tx1"/>
                </a:solidFill>
                <a:effectLst/>
                <a:latin typeface="+mn-lt"/>
                <a:ea typeface="+mn-ea"/>
                <a:cs typeface="+mn-cs"/>
              </a:rPr>
              <a:t>CloudWatch</a:t>
            </a:r>
            <a:r>
              <a:rPr lang="en-US" sz="1200" b="0" i="0" kern="1200" baseline="0" dirty="0" smtClean="0">
                <a:solidFill>
                  <a:schemeClr val="tx1"/>
                </a:solidFill>
                <a:effectLst/>
                <a:latin typeface="+mn-lt"/>
                <a:ea typeface="+mn-ea"/>
                <a:cs typeface="+mn-cs"/>
              </a:rPr>
              <a:t>.</a:t>
            </a:r>
          </a:p>
          <a:p>
            <a:pPr marL="685800" lvl="1" indent="-228600">
              <a:buFont typeface="+mj-lt"/>
              <a:buAutoNum type="arabicPeriod"/>
            </a:pPr>
            <a:r>
              <a:rPr lang="en-US" sz="1200" b="0" i="0" kern="1200" baseline="0" dirty="0" smtClean="0">
                <a:solidFill>
                  <a:schemeClr val="tx1"/>
                </a:solidFill>
                <a:effectLst/>
                <a:latin typeface="+mn-lt"/>
                <a:ea typeface="+mn-ea"/>
                <a:cs typeface="+mn-cs"/>
              </a:rPr>
              <a:t>Click on the log group, which should be named something like API-Gateway-Execution-Logs*.</a:t>
            </a:r>
          </a:p>
          <a:p>
            <a:pPr marL="685800" lvl="1" indent="-228600">
              <a:buFont typeface="+mj-lt"/>
              <a:buAutoNum type="arabicPeriod"/>
            </a:pPr>
            <a:r>
              <a:rPr lang="en-US" sz="1200" b="0" i="0" kern="1200" baseline="0" dirty="0" smtClean="0">
                <a:solidFill>
                  <a:schemeClr val="tx1"/>
                </a:solidFill>
                <a:effectLst/>
                <a:latin typeface="+mn-lt"/>
                <a:ea typeface="+mn-ea"/>
                <a:cs typeface="+mn-cs"/>
              </a:rPr>
              <a:t>Drill down to see the log entries. We should see a more organized list of log entries than we did when we tested in the console.</a:t>
            </a:r>
          </a:p>
          <a:p>
            <a:pPr marL="457200" lvl="1" indent="0">
              <a:buFont typeface="+mj-lt"/>
              <a:buNone/>
            </a:pPr>
            <a:endParaRPr lang="en-US" sz="1200" b="0" i="0" kern="1200" baseline="0" dirty="0" smtClean="0">
              <a:solidFill>
                <a:schemeClr val="tx1"/>
              </a:solidFill>
              <a:effectLst/>
              <a:latin typeface="+mn-lt"/>
              <a:ea typeface="+mn-ea"/>
              <a:cs typeface="+mn-cs"/>
            </a:endParaRPr>
          </a:p>
          <a:p>
            <a:pPr marL="457200" lvl="1" indent="0">
              <a:buFont typeface="+mj-lt"/>
              <a:buNone/>
            </a:pPr>
            <a:r>
              <a:rPr lang="en-US" sz="1200" b="0" i="0" kern="1200" baseline="0" dirty="0" smtClean="0">
                <a:solidFill>
                  <a:schemeClr val="tx1"/>
                </a:solidFill>
                <a:effectLst/>
                <a:latin typeface="+mn-lt"/>
                <a:ea typeface="+mn-ea"/>
                <a:cs typeface="+mn-cs"/>
              </a:rPr>
              <a:t>And this was a SIMPLE example! We need something to make this a lot easier…</a:t>
            </a:r>
            <a:endParaRPr lang="en-US" b="0" baseline="0" dirty="0" smtClean="0">
              <a:effectLst/>
            </a:endParaRPr>
          </a:p>
          <a:p>
            <a:pPr marL="685800" lvl="1" indent="-228600">
              <a:buFont typeface="+mj-lt"/>
              <a:buAutoNum type="arabicPeriod"/>
            </a:pPr>
            <a:endParaRPr lang="en-US" b="0" baseline="0" dirty="0" smtClean="0">
              <a:effectLst/>
            </a:endParaRPr>
          </a:p>
        </p:txBody>
      </p:sp>
      <p:sp>
        <p:nvSpPr>
          <p:cNvPr id="4" name="Slide Number Placeholder 3"/>
          <p:cNvSpPr>
            <a:spLocks noGrp="1"/>
          </p:cNvSpPr>
          <p:nvPr>
            <p:ph type="sldNum" sz="quarter" idx="10"/>
          </p:nvPr>
        </p:nvSpPr>
        <p:spPr/>
        <p:txBody>
          <a:bodyPr/>
          <a:lstStyle/>
          <a:p>
            <a:fld id="{863B625E-CF3C-F846-B514-E214F25D5D25}" type="slidenum">
              <a:rPr lang="en-US" smtClean="0"/>
              <a:t>6</a:t>
            </a:fld>
            <a:endParaRPr lang="en-US" dirty="0"/>
          </a:p>
        </p:txBody>
      </p:sp>
    </p:spTree>
    <p:extLst>
      <p:ext uri="{BB962C8B-B14F-4D97-AF65-F5344CB8AC3E}">
        <p14:creationId xmlns:p14="http://schemas.microsoft.com/office/powerpoint/2010/main" val="2422883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Serverless Framework makes configuring, deploying, version control, etc., so much easier. Using the AWS console for hundreds or thousands of functions,</a:t>
            </a:r>
            <a:r>
              <a:rPr lang="en-US" baseline="0" dirty="0" smtClean="0"/>
              <a:t> configuration settings, etc.</a:t>
            </a:r>
            <a:r>
              <a:rPr lang="en-US" dirty="0" smtClean="0"/>
              <a:t> is unwieldy and unnecessary.</a:t>
            </a:r>
            <a:endParaRPr lang="en-US" sz="1200" dirty="0" smtClean="0"/>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Necessary for Complex Solutions</a:t>
            </a:r>
            <a:r>
              <a:rPr lang="en-US" dirty="0" smtClean="0"/>
              <a:t>: AWS has something similar, but this is more flexible and most popular.</a:t>
            </a:r>
          </a:p>
          <a:p>
            <a:pPr marL="171450" indent="-171450">
              <a:buFont typeface="Arial" panose="020B0604020202020204" pitchFamily="34" charset="0"/>
              <a:buChar char="•"/>
            </a:pPr>
            <a:r>
              <a:rPr lang="en-US" sz="1200" dirty="0" smtClean="0"/>
              <a:t>Blueprints for Scaffolding: Similar to Lambda’s blueprints in AWS console.</a:t>
            </a:r>
            <a:endParaRPr lang="en-US" dirty="0" smtClean="0"/>
          </a:p>
          <a:p>
            <a:pPr marL="171450" indent="-171450">
              <a:buFont typeface="Arial" panose="020B0604020202020204" pitchFamily="34" charset="0"/>
              <a:buChar char="•"/>
            </a:pPr>
            <a:r>
              <a:rPr lang="en-US" dirty="0" smtClean="0"/>
              <a:t>Infrastructure in Code: Configure everything in </a:t>
            </a:r>
            <a:r>
              <a:rPr lang="en-US" dirty="0" err="1" smtClean="0"/>
              <a:t>Yaml</a:t>
            </a:r>
            <a:r>
              <a:rPr lang="en-US" dirty="0" smtClean="0"/>
              <a:t>.</a:t>
            </a:r>
          </a:p>
          <a:p>
            <a:pPr marL="171450" indent="-171450">
              <a:buFont typeface="Arial" panose="020B0604020202020204" pitchFamily="34" charset="0"/>
              <a:buChar char="•"/>
            </a:pPr>
            <a:r>
              <a:rPr lang="en-US" dirty="0" smtClean="0"/>
              <a:t>Provider Agnostic:</a:t>
            </a:r>
            <a:r>
              <a:rPr lang="en-US" baseline="0" dirty="0" smtClean="0"/>
              <a:t> </a:t>
            </a:r>
            <a:r>
              <a:rPr lang="en-US" dirty="0" smtClean="0"/>
              <a:t>Supports multiple </a:t>
            </a:r>
            <a:r>
              <a:rPr lang="en-US" dirty="0" err="1" smtClean="0"/>
              <a:t>serverless</a:t>
            </a:r>
            <a:r>
              <a:rPr lang="en-US" dirty="0" smtClean="0"/>
              <a:t> providers. Avoids lock-in.</a:t>
            </a:r>
          </a:p>
          <a:p>
            <a:pPr marL="171450" indent="-171450">
              <a:buFont typeface="Arial" panose="020B0604020202020204" pitchFamily="34" charset="0"/>
              <a:buChar char="•"/>
            </a:pPr>
            <a:r>
              <a:rPr lang="en-US" dirty="0" smtClean="0"/>
              <a:t>Allows for</a:t>
            </a:r>
            <a:r>
              <a:rPr lang="en-US" baseline="0" dirty="0" smtClean="0"/>
              <a:t> Version Control: Since everything is file-based, you can easily make a </a:t>
            </a:r>
            <a:r>
              <a:rPr lang="en-US" baseline="0" dirty="0" err="1" smtClean="0"/>
              <a:t>Git</a:t>
            </a:r>
            <a:r>
              <a:rPr lang="en-US" baseline="0" dirty="0" smtClean="0"/>
              <a:t> repo for your project.</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Multiple Environments: Makes it easy to deploy to multiple environments</a:t>
            </a:r>
            <a:r>
              <a:rPr lang="en-US" sz="1200" baseline="0" dirty="0" smtClean="0"/>
              <a:t> (dev/stage/</a:t>
            </a:r>
            <a:r>
              <a:rPr lang="en-US" sz="1200" baseline="0" dirty="0" err="1" smtClean="0"/>
              <a:t>qa</a:t>
            </a:r>
            <a:r>
              <a:rPr lang="en-US" sz="1200" baseline="0" dirty="0" smtClean="0"/>
              <a:t>/prod).</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smtClean="0"/>
              <a:t>Easy Log Viewing: Simple command line option to view </a:t>
            </a:r>
            <a:r>
              <a:rPr lang="en-US" sz="1200" baseline="0" dirty="0" err="1" smtClean="0"/>
              <a:t>CloudWatch</a:t>
            </a:r>
            <a:r>
              <a:rPr lang="en-US" sz="1200" baseline="0" dirty="0" smtClean="0"/>
              <a:t> logs or even tail logs.</a:t>
            </a:r>
            <a:endParaRPr lang="en-US" dirty="0" smtClean="0"/>
          </a:p>
        </p:txBody>
      </p:sp>
      <p:sp>
        <p:nvSpPr>
          <p:cNvPr id="4" name="Slide Number Placeholder 3"/>
          <p:cNvSpPr>
            <a:spLocks noGrp="1"/>
          </p:cNvSpPr>
          <p:nvPr>
            <p:ph type="sldNum" sz="quarter" idx="10"/>
          </p:nvPr>
        </p:nvSpPr>
        <p:spPr/>
        <p:txBody>
          <a:bodyPr/>
          <a:lstStyle/>
          <a:p>
            <a:fld id="{863B625E-CF3C-F846-B514-E214F25D5D25}" type="slidenum">
              <a:rPr lang="en-US" smtClean="0"/>
              <a:t>7</a:t>
            </a:fld>
            <a:endParaRPr lang="en-US" dirty="0"/>
          </a:p>
        </p:txBody>
      </p:sp>
    </p:spTree>
    <p:extLst>
      <p:ext uri="{BB962C8B-B14F-4D97-AF65-F5344CB8AC3E}">
        <p14:creationId xmlns:p14="http://schemas.microsoft.com/office/powerpoint/2010/main" val="1150667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 a basic Serverless app via the Serverless Framework:</a:t>
            </a:r>
          </a:p>
          <a:p>
            <a:pPr marL="228600" indent="-228600">
              <a:buFont typeface="+mj-lt"/>
              <a:buAutoNum type="arabicPeriod"/>
            </a:pPr>
            <a:r>
              <a:rPr lang="en-US" dirty="0" smtClean="0"/>
              <a:t>Install latest version of node.js if you don't already have it.</a:t>
            </a:r>
          </a:p>
          <a:p>
            <a:pPr marL="228600" indent="-228600">
              <a:buFont typeface="+mj-lt"/>
              <a:buAutoNum type="arabicPeriod"/>
            </a:pPr>
            <a:r>
              <a:rPr lang="en-US" dirty="0" smtClean="0"/>
              <a:t>Run </a:t>
            </a:r>
            <a:r>
              <a:rPr lang="en-US" b="1" dirty="0" err="1" smtClean="0"/>
              <a:t>npm</a:t>
            </a:r>
            <a:r>
              <a:rPr lang="en-US" b="1" dirty="0" smtClean="0"/>
              <a:t> install </a:t>
            </a:r>
            <a:r>
              <a:rPr lang="en-US" b="1" dirty="0" err="1" smtClean="0"/>
              <a:t>serverless</a:t>
            </a:r>
            <a:r>
              <a:rPr lang="en-US" b="1" dirty="0" smtClean="0"/>
              <a:t> -g</a:t>
            </a:r>
          </a:p>
          <a:p>
            <a:pPr marL="228600" indent="-228600">
              <a:buFont typeface="+mj-lt"/>
              <a:buAutoNum type="arabicPeriod"/>
            </a:pPr>
            <a:r>
              <a:rPr lang="en-US" dirty="0" smtClean="0"/>
              <a:t>Run </a:t>
            </a:r>
            <a:r>
              <a:rPr lang="en-US" dirty="0" err="1" smtClean="0"/>
              <a:t>serverless</a:t>
            </a:r>
            <a:r>
              <a:rPr lang="en-US" dirty="0" smtClean="0"/>
              <a:t> </a:t>
            </a:r>
            <a:r>
              <a:rPr lang="en-US" dirty="0" err="1" smtClean="0"/>
              <a:t>config</a:t>
            </a:r>
            <a:r>
              <a:rPr lang="en-US" dirty="0" smtClean="0"/>
              <a:t> credentials --provider </a:t>
            </a:r>
            <a:r>
              <a:rPr lang="en-US" dirty="0" err="1" smtClean="0"/>
              <a:t>aws</a:t>
            </a:r>
            <a:r>
              <a:rPr lang="en-US" dirty="0" smtClean="0"/>
              <a:t> --profile </a:t>
            </a:r>
            <a:r>
              <a:rPr lang="en-US" dirty="0" err="1" smtClean="0"/>
              <a:t>serverless</a:t>
            </a:r>
            <a:r>
              <a:rPr lang="en-US" dirty="0" smtClean="0"/>
              <a:t> --key ????? --secret ?????</a:t>
            </a:r>
          </a:p>
          <a:p>
            <a:pPr marL="228600" indent="-228600">
              <a:buFont typeface="+mj-lt"/>
              <a:buAutoNum type="arabicPeriod"/>
            </a:pPr>
            <a:r>
              <a:rPr lang="en-US" dirty="0" smtClean="0"/>
              <a:t>Create</a:t>
            </a:r>
            <a:r>
              <a:rPr lang="en-US" baseline="0" dirty="0" smtClean="0"/>
              <a:t> and navigate to project folder</a:t>
            </a:r>
            <a:r>
              <a:rPr lang="en-US" dirty="0" smtClean="0"/>
              <a:t>.</a:t>
            </a:r>
          </a:p>
          <a:p>
            <a:pPr marL="228600" indent="-228600">
              <a:buFont typeface="+mj-lt"/>
              <a:buAutoNum type="arabicPeriod"/>
            </a:pPr>
            <a:r>
              <a:rPr lang="en-US" dirty="0" smtClean="0"/>
              <a:t>Run </a:t>
            </a:r>
            <a:r>
              <a:rPr lang="en-US" b="1" dirty="0" err="1" smtClean="0"/>
              <a:t>npm</a:t>
            </a:r>
            <a:r>
              <a:rPr lang="en-US" b="1" dirty="0" smtClean="0"/>
              <a:t> </a:t>
            </a:r>
            <a:r>
              <a:rPr lang="en-US" b="1" dirty="0" err="1" smtClean="0"/>
              <a:t>init</a:t>
            </a:r>
            <a:r>
              <a:rPr lang="en-US" b="0" dirty="0" smtClean="0"/>
              <a:t>, which will allow us to add other packages.</a:t>
            </a:r>
            <a:endParaRPr lang="en-US" b="1" dirty="0" smtClean="0"/>
          </a:p>
          <a:p>
            <a:pPr marL="228600" indent="-228600">
              <a:buFont typeface="+mj-lt"/>
              <a:buAutoNum type="arabicPeriod"/>
            </a:pPr>
            <a:r>
              <a:rPr lang="en-US" dirty="0" smtClean="0"/>
              <a:t>Run </a:t>
            </a:r>
            <a:r>
              <a:rPr lang="en-US" b="1" dirty="0" err="1" smtClean="0"/>
              <a:t>serverless</a:t>
            </a:r>
            <a:r>
              <a:rPr lang="en-US" b="1" dirty="0" smtClean="0"/>
              <a:t> create --template </a:t>
            </a:r>
            <a:r>
              <a:rPr lang="en-US" b="1" dirty="0" err="1" smtClean="0"/>
              <a:t>aws-nodejs</a:t>
            </a:r>
            <a:endParaRPr lang="en-US" b="1" dirty="0" smtClean="0"/>
          </a:p>
          <a:p>
            <a:pPr marL="228600" indent="-228600">
              <a:buFont typeface="+mj-lt"/>
              <a:buAutoNum type="arabicPeriod"/>
            </a:pPr>
            <a:r>
              <a:rPr lang="en-US" dirty="0" smtClean="0"/>
              <a:t>In the </a:t>
            </a:r>
            <a:r>
              <a:rPr lang="en-US" b="1" dirty="0" err="1" smtClean="0"/>
              <a:t>serverless.yml</a:t>
            </a:r>
            <a:r>
              <a:rPr lang="en-US" b="1" dirty="0" smtClean="0"/>
              <a:t> </a:t>
            </a:r>
            <a:r>
              <a:rPr lang="en-US" dirty="0" smtClean="0"/>
              <a:t>file (infrastructure as code):</a:t>
            </a:r>
          </a:p>
          <a:p>
            <a:pPr marL="685800" lvl="1" indent="-228600">
              <a:buFont typeface="+mj-lt"/>
              <a:buAutoNum type="arabicPeriod"/>
            </a:pPr>
            <a:r>
              <a:rPr lang="en-US" dirty="0" smtClean="0"/>
              <a:t>Change the name of the project</a:t>
            </a:r>
          </a:p>
          <a:p>
            <a:pPr marL="685800" lvl="1" indent="-228600">
              <a:buFont typeface="+mj-lt"/>
              <a:buAutoNum type="arabicPeriod"/>
            </a:pPr>
            <a:r>
              <a:rPr lang="en-US" dirty="0" smtClean="0"/>
              <a:t>Specify the profile you’ll be deploying and running under (the account you created for this).</a:t>
            </a:r>
          </a:p>
          <a:p>
            <a:pPr marL="685800" lvl="1" indent="-228600">
              <a:buFont typeface="+mj-lt"/>
              <a:buAutoNum type="arabicPeriod"/>
            </a:pPr>
            <a:r>
              <a:rPr lang="en-US" dirty="0" smtClean="0"/>
              <a:t>Specify region (defaults to us-east-1, but I like being explicit).</a:t>
            </a:r>
          </a:p>
          <a:p>
            <a:pPr marL="685800" lvl="1" indent="-228600">
              <a:buFont typeface="+mj-lt"/>
              <a:buAutoNum type="arabicPeriod"/>
            </a:pPr>
            <a:r>
              <a:rPr lang="en-US" dirty="0" smtClean="0"/>
              <a:t>Add an event to the function.</a:t>
            </a:r>
          </a:p>
          <a:p>
            <a:pPr marL="228600" lvl="0" indent="-228600">
              <a:buFont typeface="+mj-lt"/>
              <a:buAutoNum type="arabicPeriod"/>
            </a:pPr>
            <a:r>
              <a:rPr lang="en-US" dirty="0" smtClean="0"/>
              <a:t>Run </a:t>
            </a:r>
            <a:r>
              <a:rPr lang="en-US" b="1" dirty="0" err="1" smtClean="0"/>
              <a:t>serverless</a:t>
            </a:r>
            <a:r>
              <a:rPr lang="en-US" b="1" dirty="0" smtClean="0"/>
              <a:t> deploy</a:t>
            </a:r>
            <a:r>
              <a:rPr lang="en-US" dirty="0" smtClean="0"/>
              <a:t> (or </a:t>
            </a:r>
            <a:r>
              <a:rPr lang="en-US" dirty="0" err="1" smtClean="0"/>
              <a:t>sls</a:t>
            </a:r>
            <a:r>
              <a:rPr lang="en-US" dirty="0" smtClean="0"/>
              <a:t> deploy – “</a:t>
            </a:r>
            <a:r>
              <a:rPr lang="en-US" dirty="0" err="1" smtClean="0"/>
              <a:t>sls</a:t>
            </a:r>
            <a:r>
              <a:rPr lang="en-US" dirty="0" smtClean="0"/>
              <a:t>” is an alias for “</a:t>
            </a:r>
            <a:r>
              <a:rPr lang="en-US" dirty="0" err="1" smtClean="0"/>
              <a:t>serverless</a:t>
            </a:r>
            <a:r>
              <a:rPr lang="en-US" dirty="0" smtClean="0"/>
              <a:t>”). This creates a </a:t>
            </a:r>
            <a:r>
              <a:rPr lang="en-US" dirty="0" err="1" smtClean="0"/>
              <a:t>CloudFormation</a:t>
            </a:r>
            <a:r>
              <a:rPr lang="en-US" dirty="0" smtClean="0"/>
              <a:t> template, packages, zips up, and</a:t>
            </a:r>
            <a:r>
              <a:rPr lang="en-US" baseline="0" dirty="0" smtClean="0"/>
              <a:t> </a:t>
            </a:r>
            <a:r>
              <a:rPr lang="en-US" dirty="0" smtClean="0"/>
              <a:t>uploads to S3, and installs from the </a:t>
            </a:r>
            <a:r>
              <a:rPr lang="en-US" dirty="0" err="1" smtClean="0"/>
              <a:t>CloudFormation</a:t>
            </a:r>
            <a:r>
              <a:rPr lang="en-US" dirty="0" smtClean="0"/>
              <a:t> template, creating all the resources specified in the YAML file.</a:t>
            </a:r>
          </a:p>
          <a:p>
            <a:pPr marL="228600" lvl="0" indent="-228600">
              <a:buFont typeface="+mj-lt"/>
              <a:buAutoNum type="arabicPeriod"/>
            </a:pPr>
            <a:r>
              <a:rPr lang="en-US" dirty="0" smtClean="0"/>
              <a:t>Check AWS console to actually see the results.</a:t>
            </a:r>
          </a:p>
          <a:p>
            <a:pPr marL="228600" lvl="0" indent="-228600">
              <a:buFont typeface="+mj-lt"/>
              <a:buAutoNum type="arabicPeriod"/>
            </a:pPr>
            <a:r>
              <a:rPr lang="en-US" dirty="0" smtClean="0"/>
              <a:t>Call the API from Curl or Postman, etc.</a:t>
            </a:r>
          </a:p>
          <a:p>
            <a:pPr marL="228600" lvl="0" indent="-228600">
              <a:buFont typeface="+mj-lt"/>
              <a:buAutoNum type="arabicPeriod"/>
            </a:pPr>
            <a:r>
              <a:rPr lang="en-US" dirty="0" smtClean="0"/>
              <a:t>Check </a:t>
            </a:r>
            <a:r>
              <a:rPr lang="en-US" dirty="0" err="1" smtClean="0"/>
              <a:t>CloudWatch</a:t>
            </a:r>
            <a:r>
              <a:rPr lang="en-US" dirty="0" smtClean="0"/>
              <a:t> logs for execution details. You can also run </a:t>
            </a:r>
            <a:r>
              <a:rPr lang="en-US" b="1" dirty="0" err="1" smtClean="0"/>
              <a:t>sls</a:t>
            </a:r>
            <a:r>
              <a:rPr lang="en-US" b="1" dirty="0" smtClean="0"/>
              <a:t> log</a:t>
            </a:r>
            <a:r>
              <a:rPr lang="en-US" dirty="0" smtClean="0"/>
              <a:t> to see the log output without having to navigate the AWS console.</a:t>
            </a:r>
          </a:p>
          <a:p>
            <a:pPr marL="228600" lvl="0" indent="-228600">
              <a:buFont typeface="+mj-lt"/>
              <a:buAutoNum type="arabicPeriod"/>
            </a:pPr>
            <a:endParaRPr lang="en-US" dirty="0" smtClean="0"/>
          </a:p>
          <a:p>
            <a:pPr marL="0" lvl="0" indent="0">
              <a:buFont typeface="+mj-lt"/>
              <a:buNone/>
            </a:pPr>
            <a:r>
              <a:rPr lang="en-US" dirty="0" smtClean="0"/>
              <a:t>By the way, if you only change a function and need to redeploy, you can run </a:t>
            </a:r>
            <a:r>
              <a:rPr lang="en-US" b="1" dirty="0" err="1" smtClean="0"/>
              <a:t>sls</a:t>
            </a:r>
            <a:r>
              <a:rPr lang="en-US" b="1" dirty="0" smtClean="0"/>
              <a:t> deploy function –function </a:t>
            </a:r>
            <a:r>
              <a:rPr lang="en-US" b="1" dirty="0" err="1" smtClean="0"/>
              <a:t>MyFunctionNameSpecifiedInConfigFile</a:t>
            </a:r>
            <a:r>
              <a:rPr lang="en-US" b="0" dirty="0" smtClean="0"/>
              <a:t>. This is much,</a:t>
            </a:r>
            <a:r>
              <a:rPr lang="en-US" b="0" baseline="0" dirty="0" smtClean="0"/>
              <a:t> much faster than redeploying everything.</a:t>
            </a:r>
            <a:endParaRPr lang="en-US" b="1" dirty="0" smtClean="0"/>
          </a:p>
          <a:p>
            <a:endParaRPr lang="en-US" baseline="0" dirty="0" smtClean="0"/>
          </a:p>
          <a:p>
            <a:r>
              <a:rPr lang="en-US" baseline="0" dirty="0" smtClean="0"/>
              <a:t>We should write our code to be testable. We do that by separating the handler and infrastructure logic from the business functionality. This way it makes it easier to test your code outside of Lambda.</a:t>
            </a:r>
          </a:p>
          <a:p>
            <a:endParaRPr lang="en-US" baseline="0" dirty="0" smtClean="0"/>
          </a:p>
          <a:p>
            <a:r>
              <a:rPr lang="en-US" baseline="0" dirty="0" smtClean="0"/>
              <a:t>We can run </a:t>
            </a:r>
            <a:r>
              <a:rPr lang="en-US" b="1" baseline="0" dirty="0" err="1" smtClean="0"/>
              <a:t>sls</a:t>
            </a:r>
            <a:r>
              <a:rPr lang="en-US" b="1" baseline="0" dirty="0" smtClean="0"/>
              <a:t> invoke –function </a:t>
            </a:r>
            <a:r>
              <a:rPr lang="en-US" b="1" baseline="0" dirty="0" err="1" smtClean="0"/>
              <a:t>FunctionName</a:t>
            </a:r>
            <a:r>
              <a:rPr lang="en-US" b="0" baseline="0" dirty="0" smtClean="0"/>
              <a:t> to test a specific Lambda, but I recommend testing business logic locally instead.</a:t>
            </a:r>
            <a:endParaRPr lang="en-US" b="1" baseline="0" dirty="0" smtClean="0"/>
          </a:p>
          <a:p>
            <a:endParaRPr lang="en-US" dirty="0" smtClean="0"/>
          </a:p>
        </p:txBody>
      </p:sp>
      <p:sp>
        <p:nvSpPr>
          <p:cNvPr id="4" name="Slide Number Placeholder 3"/>
          <p:cNvSpPr>
            <a:spLocks noGrp="1"/>
          </p:cNvSpPr>
          <p:nvPr>
            <p:ph type="sldNum" sz="quarter" idx="10"/>
          </p:nvPr>
        </p:nvSpPr>
        <p:spPr/>
        <p:txBody>
          <a:bodyPr/>
          <a:lstStyle/>
          <a:p>
            <a:fld id="{863B625E-CF3C-F846-B514-E214F25D5D25}" type="slidenum">
              <a:rPr lang="en-US" smtClean="0"/>
              <a:t>8</a:t>
            </a:fld>
            <a:endParaRPr lang="en-US" dirty="0"/>
          </a:p>
        </p:txBody>
      </p:sp>
    </p:spTree>
    <p:extLst>
      <p:ext uri="{BB962C8B-B14F-4D97-AF65-F5344CB8AC3E}">
        <p14:creationId xmlns:p14="http://schemas.microsoft.com/office/powerpoint/2010/main" val="1486875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a more involved example which uses </a:t>
            </a:r>
            <a:r>
              <a:rPr lang="en-US" dirty="0" err="1" smtClean="0"/>
              <a:t>DynamoDB</a:t>
            </a:r>
            <a:r>
              <a:rPr lang="en-US" dirty="0" smtClean="0"/>
              <a:t> for CRUD functionality:</a:t>
            </a:r>
          </a:p>
          <a:p>
            <a:pPr marL="171450" indent="-171450">
              <a:buFont typeface="Arial" panose="020B0604020202020204" pitchFamily="34" charset="0"/>
              <a:buChar char="•"/>
            </a:pPr>
            <a:r>
              <a:rPr lang="en-US" dirty="0" err="1" smtClean="0"/>
              <a:t>Serverless.yml</a:t>
            </a:r>
            <a:r>
              <a:rPr lang="en-US" dirty="0" smtClean="0"/>
              <a:t> Walkthrough:</a:t>
            </a:r>
          </a:p>
          <a:p>
            <a:pPr marL="628650" lvl="1" indent="-171450">
              <a:buFont typeface="Arial" panose="020B0604020202020204" pitchFamily="34" charset="0"/>
              <a:buChar char="•"/>
            </a:pPr>
            <a:r>
              <a:rPr lang="en-US" sz="2400" dirty="0" smtClean="0"/>
              <a:t>Accessing internal </a:t>
            </a:r>
            <a:r>
              <a:rPr lang="en-US" sz="2400" dirty="0" err="1" smtClean="0"/>
              <a:t>config</a:t>
            </a:r>
            <a:r>
              <a:rPr lang="en-US" sz="2400" dirty="0" smtClean="0"/>
              <a:t> values</a:t>
            </a:r>
          </a:p>
          <a:p>
            <a:pPr marL="628650" lvl="1" indent="-171450">
              <a:buFont typeface="Arial" panose="020B0604020202020204" pitchFamily="34" charset="0"/>
              <a:buChar char="•"/>
            </a:pPr>
            <a:r>
              <a:rPr lang="en-US" sz="2400" dirty="0" smtClean="0"/>
              <a:t>Creating environment variables</a:t>
            </a:r>
          </a:p>
          <a:p>
            <a:pPr marL="628650" lvl="1" indent="-171450">
              <a:buFont typeface="Arial" panose="020B0604020202020204" pitchFamily="34" charset="0"/>
              <a:buChar char="•"/>
            </a:pPr>
            <a:r>
              <a:rPr lang="en-US" sz="2400" dirty="0" smtClean="0"/>
              <a:t>IAM (security) settings</a:t>
            </a:r>
          </a:p>
          <a:p>
            <a:pPr marL="628650" lvl="1" indent="-171450">
              <a:buFont typeface="Arial" panose="020B0604020202020204" pitchFamily="34" charset="0"/>
              <a:buChar char="•"/>
            </a:pPr>
            <a:r>
              <a:rPr lang="en-US" sz="2400" dirty="0" smtClean="0"/>
              <a:t>API handlers configuration</a:t>
            </a:r>
          </a:p>
          <a:p>
            <a:pPr marL="628650" lvl="1" indent="-171450">
              <a:buFont typeface="Arial" panose="020B0604020202020204" pitchFamily="34" charset="0"/>
              <a:buChar char="•"/>
            </a:pPr>
            <a:r>
              <a:rPr lang="en-US" sz="2400" dirty="0" err="1" smtClean="0"/>
              <a:t>DynamoDB</a:t>
            </a:r>
            <a:r>
              <a:rPr lang="en-US" sz="2400" dirty="0" smtClean="0"/>
              <a:t> table configuration</a:t>
            </a:r>
          </a:p>
          <a:p>
            <a:pPr marL="628650" lvl="1" indent="-171450">
              <a:buFont typeface="Arial" panose="020B0604020202020204" pitchFamily="34" charset="0"/>
              <a:buChar char="•"/>
            </a:pPr>
            <a:r>
              <a:rPr lang="en-US" sz="2400" dirty="0" smtClean="0"/>
              <a:t>Persistence option</a:t>
            </a:r>
          </a:p>
          <a:p>
            <a:pPr marL="628650" lvl="1" indent="-171450">
              <a:buFont typeface="Arial" panose="020B0604020202020204" pitchFamily="34" charset="0"/>
              <a:buChar char="•"/>
            </a:pPr>
            <a:r>
              <a:rPr lang="en-US" sz="2400" dirty="0" smtClean="0"/>
              <a:t>Make</a:t>
            </a:r>
            <a:r>
              <a:rPr lang="en-US" sz="2400" baseline="0" dirty="0" smtClean="0"/>
              <a:t> point about </a:t>
            </a:r>
            <a:r>
              <a:rPr lang="en-US" sz="2400" dirty="0" smtClean="0"/>
              <a:t>capacity units</a:t>
            </a:r>
          </a:p>
          <a:p>
            <a:pPr marL="171450" lvl="0" indent="-171450">
              <a:buFont typeface="Arial" panose="020B0604020202020204" pitchFamily="34" charset="0"/>
              <a:buChar char="•"/>
            </a:pPr>
            <a:r>
              <a:rPr lang="en-US" sz="2400" dirty="0" smtClean="0"/>
              <a:t>Node.JS Event Handlers (API Gateway, scheduler)</a:t>
            </a:r>
          </a:p>
          <a:p>
            <a:pPr marL="628650" lvl="1" indent="-171450">
              <a:buFont typeface="Arial" panose="020B0604020202020204" pitchFamily="34" charset="0"/>
              <a:buChar char="•"/>
            </a:pPr>
            <a:r>
              <a:rPr lang="en-US" sz="2400" dirty="0" smtClean="0"/>
              <a:t>Can be any of several languages</a:t>
            </a:r>
          </a:p>
          <a:p>
            <a:pPr marL="628650" lvl="1" indent="-171450">
              <a:buFont typeface="Arial" panose="020B0604020202020204" pitchFamily="34" charset="0"/>
              <a:buChar char="•"/>
            </a:pPr>
            <a:r>
              <a:rPr lang="en-US" sz="2400" dirty="0" smtClean="0"/>
              <a:t>No need to install AWS library, since it’s already there to use for</a:t>
            </a:r>
            <a:r>
              <a:rPr lang="en-US" sz="2400" baseline="0" dirty="0" smtClean="0"/>
              <a:t> Lambdas</a:t>
            </a:r>
          </a:p>
          <a:p>
            <a:pPr marL="628650" lvl="1" indent="-171450">
              <a:buFont typeface="Arial" panose="020B0604020202020204" pitchFamily="34" charset="0"/>
              <a:buChar char="•"/>
            </a:pPr>
            <a:r>
              <a:rPr lang="en-US" sz="2400" baseline="0" dirty="0" smtClean="0"/>
              <a:t>Event</a:t>
            </a:r>
          </a:p>
          <a:p>
            <a:pPr marL="628650" lvl="1" indent="-171450">
              <a:buFont typeface="Arial" panose="020B0604020202020204" pitchFamily="34" charset="0"/>
              <a:buChar char="•"/>
            </a:pPr>
            <a:r>
              <a:rPr lang="en-US" sz="2400" baseline="0" dirty="0" smtClean="0"/>
              <a:t>Context</a:t>
            </a:r>
          </a:p>
          <a:p>
            <a:pPr marL="628650" lvl="1" indent="-171450">
              <a:buFont typeface="Arial" panose="020B0604020202020204" pitchFamily="34" charset="0"/>
              <a:buChar char="•"/>
            </a:pPr>
            <a:r>
              <a:rPr lang="en-US" sz="2400" baseline="0" dirty="0" smtClean="0"/>
              <a:t>Callback</a:t>
            </a:r>
          </a:p>
          <a:p>
            <a:pPr marL="628650" lvl="1" indent="-171450">
              <a:buFont typeface="Arial" panose="020B0604020202020204" pitchFamily="34" charset="0"/>
              <a:buChar char="•"/>
            </a:pPr>
            <a:r>
              <a:rPr lang="en-US" sz="2400" dirty="0" err="1" smtClean="0"/>
              <a:t>DocumentClient</a:t>
            </a:r>
            <a:r>
              <a:rPr lang="en-US" sz="2400" dirty="0" smtClean="0"/>
              <a:t> provides</a:t>
            </a:r>
            <a:r>
              <a:rPr lang="en-US" sz="2400" baseline="0" dirty="0" smtClean="0"/>
              <a:t> syntactical sugar for accessing </a:t>
            </a:r>
            <a:r>
              <a:rPr lang="en-US" sz="2400" baseline="0" dirty="0" err="1" smtClean="0"/>
              <a:t>DynamoDB</a:t>
            </a:r>
            <a:r>
              <a:rPr lang="en-US" sz="2400" baseline="0" dirty="0" smtClean="0"/>
              <a:t> through the AWS APIs</a:t>
            </a:r>
          </a:p>
          <a:p>
            <a:pPr marL="171450" lvl="0" indent="-171450">
              <a:buFont typeface="Arial" panose="020B0604020202020204" pitchFamily="34" charset="0"/>
              <a:buChar char="•"/>
            </a:pPr>
            <a:r>
              <a:rPr lang="en-US" sz="2400" baseline="0" dirty="0" smtClean="0"/>
              <a:t>Deploy the App</a:t>
            </a:r>
          </a:p>
          <a:p>
            <a:pPr marL="628650" lvl="1" indent="-171450">
              <a:buFont typeface="Arial" panose="020B0604020202020204" pitchFamily="34" charset="0"/>
              <a:buChar char="•"/>
            </a:pPr>
            <a:r>
              <a:rPr lang="en-US" sz="2400" baseline="0" dirty="0" smtClean="0"/>
              <a:t>Run </a:t>
            </a:r>
            <a:r>
              <a:rPr lang="en-US" sz="2400" b="1" baseline="0" dirty="0" err="1" smtClean="0"/>
              <a:t>sls</a:t>
            </a:r>
            <a:r>
              <a:rPr lang="en-US" sz="2400" b="1" baseline="0" dirty="0" smtClean="0"/>
              <a:t> deploy</a:t>
            </a:r>
          </a:p>
          <a:p>
            <a:pPr marL="171450" lvl="0" indent="-171450">
              <a:buFont typeface="Arial" panose="020B0604020202020204" pitchFamily="34" charset="0"/>
              <a:buChar char="•"/>
            </a:pPr>
            <a:r>
              <a:rPr lang="en-US" sz="2400" baseline="0" dirty="0" smtClean="0"/>
              <a:t>Test the API Calls</a:t>
            </a:r>
          </a:p>
          <a:p>
            <a:pPr marL="628650" lvl="1" indent="-171450">
              <a:buFont typeface="Arial" panose="020B0604020202020204" pitchFamily="34" charset="0"/>
              <a:buChar char="•"/>
            </a:pPr>
            <a:r>
              <a:rPr lang="en-US" sz="2400" baseline="0" dirty="0" smtClean="0"/>
              <a:t>Use Curl or Postman</a:t>
            </a:r>
          </a:p>
          <a:p>
            <a:pPr marL="628650" lvl="1" indent="-171450">
              <a:buFont typeface="Arial" panose="020B0604020202020204" pitchFamily="34" charset="0"/>
              <a:buChar char="•"/>
            </a:pPr>
            <a:r>
              <a:rPr lang="en-US" sz="2400" baseline="0" dirty="0" smtClean="0"/>
              <a:t>POST</a:t>
            </a:r>
          </a:p>
          <a:p>
            <a:pPr marL="628650" lvl="1" indent="-171450">
              <a:buFont typeface="Arial" panose="020B0604020202020204" pitchFamily="34" charset="0"/>
              <a:buChar char="•"/>
            </a:pPr>
            <a:r>
              <a:rPr lang="en-US" sz="2400" baseline="0" dirty="0" smtClean="0"/>
              <a:t>GET</a:t>
            </a:r>
          </a:p>
          <a:p>
            <a:pPr marL="628650" lvl="1" indent="-171450">
              <a:buFont typeface="Arial" panose="020B0604020202020204" pitchFamily="34" charset="0"/>
              <a:buChar char="•"/>
            </a:pPr>
            <a:r>
              <a:rPr lang="en-US" sz="2400" baseline="0" dirty="0" smtClean="0"/>
              <a:t>POST</a:t>
            </a:r>
          </a:p>
          <a:p>
            <a:pPr marL="628650" lvl="1" indent="-171450">
              <a:buFont typeface="Arial" panose="020B0604020202020204" pitchFamily="34" charset="0"/>
              <a:buChar char="•"/>
            </a:pPr>
            <a:r>
              <a:rPr lang="en-US" sz="2400" baseline="0" dirty="0" smtClean="0"/>
              <a:t>GET all</a:t>
            </a:r>
          </a:p>
          <a:p>
            <a:pPr marL="628650" lvl="1" indent="-171450">
              <a:buFont typeface="Arial" panose="020B0604020202020204" pitchFamily="34" charset="0"/>
              <a:buChar char="•"/>
            </a:pPr>
            <a:r>
              <a:rPr lang="en-US" sz="2400" baseline="0" dirty="0" smtClean="0"/>
              <a:t>PUT</a:t>
            </a:r>
          </a:p>
          <a:p>
            <a:pPr marL="628650" lvl="1" indent="-171450">
              <a:buFont typeface="Arial" panose="020B0604020202020204" pitchFamily="34" charset="0"/>
              <a:buChar char="•"/>
            </a:pPr>
            <a:r>
              <a:rPr lang="en-US" sz="2400" baseline="0" dirty="0" smtClean="0"/>
              <a:t>DELETE</a:t>
            </a:r>
          </a:p>
          <a:p>
            <a:pPr marL="628650" lvl="1" indent="-171450">
              <a:buFont typeface="Arial" panose="020B0604020202020204" pitchFamily="34" charset="0"/>
              <a:buChar char="•"/>
            </a:pPr>
            <a:r>
              <a:rPr lang="en-US" sz="2400" baseline="0" dirty="0" smtClean="0"/>
              <a:t>GET all</a:t>
            </a:r>
          </a:p>
          <a:p>
            <a:pPr marL="171450" lvl="0" indent="-171450">
              <a:buFont typeface="Arial" panose="020B0604020202020204" pitchFamily="34" charset="0"/>
              <a:buChar char="•"/>
            </a:pPr>
            <a:r>
              <a:rPr lang="en-US" sz="2400" baseline="0" dirty="0" smtClean="0"/>
              <a:t>Review the Logs</a:t>
            </a:r>
          </a:p>
          <a:p>
            <a:pPr marL="628650" lvl="1" indent="-171450">
              <a:buFont typeface="Arial" panose="020B0604020202020204" pitchFamily="34" charset="0"/>
              <a:buChar char="•"/>
            </a:pPr>
            <a:r>
              <a:rPr lang="en-US" sz="2400" baseline="0" dirty="0" err="1" smtClean="0"/>
              <a:t>CloudWatch</a:t>
            </a:r>
            <a:r>
              <a:rPr lang="en-US" sz="2400" baseline="0" dirty="0" smtClean="0"/>
              <a:t> directly or</a:t>
            </a:r>
          </a:p>
          <a:p>
            <a:pPr marL="628650" lvl="1" indent="-171450">
              <a:buFont typeface="Arial" panose="020B0604020202020204" pitchFamily="34" charset="0"/>
              <a:buChar char="•"/>
            </a:pPr>
            <a:r>
              <a:rPr lang="en-US" sz="2400" baseline="0" dirty="0" err="1" smtClean="0"/>
              <a:t>CloudWatch</a:t>
            </a:r>
            <a:r>
              <a:rPr lang="en-US" sz="2400" baseline="0" dirty="0" smtClean="0"/>
              <a:t> via Lambda Monitoring</a:t>
            </a:r>
          </a:p>
          <a:p>
            <a:pPr marL="628650" lvl="1" indent="-171450">
              <a:buFont typeface="Arial" panose="020B0604020202020204" pitchFamily="34" charset="0"/>
              <a:buChar char="•"/>
            </a:pPr>
            <a:r>
              <a:rPr lang="en-US" sz="2400" baseline="0" dirty="0" smtClean="0"/>
              <a:t>Review scheduled logger logs</a:t>
            </a:r>
          </a:p>
          <a:p>
            <a:pPr marL="171450" lvl="0" indent="-171450">
              <a:buFont typeface="Arial" panose="020B0604020202020204" pitchFamily="34" charset="0"/>
              <a:buChar char="•"/>
            </a:pPr>
            <a:r>
              <a:rPr lang="en-US" sz="2400" baseline="0" dirty="0" smtClean="0"/>
              <a:t>Debug Issues</a:t>
            </a:r>
          </a:p>
          <a:p>
            <a:pPr marL="628650" lvl="1" indent="-171450">
              <a:buFont typeface="Arial" panose="020B0604020202020204" pitchFamily="34" charset="0"/>
              <a:buChar char="•"/>
            </a:pPr>
            <a:r>
              <a:rPr lang="en-US" sz="2400" baseline="0" dirty="0" smtClean="0"/>
              <a:t>Force an error</a:t>
            </a:r>
          </a:p>
          <a:p>
            <a:pPr marL="628650" lvl="1" indent="-171450">
              <a:buFont typeface="Arial" panose="020B0604020202020204" pitchFamily="34" charset="0"/>
              <a:buChar char="•"/>
            </a:pPr>
            <a:r>
              <a:rPr lang="en-US" sz="2400" baseline="0" dirty="0" smtClean="0"/>
              <a:t>Call API</a:t>
            </a:r>
          </a:p>
          <a:p>
            <a:pPr marL="628650" lvl="1" indent="-171450">
              <a:buFont typeface="Arial" panose="020B0604020202020204" pitchFamily="34" charset="0"/>
              <a:buChar char="•"/>
            </a:pPr>
            <a:r>
              <a:rPr lang="en-US" sz="2400" baseline="0" dirty="0" smtClean="0"/>
              <a:t>View failure</a:t>
            </a:r>
          </a:p>
          <a:p>
            <a:pPr marL="628650" lvl="1" indent="-171450">
              <a:buFont typeface="Arial" panose="020B0604020202020204" pitchFamily="34" charset="0"/>
              <a:buChar char="•"/>
            </a:pPr>
            <a:r>
              <a:rPr lang="en-US" sz="2400" baseline="0" dirty="0" smtClean="0"/>
              <a:t>Review the logs (</a:t>
            </a:r>
            <a:r>
              <a:rPr lang="en-US" sz="2400" baseline="0" dirty="0" err="1" smtClean="0"/>
              <a:t>CloudWatch</a:t>
            </a:r>
            <a:r>
              <a:rPr lang="en-US" sz="2400" baseline="0" dirty="0" smtClean="0"/>
              <a:t>)</a:t>
            </a:r>
          </a:p>
          <a:p>
            <a:pPr marL="628650" lvl="1" indent="-171450">
              <a:buFont typeface="Arial" panose="020B0604020202020204" pitchFamily="34" charset="0"/>
              <a:buChar char="•"/>
            </a:pPr>
            <a:r>
              <a:rPr lang="en-US" sz="2400" baseline="0" dirty="0" smtClean="0"/>
              <a:t>Fix issue</a:t>
            </a:r>
          </a:p>
          <a:p>
            <a:pPr marL="628650" lvl="1" indent="-171450">
              <a:buFont typeface="Arial" panose="020B0604020202020204" pitchFamily="34" charset="0"/>
              <a:buChar char="•"/>
            </a:pPr>
            <a:r>
              <a:rPr lang="en-US" sz="2400" baseline="0" dirty="0" smtClean="0"/>
              <a:t>Call API</a:t>
            </a:r>
          </a:p>
          <a:p>
            <a:pPr marL="628650" lvl="1" indent="-171450">
              <a:buFont typeface="Arial" panose="020B0604020202020204" pitchFamily="34" charset="0"/>
              <a:buChar char="•"/>
            </a:pPr>
            <a:r>
              <a:rPr lang="en-US" sz="2400" baseline="0" dirty="0" smtClean="0"/>
              <a:t>Review the logs</a:t>
            </a:r>
          </a:p>
          <a:p>
            <a:pPr marL="171450" lvl="0" indent="-171450">
              <a:buFont typeface="Arial" panose="020B0604020202020204" pitchFamily="34" charset="0"/>
              <a:buChar char="•"/>
            </a:pPr>
            <a:r>
              <a:rPr lang="en-US" sz="2400" baseline="0" dirty="0" smtClean="0"/>
              <a:t>Remove the App</a:t>
            </a:r>
          </a:p>
          <a:p>
            <a:pPr marL="628650" lvl="1" indent="-171450">
              <a:buFont typeface="Arial" panose="020B0604020202020204" pitchFamily="34" charset="0"/>
              <a:buChar char="•"/>
            </a:pPr>
            <a:r>
              <a:rPr lang="en-US" sz="2400" baseline="0" dirty="0" smtClean="0"/>
              <a:t>Review AWS console</a:t>
            </a:r>
          </a:p>
          <a:p>
            <a:pPr marL="628650" lvl="1" indent="-171450">
              <a:buFont typeface="Arial" panose="020B0604020202020204" pitchFamily="34" charset="0"/>
              <a:buChar char="•"/>
            </a:pPr>
            <a:r>
              <a:rPr lang="en-US" sz="2400" baseline="0" dirty="0" smtClean="0"/>
              <a:t>See </a:t>
            </a:r>
            <a:r>
              <a:rPr lang="en-US" sz="2400" baseline="0" dirty="0" err="1" smtClean="0"/>
              <a:t>DynamoDB</a:t>
            </a:r>
            <a:r>
              <a:rPr lang="en-US" sz="2400" baseline="0" dirty="0" smtClean="0"/>
              <a:t> table still exists due to </a:t>
            </a:r>
            <a:r>
              <a:rPr lang="en-US" sz="2400" baseline="0" dirty="0" err="1" smtClean="0"/>
              <a:t>DeletionPolicy</a:t>
            </a:r>
            <a:r>
              <a:rPr lang="en-US" sz="2400" baseline="0" dirty="0" smtClean="0"/>
              <a:t>: Retain</a:t>
            </a:r>
          </a:p>
          <a:p>
            <a:pPr marL="628650" lvl="1" indent="-171450">
              <a:buFont typeface="Arial" panose="020B0604020202020204" pitchFamily="34" charset="0"/>
              <a:buChar char="•"/>
            </a:pPr>
            <a:endParaRPr lang="en-US" sz="2400" dirty="0" smtClean="0"/>
          </a:p>
          <a:p>
            <a:pPr marL="0" indent="0">
              <a:buFont typeface="+mj-lt"/>
              <a:buNone/>
            </a:pPr>
            <a:endParaRPr lang="en-US" dirty="0" smtClean="0"/>
          </a:p>
        </p:txBody>
      </p:sp>
      <p:sp>
        <p:nvSpPr>
          <p:cNvPr id="4" name="Slide Number Placeholder 3"/>
          <p:cNvSpPr>
            <a:spLocks noGrp="1"/>
          </p:cNvSpPr>
          <p:nvPr>
            <p:ph type="sldNum" sz="quarter" idx="10"/>
          </p:nvPr>
        </p:nvSpPr>
        <p:spPr/>
        <p:txBody>
          <a:bodyPr/>
          <a:lstStyle/>
          <a:p>
            <a:fld id="{863B625E-CF3C-F846-B514-E214F25D5D25}" type="slidenum">
              <a:rPr lang="en-US" smtClean="0"/>
              <a:t>9</a:t>
            </a:fld>
            <a:endParaRPr lang="en-US" dirty="0"/>
          </a:p>
        </p:txBody>
      </p:sp>
    </p:spTree>
    <p:extLst>
      <p:ext uri="{BB962C8B-B14F-4D97-AF65-F5344CB8AC3E}">
        <p14:creationId xmlns:p14="http://schemas.microsoft.com/office/powerpoint/2010/main" val="2661509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t>3/26/2019</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dirty="0"/>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t>3/26/2019</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Vertical Title 1"/>
          <p:cNvSpPr>
            <a:spLocks noGrp="1"/>
          </p:cNvSpPr>
          <p:nvPr>
            <p:ph type="title" orient="vert"/>
          </p:nvPr>
        </p:nvSpPr>
        <p:spPr>
          <a:xfrm>
            <a:off x="6781800" y="274640"/>
            <a:ext cx="19050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t>3/26/2019</a:t>
            </a:fld>
            <a:endParaRPr lang="en-US" dirty="0"/>
          </a:p>
        </p:txBody>
      </p:sp>
      <p:sp>
        <p:nvSpPr>
          <p:cNvPr id="5" name="Footer Placeholder 4"/>
          <p:cNvSpPr>
            <a:spLocks noGrp="1"/>
          </p:cNvSpPr>
          <p:nvPr>
            <p:ph type="ftr" sz="quarter" idx="11"/>
          </p:nvPr>
        </p:nvSpPr>
        <p:spPr>
          <a:xfrm>
            <a:off x="2640597" y="6377459"/>
            <a:ext cx="3836404" cy="365125"/>
          </a:xfrm>
        </p:spPr>
        <p:txBody>
          <a:bodyPr/>
          <a:lstStyle/>
          <a:p>
            <a:endParaRPr kumimoji="0" lang="en-US" dirty="0"/>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C3A134-F1C3-464B-BF47-54DC2DE08F52}" type="datetimeFigureOut">
              <a:rPr lang="en-US" smtClean="0"/>
              <a:t>3/26/2019</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7C3A134-F1C3-464B-BF47-54DC2DE08F52}" type="datetimeFigureOut">
              <a:rPr lang="en-US" smtClean="0"/>
              <a:t>3/26/2019</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9648F39E-9C37-485F-AC97-16BB4BDF9F49}" type="slidenum">
              <a:rPr kumimoji="0" lang="en-US" smtClean="0"/>
              <a:t>‹#›</a:t>
            </a:fld>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C3A134-F1C3-464B-BF47-54DC2DE08F52}" type="datetimeFigureOut">
              <a:rPr lang="en-US" smtClean="0"/>
              <a:t>3/26/2019</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9648F39E-9C37-485F-AC97-16BB4BDF9F49}" type="slidenum">
              <a:rPr kumimoji="0" lang="en-US" smtClean="0"/>
              <a:t>‹#›</a:t>
            </a:fld>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7C3A134-F1C3-464B-BF47-54DC2DE08F52}" type="datetimeFigureOut">
              <a:rPr lang="en-US" smtClean="0"/>
              <a:t>3/26/2019</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9648F39E-9C37-485F-AC97-16BB4BDF9F49}" type="slidenum">
              <a:rPr kumimoji="0" lang="en-US" smtClean="0"/>
              <a:t>‹#›</a:t>
            </a:fld>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7C3A134-F1C3-464B-BF47-54DC2DE08F52}" type="datetimeFigureOut">
              <a:rPr lang="en-US" smtClean="0"/>
              <a:t>3/26/2019</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fld id="{9648F39E-9C37-485F-AC97-16BB4BDF9F49}" type="slidenum">
              <a:rPr kumimoji="0" lang="en-US" smtClean="0"/>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C3A134-F1C3-464B-BF47-54DC2DE08F52}" type="datetimeFigureOut">
              <a:rPr lang="en-US" smtClean="0"/>
              <a:t>3/26/2019</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9648F39E-9C37-485F-AC97-16BB4BDF9F49}" type="slidenum">
              <a:rPr kumimoji="0" lang="en-US" smtClean="0"/>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7C3A134-F1C3-464B-BF47-54DC2DE08F52}" type="datetimeFigureOut">
              <a:rPr lang="en-US" smtClean="0"/>
              <a:t>3/26/2019</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9648F39E-9C37-485F-AC97-16BB4BDF9F49}" type="slidenum">
              <a:rPr kumimoji="0" lang="en-US" smtClean="0"/>
              <a:t>‹#›</a:t>
            </a:fld>
            <a:endParaRPr kumimoji="0" lang="en-US" dirty="0"/>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dirty="0" smtClean="0"/>
              <a:t>Drag picture to placeholder or click icon to add</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D7C3A134-F1C3-464B-BF47-54DC2DE08F52}" type="datetimeFigureOut">
              <a:rPr lang="en-US" smtClean="0"/>
              <a:t>3/26/2019</a:t>
            </a:fld>
            <a:endParaRPr lang="en-US" dirty="0"/>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kumimoji="0" lang="en-US" dirty="0"/>
          </a:p>
        </p:txBody>
      </p:sp>
      <p:sp>
        <p:nvSpPr>
          <p:cNvPr id="7" name="Slide Number Placeholder 6"/>
          <p:cNvSpPr>
            <a:spLocks noGrp="1"/>
          </p:cNvSpPr>
          <p:nvPr>
            <p:ph type="sldNum" sz="quarter" idx="12"/>
          </p:nvPr>
        </p:nvSpPr>
        <p:spPr>
          <a:xfrm>
            <a:off x="8339328" y="1170432"/>
            <a:ext cx="733864" cy="201168"/>
          </a:xfrm>
        </p:spPr>
        <p:txBody>
          <a:bodyPr/>
          <a:lstStyle/>
          <a:p>
            <a:fld id="{9648F39E-9C37-485F-AC97-16BB4BDF9F49}" type="slidenum">
              <a:rPr kumimoji="0" lang="en-US" smtClean="0"/>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D7C3A134-F1C3-464B-BF47-54DC2DE08F52}" type="datetimeFigureOut">
              <a:rPr lang="en-US" smtClean="0"/>
              <a:t>3/26/2019</a:t>
            </a:fld>
            <a:endParaRPr lang="en-US" dirty="0"/>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kumimoji="0" lang="en-US" dirty="0"/>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648F39E-9C37-485F-AC97-16BB4BDF9F49}" type="slidenum">
              <a:rPr kumimoji="0" lang="en-US" smtClean="0"/>
              <a:t>‹#›</a:t>
            </a:fld>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youtube.com/channel/UCSLIvjWJwLRQze9Pn4cectQ" TargetMode="External"/><Relationship Id="rId3" Type="http://schemas.openxmlformats.org/officeDocument/2006/relationships/hyperlink" Target="https://aws.amazon.com/serverless/build-a-web-app/" TargetMode="External"/><Relationship Id="rId7" Type="http://schemas.openxmlformats.org/officeDocument/2006/relationships/hyperlink" Target="https://serverless.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serverless.org/" TargetMode="External"/><Relationship Id="rId5" Type="http://schemas.openxmlformats.org/officeDocument/2006/relationships/hyperlink" Target="https://codeforgeek.com/2017/09/serverless-framework-tutorial-using-aws-lambda/" TargetMode="External"/><Relationship Id="rId10" Type="http://schemas.openxmlformats.org/officeDocument/2006/relationships/hyperlink" Target="https://markfreedman.com/" TargetMode="External"/><Relationship Id="rId4" Type="http://schemas.openxmlformats.org/officeDocument/2006/relationships/hyperlink" Target="https://aws.amazon.com/getting-started/projects/build-serverless-web-app-lambda-apigateway-s3-dynamodb-cognito/" TargetMode="External"/><Relationship Id="rId9" Type="http://schemas.openxmlformats.org/officeDocument/2006/relationships/hyperlink" Target="https://github.com/MarkFreedman/AWSServerless10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1.pn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AWS Serverless 101</a:t>
            </a:r>
            <a:br>
              <a:rPr lang="en-US" dirty="0" smtClean="0"/>
            </a:br>
            <a:r>
              <a:rPr lang="en-US" dirty="0"/>
              <a:t>Will It Change Your Life</a:t>
            </a:r>
            <a:r>
              <a:rPr lang="en-US" dirty="0" smtClean="0"/>
              <a:t>?</a:t>
            </a:r>
            <a:endParaRPr lang="en-US" dirty="0"/>
          </a:p>
        </p:txBody>
      </p:sp>
      <p:sp>
        <p:nvSpPr>
          <p:cNvPr id="3" name="Subtitle 2"/>
          <p:cNvSpPr>
            <a:spLocks noGrp="1"/>
          </p:cNvSpPr>
          <p:nvPr>
            <p:ph type="subTitle" idx="1"/>
          </p:nvPr>
        </p:nvSpPr>
        <p:spPr/>
        <p:txBody>
          <a:bodyPr/>
          <a:lstStyle/>
          <a:p>
            <a:r>
              <a:rPr lang="en-US" b="1" baseline="30000" dirty="0" smtClean="0"/>
              <a:t>Dev Storyteller </a:t>
            </a:r>
            <a:r>
              <a:rPr lang="en-US" baseline="30000" dirty="0" smtClean="0"/>
              <a:t>presents</a:t>
            </a:r>
            <a:r>
              <a:rPr lang="en-US" baseline="30000" dirty="0"/>
              <a:t>:</a:t>
            </a:r>
            <a:endParaRPr lang="en-US" dirty="0"/>
          </a:p>
        </p:txBody>
      </p:sp>
      <p:sp>
        <p:nvSpPr>
          <p:cNvPr id="5" name="Rectangle 4"/>
          <p:cNvSpPr/>
          <p:nvPr/>
        </p:nvSpPr>
        <p:spPr>
          <a:xfrm>
            <a:off x="5657174" y="5459151"/>
            <a:ext cx="1696461" cy="369332"/>
          </a:xfrm>
          <a:prstGeom prst="rect">
            <a:avLst/>
          </a:prstGeom>
        </p:spPr>
        <p:txBody>
          <a:bodyPr wrap="none">
            <a:spAutoFit/>
          </a:bodyPr>
          <a:lstStyle/>
          <a:p>
            <a:pPr lvl="0"/>
            <a:r>
              <a:rPr lang="en-US" dirty="0">
                <a:solidFill>
                  <a:prstClr val="white"/>
                </a:solidFill>
              </a:rPr>
              <a:t>Mark Freedman</a:t>
            </a:r>
          </a:p>
        </p:txBody>
      </p:sp>
      <p:sp>
        <p:nvSpPr>
          <p:cNvPr id="6" name="TextBox 5"/>
          <p:cNvSpPr txBox="1"/>
          <p:nvPr/>
        </p:nvSpPr>
        <p:spPr>
          <a:xfrm>
            <a:off x="5657174" y="5828483"/>
            <a:ext cx="2815194" cy="369332"/>
          </a:xfrm>
          <a:prstGeom prst="rect">
            <a:avLst/>
          </a:prstGeom>
          <a:noFill/>
        </p:spPr>
        <p:txBody>
          <a:bodyPr wrap="none" rtlCol="0">
            <a:spAutoFit/>
          </a:bodyPr>
          <a:lstStyle/>
          <a:p>
            <a:r>
              <a:rPr lang="en-US" dirty="0" smtClean="0"/>
              <a:t>https://</a:t>
            </a:r>
            <a:r>
              <a:rPr lang="en-US" dirty="0" err="1" smtClean="0"/>
              <a:t>MarkFreedman.com</a:t>
            </a:r>
            <a:endParaRPr lang="en-US" dirty="0"/>
          </a:p>
        </p:txBody>
      </p:sp>
      <p:sp>
        <p:nvSpPr>
          <p:cNvPr id="7" name="TextBox 6"/>
          <p:cNvSpPr txBox="1"/>
          <p:nvPr/>
        </p:nvSpPr>
        <p:spPr>
          <a:xfrm>
            <a:off x="5657174" y="6220072"/>
            <a:ext cx="1885453" cy="369332"/>
          </a:xfrm>
          <a:prstGeom prst="rect">
            <a:avLst/>
          </a:prstGeom>
          <a:noFill/>
        </p:spPr>
        <p:txBody>
          <a:bodyPr wrap="none" rtlCol="0">
            <a:spAutoFit/>
          </a:bodyPr>
          <a:lstStyle/>
          <a:p>
            <a:r>
              <a:rPr lang="en-US" dirty="0" smtClean="0"/>
              <a:t>@</a:t>
            </a:r>
            <a:r>
              <a:rPr lang="en-US" dirty="0" err="1" smtClean="0"/>
              <a:t>MarkFreedman</a:t>
            </a:r>
            <a:endParaRPr lang="en-US" dirty="0"/>
          </a:p>
        </p:txBody>
      </p:sp>
    </p:spTree>
    <p:extLst>
      <p:ext uri="{BB962C8B-B14F-4D97-AF65-F5344CB8AC3E}">
        <p14:creationId xmlns:p14="http://schemas.microsoft.com/office/powerpoint/2010/main" val="2579358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AWS Serverless 101</a:t>
            </a:r>
            <a:br>
              <a:rPr lang="en-US" dirty="0" smtClean="0"/>
            </a:br>
            <a:r>
              <a:rPr lang="en-US" dirty="0" smtClean="0"/>
              <a:t>Summary</a:t>
            </a:r>
            <a:endParaRPr lang="en-US" dirty="0"/>
          </a:p>
        </p:txBody>
      </p:sp>
      <p:sp>
        <p:nvSpPr>
          <p:cNvPr id="3" name="Content Placeholder 2"/>
          <p:cNvSpPr>
            <a:spLocks noGrp="1"/>
          </p:cNvSpPr>
          <p:nvPr>
            <p:ph idx="1"/>
          </p:nvPr>
        </p:nvSpPr>
        <p:spPr/>
        <p:txBody>
          <a:bodyPr anchor="ctr">
            <a:noAutofit/>
          </a:bodyPr>
          <a:lstStyle/>
          <a:p>
            <a:pPr marL="118872" indent="0" algn="ctr">
              <a:buNone/>
            </a:pPr>
            <a:r>
              <a:rPr lang="en-US" sz="4800" dirty="0" smtClean="0"/>
              <a:t>Do we love Serverless?</a:t>
            </a:r>
          </a:p>
          <a:p>
            <a:pPr marL="118872" indent="0" algn="ctr">
              <a:buNone/>
            </a:pPr>
            <a:endParaRPr lang="en-US" sz="4800" dirty="0" smtClean="0"/>
          </a:p>
          <a:p>
            <a:pPr marL="118872" indent="0" algn="ctr">
              <a:buNone/>
            </a:pPr>
            <a:r>
              <a:rPr lang="en-US" sz="4800" dirty="0" smtClean="0"/>
              <a:t>Will it change your life?</a:t>
            </a:r>
            <a:endParaRPr lang="en-US" sz="4800" dirty="0"/>
          </a:p>
        </p:txBody>
      </p:sp>
    </p:spTree>
    <p:extLst>
      <p:ext uri="{BB962C8B-B14F-4D97-AF65-F5344CB8AC3E}">
        <p14:creationId xmlns:p14="http://schemas.microsoft.com/office/powerpoint/2010/main" val="1498681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3">
                                            <p:txEl>
                                              <p:pRg st="2" end="2"/>
                                            </p:txEl>
                                          </p:spTgt>
                                        </p:tgtEl>
                                      </p:cBhvr>
                                    </p:animEffect>
                                    <p:animScale>
                                      <p:cBhvr>
                                        <p:cTn id="12" dur="250" autoRev="1" fill="hold"/>
                                        <p:tgtEl>
                                          <p:spTgt spid="3">
                                            <p:txEl>
                                              <p:pRg st="2" end="2"/>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AWS Serverless 101</a:t>
            </a:r>
            <a:br>
              <a:rPr lang="en-US" dirty="0" smtClean="0"/>
            </a:br>
            <a:r>
              <a:rPr lang="en-US" dirty="0" smtClean="0"/>
              <a:t>Next Steps</a:t>
            </a:r>
            <a:endParaRPr lang="en-US" dirty="0"/>
          </a:p>
        </p:txBody>
      </p:sp>
      <p:sp>
        <p:nvSpPr>
          <p:cNvPr id="3" name="Content Placeholder 2"/>
          <p:cNvSpPr>
            <a:spLocks noGrp="1"/>
          </p:cNvSpPr>
          <p:nvPr>
            <p:ph idx="1"/>
          </p:nvPr>
        </p:nvSpPr>
        <p:spPr/>
        <p:txBody>
          <a:bodyPr anchor="ctr">
            <a:normAutofit/>
          </a:bodyPr>
          <a:lstStyle/>
          <a:p>
            <a:pPr marL="118872" indent="0">
              <a:buNone/>
            </a:pPr>
            <a:r>
              <a:rPr lang="en-US" sz="3600" dirty="0" smtClean="0"/>
              <a:t>Advanced Topics for Future Sessions?</a:t>
            </a:r>
          </a:p>
          <a:p>
            <a:pPr marL="118872" indent="0">
              <a:buNone/>
            </a:pPr>
            <a:endParaRPr lang="en-US" sz="3800" dirty="0" smtClean="0"/>
          </a:p>
          <a:p>
            <a:r>
              <a:rPr lang="en-US" sz="2800" dirty="0" smtClean="0"/>
              <a:t>Step Functions (State Machines, Orchestration)</a:t>
            </a:r>
          </a:p>
          <a:p>
            <a:r>
              <a:rPr lang="en-US" sz="2800" dirty="0" smtClean="0"/>
              <a:t>Serverless Framework Plugins</a:t>
            </a:r>
          </a:p>
          <a:p>
            <a:r>
              <a:rPr lang="en-US" sz="2800" dirty="0" smtClean="0"/>
              <a:t>Other Serverless Events</a:t>
            </a:r>
          </a:p>
          <a:p>
            <a:r>
              <a:rPr lang="en-US" sz="2800" dirty="0" smtClean="0"/>
              <a:t>Serverless Event Gateway (Multi-Platform)</a:t>
            </a:r>
          </a:p>
          <a:p>
            <a:r>
              <a:rPr lang="en-US" sz="2800" dirty="0" smtClean="0"/>
              <a:t>Resilient Architectures using Serverless</a:t>
            </a:r>
          </a:p>
          <a:p>
            <a:r>
              <a:rPr lang="en-US" sz="2800" dirty="0" smtClean="0"/>
              <a:t>Testing Best Practices</a:t>
            </a:r>
            <a:endParaRPr lang="en-US" dirty="0"/>
          </a:p>
        </p:txBody>
      </p:sp>
    </p:spTree>
    <p:extLst>
      <p:ext uri="{BB962C8B-B14F-4D97-AF65-F5344CB8AC3E}">
        <p14:creationId xmlns:p14="http://schemas.microsoft.com/office/powerpoint/2010/main" val="2329965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p:cTn id="2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p:cTn id="35"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p:cTn id="42"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p:cTn id="49"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AWS Serverless 101</a:t>
            </a:r>
            <a:br>
              <a:rPr lang="en-US" dirty="0" smtClean="0"/>
            </a:br>
            <a:r>
              <a:rPr lang="en-US" dirty="0" smtClean="0"/>
              <a:t>Resources</a:t>
            </a:r>
            <a:endParaRPr lang="en-US" dirty="0"/>
          </a:p>
        </p:txBody>
      </p:sp>
      <p:sp>
        <p:nvSpPr>
          <p:cNvPr id="3" name="Content Placeholder 2"/>
          <p:cNvSpPr>
            <a:spLocks noGrp="1"/>
          </p:cNvSpPr>
          <p:nvPr>
            <p:ph idx="1"/>
          </p:nvPr>
        </p:nvSpPr>
        <p:spPr/>
        <p:txBody>
          <a:bodyPr anchor="ctr">
            <a:normAutofit fontScale="47500" lnSpcReduction="20000"/>
          </a:bodyPr>
          <a:lstStyle/>
          <a:p>
            <a:pPr marL="118872" indent="0">
              <a:buNone/>
            </a:pPr>
            <a:r>
              <a:rPr lang="en-US" sz="3500" dirty="0" smtClean="0"/>
              <a:t>Learning Resources</a:t>
            </a:r>
          </a:p>
          <a:p>
            <a:endParaRPr lang="en-US" sz="3000" dirty="0"/>
          </a:p>
          <a:p>
            <a:r>
              <a:rPr lang="en-US" sz="2900" dirty="0" smtClean="0"/>
              <a:t>Build Your First Serverless </a:t>
            </a:r>
            <a:r>
              <a:rPr lang="en-US" sz="2900" dirty="0"/>
              <a:t>Web </a:t>
            </a:r>
            <a:r>
              <a:rPr lang="en-US" sz="2900" dirty="0" smtClean="0"/>
              <a:t>Application:</a:t>
            </a:r>
            <a:br>
              <a:rPr lang="en-US" sz="2900" dirty="0" smtClean="0"/>
            </a:br>
            <a:r>
              <a:rPr lang="en-US" sz="2900" dirty="0" smtClean="0">
                <a:hlinkClick r:id="rId3"/>
              </a:rPr>
              <a:t>https</a:t>
            </a:r>
            <a:r>
              <a:rPr lang="en-US" sz="2900" dirty="0">
                <a:hlinkClick r:id="rId3"/>
              </a:rPr>
              <a:t>://aws.amazon.com/serverless/build-a-web-app</a:t>
            </a:r>
            <a:r>
              <a:rPr lang="en-US" sz="2900" dirty="0" smtClean="0">
                <a:hlinkClick r:id="rId3"/>
              </a:rPr>
              <a:t>/</a:t>
            </a:r>
            <a:r>
              <a:rPr lang="en-US" sz="2900" dirty="0" smtClean="0"/>
              <a:t/>
            </a:r>
            <a:br>
              <a:rPr lang="en-US" sz="2900" dirty="0" smtClean="0"/>
            </a:br>
            <a:endParaRPr lang="en-US" sz="2900" dirty="0" smtClean="0"/>
          </a:p>
          <a:p>
            <a:r>
              <a:rPr lang="en-US" sz="2900" dirty="0"/>
              <a:t>Build a Serverless Web Application:</a:t>
            </a:r>
            <a:br>
              <a:rPr lang="en-US" sz="2900" dirty="0"/>
            </a:br>
            <a:r>
              <a:rPr lang="en-US" sz="2900" dirty="0" smtClean="0">
                <a:hlinkClick r:id="rId4"/>
              </a:rPr>
              <a:t>https://aws.amazon.com/getting-started/projects/build-serverless-web-app-lambda-apigateway-s3-dynamodb-cognito/</a:t>
            </a:r>
            <a:endParaRPr lang="en-US" sz="2900" dirty="0"/>
          </a:p>
          <a:p>
            <a:pPr marL="118872" indent="0">
              <a:buNone/>
            </a:pPr>
            <a:endParaRPr lang="en-US" sz="2900" dirty="0" smtClean="0"/>
          </a:p>
          <a:p>
            <a:r>
              <a:rPr lang="en-US" sz="2900" dirty="0"/>
              <a:t>Serverless Framework Tutorial for Beginner using AWS Lambda:</a:t>
            </a:r>
            <a:r>
              <a:rPr lang="en-US" sz="2900" dirty="0" smtClean="0"/>
              <a:t/>
            </a:r>
            <a:br>
              <a:rPr lang="en-US" sz="2900" dirty="0" smtClean="0"/>
            </a:br>
            <a:r>
              <a:rPr lang="en-US" sz="2900" dirty="0" smtClean="0">
                <a:hlinkClick r:id="rId5"/>
              </a:rPr>
              <a:t>https</a:t>
            </a:r>
            <a:r>
              <a:rPr lang="en-US" sz="2900" dirty="0">
                <a:hlinkClick r:id="rId5"/>
              </a:rPr>
              <a:t>://codeforgeek.com/2017/09/serverless-framework-tutorial-using-aws-lambda</a:t>
            </a:r>
            <a:r>
              <a:rPr lang="en-US" sz="2900" dirty="0" smtClean="0">
                <a:hlinkClick r:id="rId5"/>
              </a:rPr>
              <a:t>/</a:t>
            </a:r>
            <a:r>
              <a:rPr lang="en-US" sz="2900" dirty="0" smtClean="0"/>
              <a:t/>
            </a:r>
            <a:br>
              <a:rPr lang="en-US" sz="2900" dirty="0" smtClean="0"/>
            </a:br>
            <a:endParaRPr lang="en-US" sz="2900" dirty="0" smtClean="0"/>
          </a:p>
          <a:p>
            <a:r>
              <a:rPr lang="en-US" sz="2900" dirty="0" smtClean="0"/>
              <a:t>Serverless Framework:</a:t>
            </a:r>
            <a:br>
              <a:rPr lang="en-US" sz="2900" dirty="0" smtClean="0"/>
            </a:br>
            <a:r>
              <a:rPr lang="en-US" sz="2900" dirty="0" smtClean="0">
                <a:hlinkClick r:id="rId6"/>
              </a:rPr>
              <a:t>https://</a:t>
            </a:r>
            <a:r>
              <a:rPr lang="en-US" sz="2900" dirty="0" smtClean="0">
                <a:hlinkClick r:id="rId7"/>
              </a:rPr>
              <a:t>serverless.com</a:t>
            </a:r>
            <a:r>
              <a:rPr lang="en-US" sz="2900" dirty="0" smtClean="0">
                <a:hlinkClick r:id="rId6"/>
              </a:rPr>
              <a:t>/</a:t>
            </a:r>
            <a:r>
              <a:rPr lang="en-US" sz="2900" dirty="0" smtClean="0"/>
              <a:t/>
            </a:r>
            <a:br>
              <a:rPr lang="en-US" sz="2900" dirty="0" smtClean="0"/>
            </a:br>
            <a:endParaRPr lang="en-US" sz="2900" dirty="0" smtClean="0"/>
          </a:p>
          <a:p>
            <a:r>
              <a:rPr lang="en-US" sz="2900" dirty="0" smtClean="0"/>
              <a:t>Foo Bar YouTube Channel (</a:t>
            </a:r>
            <a:r>
              <a:rPr lang="en-US" sz="2900" dirty="0"/>
              <a:t>Marcia </a:t>
            </a:r>
            <a:r>
              <a:rPr lang="en-US" sz="2900" dirty="0" err="1" smtClean="0"/>
              <a:t>Villalba</a:t>
            </a:r>
            <a:r>
              <a:rPr lang="en-US" sz="2900" dirty="0" smtClean="0"/>
              <a:t>):</a:t>
            </a:r>
            <a:br>
              <a:rPr lang="en-US" sz="2900" dirty="0" smtClean="0"/>
            </a:br>
            <a:r>
              <a:rPr lang="en-US" sz="2900" dirty="0">
                <a:hlinkClick r:id="rId8"/>
              </a:rPr>
              <a:t>https://</a:t>
            </a:r>
            <a:r>
              <a:rPr lang="en-US" sz="2900" dirty="0" smtClean="0">
                <a:hlinkClick r:id="rId8"/>
              </a:rPr>
              <a:t>www.youtube.com/channel/UCSLIvjWJwLRQze9Pn4cectQ</a:t>
            </a:r>
            <a:r>
              <a:rPr lang="en-US" sz="2900" dirty="0" smtClean="0"/>
              <a:t/>
            </a:r>
            <a:br>
              <a:rPr lang="en-US" sz="2900" dirty="0" smtClean="0"/>
            </a:br>
            <a:endParaRPr lang="en-US" sz="2900" dirty="0" smtClean="0"/>
          </a:p>
          <a:p>
            <a:r>
              <a:rPr lang="en-US" sz="2900" dirty="0" smtClean="0"/>
              <a:t>This Session’s Slides and Examples</a:t>
            </a:r>
            <a:br>
              <a:rPr lang="en-US" sz="2900" dirty="0" smtClean="0"/>
            </a:br>
            <a:r>
              <a:rPr lang="en-US" sz="2900" dirty="0" smtClean="0">
                <a:hlinkClick r:id="rId9"/>
              </a:rPr>
              <a:t>https://github.com/MarkFreedman/AWSServerless101</a:t>
            </a:r>
            <a:r>
              <a:rPr lang="en-US" sz="2900" dirty="0"/>
              <a:t/>
            </a:r>
            <a:br>
              <a:rPr lang="en-US" sz="2900" dirty="0"/>
            </a:br>
            <a:endParaRPr lang="en-US" sz="2900" dirty="0" smtClean="0"/>
          </a:p>
          <a:p>
            <a:r>
              <a:rPr lang="en-US" sz="2900" dirty="0" smtClean="0"/>
              <a:t>My </a:t>
            </a:r>
            <a:r>
              <a:rPr lang="en-US" sz="2900" dirty="0"/>
              <a:t>Site:</a:t>
            </a:r>
            <a:br>
              <a:rPr lang="en-US" sz="2900" dirty="0"/>
            </a:br>
            <a:r>
              <a:rPr lang="en-US" sz="2900" dirty="0">
                <a:hlinkClick r:id="rId10"/>
              </a:rPr>
              <a:t>https://MarkFreedman.com</a:t>
            </a:r>
            <a:r>
              <a:rPr lang="en-US" sz="2900" dirty="0"/>
              <a:t/>
            </a:r>
            <a:br>
              <a:rPr lang="en-US" sz="2900" dirty="0"/>
            </a:br>
            <a:endParaRPr lang="en-US" sz="2900" dirty="0"/>
          </a:p>
        </p:txBody>
      </p:sp>
    </p:spTree>
    <p:extLst>
      <p:ext uri="{BB962C8B-B14F-4D97-AF65-F5344CB8AC3E}">
        <p14:creationId xmlns:p14="http://schemas.microsoft.com/office/powerpoint/2010/main" val="2993745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AWS Serverless 101</a:t>
            </a:r>
            <a:br>
              <a:rPr lang="en-US" dirty="0" smtClean="0"/>
            </a:br>
            <a:r>
              <a:rPr lang="en-US" dirty="0" smtClean="0"/>
              <a:t>Who Am I?</a:t>
            </a:r>
            <a:endParaRPr lang="en-US" dirty="0"/>
          </a:p>
        </p:txBody>
      </p:sp>
      <p:sp>
        <p:nvSpPr>
          <p:cNvPr id="3" name="Content Placeholder 2"/>
          <p:cNvSpPr>
            <a:spLocks noGrp="1"/>
          </p:cNvSpPr>
          <p:nvPr>
            <p:ph idx="1"/>
          </p:nvPr>
        </p:nvSpPr>
        <p:spPr/>
        <p:txBody>
          <a:bodyPr anchor="ctr">
            <a:normAutofit/>
          </a:bodyPr>
          <a:lstStyle/>
          <a:p>
            <a:pPr marL="118872" indent="0" algn="ctr">
              <a:buNone/>
            </a:pPr>
            <a:r>
              <a:rPr lang="en-US" sz="4800" dirty="0" smtClean="0"/>
              <a:t>Who Am I to Speak About </a:t>
            </a:r>
            <a:r>
              <a:rPr lang="en-US" sz="4800" dirty="0"/>
              <a:t>Serverless?</a:t>
            </a:r>
          </a:p>
        </p:txBody>
      </p:sp>
    </p:spTree>
    <p:extLst>
      <p:ext uri="{BB962C8B-B14F-4D97-AF65-F5344CB8AC3E}">
        <p14:creationId xmlns:p14="http://schemas.microsoft.com/office/powerpoint/2010/main" val="38765939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AWS Serverless 101</a:t>
            </a:r>
            <a:br>
              <a:rPr lang="en-US" dirty="0" smtClean="0"/>
            </a:br>
            <a:r>
              <a:rPr lang="en-US" dirty="0" smtClean="0"/>
              <a:t>Features</a:t>
            </a:r>
            <a:endParaRPr lang="en-US" dirty="0"/>
          </a:p>
        </p:txBody>
      </p:sp>
      <p:sp>
        <p:nvSpPr>
          <p:cNvPr id="3" name="Content Placeholder 2"/>
          <p:cNvSpPr>
            <a:spLocks noGrp="1"/>
          </p:cNvSpPr>
          <p:nvPr>
            <p:ph idx="1"/>
          </p:nvPr>
        </p:nvSpPr>
        <p:spPr/>
        <p:txBody>
          <a:bodyPr anchor="ctr">
            <a:noAutofit/>
          </a:bodyPr>
          <a:lstStyle/>
          <a:p>
            <a:r>
              <a:rPr lang="en-US" sz="2800" dirty="0" smtClean="0"/>
              <a:t>Back-End as a Service (</a:t>
            </a:r>
            <a:r>
              <a:rPr lang="en-US" sz="2800" dirty="0" err="1" smtClean="0"/>
              <a:t>BaaS</a:t>
            </a:r>
            <a:r>
              <a:rPr lang="en-US" sz="2800" dirty="0" smtClean="0"/>
              <a:t>)</a:t>
            </a:r>
          </a:p>
          <a:p>
            <a:r>
              <a:rPr lang="en-US" sz="2800" dirty="0" smtClean="0"/>
              <a:t>Infrastructure as a Service (IaaS)</a:t>
            </a:r>
          </a:p>
          <a:p>
            <a:r>
              <a:rPr lang="en-US" sz="2800" dirty="0" smtClean="0"/>
              <a:t>Low Cost – Pay Per Execution</a:t>
            </a:r>
            <a:endParaRPr lang="en-US" sz="2800" dirty="0"/>
          </a:p>
          <a:p>
            <a:r>
              <a:rPr lang="en-US" sz="2800" dirty="0" smtClean="0"/>
              <a:t>Low Infrastructure</a:t>
            </a:r>
          </a:p>
          <a:p>
            <a:r>
              <a:rPr lang="en-US" sz="2800" dirty="0" smtClean="0"/>
              <a:t>Focus </a:t>
            </a:r>
            <a:r>
              <a:rPr lang="en-US" sz="2800" dirty="0"/>
              <a:t>on </a:t>
            </a:r>
            <a:r>
              <a:rPr lang="en-US" sz="2800" dirty="0" smtClean="0"/>
              <a:t>Business</a:t>
            </a:r>
          </a:p>
          <a:p>
            <a:r>
              <a:rPr lang="en-US" sz="2800" dirty="0" smtClean="0"/>
              <a:t>Event-Driven</a:t>
            </a:r>
          </a:p>
          <a:p>
            <a:r>
              <a:rPr lang="en-US" sz="2800" dirty="0" err="1" smtClean="0"/>
              <a:t>Microservices</a:t>
            </a:r>
            <a:r>
              <a:rPr lang="en-US" sz="2800" dirty="0" smtClean="0"/>
              <a:t>-Focused</a:t>
            </a:r>
          </a:p>
          <a:p>
            <a:r>
              <a:rPr lang="en-US" sz="2800" dirty="0" smtClean="0"/>
              <a:t>Inherently Secure</a:t>
            </a:r>
          </a:p>
          <a:p>
            <a:r>
              <a:rPr lang="en-US" sz="2800" dirty="0" smtClean="0"/>
              <a:t>PCI and HIPAA Compliant</a:t>
            </a:r>
          </a:p>
          <a:p>
            <a:r>
              <a:rPr lang="en-US" sz="2800" dirty="0" smtClean="0"/>
              <a:t>Next Step after Containers</a:t>
            </a:r>
            <a:endParaRPr lang="en-US" sz="2800" dirty="0"/>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304415" y="292296"/>
            <a:ext cx="912500" cy="457200"/>
          </a:xfrm>
          <a:prstGeom prst="rect">
            <a:avLst/>
          </a:prstGeom>
        </p:spPr>
      </p:pic>
      <p:pic>
        <p:nvPicPr>
          <p:cNvPr id="4" name="Picture 3" descr="Amazon &lt;strong&gt;DynamoDB&lt;/strong&gt; - Wikipedia"/>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119076" y="269748"/>
            <a:ext cx="505448" cy="457200"/>
          </a:xfrm>
          <a:prstGeom prst="rect">
            <a:avLst/>
          </a:prstGeom>
        </p:spPr>
      </p:pic>
      <p:pic>
        <p:nvPicPr>
          <p:cNvPr id="6" name="Picture 5" descr="Components - Home Assistant"/>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6163473" y="292296"/>
            <a:ext cx="381762" cy="457200"/>
          </a:xfrm>
          <a:prstGeom prst="rect">
            <a:avLst/>
          </a:prstGeom>
        </p:spPr>
      </p:pic>
      <p:pic>
        <p:nvPicPr>
          <p:cNvPr id="7" name="Picture 6" descr="&lt;strong&gt;Cloudwatch&lt;/strong&gt;, copy, deployment, management icon"/>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8256859" y="155448"/>
            <a:ext cx="685800" cy="685800"/>
          </a:xfrm>
          <a:prstGeom prst="rect">
            <a:avLst/>
          </a:prstGeom>
        </p:spPr>
      </p:pic>
      <p:pic>
        <p:nvPicPr>
          <p:cNvPr id="8" name="Picture 7" descr="Amazon &lt;strong&gt;IAM&lt;/strong&gt; &lt;strong&gt;Identity and Access Management&lt;/strong&gt;: quizzes and courses"/>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6603555" y="279308"/>
            <a:ext cx="457200" cy="457200"/>
          </a:xfrm>
          <a:prstGeom prst="rect">
            <a:avLst/>
          </a:prstGeom>
        </p:spPr>
      </p:pic>
      <p:pic>
        <p:nvPicPr>
          <p:cNvPr id="9" name="Picture 8" descr="&lt;strong&gt;AWS&lt;/strong&gt; simple static site setup (aw4s)"/>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7639977" y="155448"/>
            <a:ext cx="685800" cy="685800"/>
          </a:xfrm>
          <a:prstGeom prst="rect">
            <a:avLst/>
          </a:prstGeom>
        </p:spPr>
      </p:pic>
    </p:spTree>
    <p:extLst>
      <p:ext uri="{BB962C8B-B14F-4D97-AF65-F5344CB8AC3E}">
        <p14:creationId xmlns:p14="http://schemas.microsoft.com/office/powerpoint/2010/main" val="306510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 calcmode="lin" valueType="num">
                                      <p:cBhvr>
                                        <p:cTn id="63"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65" dur="500"/>
                                        <p:tgtEl>
                                          <p:spTgt spid="3">
                                            <p:txEl>
                                              <p:pRg st="8" end="8"/>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 calcmode="lin" valueType="num">
                                      <p:cBhvr>
                                        <p:cTn id="70"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71"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7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AWS Serverless 101</a:t>
            </a:r>
            <a:br>
              <a:rPr lang="en-US" dirty="0" smtClean="0"/>
            </a:br>
            <a:r>
              <a:rPr lang="en-US" dirty="0" smtClean="0"/>
              <a:t>Lambda</a:t>
            </a:r>
            <a:endParaRPr lang="en-US" dirty="0"/>
          </a:p>
        </p:txBody>
      </p:sp>
      <p:sp>
        <p:nvSpPr>
          <p:cNvPr id="3" name="Content Placeholder 2"/>
          <p:cNvSpPr>
            <a:spLocks noGrp="1"/>
          </p:cNvSpPr>
          <p:nvPr>
            <p:ph idx="1"/>
          </p:nvPr>
        </p:nvSpPr>
        <p:spPr/>
        <p:txBody>
          <a:bodyPr anchor="ctr">
            <a:noAutofit/>
          </a:bodyPr>
          <a:lstStyle/>
          <a:p>
            <a:r>
              <a:rPr lang="en-US" dirty="0" smtClean="0"/>
              <a:t>Function </a:t>
            </a:r>
            <a:r>
              <a:rPr lang="en-US" dirty="0"/>
              <a:t>as a Service </a:t>
            </a:r>
            <a:r>
              <a:rPr lang="en-US" dirty="0" smtClean="0"/>
              <a:t>(</a:t>
            </a:r>
            <a:r>
              <a:rPr lang="en-US" dirty="0" err="1" smtClean="0"/>
              <a:t>FaaS</a:t>
            </a:r>
            <a:r>
              <a:rPr lang="en-US" dirty="0" smtClean="0"/>
              <a:t>)</a:t>
            </a:r>
          </a:p>
          <a:p>
            <a:r>
              <a:rPr lang="en-US" dirty="0" smtClean="0"/>
              <a:t>Auto </a:t>
            </a:r>
            <a:r>
              <a:rPr lang="en-US" dirty="0"/>
              <a:t>Horizontal </a:t>
            </a:r>
            <a:r>
              <a:rPr lang="en-US" dirty="0" smtClean="0"/>
              <a:t>Scaling</a:t>
            </a:r>
          </a:p>
          <a:p>
            <a:r>
              <a:rPr lang="en-US" dirty="0" smtClean="0"/>
              <a:t>Security Isolation</a:t>
            </a:r>
          </a:p>
          <a:p>
            <a:r>
              <a:rPr lang="en-US" dirty="0" smtClean="0"/>
              <a:t>Utilization Management</a:t>
            </a:r>
          </a:p>
          <a:p>
            <a:r>
              <a:rPr lang="en-US" dirty="0" smtClean="0"/>
              <a:t>Language Agnostic</a:t>
            </a:r>
          </a:p>
          <a:p>
            <a:r>
              <a:rPr lang="en-US" dirty="0" smtClean="0"/>
              <a:t>Interfaces with AWS Services</a:t>
            </a:r>
          </a:p>
          <a:p>
            <a:r>
              <a:rPr lang="en-US" dirty="0" smtClean="0"/>
              <a:t>Built-In Logging and Analytics</a:t>
            </a:r>
          </a:p>
          <a:p>
            <a:r>
              <a:rPr lang="en-US" dirty="0" smtClean="0"/>
              <a:t>Managed Versioning</a:t>
            </a:r>
          </a:p>
          <a:p>
            <a:r>
              <a:rPr lang="en-US" dirty="0" smtClean="0"/>
              <a:t>Blueprints for Scaffolding</a:t>
            </a:r>
          </a:p>
        </p:txBody>
      </p:sp>
      <p:pic>
        <p:nvPicPr>
          <p:cNvPr id="4" name="Picture 3" descr="Components - Home Assistant"/>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214221" y="220084"/>
            <a:ext cx="381762" cy="457200"/>
          </a:xfrm>
          <a:prstGeom prst="rect">
            <a:avLst/>
          </a:prstGeom>
        </p:spPr>
      </p:pic>
    </p:spTree>
    <p:extLst>
      <p:ext uri="{BB962C8B-B14F-4D97-AF65-F5344CB8AC3E}">
        <p14:creationId xmlns:p14="http://schemas.microsoft.com/office/powerpoint/2010/main" val="3748787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 calcmode="lin" valueType="num">
                                      <p:cBhvr>
                                        <p:cTn id="63"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6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AWS Serverless 101</a:t>
            </a:r>
            <a:br>
              <a:rPr lang="en-US" dirty="0" smtClean="0"/>
            </a:br>
            <a:r>
              <a:rPr lang="en-US" dirty="0" smtClean="0"/>
              <a:t>API Gateway</a:t>
            </a:r>
            <a:endParaRPr lang="en-US" dirty="0"/>
          </a:p>
        </p:txBody>
      </p:sp>
      <p:sp>
        <p:nvSpPr>
          <p:cNvPr id="3" name="Content Placeholder 2"/>
          <p:cNvSpPr>
            <a:spLocks noGrp="1"/>
          </p:cNvSpPr>
          <p:nvPr>
            <p:ph idx="1"/>
          </p:nvPr>
        </p:nvSpPr>
        <p:spPr/>
        <p:txBody>
          <a:bodyPr anchor="ctr">
            <a:noAutofit/>
          </a:bodyPr>
          <a:lstStyle/>
          <a:p>
            <a:r>
              <a:rPr lang="en-US" dirty="0"/>
              <a:t>Routing as a Service</a:t>
            </a:r>
          </a:p>
          <a:p>
            <a:r>
              <a:rPr lang="en-US" dirty="0" smtClean="0"/>
              <a:t>HTTP Trigger for Lambda</a:t>
            </a:r>
          </a:p>
          <a:p>
            <a:r>
              <a:rPr lang="en-US" dirty="0" smtClean="0"/>
              <a:t>Caching</a:t>
            </a:r>
          </a:p>
          <a:p>
            <a:r>
              <a:rPr lang="en-US" dirty="0" smtClean="0"/>
              <a:t>Throttling</a:t>
            </a:r>
          </a:p>
          <a:p>
            <a:r>
              <a:rPr lang="en-US" dirty="0" smtClean="0"/>
              <a:t>Isolated Security</a:t>
            </a:r>
          </a:p>
          <a:p>
            <a:r>
              <a:rPr lang="en-US" dirty="0" smtClean="0"/>
              <a:t>SSL</a:t>
            </a:r>
          </a:p>
          <a:p>
            <a:r>
              <a:rPr lang="en-US" dirty="0" smtClean="0"/>
              <a:t>Logging</a:t>
            </a:r>
          </a:p>
          <a:p>
            <a:r>
              <a:rPr lang="en-US" dirty="0" smtClean="0"/>
              <a:t>Swagger Docs</a:t>
            </a:r>
          </a:p>
          <a:p>
            <a:r>
              <a:rPr lang="en-US" dirty="0"/>
              <a:t>99.95% </a:t>
            </a:r>
            <a:r>
              <a:rPr lang="en-US" dirty="0" smtClean="0"/>
              <a:t>SLA</a:t>
            </a:r>
            <a:endParaRPr lang="en-US" sz="3600" dirty="0" smtClean="0"/>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900892" y="220084"/>
            <a:ext cx="912500" cy="457200"/>
          </a:xfrm>
          <a:prstGeom prst="rect">
            <a:avLst/>
          </a:prstGeom>
        </p:spPr>
      </p:pic>
    </p:spTree>
    <p:extLst>
      <p:ext uri="{BB962C8B-B14F-4D97-AF65-F5344CB8AC3E}">
        <p14:creationId xmlns:p14="http://schemas.microsoft.com/office/powerpoint/2010/main" val="2536776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 calcmode="lin" valueType="num">
                                      <p:cBhvr>
                                        <p:cTn id="63"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6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AWS Serverless 101</a:t>
            </a:r>
            <a:br>
              <a:rPr lang="en-US" dirty="0" smtClean="0"/>
            </a:br>
            <a:r>
              <a:rPr lang="en-US" dirty="0" smtClean="0"/>
              <a:t>Simple Example</a:t>
            </a:r>
            <a:endParaRPr lang="en-US" dirty="0"/>
          </a:p>
        </p:txBody>
      </p:sp>
      <p:sp>
        <p:nvSpPr>
          <p:cNvPr id="3" name="Content Placeholder 2"/>
          <p:cNvSpPr>
            <a:spLocks noGrp="1"/>
          </p:cNvSpPr>
          <p:nvPr>
            <p:ph idx="1"/>
          </p:nvPr>
        </p:nvSpPr>
        <p:spPr/>
        <p:txBody>
          <a:bodyPr anchor="ctr">
            <a:normAutofit/>
          </a:bodyPr>
          <a:lstStyle/>
          <a:p>
            <a:pPr marL="633222" indent="-514350">
              <a:buFont typeface="+mj-lt"/>
              <a:buAutoNum type="arabicPeriod"/>
            </a:pPr>
            <a:r>
              <a:rPr lang="en-US" dirty="0" smtClean="0"/>
              <a:t>Create a REST API</a:t>
            </a:r>
          </a:p>
          <a:p>
            <a:pPr marL="633222" indent="-514350">
              <a:buFont typeface="+mj-lt"/>
              <a:buAutoNum type="arabicPeriod"/>
            </a:pPr>
            <a:r>
              <a:rPr lang="en-US" dirty="0" smtClean="0"/>
              <a:t>Create /hello route</a:t>
            </a:r>
          </a:p>
          <a:p>
            <a:pPr marL="633222" indent="-514350">
              <a:buFont typeface="+mj-lt"/>
              <a:buAutoNum type="arabicPeriod"/>
            </a:pPr>
            <a:r>
              <a:rPr lang="en-US" dirty="0" smtClean="0"/>
              <a:t>Create a GET method</a:t>
            </a:r>
          </a:p>
          <a:p>
            <a:pPr marL="633222" indent="-514350">
              <a:buFont typeface="+mj-lt"/>
              <a:buAutoNum type="arabicPeriod"/>
            </a:pPr>
            <a:r>
              <a:rPr lang="en-US" dirty="0" smtClean="0"/>
              <a:t>Create a Lambda function handler</a:t>
            </a:r>
          </a:p>
          <a:p>
            <a:pPr marL="633222" indent="-514350">
              <a:buFont typeface="+mj-lt"/>
              <a:buAutoNum type="arabicPeriod"/>
            </a:pPr>
            <a:r>
              <a:rPr lang="en-US" dirty="0" smtClean="0"/>
              <a:t>Wire up the GET method to Lambda</a:t>
            </a:r>
          </a:p>
          <a:p>
            <a:pPr marL="633222" indent="-514350">
              <a:buFont typeface="+mj-lt"/>
              <a:buAutoNum type="arabicPeriod"/>
            </a:pPr>
            <a:r>
              <a:rPr lang="en-US" dirty="0" smtClean="0"/>
              <a:t>Deploy and test</a:t>
            </a:r>
          </a:p>
          <a:p>
            <a:pPr marL="633222" indent="-514350">
              <a:buFont typeface="+mj-lt"/>
              <a:buAutoNum type="arabicPeriod"/>
            </a:pPr>
            <a:r>
              <a:rPr lang="en-US" dirty="0" smtClean="0"/>
              <a:t>Turn on Detailed Logging</a:t>
            </a:r>
            <a:endParaRPr lang="en-US" dirty="0"/>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721702" y="298642"/>
            <a:ext cx="912500" cy="457200"/>
          </a:xfrm>
          <a:prstGeom prst="rect">
            <a:avLst/>
          </a:prstGeom>
        </p:spPr>
      </p:pic>
      <p:pic>
        <p:nvPicPr>
          <p:cNvPr id="5" name="Picture 4" descr="Components - Home Assistant"/>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619238" y="310898"/>
            <a:ext cx="381762" cy="457200"/>
          </a:xfrm>
          <a:prstGeom prst="rect">
            <a:avLst/>
          </a:prstGeom>
        </p:spPr>
      </p:pic>
      <p:pic>
        <p:nvPicPr>
          <p:cNvPr id="6" name="Picture 5" descr="&lt;strong&gt;Cloudwatch&lt;/strong&gt;, copy, deployment, management icon"/>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8094964" y="188700"/>
            <a:ext cx="685800" cy="685800"/>
          </a:xfrm>
          <a:prstGeom prst="rect">
            <a:avLst/>
          </a:prstGeom>
        </p:spPr>
      </p:pic>
    </p:spTree>
    <p:extLst>
      <p:ext uri="{BB962C8B-B14F-4D97-AF65-F5344CB8AC3E}">
        <p14:creationId xmlns:p14="http://schemas.microsoft.com/office/powerpoint/2010/main" val="226237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AWS Serverless 101</a:t>
            </a:r>
            <a:br>
              <a:rPr lang="en-US" dirty="0" smtClean="0"/>
            </a:br>
            <a:r>
              <a:rPr lang="en-US" dirty="0" smtClean="0"/>
              <a:t>Serverless Framework</a:t>
            </a:r>
            <a:endParaRPr lang="en-US" dirty="0"/>
          </a:p>
        </p:txBody>
      </p:sp>
      <p:sp>
        <p:nvSpPr>
          <p:cNvPr id="3" name="Content Placeholder 2"/>
          <p:cNvSpPr>
            <a:spLocks noGrp="1"/>
          </p:cNvSpPr>
          <p:nvPr>
            <p:ph idx="1"/>
          </p:nvPr>
        </p:nvSpPr>
        <p:spPr/>
        <p:txBody>
          <a:bodyPr anchor="ctr">
            <a:normAutofit/>
          </a:bodyPr>
          <a:lstStyle/>
          <a:p>
            <a:r>
              <a:rPr lang="en-US" dirty="0"/>
              <a:t>Necessary for </a:t>
            </a:r>
            <a:r>
              <a:rPr lang="en-US" dirty="0" smtClean="0"/>
              <a:t>Complex Solutions</a:t>
            </a:r>
          </a:p>
          <a:p>
            <a:r>
              <a:rPr lang="en-US" dirty="0" smtClean="0"/>
              <a:t>Blueprints for Scaffolding</a:t>
            </a:r>
          </a:p>
          <a:p>
            <a:r>
              <a:rPr lang="en-US" dirty="0"/>
              <a:t>Infrastructure in </a:t>
            </a:r>
            <a:r>
              <a:rPr lang="en-US" dirty="0" smtClean="0"/>
              <a:t>Code</a:t>
            </a:r>
          </a:p>
          <a:p>
            <a:r>
              <a:rPr lang="en-US" dirty="0"/>
              <a:t>Provider </a:t>
            </a:r>
            <a:r>
              <a:rPr lang="en-US" dirty="0" smtClean="0"/>
              <a:t>Agnostic</a:t>
            </a:r>
          </a:p>
          <a:p>
            <a:r>
              <a:rPr lang="en-US" dirty="0" smtClean="0"/>
              <a:t>Allows for Version Control</a:t>
            </a:r>
          </a:p>
          <a:p>
            <a:r>
              <a:rPr lang="en-US" dirty="0" smtClean="0"/>
              <a:t>Multiple Environments</a:t>
            </a:r>
          </a:p>
          <a:p>
            <a:r>
              <a:rPr lang="en-US" dirty="0" smtClean="0"/>
              <a:t>Easy Log Viewing</a:t>
            </a:r>
            <a:endParaRPr lang="en-US" sz="3600" dirty="0" smtClean="0"/>
          </a:p>
        </p:txBody>
      </p:sp>
      <p:pic>
        <p:nvPicPr>
          <p:cNvPr id="5" name="Picture 4" descr="&lt;strong&gt;Serverless Framework&lt;/strong&gt; - Build applications on AWS Lambda ..."/>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884622" y="0"/>
            <a:ext cx="914400" cy="914400"/>
          </a:xfrm>
          <a:prstGeom prst="rect">
            <a:avLst/>
          </a:prstGeom>
        </p:spPr>
      </p:pic>
    </p:spTree>
    <p:extLst>
      <p:ext uri="{BB962C8B-B14F-4D97-AF65-F5344CB8AC3E}">
        <p14:creationId xmlns:p14="http://schemas.microsoft.com/office/powerpoint/2010/main" val="339389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AWS Serverless 101</a:t>
            </a:r>
            <a:br>
              <a:rPr lang="en-US" dirty="0" smtClean="0"/>
            </a:br>
            <a:r>
              <a:rPr lang="en-US" sz="4000" dirty="0" smtClean="0"/>
              <a:t>Serverless Framework Basic Example</a:t>
            </a:r>
            <a:endParaRPr lang="en-US" dirty="0"/>
          </a:p>
        </p:txBody>
      </p:sp>
      <p:sp>
        <p:nvSpPr>
          <p:cNvPr id="3" name="Content Placeholder 2"/>
          <p:cNvSpPr>
            <a:spLocks noGrp="1"/>
          </p:cNvSpPr>
          <p:nvPr>
            <p:ph idx="1"/>
          </p:nvPr>
        </p:nvSpPr>
        <p:spPr/>
        <p:txBody>
          <a:bodyPr anchor="ctr">
            <a:noAutofit/>
          </a:bodyPr>
          <a:lstStyle/>
          <a:p>
            <a:pPr marL="633222" indent="-514350">
              <a:buFont typeface="+mj-lt"/>
              <a:buAutoNum type="arabicPeriod"/>
            </a:pPr>
            <a:r>
              <a:rPr lang="en-US" sz="2800" dirty="0" smtClean="0"/>
              <a:t>Install Node.js</a:t>
            </a:r>
          </a:p>
          <a:p>
            <a:pPr marL="633222" indent="-514350">
              <a:buFont typeface="+mj-lt"/>
              <a:buAutoNum type="arabicPeriod"/>
            </a:pPr>
            <a:r>
              <a:rPr lang="en-US" sz="2800" dirty="0" smtClean="0"/>
              <a:t>Install Serverless Framework</a:t>
            </a:r>
          </a:p>
          <a:p>
            <a:pPr marL="633222" indent="-514350">
              <a:buFont typeface="+mj-lt"/>
              <a:buAutoNum type="arabicPeriod"/>
            </a:pPr>
            <a:r>
              <a:rPr lang="en-US" sz="2800" dirty="0" smtClean="0"/>
              <a:t>Add AWS credentials to Serverless Framework</a:t>
            </a:r>
          </a:p>
          <a:p>
            <a:pPr marL="633222" indent="-514350">
              <a:buFont typeface="+mj-lt"/>
              <a:buAutoNum type="arabicPeriod"/>
            </a:pPr>
            <a:r>
              <a:rPr lang="en-US" sz="2800" dirty="0" smtClean="0"/>
              <a:t>Create project folder</a:t>
            </a:r>
          </a:p>
          <a:p>
            <a:pPr marL="633222" indent="-514350">
              <a:buFont typeface="+mj-lt"/>
              <a:buAutoNum type="arabicPeriod"/>
            </a:pPr>
            <a:r>
              <a:rPr lang="en-US" sz="2800" dirty="0" smtClean="0"/>
              <a:t>Initialize for </a:t>
            </a:r>
            <a:r>
              <a:rPr lang="en-US" sz="2800" dirty="0" err="1" smtClean="0"/>
              <a:t>npm</a:t>
            </a:r>
            <a:endParaRPr lang="en-US" sz="2800" dirty="0" smtClean="0"/>
          </a:p>
          <a:p>
            <a:pPr marL="633222" indent="-514350">
              <a:buFont typeface="+mj-lt"/>
              <a:buAutoNum type="arabicPeriod"/>
            </a:pPr>
            <a:r>
              <a:rPr lang="en-US" sz="2800" dirty="0" smtClean="0"/>
              <a:t>Initialize from Serverless template</a:t>
            </a:r>
          </a:p>
          <a:p>
            <a:pPr marL="633222" indent="-514350">
              <a:buFont typeface="+mj-lt"/>
              <a:buAutoNum type="arabicPeriod"/>
            </a:pPr>
            <a:r>
              <a:rPr lang="en-US" sz="2800" dirty="0" smtClean="0"/>
              <a:t>Update </a:t>
            </a:r>
            <a:r>
              <a:rPr lang="en-US" sz="2800" dirty="0" err="1" smtClean="0"/>
              <a:t>serverless.yml</a:t>
            </a:r>
            <a:r>
              <a:rPr lang="en-US" sz="2800" dirty="0" smtClean="0"/>
              <a:t> (infrastructure as code)</a:t>
            </a:r>
          </a:p>
          <a:p>
            <a:pPr marL="633222" indent="-514350">
              <a:buFont typeface="+mj-lt"/>
              <a:buAutoNum type="arabicPeriod"/>
            </a:pPr>
            <a:r>
              <a:rPr lang="en-US" sz="2800" dirty="0" smtClean="0"/>
              <a:t>Deploy</a:t>
            </a:r>
          </a:p>
          <a:p>
            <a:pPr marL="633222" indent="-514350">
              <a:buFont typeface="+mj-lt"/>
              <a:buAutoNum type="arabicPeriod"/>
            </a:pPr>
            <a:r>
              <a:rPr lang="en-US" sz="2800" dirty="0" smtClean="0"/>
              <a:t>Check AWS console</a:t>
            </a:r>
          </a:p>
          <a:p>
            <a:pPr marL="633222" indent="-514350">
              <a:buFont typeface="+mj-lt"/>
              <a:buAutoNum type="arabicPeriod"/>
            </a:pPr>
            <a:r>
              <a:rPr lang="en-US" sz="2800" dirty="0" smtClean="0"/>
              <a:t>Call API</a:t>
            </a:r>
          </a:p>
          <a:p>
            <a:pPr marL="633222" indent="-514350">
              <a:buFont typeface="+mj-lt"/>
              <a:buAutoNum type="arabicPeriod"/>
            </a:pPr>
            <a:r>
              <a:rPr lang="en-US" sz="2800" dirty="0" smtClean="0"/>
              <a:t>View </a:t>
            </a:r>
            <a:r>
              <a:rPr lang="en-US" sz="2800" dirty="0" err="1" smtClean="0"/>
              <a:t>CloudWatch</a:t>
            </a:r>
            <a:r>
              <a:rPr lang="en-US" sz="2800" dirty="0" smtClean="0"/>
              <a:t> logs</a:t>
            </a:r>
            <a:endParaRPr lang="en-US" sz="2800" dirty="0"/>
          </a:p>
        </p:txBody>
      </p:sp>
      <p:pic>
        <p:nvPicPr>
          <p:cNvPr id="6" name="Picture 5" descr="&lt;strong&gt;Node.JS&lt;/strong&gt; SDK | WYSIWYG &lt;strong&gt;Javascript&lt;/strong&gt; HTML Editor | Froala"/>
          <p:cNvPicPr>
            <a:picLocks noChangeAspect="1"/>
          </p:cNvPicPr>
          <p:nvPr/>
        </p:nvPicPr>
        <p:blipFill rotWithShape="1">
          <a:blip r:embed="rId3" cstate="email">
            <a:extLst>
              <a:ext uri="{28A0092B-C50C-407E-A947-70E740481C1C}">
                <a14:useLocalDpi xmlns:a14="http://schemas.microsoft.com/office/drawing/2010/main" val="0"/>
              </a:ext>
            </a:extLst>
          </a:blip>
          <a:srcRect l="25000" r="25000"/>
          <a:stretch/>
        </p:blipFill>
        <p:spPr>
          <a:xfrm>
            <a:off x="5993442" y="324612"/>
            <a:ext cx="457200" cy="457200"/>
          </a:xfrm>
          <a:prstGeom prst="rect">
            <a:avLst/>
          </a:prstGeom>
        </p:spPr>
      </p:pic>
      <p:pic>
        <p:nvPicPr>
          <p:cNvPr id="7" name="Picture 6" descr="&lt;strong&gt;Serverless Framework&lt;/strong&gt; - Build applications on AWS Lambda ..."/>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450642" y="210312"/>
            <a:ext cx="685800" cy="685800"/>
          </a:xfrm>
          <a:prstGeom prst="rect">
            <a:avLst/>
          </a:prstGeom>
        </p:spPr>
      </p:pic>
      <p:pic>
        <p:nvPicPr>
          <p:cNvPr id="8" name="Picture 7" descr="Amazon &lt;strong&gt;IAM&lt;/strong&gt; &lt;strong&gt;Identity and Access Management&lt;/strong&gt;: quizzes and courses"/>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7028360" y="324612"/>
            <a:ext cx="457200" cy="457200"/>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val="0"/>
              </a:ext>
            </a:extLst>
          </a:blip>
          <a:srcRect l="-104" r="-104"/>
          <a:stretch/>
        </p:blipFill>
        <p:spPr>
          <a:xfrm>
            <a:off x="7346339" y="324612"/>
            <a:ext cx="914400" cy="457200"/>
          </a:xfrm>
          <a:prstGeom prst="rect">
            <a:avLst/>
          </a:prstGeom>
        </p:spPr>
      </p:pic>
      <p:pic>
        <p:nvPicPr>
          <p:cNvPr id="10" name="Picture 9" descr="&lt;strong&gt;Cloudwatch&lt;/strong&gt;, copy, deployment, management icon"/>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8063278" y="210312"/>
            <a:ext cx="685800" cy="685800"/>
          </a:xfrm>
          <a:prstGeom prst="rect">
            <a:avLst/>
          </a:prstGeom>
        </p:spPr>
      </p:pic>
    </p:spTree>
    <p:extLst>
      <p:ext uri="{BB962C8B-B14F-4D97-AF65-F5344CB8AC3E}">
        <p14:creationId xmlns:p14="http://schemas.microsoft.com/office/powerpoint/2010/main" val="115132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AWS Serverless 101</a:t>
            </a:r>
            <a:br>
              <a:rPr lang="en-US" dirty="0" smtClean="0"/>
            </a:br>
            <a:r>
              <a:rPr lang="en-US" sz="4000" dirty="0" smtClean="0"/>
              <a:t>Serverless Framework CRUD Example</a:t>
            </a:r>
            <a:endParaRPr lang="en-US" dirty="0"/>
          </a:p>
        </p:txBody>
      </p:sp>
      <p:sp>
        <p:nvSpPr>
          <p:cNvPr id="3" name="Content Placeholder 2"/>
          <p:cNvSpPr>
            <a:spLocks noGrp="1"/>
          </p:cNvSpPr>
          <p:nvPr>
            <p:ph idx="1"/>
          </p:nvPr>
        </p:nvSpPr>
        <p:spPr/>
        <p:txBody>
          <a:bodyPr anchor="ctr">
            <a:normAutofit/>
          </a:bodyPr>
          <a:lstStyle/>
          <a:p>
            <a:r>
              <a:rPr lang="en-US" dirty="0" err="1" smtClean="0"/>
              <a:t>Serverless.yml</a:t>
            </a:r>
            <a:endParaRPr lang="en-US" dirty="0" smtClean="0"/>
          </a:p>
          <a:p>
            <a:r>
              <a:rPr lang="en-US" dirty="0" smtClean="0"/>
              <a:t>API Gateway Event Handlers</a:t>
            </a:r>
          </a:p>
          <a:p>
            <a:r>
              <a:rPr lang="en-US" dirty="0" smtClean="0"/>
              <a:t>Scheduler Event Handlers</a:t>
            </a:r>
          </a:p>
          <a:p>
            <a:r>
              <a:rPr lang="en-US" dirty="0" smtClean="0"/>
              <a:t>Deploy the App</a:t>
            </a:r>
          </a:p>
          <a:p>
            <a:r>
              <a:rPr lang="en-US" dirty="0" smtClean="0"/>
              <a:t>Test the API Calls</a:t>
            </a:r>
          </a:p>
          <a:p>
            <a:r>
              <a:rPr lang="en-US" dirty="0" smtClean="0"/>
              <a:t>Review the Logs</a:t>
            </a:r>
          </a:p>
          <a:p>
            <a:r>
              <a:rPr lang="en-US" dirty="0" smtClean="0"/>
              <a:t>Debug Issues</a:t>
            </a:r>
          </a:p>
          <a:p>
            <a:r>
              <a:rPr lang="en-US" dirty="0" smtClean="0"/>
              <a:t>Remove the App</a:t>
            </a:r>
            <a:endParaRPr lang="en-US" dirty="0"/>
          </a:p>
        </p:txBody>
      </p:sp>
      <p:pic>
        <p:nvPicPr>
          <p:cNvPr id="5" name="Picture 4" descr="&lt;strong&gt;Serverless Framework&lt;/strong&gt; - Build applications on AWS Lambda ..."/>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907040" y="210312"/>
            <a:ext cx="685800" cy="685800"/>
          </a:xfrm>
          <a:prstGeom prst="rect">
            <a:avLst/>
          </a:prstGeom>
        </p:spPr>
      </p:pic>
      <p:pic>
        <p:nvPicPr>
          <p:cNvPr id="6" name="Picture 5" descr="Amazon &lt;strong&gt;IAM&lt;/strong&gt; &lt;strong&gt;Identity and Access Management&lt;/strong&gt;: quizzes and courses"/>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484758" y="324612"/>
            <a:ext cx="457200" cy="457200"/>
          </a:xfrm>
          <a:prstGeom prst="rect">
            <a:avLst/>
          </a:prstGeom>
        </p:spPr>
      </p:pic>
      <p:pic>
        <p:nvPicPr>
          <p:cNvPr id="7" name="Picture 6"/>
          <p:cNvPicPr>
            <a:picLocks noChangeAspect="1"/>
          </p:cNvPicPr>
          <p:nvPr/>
        </p:nvPicPr>
        <p:blipFill rotWithShape="1">
          <a:blip r:embed="rId5" cstate="email">
            <a:extLst>
              <a:ext uri="{28A0092B-C50C-407E-A947-70E740481C1C}">
                <a14:useLocalDpi xmlns:a14="http://schemas.microsoft.com/office/drawing/2010/main" val="0"/>
              </a:ext>
            </a:extLst>
          </a:blip>
          <a:srcRect l="-104" r="-104"/>
          <a:stretch/>
        </p:blipFill>
        <p:spPr>
          <a:xfrm>
            <a:off x="6802737" y="324612"/>
            <a:ext cx="914400" cy="457200"/>
          </a:xfrm>
          <a:prstGeom prst="rect">
            <a:avLst/>
          </a:prstGeom>
        </p:spPr>
      </p:pic>
      <p:pic>
        <p:nvPicPr>
          <p:cNvPr id="8" name="Picture 7" descr="&lt;strong&gt;Cloudwatch&lt;/strong&gt;, copy, deployment, management icon"/>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8124261" y="210312"/>
            <a:ext cx="685800" cy="685800"/>
          </a:xfrm>
          <a:prstGeom prst="rect">
            <a:avLst/>
          </a:prstGeom>
        </p:spPr>
      </p:pic>
      <p:pic>
        <p:nvPicPr>
          <p:cNvPr id="9" name="Picture 8" descr="Amazon &lt;strong&gt;DynamoDB&lt;/strong&gt; - Wikipedia"/>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7613410" y="315885"/>
            <a:ext cx="505448" cy="457200"/>
          </a:xfrm>
          <a:prstGeom prst="rect">
            <a:avLst/>
          </a:prstGeom>
        </p:spPr>
      </p:pic>
    </p:spTree>
    <p:extLst>
      <p:ext uri="{BB962C8B-B14F-4D97-AF65-F5344CB8AC3E}">
        <p14:creationId xmlns:p14="http://schemas.microsoft.com/office/powerpoint/2010/main" val="3832720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Module.thmx</Template>
  <TotalTime>22052</TotalTime>
  <Words>2958</Words>
  <Application>Microsoft Office PowerPoint</Application>
  <PresentationFormat>On-screen Show (4:3)</PresentationFormat>
  <Paragraphs>308</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Corbel</vt:lpstr>
      <vt:lpstr>Wingdings</vt:lpstr>
      <vt:lpstr>Wingdings 2</vt:lpstr>
      <vt:lpstr>Wingdings 3</vt:lpstr>
      <vt:lpstr>Module</vt:lpstr>
      <vt:lpstr>AWS Serverless 101 Will It Change Your Life?</vt:lpstr>
      <vt:lpstr>AWS Serverless 101 Who Am I?</vt:lpstr>
      <vt:lpstr>AWS Serverless 101 Features</vt:lpstr>
      <vt:lpstr>AWS Serverless 101 Lambda</vt:lpstr>
      <vt:lpstr>AWS Serverless 101 API Gateway</vt:lpstr>
      <vt:lpstr>AWS Serverless 101 Simple Example</vt:lpstr>
      <vt:lpstr>AWS Serverless 101 Serverless Framework</vt:lpstr>
      <vt:lpstr>AWS Serverless 101 Serverless Framework Basic Example</vt:lpstr>
      <vt:lpstr>AWS Serverless 101 Serverless Framework CRUD Example</vt:lpstr>
      <vt:lpstr>AWS Serverless 101 Summary</vt:lpstr>
      <vt:lpstr>AWS Serverless 101 Next Steps</vt:lpstr>
      <vt:lpstr>AWS Serverless 101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 On-Ramp</dc:title>
  <dc:creator>Mark Freedman</dc:creator>
  <cp:lastModifiedBy>Mark Freedman</cp:lastModifiedBy>
  <cp:revision>916</cp:revision>
  <cp:lastPrinted>2014-05-29T21:32:34Z</cp:lastPrinted>
  <dcterms:created xsi:type="dcterms:W3CDTF">2014-05-06T16:35:05Z</dcterms:created>
  <dcterms:modified xsi:type="dcterms:W3CDTF">2019-03-26T14:51:15Z</dcterms:modified>
</cp:coreProperties>
</file>