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83" r:id="rId4"/>
    <p:sldId id="258" r:id="rId5"/>
    <p:sldId id="259" r:id="rId6"/>
    <p:sldId id="260" r:id="rId7"/>
    <p:sldId id="262" r:id="rId8"/>
    <p:sldId id="261" r:id="rId9"/>
    <p:sldId id="284" r:id="rId10"/>
    <p:sldId id="264" r:id="rId11"/>
    <p:sldId id="265" r:id="rId12"/>
    <p:sldId id="266" r:id="rId13"/>
    <p:sldId id="286" r:id="rId14"/>
    <p:sldId id="285" r:id="rId15"/>
    <p:sldId id="269" r:id="rId16"/>
    <p:sldId id="287" r:id="rId17"/>
    <p:sldId id="267" r:id="rId18"/>
    <p:sldId id="279" r:id="rId19"/>
    <p:sldId id="290" r:id="rId20"/>
    <p:sldId id="268" r:id="rId21"/>
    <p:sldId id="291" r:id="rId22"/>
    <p:sldId id="292" r:id="rId23"/>
    <p:sldId id="293" r:id="rId24"/>
    <p:sldId id="273" r:id="rId25"/>
    <p:sldId id="294" r:id="rId26"/>
    <p:sldId id="295" r:id="rId27"/>
    <p:sldId id="271" r:id="rId28"/>
    <p:sldId id="280" r:id="rId29"/>
    <p:sldId id="296" r:id="rId30"/>
    <p:sldId id="297" r:id="rId31"/>
    <p:sldId id="289" r:id="rId32"/>
    <p:sldId id="270" r:id="rId33"/>
    <p:sldId id="298" r:id="rId34"/>
    <p:sldId id="299" r:id="rId35"/>
    <p:sldId id="304" r:id="rId36"/>
    <p:sldId id="305" r:id="rId37"/>
    <p:sldId id="288" r:id="rId38"/>
    <p:sldId id="272" r:id="rId39"/>
    <p:sldId id="300" r:id="rId40"/>
    <p:sldId id="301" r:id="rId41"/>
    <p:sldId id="277" r:id="rId42"/>
    <p:sldId id="278" r:id="rId43"/>
    <p:sldId id="302" r:id="rId44"/>
    <p:sldId id="303" r:id="rId45"/>
    <p:sldId id="28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5" autoAdjust="0"/>
    <p:restoredTop sz="72169" autoAdjust="0"/>
  </p:normalViewPr>
  <p:slideViewPr>
    <p:cSldViewPr snapToGrid="0" snapToObjects="1">
      <p:cViewPr>
        <p:scale>
          <a:sx n="139" d="100"/>
          <a:sy n="139" d="100"/>
        </p:scale>
        <p:origin x="-4888"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AD456-E3C4-754A-AD01-D4EF6BDD1A95}" type="datetimeFigureOut">
              <a:rPr lang="en-US" smtClean="0"/>
              <a:t>6/5/14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B625E-CF3C-F846-B514-E214F25D5D25}" type="slidenum">
              <a:rPr lang="en-US" smtClean="0"/>
              <a:t>‹#›</a:t>
            </a:fld>
            <a:endParaRPr lang="en-US" dirty="0"/>
          </a:p>
        </p:txBody>
      </p:sp>
    </p:spTree>
    <p:extLst>
      <p:ext uri="{BB962C8B-B14F-4D97-AF65-F5344CB8AC3E}">
        <p14:creationId xmlns:p14="http://schemas.microsoft.com/office/powerpoint/2010/main" val="32220073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find the sample code at: https://</a:t>
            </a:r>
            <a:r>
              <a:rPr lang="en-US" dirty="0" err="1" smtClean="0"/>
              <a:t>github.com</a:t>
            </a:r>
            <a:r>
              <a:rPr lang="en-US" dirty="0" smtClean="0"/>
              <a:t>/</a:t>
            </a:r>
            <a:r>
              <a:rPr lang="en-US" dirty="0" err="1" smtClean="0"/>
              <a:t>MarkFreedman</a:t>
            </a:r>
            <a:r>
              <a:rPr lang="en-US" dirty="0" smtClean="0"/>
              <a:t>/</a:t>
            </a:r>
            <a:r>
              <a:rPr lang="en-US" dirty="0" err="1" smtClean="0"/>
              <a:t>AngularJSOnRamp</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a:t>
            </a:fld>
            <a:endParaRPr lang="en-US" dirty="0"/>
          </a:p>
        </p:txBody>
      </p:sp>
    </p:spTree>
    <p:extLst>
      <p:ext uri="{BB962C8B-B14F-4D97-AF65-F5344CB8AC3E}">
        <p14:creationId xmlns:p14="http://schemas.microsoft.com/office/powerpoint/2010/main" val="335789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built-in directives are represented using the camel-case representations of their names. They get converted to HTML-standard naming, replacing camel-case with hyphen-separated,</a:t>
            </a:r>
            <a:r>
              <a:rPr lang="en-US" baseline="0" dirty="0" smtClean="0"/>
              <a:t> lowercase words. For example, the ngApp directive as coded in JavaScript becomes ng-app in HTML.</a:t>
            </a:r>
          </a:p>
          <a:p>
            <a:endParaRPr lang="en-US" baseline="0" dirty="0" smtClean="0"/>
          </a:p>
          <a:p>
            <a:r>
              <a:rPr lang="en-US" baseline="0" dirty="0" smtClean="0"/>
              <a:t>Due to semantic HTML rules, many people recommend using the “data-” equivalent attribute names. For example, either ng-app and data-ng-app can be used. Editors and IDEs such as Visual Studio will accept data-ng-app as “valid” HTM, and avoid unsightly squiggles in the editor, although either would work.</a:t>
            </a:r>
          </a:p>
          <a:p>
            <a:endParaRPr lang="en-US" dirty="0" smtClean="0"/>
          </a:p>
          <a:p>
            <a:r>
              <a:rPr lang="en-US" dirty="0" smtClean="0"/>
              <a:t>Wrap any HTML that you want handled (and pre-processed) by AngularJS by applying the built-in directive, ng-app, to an element. Often, we place this on the &lt;HTML&gt; tag, declaring that the entire page will be handled by AngularJS.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10</a:t>
            </a:fld>
            <a:endParaRPr lang="en-US" dirty="0"/>
          </a:p>
        </p:txBody>
      </p:sp>
    </p:spTree>
    <p:extLst>
      <p:ext uri="{BB962C8B-B14F-4D97-AF65-F5344CB8AC3E}">
        <p14:creationId xmlns:p14="http://schemas.microsoft.com/office/powerpoint/2010/main" val="1511367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a:t>
            </a:r>
            <a:r>
              <a:rPr lang="en-US" baseline="0" dirty="0" smtClean="0"/>
              <a:t> the ngModel directive, you’re actually creating a simple “scope” that your controller will use as its “model”. Our simple example is good for “demo code.” Although our first simple example implicitly creates both a scope (model) and controller, we can (and should) be explicit, and define our controller and scope.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11</a:t>
            </a:fld>
            <a:endParaRPr lang="en-US" dirty="0"/>
          </a:p>
        </p:txBody>
      </p:sp>
    </p:spTree>
    <p:extLst>
      <p:ext uri="{BB962C8B-B14F-4D97-AF65-F5344CB8AC3E}">
        <p14:creationId xmlns:p14="http://schemas.microsoft.com/office/powerpoint/2010/main" val="746144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controller.html</a:t>
            </a:r>
            <a:endParaRPr lang="en-US" b="1" dirty="0"/>
          </a:p>
        </p:txBody>
      </p:sp>
      <p:sp>
        <p:nvSpPr>
          <p:cNvPr id="4" name="Slide Number Placeholder 3"/>
          <p:cNvSpPr>
            <a:spLocks noGrp="1"/>
          </p:cNvSpPr>
          <p:nvPr>
            <p:ph type="sldNum" sz="quarter" idx="10"/>
          </p:nvPr>
        </p:nvSpPr>
        <p:spPr/>
        <p:txBody>
          <a:bodyPr/>
          <a:lstStyle/>
          <a:p>
            <a:fld id="{863B625E-CF3C-F846-B514-E214F25D5D25}" type="slidenum">
              <a:rPr lang="en-US" smtClean="0"/>
              <a:t>12</a:t>
            </a:fld>
            <a:endParaRPr lang="en-US" dirty="0"/>
          </a:p>
        </p:txBody>
      </p:sp>
    </p:spTree>
    <p:extLst>
      <p:ext uri="{BB962C8B-B14F-4D97-AF65-F5344CB8AC3E}">
        <p14:creationId xmlns:p14="http://schemas.microsoft.com/office/powerpoint/2010/main" val="1238432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earlier, ngApp wraps the portion of the page you want controlled by AngularJS. In this example, we’re wrapping the entire page. Normally, an app (or an AngularJS “module”) will be the</a:t>
            </a:r>
            <a:r>
              <a:rPr lang="en-US" baseline="0" dirty="0" smtClean="0"/>
              <a:t> entire page. This “auto-bootstraps” an AngularJS application. More on modules, later.</a:t>
            </a:r>
          </a:p>
          <a:p>
            <a:endParaRPr lang="en-US" baseline="0" dirty="0" smtClean="0"/>
          </a:p>
          <a:p>
            <a:r>
              <a:rPr lang="en-US" baseline="0" dirty="0" smtClean="0"/>
              <a:t>In our first, canonical example, the controller was implied. Here, we’re wrapping an area handled by a controller by using the ngController directive on a DIV element. This allows the scope (data model) to be shared with this portion of the view, and the controller, “mainController”. Of course, we have to include the JavaScript file containing our controller.</a:t>
            </a:r>
          </a:p>
          <a:p>
            <a:endParaRPr lang="en-US" baseline="0" dirty="0" smtClean="0"/>
          </a:p>
          <a:p>
            <a:r>
              <a:rPr lang="en-US" baseline="0" dirty="0" smtClean="0"/>
              <a:t>If you notice, we’re not using ngModel in this example, because the model we’ll be using is defined inside of our controller, which I’ll show you in a moment.</a:t>
            </a:r>
          </a:p>
          <a:p>
            <a:endParaRPr lang="en-US" baseline="0" dirty="0" smtClean="0"/>
          </a:p>
          <a:p>
            <a:r>
              <a:rPr lang="en-US" baseline="0" dirty="0" smtClean="0"/>
              <a:t>Inside of this DIV, we’re defining an unordered list. On first appearance, it seems like we only have a single item in our list. But at closer inspection you’ll see we’re using another powerful AngularJS directive, ngRepeat. It does what the name implies.</a:t>
            </a:r>
          </a:p>
          <a:p>
            <a:endParaRPr lang="en-US" baseline="0" dirty="0" smtClean="0"/>
          </a:p>
          <a:p>
            <a:r>
              <a:rPr lang="en-US" baseline="0" dirty="0" smtClean="0"/>
              <a:t>In this scenario, ngRepeat will create an LI element for each student in our students object, which we’re defining on our $scope in our controller. We’ll look at that in a second, but if you notice, student is just a POJO with at least three attributes; name, class, and grade.</a:t>
            </a:r>
          </a:p>
          <a:p>
            <a:endParaRPr lang="en-US" baseline="0" dirty="0" smtClean="0"/>
          </a:p>
          <a:p>
            <a:r>
              <a:rPr lang="en-US" baseline="0" dirty="0" smtClean="0"/>
              <a:t>Now, let’s take a look at the controller…</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13</a:t>
            </a:fld>
            <a:endParaRPr lang="en-US" dirty="0"/>
          </a:p>
        </p:txBody>
      </p:sp>
    </p:spTree>
    <p:extLst>
      <p:ext uri="{BB962C8B-B14F-4D97-AF65-F5344CB8AC3E}">
        <p14:creationId xmlns:p14="http://schemas.microsoft.com/office/powerpoint/2010/main" val="489149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controller name does not have to be the same name as our JavaScript file, of course. Often, we’ll have several common controllers in a single JavaScript file.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Dependency injection</a:t>
            </a:r>
            <a:r>
              <a:rPr lang="en-US" baseline="0" dirty="0" smtClean="0"/>
              <a:t> is used throughout AngularJS. In this example, we’re injecting our view model ($scope) into our controller. This is the glue between our view and the controller.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Anything we add to our $scope can be a POJO. Here, we’re creating a students “repository” (or in our simple example, an array of students). We can do a lot more in our controllers, but in this example, all we’re doing is initializing our view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see that each element name of our student objects match what we’re outputting in our HTML.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You’ll also notice that we did not have to prefix “students” in our ngRepeat directive on our page with $scope. $scope is implied.</a:t>
            </a:r>
            <a:endParaRPr lang="en-US"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14</a:t>
            </a:fld>
            <a:endParaRPr lang="en-US" dirty="0"/>
          </a:p>
        </p:txBody>
      </p:sp>
    </p:spTree>
    <p:extLst>
      <p:ext uri="{BB962C8B-B14F-4D97-AF65-F5344CB8AC3E}">
        <p14:creationId xmlns:p14="http://schemas.microsoft.com/office/powerpoint/2010/main" val="3971085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builtInFilter.html</a:t>
            </a:r>
            <a:endParaRPr lang="en-US" b="1" dirty="0"/>
          </a:p>
        </p:txBody>
      </p:sp>
      <p:sp>
        <p:nvSpPr>
          <p:cNvPr id="4" name="Slide Number Placeholder 3"/>
          <p:cNvSpPr>
            <a:spLocks noGrp="1"/>
          </p:cNvSpPr>
          <p:nvPr>
            <p:ph type="sldNum" sz="quarter" idx="10"/>
          </p:nvPr>
        </p:nvSpPr>
        <p:spPr/>
        <p:txBody>
          <a:bodyPr/>
          <a:lstStyle/>
          <a:p>
            <a:fld id="{863B625E-CF3C-F846-B514-E214F25D5D25}" type="slidenum">
              <a:rPr lang="en-US" smtClean="0"/>
              <a:t>15</a:t>
            </a:fld>
            <a:endParaRPr lang="en-US" dirty="0"/>
          </a:p>
        </p:txBody>
      </p:sp>
    </p:spTree>
    <p:extLst>
      <p:ext uri="{BB962C8B-B14F-4D97-AF65-F5344CB8AC3E}">
        <p14:creationId xmlns:p14="http://schemas.microsoft.com/office/powerpoint/2010/main" val="926056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use a built-in filter to filter student names</a:t>
            </a:r>
            <a:r>
              <a:rPr lang="en-US" baseline="0" dirty="0" smtClean="0"/>
              <a:t> in our list.</a:t>
            </a:r>
          </a:p>
          <a:p>
            <a:endParaRPr lang="en-US" baseline="0" dirty="0" smtClean="0"/>
          </a:p>
          <a:p>
            <a:r>
              <a:rPr lang="en-US" baseline="0" dirty="0" smtClean="0"/>
              <a:t>We’re using an INPUT element, and adding “search.name” to our view model. Even if we’re using a controller, and initializing our $scope within the controller, we can still introduce model objects in our HTML, like we’re doing here. I only recommend using this for one-offs, like filtering, though.</a:t>
            </a:r>
          </a:p>
          <a:p>
            <a:endParaRPr lang="en-US" baseline="0" dirty="0" smtClean="0"/>
          </a:p>
          <a:p>
            <a:r>
              <a:rPr lang="en-US" baseline="0" dirty="0" smtClean="0"/>
              <a:t>The most important new piece here, though, is the filter that we’re piping our students array through. The “|” character is the “piping” character, which you may be familiar with using command line tools such as the Windows command prompt or PowerShell, or Bash, etc. “filter” is a built-in AngularJS filter. Don’t get confused by the fact that this particular filter is named “filter”. It’s coincidental. AngularJS has several other pre-defined, built-in filters, such as “uppercase” and “lowercase” as well. As you can determine, these allow us to filter data through some sort of logic, to produce a modified result before displaying or otherwise making use of a value.</a:t>
            </a:r>
          </a:p>
          <a:p>
            <a:endParaRPr lang="en-US" baseline="0" dirty="0" smtClean="0"/>
          </a:p>
          <a:p>
            <a:r>
              <a:rPr lang="en-US" baseline="0" dirty="0" smtClean="0"/>
              <a:t>Also note that since “search.name” is specified for ngModel, the only field the list will be filtered on is the name field. If we wanted to filter across all fields, we would just use “search” for ngModel.</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Also note that we did not have to do anything in JavaScript to support this. We’ll create our own custom filter in a bit, which will require JavaScript.</a:t>
            </a:r>
            <a:endParaRPr lang="en-US" dirty="0" smtClean="0"/>
          </a:p>
          <a:p>
            <a:endParaRPr lang="en-US" baseline="0" dirty="0" smtClean="0"/>
          </a:p>
          <a:p>
            <a:r>
              <a:rPr lang="en-US" baseline="0" dirty="0" smtClean="0"/>
              <a:t>There are several other options for the filter filter, which you can read about in the AngularJS documentation: https://docs.angularjs.org/api/ng/filter/filter</a:t>
            </a:r>
          </a:p>
          <a:p>
            <a:endParaRPr lang="en-US" baseline="0"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16</a:t>
            </a:fld>
            <a:endParaRPr lang="en-US" dirty="0"/>
          </a:p>
        </p:txBody>
      </p:sp>
    </p:spTree>
    <p:extLst>
      <p:ext uri="{BB962C8B-B14F-4D97-AF65-F5344CB8AC3E}">
        <p14:creationId xmlns:p14="http://schemas.microsoft.com/office/powerpoint/2010/main" val="489149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index.html</a:t>
            </a:r>
          </a:p>
          <a:p>
            <a:endParaRPr lang="en-US" dirty="0" smtClean="0"/>
          </a:p>
          <a:p>
            <a:r>
              <a:rPr lang="en-US" dirty="0" smtClean="0"/>
              <a:t>Unlike</a:t>
            </a:r>
            <a:r>
              <a:rPr lang="en-US" baseline="0" dirty="0" smtClean="0"/>
              <a:t> classic Web apps, where we handle routing on the server side, we have to resort to some advanced techniques to handle routing in SPAs. Thankfully, AngularJS has a route provider service that we can configure that can take care of routing and “deep linking” for us. Search engines will love us for it, and so will our customers.</a:t>
            </a:r>
          </a:p>
          <a:p>
            <a:endParaRPr lang="en-US" baseline="0" dirty="0" smtClean="0"/>
          </a:p>
          <a:p>
            <a:r>
              <a:rPr lang="en-US" baseline="0" dirty="0" smtClean="0"/>
              <a:t>Typically, in a classic Web app, when we dynamically change the view of our page, through AJAX and/or DOM manipulation, the URL of the original page does not change. Of course, this makes it impossible for users to bookmark a particular “state” of the page. But thanks to AngularJS routing, and the ngView directive, this is no longer an issue.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17</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for routing to be supported, we need to inject the included AngularJS service, $routeProvider, into our module (app).</a:t>
            </a:r>
          </a:p>
          <a:p>
            <a:endParaRPr lang="en-US" dirty="0" smtClean="0"/>
          </a:p>
          <a:p>
            <a:r>
              <a:rPr lang="en-US" dirty="0" smtClean="0"/>
              <a:t>You’ve seen the ngApp directive used in our previous examples, but now we’re actually going to</a:t>
            </a:r>
            <a:r>
              <a:rPr lang="en-US" baseline="0" dirty="0" smtClean="0"/>
              <a:t> set some configuration settings for our app (which is synonymous with “module”) for setting up our routing scheme.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18</a:t>
            </a:fld>
            <a:endParaRPr lang="en-US" dirty="0"/>
          </a:p>
        </p:txBody>
      </p:sp>
    </p:spTree>
    <p:extLst>
      <p:ext uri="{BB962C8B-B14F-4D97-AF65-F5344CB8AC3E}">
        <p14:creationId xmlns:p14="http://schemas.microsoft.com/office/powerpoint/2010/main" val="130881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create a new JavaScript file for this sample</a:t>
            </a:r>
            <a:r>
              <a:rPr lang="en-US" baseline="0" dirty="0" smtClean="0"/>
              <a:t> application called app.js. Up front, we’re declaring an “app” variable to point to our main module, and we’re going to name our module (or app), “app”. We’ll look at how we reference this module in our HTML in a second.</a:t>
            </a:r>
          </a:p>
          <a:p>
            <a:endParaRPr lang="en-US" baseline="0" dirty="0" smtClean="0"/>
          </a:p>
          <a:p>
            <a:r>
              <a:rPr lang="en-US" baseline="0" dirty="0" smtClean="0"/>
              <a:t>In the meantime, notice that we are “injecting” “ngRoute” into the module. We inject libraries into an AngularJS module by passing in an array of string values representing these services. All AngularJS services started with a $. You can create your own services (which we will do later) as well.</a:t>
            </a:r>
          </a:p>
          <a:p>
            <a:endParaRPr lang="en-US" baseline="0" dirty="0" smtClean="0"/>
          </a:p>
          <a:p>
            <a:r>
              <a:rPr lang="en-US" baseline="0" dirty="0" smtClean="0"/>
              <a:t>Once we’ve created an instance of this module, we can start calling built-in methods. For modules, a key method is “config”. In our config, we’re simply setting up our routing scheme.</a:t>
            </a:r>
          </a:p>
          <a:p>
            <a:endParaRPr lang="en-US" baseline="0" dirty="0" smtClean="0"/>
          </a:p>
          <a:p>
            <a:r>
              <a:rPr lang="en-US" baseline="0" dirty="0" smtClean="0"/>
              <a:t>As shown earlier, we’re injecting services to our AngularJS objects (functions) by passing them in as parameters. Here, we’re passing in the $routeProvider, which is part of Angular’s ngRoute library.</a:t>
            </a:r>
          </a:p>
          <a:p>
            <a:endParaRPr lang="en-US" baseline="0" dirty="0" smtClean="0"/>
          </a:p>
          <a:p>
            <a:r>
              <a:rPr lang="en-US" baseline="0" dirty="0" smtClean="0"/>
              <a:t>Here, we specify each route to use, and which view template file and controller to use for each route. We also specify a default route to use if an invalid route is attempted. We could alternatively use a “template” parameter instead of “templateUrl” to specify an HTML string, but normally it’s more convenient to use a file for each partial view, since the HTML could be significant.</a:t>
            </a:r>
          </a:p>
          <a:p>
            <a:endParaRPr lang="en-US" baseline="0" dirty="0" smtClean="0"/>
          </a:p>
          <a:p>
            <a:r>
              <a:rPr lang="en-US" baseline="0" dirty="0" smtClean="0"/>
              <a:t>Note the third route definition. This is how we specify a parameter. Within our code, if we navigate to a URL starting with /students/, and tack on a value after the next hash, it be assigned to a route parameter called “classroom”. We’ll see how we access that later.</a:t>
            </a:r>
          </a:p>
        </p:txBody>
      </p:sp>
      <p:sp>
        <p:nvSpPr>
          <p:cNvPr id="4" name="Slide Number Placeholder 3"/>
          <p:cNvSpPr>
            <a:spLocks noGrp="1"/>
          </p:cNvSpPr>
          <p:nvPr>
            <p:ph type="sldNum" sz="quarter" idx="10"/>
          </p:nvPr>
        </p:nvSpPr>
        <p:spPr/>
        <p:txBody>
          <a:bodyPr/>
          <a:lstStyle/>
          <a:p>
            <a:fld id="{863B625E-CF3C-F846-B514-E214F25D5D25}" type="slidenum">
              <a:rPr lang="en-US" smtClean="0"/>
              <a:t>19</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been developing</a:t>
            </a:r>
            <a:r>
              <a:rPr lang="en-US" baseline="0" dirty="0" smtClean="0"/>
              <a:t> web-based apps since the mid 90s, with heavy JavaScript development since 2011. I’ve been in software development for a few decades. I started using AngularJS in my apps since last year.</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a:t>
            </a:fld>
            <a:endParaRPr lang="en-US" dirty="0"/>
          </a:p>
        </p:txBody>
      </p:sp>
    </p:spTree>
    <p:extLst>
      <p:ext uri="{BB962C8B-B14F-4D97-AF65-F5344CB8AC3E}">
        <p14:creationId xmlns:p14="http://schemas.microsoft.com/office/powerpoint/2010/main" val="162951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the main page, the main “view”, itself,</a:t>
            </a:r>
            <a:r>
              <a:rPr lang="en-US" baseline="0" dirty="0" smtClean="0"/>
              <a:t> and see how we incorporate our partials we defined in our app configuration.</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20</a:t>
            </a:fld>
            <a:endParaRPr lang="en-US" dirty="0"/>
          </a:p>
        </p:txBody>
      </p:sp>
    </p:spTree>
    <p:extLst>
      <p:ext uri="{BB962C8B-B14F-4D97-AF65-F5344CB8AC3E}">
        <p14:creationId xmlns:p14="http://schemas.microsoft.com/office/powerpoint/2010/main" val="1873119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notice our familiar ngApp directive, with a twist. Here, we’re also</a:t>
            </a:r>
            <a:r>
              <a:rPr lang="en-US" baseline="0" dirty="0" smtClean="0"/>
              <a:t> specifying a value for the attribute, which ties into the name we gave it in the module instantiation of our main JavaScript file. Since we didn’t configure anything module-level in our earlier examples, there was no need for us to give the app a name. Most of the time, you will do so.</a:t>
            </a:r>
          </a:p>
          <a:p>
            <a:endParaRPr lang="en-US" baseline="0" dirty="0" smtClean="0"/>
          </a:p>
          <a:p>
            <a:r>
              <a:rPr lang="en-US" baseline="0" dirty="0" smtClean="0"/>
              <a:t>Further down the page, we’re marking a DIV with the ngView attribute directive. This is where the partial view HTML will be inserted based on the URL specified.</a:t>
            </a:r>
          </a:p>
          <a:p>
            <a:endParaRPr lang="en-US" baseline="0" dirty="0" smtClean="0"/>
          </a:p>
          <a:p>
            <a:r>
              <a:rPr lang="en-US" baseline="0" dirty="0" smtClean="0"/>
              <a:t>Also, notice that we now have to include Angular’s routing JavaScript file, as well as our main app.js file.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21</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partial views we’ll be using.</a:t>
            </a:r>
          </a:p>
          <a:p>
            <a:endParaRPr lang="en-US" dirty="0" smtClean="0"/>
          </a:p>
          <a:p>
            <a:r>
              <a:rPr lang="en-US" dirty="0" smtClean="0"/>
              <a:t>As with other frameworks,</a:t>
            </a:r>
            <a:r>
              <a:rPr lang="en-US" baseline="0" dirty="0" smtClean="0"/>
              <a:t> since partial views are snippets of HTML to appear inside a placeholder, you don’t need the HTML or BODY tags (and you must make sure you don’t use them).</a:t>
            </a:r>
          </a:p>
          <a:p>
            <a:endParaRPr lang="en-US" baseline="0" dirty="0" smtClean="0"/>
          </a:p>
          <a:p>
            <a:r>
              <a:rPr lang="en-US" baseline="0" dirty="0" smtClean="0"/>
              <a:t>Notice for the “home” page (as defined by “/” in our routing scheme) that we’re preceding our href values with a hash. This is because since we’re not truly leaving the page when changing views, AngularJS takes advantage of the built-in hash support of HTML. This signifies a link on the same page. But AngularJS acts upon that by injecting the partial views into the ngView directive on this page.</a:t>
            </a:r>
          </a:p>
          <a:p>
            <a:endParaRPr lang="en-US" baseline="0" dirty="0" smtClean="0"/>
          </a:p>
          <a:p>
            <a:r>
              <a:rPr lang="en-US" baseline="0" dirty="0" smtClean="0"/>
              <a:t>In the classroom.html partial, we’re passing in a parameter, classroom, as a deeper link in the URL. This will use the route with the parameter that we defined earlier.</a:t>
            </a:r>
          </a:p>
          <a:p>
            <a:endParaRPr lang="en-US" baseline="0" dirty="0" smtClean="0"/>
          </a:p>
          <a:p>
            <a:r>
              <a:rPr lang="en-US" dirty="0" smtClean="0"/>
              <a:t>Also note that we’re adding a click handler to each LI tag we’re generating,</a:t>
            </a:r>
            <a:r>
              <a:rPr lang="en-US" baseline="0" dirty="0" smtClean="0"/>
              <a:t> by specifying the ngClick directive. AngularJS has several event handler directives we can take advantage of. Here, we’re specifying that when the LI is clicked, the displayStudentInfo() function defined on the scope will be called.</a:t>
            </a:r>
          </a:p>
          <a:p>
            <a:endParaRPr lang="en-US" baseline="0" dirty="0" smtClean="0"/>
          </a:p>
          <a:p>
            <a:endParaRPr lang="en-US" baseline="0" dirty="0" smtClean="0"/>
          </a:p>
          <a:p>
            <a:endParaRPr lang="en-US" baseline="0" dirty="0" smtClean="0"/>
          </a:p>
          <a:p>
            <a:r>
              <a:rPr lang="en-US" baseline="0" dirty="0" smtClean="0"/>
              <a:t>After looking at the controllers…</a:t>
            </a:r>
          </a:p>
          <a:p>
            <a:endParaRPr lang="en-US" baseline="0" dirty="0" smtClean="0"/>
          </a:p>
          <a:p>
            <a:r>
              <a:rPr lang="en-US" baseline="0" dirty="0" smtClean="0"/>
              <a:t>In the partial studentsClassroom.html, note that we’re filtering our student list based on the classroom we passed to the route. We’re also using it in our H2.</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22</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controllers</a:t>
            </a:r>
            <a:r>
              <a:rPr lang="en-US" baseline="0" dirty="0" smtClean="0"/>
              <a:t> we also included in the app.js file. Notice that in order to use controllers we specify in our routing configuration, we need to use the controller function on our module (app.controller). There are several ways to package and hook up our controllers; this is one simple way.</a:t>
            </a:r>
          </a:p>
          <a:p>
            <a:endParaRPr lang="en-US" baseline="0" dirty="0" smtClean="0"/>
          </a:p>
          <a:p>
            <a:r>
              <a:rPr lang="en-US" baseline="0" dirty="0" smtClean="0"/>
              <a:t>Note that we’re not doing anything special in our HomeController, but we still need to define it if we’ve declared it in our route config. We could have left off the controller parameter of our home route config altogether, but I like to keep placeholders there, in case I ever want to add controller functionality later.</a:t>
            </a:r>
          </a:p>
          <a:p>
            <a:endParaRPr lang="en-US" baseline="0" dirty="0" smtClean="0"/>
          </a:p>
          <a:p>
            <a:r>
              <a:rPr lang="en-US" baseline="0" dirty="0" smtClean="0"/>
              <a:t>Notice that we’re injecting $routeParams into our StudentContoller. We need to do that here, since we could be expecting a parameter passed in from the route.</a:t>
            </a:r>
          </a:p>
          <a:p>
            <a:endParaRPr lang="en-US" baseline="0" dirty="0" smtClean="0"/>
          </a:p>
          <a:p>
            <a:r>
              <a:rPr lang="en-US" baseline="0" dirty="0" smtClean="0"/>
              <a:t>You may have noticed that we’re using this same controller for two routes; one with a parameter, and one without. The “if” statement at the bottom checks to see if we passed in a parameter, and if so, we’re setting a new variable on our scope for classroom, off of $routeParams.classroom.</a:t>
            </a:r>
          </a:p>
          <a:p>
            <a:endParaRPr lang="en-US" baseline="0" dirty="0" smtClean="0"/>
          </a:p>
          <a:p>
            <a:r>
              <a:rPr lang="en-US" baseline="0" dirty="0" smtClean="0"/>
              <a:t>Let’s go back and revisit partial view studentsClassroom.html to see how we’re using this.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23</a:t>
            </a:fld>
            <a:endParaRPr lang="en-US" dirty="0"/>
          </a:p>
        </p:txBody>
      </p:sp>
    </p:spTree>
    <p:extLst>
      <p:ext uri="{BB962C8B-B14F-4D97-AF65-F5344CB8AC3E}">
        <p14:creationId xmlns:p14="http://schemas.microsoft.com/office/powerpoint/2010/main" val="35753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controllerAs.html</a:t>
            </a:r>
          </a:p>
          <a:p>
            <a:endParaRPr lang="en-US" dirty="0" smtClean="0"/>
          </a:p>
          <a:p>
            <a:r>
              <a:rPr lang="en-US" dirty="0" smtClean="0"/>
              <a:t>In a recent version, AngularJS added a “controller as” option to avoid confusion with nested controllers and $scopes. I find this more naturally ties a controller to a view via a view model.</a:t>
            </a:r>
          </a:p>
        </p:txBody>
      </p:sp>
      <p:sp>
        <p:nvSpPr>
          <p:cNvPr id="4" name="Slide Number Placeholder 3"/>
          <p:cNvSpPr>
            <a:spLocks noGrp="1"/>
          </p:cNvSpPr>
          <p:nvPr>
            <p:ph type="sldNum" sz="quarter" idx="10"/>
          </p:nvPr>
        </p:nvSpPr>
        <p:spPr/>
        <p:txBody>
          <a:bodyPr/>
          <a:lstStyle/>
          <a:p>
            <a:fld id="{863B625E-CF3C-F846-B514-E214F25D5D25}" type="slidenum">
              <a:rPr lang="en-US" smtClean="0"/>
              <a:t>24</a:t>
            </a:fld>
            <a:endParaRPr lang="en-US" dirty="0"/>
          </a:p>
        </p:txBody>
      </p:sp>
    </p:spTree>
    <p:extLst>
      <p:ext uri="{BB962C8B-B14F-4D97-AF65-F5344CB8AC3E}">
        <p14:creationId xmlns:p14="http://schemas.microsoft.com/office/powerpoint/2010/main" val="716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instead of just specifying a controller</a:t>
            </a:r>
            <a:r>
              <a:rPr lang="en-US" baseline="0" dirty="0" smtClean="0"/>
              <a:t> name, follow the name with “as someScopeName” (I normally use “vm” for “viewModel”).</a:t>
            </a:r>
          </a:p>
        </p:txBody>
      </p:sp>
      <p:sp>
        <p:nvSpPr>
          <p:cNvPr id="4" name="Slide Number Placeholder 3"/>
          <p:cNvSpPr>
            <a:spLocks noGrp="1"/>
          </p:cNvSpPr>
          <p:nvPr>
            <p:ph type="sldNum" sz="quarter" idx="10"/>
          </p:nvPr>
        </p:nvSpPr>
        <p:spPr/>
        <p:txBody>
          <a:bodyPr/>
          <a:lstStyle/>
          <a:p>
            <a:fld id="{863B625E-CF3C-F846-B514-E214F25D5D25}" type="slidenum">
              <a:rPr lang="en-US" smtClean="0"/>
              <a:t>25</a:t>
            </a:fld>
            <a:endParaRPr lang="en-US" dirty="0"/>
          </a:p>
        </p:txBody>
      </p:sp>
    </p:spTree>
    <p:extLst>
      <p:ext uri="{BB962C8B-B14F-4D97-AF65-F5344CB8AC3E}">
        <p14:creationId xmlns:p14="http://schemas.microsoft.com/office/powerpoint/2010/main" val="489149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Then, in the controller JavaScript</a:t>
            </a:r>
            <a:r>
              <a:rPr lang="en-US" baseline="0" dirty="0" smtClean="0"/>
              <a:t> code, don’t bother injecting $scope. All you need to assign objects to the scope is to assign it to “this”. But because “this” can be confusing in JavaScript depending upon context, I recommend assigning “this” to the same label you gave the “controller as” setting; in this case, “vm”.</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26</a:t>
            </a:fld>
            <a:endParaRPr lang="en-US" dirty="0"/>
          </a:p>
        </p:txBody>
      </p:sp>
    </p:spTree>
    <p:extLst>
      <p:ext uri="{BB962C8B-B14F-4D97-AF65-F5344CB8AC3E}">
        <p14:creationId xmlns:p14="http://schemas.microsoft.com/office/powerpoint/2010/main" val="3971085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in a typical multi-tiered</a:t>
            </a:r>
            <a:r>
              <a:rPr lang="en-US" baseline="0" dirty="0" smtClean="0"/>
              <a:t> application, we’d prefer to separate our business logic from our controllers. We like to limit our controllers to do what is necessary to glue our views and models together, and to orchestrate the communication between layers of our applications.</a:t>
            </a:r>
          </a:p>
          <a:p>
            <a:endParaRPr lang="en-US" baseline="0" dirty="0" smtClean="0"/>
          </a:p>
          <a:p>
            <a:r>
              <a:rPr lang="en-US" baseline="0" dirty="0" smtClean="0"/>
              <a:t>AngularJS provides the same capabilities. We’ve seen an example of injecting AngularJS pre-built services into our controllers; services like routing (ngRoute / $</a:t>
            </a:r>
            <a:r>
              <a:rPr lang="en-US" sz="1200" dirty="0" smtClean="0">
                <a:latin typeface="Courier New"/>
                <a:cs typeface="Courier New"/>
              </a:rPr>
              <a:t>routeProvider). Other built-in services include $http (which</a:t>
            </a:r>
            <a:r>
              <a:rPr lang="en-US" sz="1200" baseline="0" dirty="0" smtClean="0">
                <a:latin typeface="Courier New"/>
                <a:cs typeface="Courier New"/>
              </a:rPr>
              <a:t> we’ll try to look at later) and $animate, for animation functionality.</a:t>
            </a:r>
            <a:endParaRPr lang="en-US" sz="1200" dirty="0" smtClean="0">
              <a:latin typeface="Courier New"/>
              <a:cs typeface="Courier New"/>
            </a:endParaRPr>
          </a:p>
          <a:p>
            <a:endParaRPr lang="en-US" sz="1200" dirty="0" smtClean="0">
              <a:latin typeface="Courier New"/>
              <a:cs typeface="Courier New"/>
            </a:endParaRPr>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27</a:t>
            </a:fld>
            <a:endParaRPr lang="en-US" dirty="0"/>
          </a:p>
        </p:txBody>
      </p:sp>
    </p:spTree>
    <p:extLst>
      <p:ext uri="{BB962C8B-B14F-4D97-AF65-F5344CB8AC3E}">
        <p14:creationId xmlns:p14="http://schemas.microsoft.com/office/powerpoint/2010/main" val="4266797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indexWithService.html</a:t>
            </a:r>
          </a:p>
          <a:p>
            <a:endParaRPr lang="en-US" dirty="0" smtClean="0"/>
          </a:p>
          <a:p>
            <a:r>
              <a:rPr lang="en-US" dirty="0" smtClean="0"/>
              <a:t>As I mentioned before, we like to keep our business logic separate from our controller logic, which should mainly be the glue between our views</a:t>
            </a:r>
            <a:r>
              <a:rPr lang="en-US" baseline="0" dirty="0" smtClean="0"/>
              <a:t> and models. AngularJS makes it easy to inject services into our controllers, as well as other services.</a:t>
            </a:r>
          </a:p>
          <a:p>
            <a:endParaRPr lang="en-US" baseline="0" dirty="0" smtClean="0"/>
          </a:p>
          <a:p>
            <a:r>
              <a:rPr lang="en-US" baseline="0" dirty="0" smtClean="0"/>
              <a:t>There are a few ways to create services in AngularJS, but for this intro, we’re going to focus on the most common way, which is to create a factory.</a:t>
            </a:r>
          </a:p>
        </p:txBody>
      </p:sp>
      <p:sp>
        <p:nvSpPr>
          <p:cNvPr id="4" name="Slide Number Placeholder 3"/>
          <p:cNvSpPr>
            <a:spLocks noGrp="1"/>
          </p:cNvSpPr>
          <p:nvPr>
            <p:ph type="sldNum" sz="quarter" idx="10"/>
          </p:nvPr>
        </p:nvSpPr>
        <p:spPr/>
        <p:txBody>
          <a:bodyPr/>
          <a:lstStyle/>
          <a:p>
            <a:fld id="{863B625E-CF3C-F846-B514-E214F25D5D25}" type="slidenum">
              <a:rPr lang="en-US" smtClean="0"/>
              <a:t>28</a:t>
            </a:fld>
            <a:endParaRPr lang="en-US" dirty="0"/>
          </a:p>
        </p:txBody>
      </p:sp>
    </p:spTree>
    <p:extLst>
      <p:ext uri="{BB962C8B-B14F-4D97-AF65-F5344CB8AC3E}">
        <p14:creationId xmlns:p14="http://schemas.microsoft.com/office/powerpoint/2010/main" val="645366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mentioned before, we like to keep our business logic separate from our controller logic, which should mainly be the glue between our views</a:t>
            </a:r>
            <a:r>
              <a:rPr lang="en-US" baseline="0" dirty="0" smtClean="0"/>
              <a:t> and models. AngularJS makes it easy to inject services into our controllers, as well as other services.</a:t>
            </a:r>
          </a:p>
          <a:p>
            <a:endParaRPr lang="en-US" baseline="0" dirty="0" smtClean="0"/>
          </a:p>
          <a:p>
            <a:r>
              <a:rPr lang="en-US" baseline="0" dirty="0" smtClean="0"/>
              <a:t>There are a few ways to create services in AngularJS (namely, factories, services, and providers. But for this intro, we’re going to focus on the most common way, which is to create a factory.</a:t>
            </a:r>
          </a:p>
          <a:p>
            <a:endParaRPr lang="en-US" baseline="0" dirty="0" smtClean="0"/>
          </a:p>
          <a:p>
            <a:r>
              <a:rPr lang="en-US" baseline="0" dirty="0" smtClean="0"/>
              <a:t>Although in our simple example, we’re only using our students data source in one controller, we can clearly see the need for using it in several places within an app, across different controllers. So we’re going to create a customer repository service.</a:t>
            </a:r>
          </a:p>
          <a:p>
            <a:endParaRPr lang="en-US" baseline="0" dirty="0" smtClean="0"/>
          </a:p>
          <a:p>
            <a:r>
              <a:rPr lang="en-US" baseline="0" dirty="0" smtClean="0"/>
              <a:t>We’ll be calling the factory method on our app module to define a factory we’ll be using for our studentRepository service. The first parameter is a string holding the name of our factory, and the second defines the object (or JavaScript function) representing our factory.</a:t>
            </a:r>
          </a:p>
          <a:p>
            <a:endParaRPr lang="en-US" baseline="0" dirty="0" smtClean="0"/>
          </a:p>
          <a:p>
            <a:r>
              <a:rPr lang="en-US" baseline="0" dirty="0" smtClean="0"/>
              <a:t>Within this object, we’re hard-coding our student repository. Again, in a real app, we’d be retrieving this from a web or REST service, but we’d still be storing it in a students variable, which we’ll be making use of in the methods we define for our service.</a:t>
            </a:r>
          </a:p>
          <a:p>
            <a:endParaRPr lang="en-US" baseline="0" dirty="0" smtClean="0"/>
          </a:p>
          <a:p>
            <a:r>
              <a:rPr lang="en-US" baseline="0" dirty="0" smtClean="0"/>
              <a:t>Here, we’re only creating a getStudents method, but you could imagine we’d also have other CRUD methods that a normal repository class would have. This method simply returns the entire set of students.</a:t>
            </a:r>
          </a:p>
          <a:p>
            <a:endParaRPr lang="en-US" baseline="0" dirty="0" smtClean="0"/>
          </a:p>
          <a:p>
            <a:r>
              <a:rPr lang="en-US" baseline="0" dirty="0" smtClean="0"/>
              <a:t>Finally, because a factory returns an instance of what it creates, we’re returning the instance we want to create.</a:t>
            </a:r>
          </a:p>
        </p:txBody>
      </p:sp>
      <p:sp>
        <p:nvSpPr>
          <p:cNvPr id="4" name="Slide Number Placeholder 3"/>
          <p:cNvSpPr>
            <a:spLocks noGrp="1"/>
          </p:cNvSpPr>
          <p:nvPr>
            <p:ph type="sldNum" sz="quarter" idx="10"/>
          </p:nvPr>
        </p:nvSpPr>
        <p:spPr/>
        <p:txBody>
          <a:bodyPr/>
          <a:lstStyle/>
          <a:p>
            <a:fld id="{863B625E-CF3C-F846-B514-E214F25D5D25}" type="slidenum">
              <a:rPr lang="en-US" smtClean="0"/>
              <a:t>29</a:t>
            </a:fld>
            <a:endParaRPr lang="en-US" dirty="0"/>
          </a:p>
        </p:txBody>
      </p:sp>
    </p:spTree>
    <p:extLst>
      <p:ext uri="{BB962C8B-B14F-4D97-AF65-F5344CB8AC3E}">
        <p14:creationId xmlns:p14="http://schemas.microsoft.com/office/powerpoint/2010/main" val="64536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has been using jQuery,</a:t>
            </a:r>
            <a:r>
              <a:rPr lang="en-US" baseline="0" dirty="0" smtClean="0"/>
              <a:t> and how is that working out for you?</a:t>
            </a:r>
          </a:p>
          <a:p>
            <a:endParaRPr lang="en-US" baseline="0" dirty="0" smtClean="0"/>
          </a:p>
          <a:p>
            <a:r>
              <a:rPr lang="en-US" baseline="0" dirty="0" smtClean="0"/>
              <a:t>Has anyone been using AngularJS yet? How far have you gotten so far?</a:t>
            </a:r>
          </a:p>
          <a:p>
            <a:endParaRPr lang="en-US" baseline="0" dirty="0" smtClean="0"/>
          </a:p>
          <a:p>
            <a:r>
              <a:rPr lang="en-US" baseline="0" dirty="0" smtClean="0"/>
              <a:t>When you look at an HTML file, can you definitely tell me what you’re using that DIV for?</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a:t>
            </a:fld>
            <a:endParaRPr lang="en-US" dirty="0"/>
          </a:p>
        </p:txBody>
      </p:sp>
    </p:spTree>
    <p:extLst>
      <p:ext uri="{BB962C8B-B14F-4D97-AF65-F5344CB8AC3E}">
        <p14:creationId xmlns:p14="http://schemas.microsoft.com/office/powerpoint/2010/main" val="3255581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our modified controller, we are now injecting our service factory, studentRepository. We can pass all injected objects in any order we’d like, but the best practice is to pass in built-in AngularJS objects first, followed by your own.</a:t>
            </a:r>
          </a:p>
          <a:p>
            <a:endParaRPr lang="en-US" baseline="0" dirty="0" smtClean="0"/>
          </a:p>
          <a:p>
            <a:r>
              <a:rPr lang="en-US" baseline="0" dirty="0" smtClean="0"/>
              <a:t>Next, instead of retrieving the students directly (or, in our case, hard-coding them), we’re making use of our injected service. You may see the benefit here of Angular’s DI. Where in a real application, you may be passing in a service which retrieves this data from a server, when you want to unit test, you can pass in a mock version of your service. Our version of the service is quite mock-like in our example, of course.</a:t>
            </a:r>
          </a:p>
          <a:p>
            <a:endParaRPr lang="en-US" baseline="0" dirty="0" smtClean="0"/>
          </a:p>
          <a:p>
            <a:r>
              <a:rPr lang="en-US" baseline="0" dirty="0" smtClean="0"/>
              <a:t>In our revised HTML page, we’re just pulling in the new version of our JavaScript file.</a:t>
            </a:r>
          </a:p>
          <a:p>
            <a:endParaRPr lang="en-US" baseline="0" dirty="0" smtClean="0"/>
          </a:p>
          <a:p>
            <a:r>
              <a:rPr lang="en-US" baseline="0" dirty="0" smtClean="0"/>
              <a:t>That’s it.</a:t>
            </a:r>
          </a:p>
          <a:p>
            <a:endParaRPr lang="en-US" baseline="0" dirty="0" smtClean="0"/>
          </a:p>
          <a:p>
            <a:r>
              <a:rPr lang="en-US" baseline="0" dirty="0" smtClean="0"/>
              <a:t>When we run the app, we can see we’re getting the same results as before. But now our services are loosely coupled from our controllers.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30</a:t>
            </a:fld>
            <a:endParaRPr lang="en-US" dirty="0"/>
          </a:p>
        </p:txBody>
      </p:sp>
    </p:spTree>
    <p:extLst>
      <p:ext uri="{BB962C8B-B14F-4D97-AF65-F5344CB8AC3E}">
        <p14:creationId xmlns:p14="http://schemas.microsoft.com/office/powerpoint/2010/main" val="645366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several built-in AngularJS directives so far, such as ngApp, ngModel, ngClick, and ngRepeat. AngularJS contains a ton of these directives, and you can go through the list on</a:t>
            </a:r>
            <a:r>
              <a:rPr lang="en-US" baseline="0" dirty="0" smtClean="0"/>
              <a:t> their site.</a:t>
            </a:r>
          </a:p>
          <a:p>
            <a:endParaRPr lang="en-US" baseline="0" dirty="0" smtClean="0"/>
          </a:p>
          <a:p>
            <a:r>
              <a:rPr lang="en-US" baseline="0" dirty="0" smtClean="0"/>
              <a:t>As a matter of fact, before you decide on writing your own directives, take a close look at this list to see if something is already there for you to use.</a:t>
            </a:r>
          </a:p>
          <a:p>
            <a:endParaRPr lang="en-US" baseline="0" dirty="0" smtClean="0"/>
          </a:p>
          <a:p>
            <a:r>
              <a:rPr lang="en-US" baseline="0" dirty="0" smtClean="0"/>
              <a:t>In addition, there are several independently created directives available from the AngularUII site, including pre-built directives wrapping Bootstrap UI controls.</a:t>
            </a:r>
          </a:p>
          <a:p>
            <a:endParaRPr lang="en-US" baseline="0" dirty="0" smtClean="0"/>
          </a:p>
          <a:p>
            <a:r>
              <a:rPr lang="en-US" baseline="0" dirty="0" smtClean="0"/>
              <a:t>Not only that, but if you’re a user of Kendo UI, there’s an AngularJS directive library for that as well.</a:t>
            </a:r>
          </a:p>
          <a:p>
            <a:endParaRPr lang="en-US" baseline="0" dirty="0" smtClean="0"/>
          </a:p>
          <a:p>
            <a:r>
              <a:rPr lang="en-US" baseline="0" dirty="0" smtClean="0"/>
              <a:t>If you can avoid reinventing the wheel, do so.</a:t>
            </a:r>
          </a:p>
          <a:p>
            <a:endParaRPr lang="en-US" baseline="0" dirty="0" smtClean="0"/>
          </a:p>
          <a:p>
            <a:r>
              <a:rPr lang="en-US" baseline="0" dirty="0" smtClean="0"/>
              <a:t>But if what you want is not available yet, you’ll have plenty opportunity to create your own…</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31</a:t>
            </a:fld>
            <a:endParaRPr lang="en-US" dirty="0"/>
          </a:p>
        </p:txBody>
      </p:sp>
    </p:spTree>
    <p:extLst>
      <p:ext uri="{BB962C8B-B14F-4D97-AF65-F5344CB8AC3E}">
        <p14:creationId xmlns:p14="http://schemas.microsoft.com/office/powerpoint/2010/main" val="3058348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indexWithDirective.html</a:t>
            </a:r>
          </a:p>
          <a:p>
            <a:endParaRPr lang="en-US" dirty="0" smtClean="0"/>
          </a:p>
          <a:p>
            <a:r>
              <a:rPr lang="en-US" dirty="0" smtClean="0"/>
              <a:t>Directives is</a:t>
            </a:r>
            <a:r>
              <a:rPr lang="en-US" baseline="0" dirty="0" smtClean="0"/>
              <a:t> the most powerful feature of AngularJS. It is the “killer” feature.</a:t>
            </a:r>
          </a:p>
          <a:p>
            <a:endParaRPr lang="en-US" baseline="0" dirty="0" smtClean="0"/>
          </a:p>
          <a:p>
            <a:r>
              <a:rPr lang="en-US" dirty="0" smtClean="0"/>
              <a:t>When you create custom</a:t>
            </a:r>
            <a:r>
              <a:rPr lang="en-US" baseline="0" dirty="0" smtClean="0"/>
              <a:t> directives, what you are essentially doing is expanding HTML and the DOM. This is what makes your HTML self-describing.</a:t>
            </a:r>
          </a:p>
          <a:p>
            <a:endParaRPr lang="en-US" baseline="0" dirty="0" smtClean="0"/>
          </a:p>
          <a:p>
            <a:r>
              <a:rPr lang="en-US" baseline="0" dirty="0" smtClean="0"/>
              <a:t>But it’s the most difficult part of it as well. If you want to dive into directives – and you do – you may want to avoid doing what I did. One of my first attempts involved creating nested directives. I threw myself into the deep end, and at times felt like I was drowning. I still don’t grok it, but it forced me to learn a lot rather quickly.</a:t>
            </a:r>
          </a:p>
          <a:p>
            <a:endParaRPr lang="en-US" baseline="0" dirty="0" smtClean="0"/>
          </a:p>
          <a:p>
            <a:r>
              <a:rPr lang="en-US" baseline="0" dirty="0" smtClean="0"/>
              <a:t>But let’s start with a relatively simple example, just to get a taste of what you can do.</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32</a:t>
            </a:fld>
            <a:endParaRPr lang="en-US" dirty="0"/>
          </a:p>
        </p:txBody>
      </p:sp>
    </p:spTree>
    <p:extLst>
      <p:ext uri="{BB962C8B-B14F-4D97-AF65-F5344CB8AC3E}">
        <p14:creationId xmlns:p14="http://schemas.microsoft.com/office/powerpoint/2010/main" val="1636506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indexWithDirective.html</a:t>
            </a:r>
            <a:endParaRPr lang="en-US" b="1" dirty="0" smtClean="0"/>
          </a:p>
          <a:p>
            <a:endParaRPr lang="en-US" dirty="0" smtClean="0"/>
          </a:p>
          <a:p>
            <a:r>
              <a:rPr lang="en-US" dirty="0" smtClean="0"/>
              <a:t>We’re </a:t>
            </a:r>
            <a:r>
              <a:rPr lang="en-US" dirty="0" smtClean="0"/>
              <a:t>going to create a new directive by calling the directive method of our module. We’re calling it </a:t>
            </a:r>
            <a:r>
              <a:rPr lang="en-US" dirty="0" smtClean="0"/>
              <a:t>“colorize.</a:t>
            </a:r>
            <a:r>
              <a:rPr lang="en-US" dirty="0" smtClean="0"/>
              <a:t>”</a:t>
            </a:r>
          </a:p>
          <a:p>
            <a:endParaRPr lang="en-US" dirty="0" smtClean="0"/>
          </a:p>
          <a:p>
            <a:r>
              <a:rPr lang="en-US" dirty="0" smtClean="0"/>
              <a:t>We create a directive by returning an object with all the settings we need for its</a:t>
            </a:r>
            <a:r>
              <a:rPr lang="en-US" baseline="0" dirty="0" smtClean="0"/>
              <a:t> functionality.</a:t>
            </a:r>
          </a:p>
          <a:p>
            <a:endParaRPr lang="en-US" baseline="0" dirty="0" smtClean="0"/>
          </a:p>
          <a:p>
            <a:r>
              <a:rPr lang="en-US" dirty="0" smtClean="0"/>
              <a:t>The “restrict” option lets us specify where we want the directive to be usable. This</a:t>
            </a:r>
            <a:r>
              <a:rPr lang="en-US" baseline="0" dirty="0" smtClean="0"/>
              <a:t> is </a:t>
            </a:r>
            <a:r>
              <a:rPr lang="en-US" baseline="0" dirty="0" smtClean="0"/>
              <a:t>a directive that can be used as either an attribute (such as “&lt;DIV colorize&gt;Text to colorize&lt;/DIV&gt;”) or an element (in </a:t>
            </a:r>
            <a:r>
              <a:rPr lang="en-US" baseline="0" dirty="0" smtClean="0"/>
              <a:t>other words, </a:t>
            </a:r>
            <a:r>
              <a:rPr lang="en-US" baseline="0" dirty="0" smtClean="0"/>
              <a:t>we can use it to create </a:t>
            </a:r>
            <a:r>
              <a:rPr lang="en-US" baseline="0" dirty="0" smtClean="0"/>
              <a:t>a new HTML </a:t>
            </a:r>
            <a:r>
              <a:rPr lang="en-US" baseline="0" dirty="0" smtClean="0"/>
              <a:t>element). As you can see, we </a:t>
            </a:r>
            <a:r>
              <a:rPr lang="en-US" baseline="0" dirty="0" smtClean="0"/>
              <a:t>can combine </a:t>
            </a:r>
            <a:r>
              <a:rPr lang="en-US" baseline="0" dirty="0" smtClean="0"/>
              <a:t>directives. </a:t>
            </a:r>
            <a:r>
              <a:rPr lang="en-US" baseline="0" dirty="0" smtClean="0"/>
              <a:t>The default is “A” – attribute.</a:t>
            </a:r>
          </a:p>
          <a:p>
            <a:endParaRPr lang="en-US" baseline="0" dirty="0" smtClean="0"/>
          </a:p>
          <a:p>
            <a:r>
              <a:rPr lang="en-US" baseline="0" dirty="0" smtClean="0"/>
              <a:t>The “template” option holds the HTML that will be generated by </a:t>
            </a:r>
            <a:r>
              <a:rPr lang="en-US" baseline="0" dirty="0" smtClean="0"/>
              <a:t>AngularJS </a:t>
            </a:r>
            <a:r>
              <a:rPr lang="en-US" baseline="0" dirty="0" smtClean="0"/>
              <a:t>when it sees this directive. Just like with routing, we can use “templateUrl” instead.</a:t>
            </a:r>
          </a:p>
          <a:p>
            <a:endParaRPr lang="en-US" baseline="0" dirty="0" smtClean="0"/>
          </a:p>
          <a:p>
            <a:r>
              <a:rPr lang="en-US" baseline="0" dirty="0" smtClean="0"/>
              <a:t>The “replace” option tells Angular to completely replace our directive with the templated HTML. Otherwise, the original directive will remain in the HTML, and since HTML ignores unknown elements, it should be fine</a:t>
            </a:r>
            <a:r>
              <a:rPr lang="en-US" baseline="0" dirty="0" smtClean="0"/>
              <a:t>. Since we’re creating a template that can be used as either an attribute or an element, we don’t want to replace it entirely.</a:t>
            </a:r>
            <a:endParaRPr lang="en-US" baseline="0" dirty="0" smtClean="0"/>
          </a:p>
          <a:p>
            <a:endParaRPr lang="en-US" baseline="0" dirty="0" smtClean="0"/>
          </a:p>
          <a:p>
            <a:r>
              <a:rPr lang="en-US" baseline="0" dirty="0" smtClean="0"/>
              <a:t>By default, directives work on the current scope, using the current controller. If we want </a:t>
            </a:r>
            <a:r>
              <a:rPr lang="en-US" baseline="0" dirty="0" smtClean="0"/>
              <a:t>our directives </a:t>
            </a:r>
            <a:r>
              <a:rPr lang="en-US" baseline="0" dirty="0" smtClean="0"/>
              <a:t>to be reusable, and act as stand-alone components, we can use “isolated” scope, which we’re doing here. We’re creating </a:t>
            </a:r>
            <a:r>
              <a:rPr lang="en-US" baseline="0" dirty="0" smtClean="0"/>
              <a:t>a scope </a:t>
            </a:r>
            <a:r>
              <a:rPr lang="en-US" baseline="0" dirty="0" smtClean="0"/>
              <a:t>(viewModel) </a:t>
            </a:r>
            <a:r>
              <a:rPr lang="en-US" baseline="0" dirty="0" smtClean="0"/>
              <a:t>variable called “color”, </a:t>
            </a:r>
            <a:r>
              <a:rPr lang="en-US" baseline="0" dirty="0" smtClean="0"/>
              <a:t>which </a:t>
            </a:r>
            <a:r>
              <a:rPr lang="en-US" baseline="0" dirty="0" smtClean="0"/>
              <a:t>is tied </a:t>
            </a:r>
            <a:r>
              <a:rPr lang="en-US" baseline="0" dirty="0" smtClean="0"/>
              <a:t>to </a:t>
            </a:r>
            <a:r>
              <a:rPr lang="en-US" baseline="0" dirty="0" smtClean="0"/>
              <a:t>an attribute </a:t>
            </a:r>
            <a:r>
              <a:rPr lang="en-US" baseline="0" dirty="0" smtClean="0"/>
              <a:t>or bound data we’re referencing in our directive. The “@” symbol indicates one-way binding between the variable </a:t>
            </a:r>
            <a:r>
              <a:rPr lang="en-US" baseline="0" dirty="0" smtClean="0"/>
              <a:t>and </a:t>
            </a:r>
            <a:r>
              <a:rPr lang="en-US" baseline="0" dirty="0" smtClean="0"/>
              <a:t>the bound data we’re using in our directive. </a:t>
            </a:r>
            <a:r>
              <a:rPr lang="en-US" baseline="0" dirty="0" smtClean="0"/>
              <a:t>Since we need two</a:t>
            </a:r>
            <a:r>
              <a:rPr lang="en-US" baseline="0" dirty="0" smtClean="0"/>
              <a:t>-way </a:t>
            </a:r>
            <a:r>
              <a:rPr lang="en-US" baseline="0" dirty="0" smtClean="0"/>
              <a:t>binding here (to apply changes we make to in INPUT, as you’ll see in a moment), we’re using </a:t>
            </a:r>
            <a:r>
              <a:rPr lang="en-US" baseline="0" dirty="0" smtClean="0"/>
              <a:t>the “=“ symbol instead. There’s more to it than that, but digging into directives is at least one or two stand-alone sessions.</a:t>
            </a:r>
          </a:p>
          <a:p>
            <a:endParaRPr lang="en-US" baseline="0" dirty="0" smtClean="0"/>
          </a:p>
          <a:p>
            <a:r>
              <a:rPr lang="en-US" baseline="0" dirty="0" smtClean="0"/>
              <a:t>We can also define a self-contained controller to handle directive operations, </a:t>
            </a:r>
            <a:r>
              <a:rPr lang="en-US" baseline="0" dirty="0" smtClean="0"/>
              <a:t>but we don’t need that here.</a:t>
            </a:r>
            <a:endParaRPr lang="en-US" baseline="0" dirty="0" smtClean="0"/>
          </a:p>
          <a:p>
            <a:endParaRPr lang="en-US" baseline="0" dirty="0" smtClean="0"/>
          </a:p>
          <a:p>
            <a:r>
              <a:rPr lang="en-US" baseline="0" dirty="0" smtClean="0"/>
              <a:t>The “transclude” option tells the directive that any content wrapped up inside our directive should be included inside the resulting HTML transformation, within our template’s element that has an ngTransclude attribute. We want this behavior in this directive, because the purpose of our directive is to </a:t>
            </a:r>
            <a:r>
              <a:rPr lang="en-US" baseline="0" dirty="0" smtClean="0"/>
              <a:t>colorize any </a:t>
            </a:r>
            <a:r>
              <a:rPr lang="en-US" baseline="0" dirty="0" smtClean="0"/>
              <a:t>HTML </a:t>
            </a:r>
            <a:r>
              <a:rPr lang="en-US" baseline="0" dirty="0" smtClean="0"/>
              <a:t>we wrap, </a:t>
            </a:r>
            <a:r>
              <a:rPr lang="en-US" baseline="0" dirty="0" smtClean="0"/>
              <a:t>so we want to retain that HTML in the resulting transformation.</a:t>
            </a:r>
          </a:p>
          <a:p>
            <a:endParaRPr lang="en-US" baseline="0" dirty="0" smtClean="0"/>
          </a:p>
          <a:p>
            <a:r>
              <a:rPr lang="en-US" baseline="0" dirty="0" smtClean="0"/>
              <a:t>As you can see, defining directives can be pretty involved, and we’ve barely touched the surface of the options available to us. But let’s look at the simple HTML we actually need in our page to make use of this directive that we only needed to define once…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33</a:t>
            </a:fld>
            <a:endParaRPr lang="en-US" dirty="0"/>
          </a:p>
        </p:txBody>
      </p:sp>
    </p:spTree>
    <p:extLst>
      <p:ext uri="{BB962C8B-B14F-4D97-AF65-F5344CB8AC3E}">
        <p14:creationId xmlns:p14="http://schemas.microsoft.com/office/powerpoint/2010/main" val="3891704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make our </a:t>
            </a:r>
            <a:r>
              <a:rPr lang="en-US" dirty="0" smtClean="0"/>
              <a:t>LI elements colored by the “</a:t>
            </a:r>
            <a:r>
              <a:rPr lang="en-US" dirty="0" err="1" smtClean="0"/>
              <a:t>chosenColor</a:t>
            </a:r>
            <a:r>
              <a:rPr lang="en-US" dirty="0" smtClean="0"/>
              <a:t>” we type into the INPUT field</a:t>
            </a:r>
            <a:r>
              <a:rPr lang="en-US" baseline="0" dirty="0" smtClean="0"/>
              <a:t>.</a:t>
            </a:r>
            <a:endParaRPr lang="en-US" baseline="0" dirty="0" smtClean="0"/>
          </a:p>
          <a:p>
            <a:endParaRPr lang="en-US" baseline="0" dirty="0" smtClean="0"/>
          </a:p>
          <a:p>
            <a:r>
              <a:rPr lang="en-US" baseline="0" dirty="0" smtClean="0"/>
              <a:t>All we need to do is </a:t>
            </a:r>
            <a:r>
              <a:rPr lang="en-US" baseline="0" dirty="0" smtClean="0"/>
              <a:t>decorate our LI with </a:t>
            </a:r>
            <a:r>
              <a:rPr lang="en-US" baseline="0" dirty="0" smtClean="0"/>
              <a:t>the new </a:t>
            </a:r>
            <a:r>
              <a:rPr lang="en-US" baseline="0" dirty="0" smtClean="0"/>
              <a:t>“colorize” attribute we </a:t>
            </a:r>
            <a:r>
              <a:rPr lang="en-US" baseline="0" dirty="0" smtClean="0"/>
              <a:t>just </a:t>
            </a:r>
            <a:r>
              <a:rPr lang="en-US" baseline="0" dirty="0" smtClean="0"/>
              <a:t>created, along with its companion “color” attribute to bind with the color we’ll enter into the INPUT field. </a:t>
            </a:r>
            <a:r>
              <a:rPr lang="en-US" baseline="0" dirty="0" smtClean="0"/>
              <a:t>We created it once, and now we can just simply use it anywhere we need. All the </a:t>
            </a:r>
            <a:r>
              <a:rPr lang="en-US" baseline="0" dirty="0" smtClean="0"/>
              <a:t>colorizing logic </a:t>
            </a:r>
            <a:r>
              <a:rPr lang="en-US" baseline="0" dirty="0" smtClean="0"/>
              <a:t>is handled inside the directive.</a:t>
            </a:r>
          </a:p>
          <a:p>
            <a:endParaRPr lang="en-US" baseline="0" dirty="0" smtClean="0"/>
          </a:p>
          <a:p>
            <a:r>
              <a:rPr lang="en-US" baseline="0" dirty="0" smtClean="0"/>
              <a:t>We just extended the HTML language, and anyone reading our HTML can clearly infer what this </a:t>
            </a:r>
            <a:r>
              <a:rPr lang="en-US" baseline="0" dirty="0" smtClean="0"/>
              <a:t>attribute will </a:t>
            </a:r>
            <a:r>
              <a:rPr lang="en-US" baseline="0" dirty="0" smtClean="0"/>
              <a:t>do. If we did it the old fashioned way, with something like jQuery, we’d maybe see some </a:t>
            </a:r>
            <a:r>
              <a:rPr lang="en-US" baseline="0" dirty="0" smtClean="0"/>
              <a:t>jQuery code in some JavaScript file to </a:t>
            </a:r>
            <a:r>
              <a:rPr lang="en-US" baseline="0" dirty="0" smtClean="0"/>
              <a:t>see how </a:t>
            </a:r>
            <a:r>
              <a:rPr lang="en-US" baseline="0" dirty="0" smtClean="0"/>
              <a:t>and what we </a:t>
            </a:r>
            <a:r>
              <a:rPr lang="en-US" baseline="0" dirty="0" smtClean="0"/>
              <a:t>may be </a:t>
            </a:r>
            <a:r>
              <a:rPr lang="en-US" baseline="0" dirty="0" smtClean="0"/>
              <a:t>modifying, </a:t>
            </a:r>
            <a:r>
              <a:rPr lang="en-US" baseline="0" dirty="0" smtClean="0"/>
              <a:t>if at all. The only hint may have been an extra class given to the </a:t>
            </a:r>
            <a:r>
              <a:rPr lang="en-US" baseline="0" dirty="0" smtClean="0"/>
              <a:t>LI. </a:t>
            </a:r>
            <a:r>
              <a:rPr lang="en-US" baseline="0" dirty="0" smtClean="0"/>
              <a:t>Here, our intentions are quite clear</a:t>
            </a:r>
            <a:r>
              <a:rPr lang="en-US" baseline="0" dirty="0" smtClean="0"/>
              <a:t>.</a:t>
            </a:r>
          </a:p>
          <a:p>
            <a:endParaRPr lang="en-US" baseline="0" dirty="0" smtClean="0"/>
          </a:p>
          <a:p>
            <a:r>
              <a:rPr lang="en-US" baseline="0" dirty="0" smtClean="0"/>
              <a:t>This was a fairly simple directive. Now, let’s take a look at a more complex example…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34</a:t>
            </a:fld>
            <a:endParaRPr lang="en-US" dirty="0"/>
          </a:p>
        </p:txBody>
      </p:sp>
    </p:spTree>
    <p:extLst>
      <p:ext uri="{BB962C8B-B14F-4D97-AF65-F5344CB8AC3E}">
        <p14:creationId xmlns:p14="http://schemas.microsoft.com/office/powerpoint/2010/main" val="3891704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indexWithAdvancedDirective.html</a:t>
            </a:r>
            <a:endParaRPr lang="en-US" b="1" dirty="0" smtClean="0"/>
          </a:p>
          <a:p>
            <a:endParaRPr lang="en-US" dirty="0" smtClean="0"/>
          </a:p>
          <a:p>
            <a:r>
              <a:rPr lang="en-US" dirty="0" smtClean="0"/>
              <a:t>Here, we’re </a:t>
            </a:r>
            <a:r>
              <a:rPr lang="en-US" dirty="0" smtClean="0"/>
              <a:t>going to create a </a:t>
            </a:r>
            <a:r>
              <a:rPr lang="en-US" dirty="0" smtClean="0"/>
              <a:t>“collapsible” directive.</a:t>
            </a:r>
            <a:endParaRPr lang="en-US" dirty="0" smtClean="0"/>
          </a:p>
          <a:p>
            <a:endParaRPr lang="en-US" dirty="0" smtClean="0"/>
          </a:p>
          <a:p>
            <a:r>
              <a:rPr lang="en-US" baseline="0" dirty="0" smtClean="0"/>
              <a:t>We’re passing “title” into our isolated scope using one-way data binding. It simply contains the text we want the user to click on to toggle the display of the wrapped HTML, and since it’s static, we don’t need two-way binding.</a:t>
            </a:r>
          </a:p>
          <a:p>
            <a:endParaRPr lang="en-US" baseline="0" dirty="0" smtClean="0"/>
          </a:p>
          <a:p>
            <a:r>
              <a:rPr lang="en-US" dirty="0" smtClean="0"/>
              <a:t>This time, since this is an element-only</a:t>
            </a:r>
            <a:r>
              <a:rPr lang="en-US" baseline="0" dirty="0" smtClean="0"/>
              <a:t> directive, we choose to replace the directive with the result from the template.</a:t>
            </a:r>
            <a:endParaRPr lang="en-US" baseline="0" dirty="0" smtClean="0"/>
          </a:p>
          <a:p>
            <a:endParaRPr lang="en-US" baseline="0" dirty="0" smtClean="0"/>
          </a:p>
          <a:p>
            <a:r>
              <a:rPr lang="en-US" baseline="0" dirty="0" smtClean="0"/>
              <a:t>We’re declaring a “link” method, where we’ll manipulate the DOM before displaying the HTML. Normal parameters passed to the “link” function are scope, which is the scope available to this directive. In this case, it</a:t>
            </a:r>
            <a:r>
              <a:rPr lang="fr-FR" baseline="0" dirty="0" smtClean="0"/>
              <a:t>’</a:t>
            </a:r>
            <a:r>
              <a:rPr lang="en-US" baseline="0" dirty="0" smtClean="0"/>
              <a:t>s the isolated scope we defined above. If no isolated scope was used, it would be the parent’s controller scope. The next parameter is “element”, which is a “</a:t>
            </a:r>
            <a:r>
              <a:rPr lang="en-US" baseline="0" dirty="0" err="1" smtClean="0"/>
              <a:t>jqLite</a:t>
            </a:r>
            <a:r>
              <a:rPr lang="en-US" baseline="0" dirty="0" smtClean="0"/>
              <a:t>”-wrapped (or jQuery-wrapped – if you include that script before AngularJS) template HTML. You can perform typical jQuery-like DOM manipulation directly on this element, which is what we’re about to do. The next parameter is an array of attributes from the directive. We’re not doing anything with those here. The next parameter is a controller or array of controllers if we’re using directives this directive depends upon. That’s a more advanced topic we’re not covering here. Finally, the last parameter is for referencing the </a:t>
            </a:r>
            <a:r>
              <a:rPr lang="en-US" baseline="0" dirty="0" err="1" smtClean="0"/>
              <a:t>transclude</a:t>
            </a:r>
            <a:r>
              <a:rPr lang="en-US" baseline="0" dirty="0" smtClean="0"/>
              <a:t> function if we need to manipulate the HTML our directive is wrapping.</a:t>
            </a:r>
          </a:p>
          <a:p>
            <a:endParaRPr lang="en-US" baseline="0" dirty="0" smtClean="0"/>
          </a:p>
          <a:p>
            <a:r>
              <a:rPr lang="en-US" baseline="0" dirty="0" smtClean="0"/>
              <a:t>We’re calling the </a:t>
            </a:r>
            <a:r>
              <a:rPr lang="en-US" baseline="0" dirty="0" err="1" smtClean="0"/>
              <a:t>transclude</a:t>
            </a:r>
            <a:r>
              <a:rPr lang="en-US" baseline="0" dirty="0" smtClean="0"/>
              <a:t> function here, because </a:t>
            </a:r>
            <a:r>
              <a:rPr lang="en-US" baseline="0" dirty="0" err="1" smtClean="0"/>
              <a:t>transcluded</a:t>
            </a:r>
            <a:r>
              <a:rPr lang="en-US" baseline="0" dirty="0" smtClean="0"/>
              <a:t> HTML does not use isolated scope, AND because it gets a new COPY of the outside controller's scope, we can't do two way data binding on the data model that may be referenced in the </a:t>
            </a:r>
            <a:r>
              <a:rPr lang="en-US" baseline="0" dirty="0" err="1" smtClean="0"/>
              <a:t>transcluded</a:t>
            </a:r>
            <a:r>
              <a:rPr lang="en-US" baseline="0" dirty="0" smtClean="0"/>
              <a:t> HTML unless we "clone" the elements at link time. That’s the case here, since we’re wrapping the INPUT field, and we need to access the parent  scope to filter out the data. We have to remove the originally </a:t>
            </a:r>
            <a:r>
              <a:rPr lang="en-US" baseline="0" dirty="0" err="1" smtClean="0"/>
              <a:t>transcluded</a:t>
            </a:r>
            <a:r>
              <a:rPr lang="en-US" baseline="0" dirty="0" smtClean="0"/>
              <a:t> HTML, otherwise we'll have a double </a:t>
            </a:r>
            <a:r>
              <a:rPr lang="en-US" baseline="0" dirty="0" err="1" smtClean="0"/>
              <a:t>occurance</a:t>
            </a:r>
            <a:r>
              <a:rPr lang="en-US" baseline="0" dirty="0" smtClean="0"/>
              <a:t> of the INPUT tag, with the original not working due to the scope issue mentioned above. So we need to remove that element first, then append the “cloned” version. A cloned version gets passed to the </a:t>
            </a:r>
            <a:r>
              <a:rPr lang="en-US" baseline="0" dirty="0" err="1" smtClean="0"/>
              <a:t>transclude</a:t>
            </a:r>
            <a:r>
              <a:rPr lang="en-US" baseline="0" dirty="0" smtClean="0"/>
              <a:t> function, along with the scope passed in from the link function. Note that we’re passing the parent scope to the link function, since we need the wrapped (</a:t>
            </a:r>
            <a:r>
              <a:rPr lang="en-US" baseline="0" dirty="0" err="1" smtClean="0"/>
              <a:t>transcluded</a:t>
            </a:r>
            <a:r>
              <a:rPr lang="en-US" baseline="0" dirty="0" smtClean="0"/>
              <a:t>) HTML to make use of it.</a:t>
            </a:r>
          </a:p>
          <a:p>
            <a:endParaRPr lang="en-US" baseline="0" dirty="0" smtClean="0"/>
          </a:p>
          <a:p>
            <a:r>
              <a:rPr lang="en-US" baseline="0" dirty="0" smtClean="0"/>
              <a:t>I banged my head against this for days, and it's still not crystalized in my mind. When I finally do </a:t>
            </a:r>
            <a:r>
              <a:rPr lang="en-US" baseline="0" dirty="0" err="1" smtClean="0"/>
              <a:t>grok</a:t>
            </a:r>
            <a:r>
              <a:rPr lang="en-US" baseline="0" dirty="0" smtClean="0"/>
              <a:t> it, I'll update my comments.</a:t>
            </a:r>
          </a:p>
          <a:p>
            <a:endParaRPr lang="en-US" baseline="0" dirty="0" smtClean="0"/>
          </a:p>
          <a:p>
            <a:r>
              <a:rPr lang="en-US" baseline="0" dirty="0" smtClean="0"/>
              <a:t>Here, we are making use of a </a:t>
            </a:r>
            <a:r>
              <a:rPr lang="en-US" baseline="0" dirty="0" smtClean="0"/>
              <a:t>self-contained controller to handle directive </a:t>
            </a:r>
            <a:r>
              <a:rPr lang="en-US" baseline="0" dirty="0" smtClean="0"/>
              <a:t>operations. We’re </a:t>
            </a:r>
            <a:r>
              <a:rPr lang="en-US" baseline="0" dirty="0" smtClean="0"/>
              <a:t>using </a:t>
            </a:r>
            <a:r>
              <a:rPr lang="en-US" baseline="0" dirty="0" smtClean="0"/>
              <a:t>it here </a:t>
            </a:r>
            <a:r>
              <a:rPr lang="en-US" baseline="0" dirty="0" smtClean="0"/>
              <a:t>to track visibility of the collapsible item we’re wrapping</a:t>
            </a:r>
            <a:r>
              <a:rPr lang="en-US" baseline="0" dirty="0" smtClean="0"/>
              <a:t>. Note that we need to access the parent scope, not the isolated scope, to clear out any filtering when we hide the filter input.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35</a:t>
            </a:fld>
            <a:endParaRPr lang="en-US" dirty="0"/>
          </a:p>
        </p:txBody>
      </p:sp>
    </p:spTree>
    <p:extLst>
      <p:ext uri="{BB962C8B-B14F-4D97-AF65-F5344CB8AC3E}">
        <p14:creationId xmlns:p14="http://schemas.microsoft.com/office/powerpoint/2010/main" val="3891704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make our student search</a:t>
            </a:r>
            <a:r>
              <a:rPr lang="en-US" baseline="0" dirty="0" smtClean="0"/>
              <a:t> filter collapsible.</a:t>
            </a:r>
          </a:p>
          <a:p>
            <a:endParaRPr lang="en-US" baseline="0" dirty="0" smtClean="0"/>
          </a:p>
          <a:p>
            <a:r>
              <a:rPr lang="en-US" baseline="0" dirty="0" smtClean="0"/>
              <a:t>All we need to do is wrap our filtering HTML with the new “collapsible” element we just created. We created it once, and now we can just simply use it anywhere we need. All the click, hide, and show logic is handled inside the directive.</a:t>
            </a:r>
          </a:p>
          <a:p>
            <a:endParaRPr lang="en-US" baseline="0" dirty="0" smtClean="0"/>
          </a:p>
          <a:p>
            <a:r>
              <a:rPr lang="en-US" baseline="0" dirty="0" smtClean="0"/>
              <a:t>We just extended the HTML language, and anyone reading our HTML can clearly infer what this tag will do. If we did it the old fashioned way, with something like jQuery, we’d maybe see some &lt;DIV&gt; tags wrapping our filter, and would have to dig into our JavaScript to see how we may be modifying it, if at all. The only hint may have been an extra class given to the DIV. </a:t>
            </a:r>
            <a:r>
              <a:rPr lang="en-US" baseline="0" dirty="0" smtClean="0"/>
              <a:t>Again, </a:t>
            </a:r>
            <a:r>
              <a:rPr lang="en-US" baseline="0" dirty="0" smtClean="0"/>
              <a:t>our intentions are quite </a:t>
            </a:r>
            <a:r>
              <a:rPr lang="en-US" baseline="0" dirty="0" smtClean="0"/>
              <a:t>clear by using a directive.</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36</a:t>
            </a:fld>
            <a:endParaRPr lang="en-US" dirty="0"/>
          </a:p>
        </p:txBody>
      </p:sp>
    </p:spTree>
    <p:extLst>
      <p:ext uri="{BB962C8B-B14F-4D97-AF65-F5344CB8AC3E}">
        <p14:creationId xmlns:p14="http://schemas.microsoft.com/office/powerpoint/2010/main" val="3891704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mentioned, there are four types of directives: (E)lement, (A)ttribute, (C)lass, and Co(M)ment. I bet you can guess what each means.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37</a:t>
            </a:fld>
            <a:endParaRPr lang="en-US" dirty="0"/>
          </a:p>
        </p:txBody>
      </p:sp>
    </p:spTree>
    <p:extLst>
      <p:ext uri="{BB962C8B-B14F-4D97-AF65-F5344CB8AC3E}">
        <p14:creationId xmlns:p14="http://schemas.microsoft.com/office/powerpoint/2010/main" val="3891704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indexWithFilter.html</a:t>
            </a:r>
          </a:p>
          <a:p>
            <a:endParaRPr lang="en-US" dirty="0" smtClean="0"/>
          </a:p>
          <a:p>
            <a:r>
              <a:rPr lang="en-US" dirty="0" smtClean="0"/>
              <a:t>We’ve seen some of AngularJS’s built-in filters. You</a:t>
            </a:r>
            <a:r>
              <a:rPr lang="en-US" baseline="0" dirty="0" smtClean="0"/>
              <a:t> can create your own filters as well.</a:t>
            </a:r>
          </a:p>
          <a:p>
            <a:endParaRPr lang="en-US" baseline="0" dirty="0" smtClean="0"/>
          </a:p>
          <a:p>
            <a:r>
              <a:rPr lang="en-US" baseline="0" dirty="0" smtClean="0"/>
              <a:t>We’ll build a simple example that spaces out text.</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38</a:t>
            </a:fld>
            <a:endParaRPr lang="en-US" dirty="0"/>
          </a:p>
        </p:txBody>
      </p:sp>
    </p:spTree>
    <p:extLst>
      <p:ext uri="{BB962C8B-B14F-4D97-AF65-F5344CB8AC3E}">
        <p14:creationId xmlns:p14="http://schemas.microsoft.com/office/powerpoint/2010/main" val="2405145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we did with directives, we just call a method, “filter” on our module.</a:t>
            </a:r>
          </a:p>
          <a:p>
            <a:endParaRPr lang="en-US" dirty="0" smtClean="0"/>
          </a:p>
          <a:p>
            <a:r>
              <a:rPr lang="en-US" dirty="0" smtClean="0"/>
              <a:t>Filters return a function that handles the filtering. This function takes a</a:t>
            </a:r>
            <a:r>
              <a:rPr lang="en-US" baseline="0" dirty="0" smtClean="0"/>
              <a:t> parameter of the values to apply the filter to; in this case “text”.</a:t>
            </a:r>
          </a:p>
          <a:p>
            <a:endParaRPr lang="en-US" baseline="0" dirty="0" smtClean="0"/>
          </a:p>
          <a:p>
            <a:r>
              <a:rPr lang="en-US" baseline="0" dirty="0" smtClean="0"/>
              <a:t>The function returns the result of the transformation.</a:t>
            </a:r>
          </a:p>
          <a:p>
            <a:endParaRPr lang="en-US" baseline="0" dirty="0" smtClean="0"/>
          </a:p>
          <a:p>
            <a:r>
              <a:rPr lang="en-US" dirty="0" smtClean="0"/>
              <a:t>Filters can take parameters, like the built-in “orderBy” filter, by passing them into the outer function</a:t>
            </a:r>
            <a:r>
              <a:rPr lang="en-US" baseline="0" dirty="0" smtClean="0"/>
              <a:t> call. We don’t need any here.</a:t>
            </a:r>
            <a:endParaRPr lang="en-US"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39</a:t>
            </a:fld>
            <a:endParaRPr lang="en-US" dirty="0"/>
          </a:p>
        </p:txBody>
      </p:sp>
    </p:spTree>
    <p:extLst>
      <p:ext uri="{BB962C8B-B14F-4D97-AF65-F5344CB8AC3E}">
        <p14:creationId xmlns:p14="http://schemas.microsoft.com/office/powerpoint/2010/main" val="2405145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often described as "what the web browser would have been, had it been designed for applications.”</a:t>
            </a:r>
          </a:p>
          <a:p>
            <a:endParaRPr lang="en-US" dirty="0" smtClean="0"/>
          </a:p>
          <a:p>
            <a:r>
              <a:rPr lang="en-US" dirty="0" smtClean="0"/>
              <a:t>Frameworks like Angular JS are now feasible since</a:t>
            </a:r>
            <a:r>
              <a:rPr lang="en-US" baseline="0" dirty="0" smtClean="0"/>
              <a:t> JavaScript is </a:t>
            </a:r>
            <a:r>
              <a:rPr lang="en-US" dirty="0" smtClean="0"/>
              <a:t>no longer slow.</a:t>
            </a:r>
          </a:p>
          <a:p>
            <a:endParaRPr lang="en-US" dirty="0" smtClean="0"/>
          </a:p>
          <a:p>
            <a:r>
              <a:rPr lang="en-US" dirty="0" smtClean="0"/>
              <a:t>It’s an ideal solution for SPAs.</a:t>
            </a:r>
          </a:p>
          <a:p>
            <a:endParaRPr lang="en-US" dirty="0" smtClean="0"/>
          </a:p>
          <a:p>
            <a:r>
              <a:rPr lang="en-US" dirty="0" smtClean="0"/>
              <a:t>MVC or MVVM.</a:t>
            </a:r>
          </a:p>
          <a:p>
            <a:endParaRPr lang="en-US" dirty="0" smtClean="0"/>
          </a:p>
          <a:p>
            <a:r>
              <a:rPr lang="en-US" dirty="0" smtClean="0"/>
              <a:t>Two-way data binding.</a:t>
            </a:r>
          </a:p>
          <a:p>
            <a:endParaRPr lang="en-US" dirty="0" smtClean="0"/>
          </a:p>
          <a:p>
            <a:r>
              <a:rPr lang="en-US" dirty="0" smtClean="0"/>
              <a:t>It extends HTML with custom elements and attributes. Angular hints at</a:t>
            </a:r>
            <a:r>
              <a:rPr lang="en-US" baseline="0" dirty="0" smtClean="0"/>
              <a:t> the future of HTML.</a:t>
            </a:r>
            <a:endParaRPr lang="en-US" dirty="0" smtClean="0"/>
          </a:p>
          <a:p>
            <a:endParaRPr lang="en-US" dirty="0" smtClean="0"/>
          </a:p>
          <a:p>
            <a:r>
              <a:rPr lang="en-US" dirty="0" smtClean="0"/>
              <a:t>It makes HTML</a:t>
            </a:r>
            <a:r>
              <a:rPr lang="en-US" baseline="0" dirty="0" smtClean="0"/>
              <a:t> self-documenting.</a:t>
            </a:r>
          </a:p>
          <a:p>
            <a:endParaRPr lang="en-US" baseline="0" dirty="0" smtClean="0"/>
          </a:p>
          <a:p>
            <a:r>
              <a:rPr lang="en-US" baseline="0" dirty="0" smtClean="0"/>
              <a:t>It follows the belief that declarative programming should be used for UI. Imperative for business logic.</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Separation of concerns.</a:t>
            </a:r>
          </a:p>
          <a:p>
            <a:endParaRPr lang="en-US" dirty="0" smtClean="0"/>
          </a:p>
          <a:p>
            <a:r>
              <a:rPr lang="en-US" baseline="0" dirty="0" smtClean="0"/>
              <a:t>Loosely coupled.</a:t>
            </a:r>
          </a:p>
          <a:p>
            <a:endParaRPr lang="en-US" baseline="0" dirty="0" smtClean="0"/>
          </a:p>
          <a:p>
            <a:r>
              <a:rPr lang="en-US" baseline="0" dirty="0" smtClean="0"/>
              <a:t>Compiles and links behind the scenes.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Although Miško Hevery and Adam Abrons started developing an early version in 2009, </a:t>
            </a:r>
            <a:r>
              <a:rPr lang="en-US" dirty="0" smtClean="0"/>
              <a:t>Miško used it while working on Google Feedback in 2010 as a challenge out of frustration. Frustrated with the progress</a:t>
            </a:r>
            <a:r>
              <a:rPr lang="en-US" baseline="0" dirty="0" smtClean="0"/>
              <a:t> of the Google Feedback project, h</a:t>
            </a:r>
            <a:r>
              <a:rPr lang="en-US" dirty="0" smtClean="0"/>
              <a:t>e told management that he could rewrite it in two weeks</a:t>
            </a:r>
            <a:r>
              <a:rPr lang="en-US" baseline="0" dirty="0" smtClean="0"/>
              <a:t> using a library he was working on. He was wrong. It took him three weeks.</a:t>
            </a:r>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a:t>
            </a:fld>
            <a:endParaRPr lang="en-US" dirty="0"/>
          </a:p>
        </p:txBody>
      </p:sp>
    </p:spTree>
    <p:extLst>
      <p:ext uri="{BB962C8B-B14F-4D97-AF65-F5344CB8AC3E}">
        <p14:creationId xmlns:p14="http://schemas.microsoft.com/office/powerpoint/2010/main" val="2568106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just use it like any built-in AngularJS filter. That’s it.</a:t>
            </a:r>
          </a:p>
        </p:txBody>
      </p:sp>
      <p:sp>
        <p:nvSpPr>
          <p:cNvPr id="4" name="Slide Number Placeholder 3"/>
          <p:cNvSpPr>
            <a:spLocks noGrp="1"/>
          </p:cNvSpPr>
          <p:nvPr>
            <p:ph type="sldNum" sz="quarter" idx="10"/>
          </p:nvPr>
        </p:nvSpPr>
        <p:spPr/>
        <p:txBody>
          <a:bodyPr/>
          <a:lstStyle/>
          <a:p>
            <a:fld id="{863B625E-CF3C-F846-B514-E214F25D5D25}" type="slidenum">
              <a:rPr lang="en-US" smtClean="0"/>
              <a:t>40</a:t>
            </a:fld>
            <a:endParaRPr lang="en-US" dirty="0"/>
          </a:p>
        </p:txBody>
      </p:sp>
    </p:spTree>
    <p:extLst>
      <p:ext uri="{BB962C8B-B14F-4D97-AF65-F5344CB8AC3E}">
        <p14:creationId xmlns:p14="http://schemas.microsoft.com/office/powerpoint/2010/main" val="24051452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indexWithHttp.html</a:t>
            </a:r>
          </a:p>
          <a:p>
            <a:endParaRPr lang="en-US" dirty="0" smtClean="0"/>
          </a:p>
          <a:p>
            <a:r>
              <a:rPr lang="en-US" dirty="0" smtClean="0"/>
              <a:t>Up to this point, we’ve only grabbed our data from hard-coded objects.</a:t>
            </a:r>
            <a:r>
              <a:rPr lang="en-US" baseline="0" dirty="0" smtClean="0"/>
              <a:t> Normally, though, we’d be accessing our data over the Web, either via web services, REST, OData, and related calls.</a:t>
            </a:r>
          </a:p>
          <a:p>
            <a:endParaRPr lang="en-US" baseline="0" dirty="0" smtClean="0"/>
          </a:p>
          <a:p>
            <a:r>
              <a:rPr lang="en-US" baseline="0" dirty="0" smtClean="0"/>
              <a:t>AngularJS has a built-in http service (called, $http – the dollar sign prefix again). This is similar to jQuery’s built-in remote access functionality.</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41</a:t>
            </a:fld>
            <a:endParaRPr lang="en-US" dirty="0"/>
          </a:p>
        </p:txBody>
      </p:sp>
    </p:spTree>
    <p:extLst>
      <p:ext uri="{BB962C8B-B14F-4D97-AF65-F5344CB8AC3E}">
        <p14:creationId xmlns:p14="http://schemas.microsoft.com/office/powerpoint/2010/main" val="1472131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most part, accessing remote data via AngularJS is handled asynchronously, making use of “promises” to handle responses. It also makes it easy for us to chain several promises together, but that’s a topic for a more advanced session</a:t>
            </a:r>
          </a:p>
          <a:p>
            <a:endParaRPr lang="en-US" baseline="0" dirty="0" smtClean="0"/>
          </a:p>
          <a:p>
            <a:r>
              <a:rPr lang="en-US" baseline="0" dirty="0" smtClean="0"/>
              <a:t>Let’s get rid of our hard-coded data, and at least place our data in JSON files in order to access it via $http.</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42</a:t>
            </a:fld>
            <a:endParaRPr lang="en-US" dirty="0"/>
          </a:p>
        </p:txBody>
      </p:sp>
    </p:spTree>
    <p:extLst>
      <p:ext uri="{BB962C8B-B14F-4D97-AF65-F5344CB8AC3E}">
        <p14:creationId xmlns:p14="http://schemas.microsoft.com/office/powerpoint/2010/main" val="794157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our studentRepository service, we had hard-coded our students data source. But in this version, we are first injecting the $http service to our service.</a:t>
            </a:r>
          </a:p>
          <a:p>
            <a:endParaRPr lang="en-US" baseline="0" dirty="0" smtClean="0"/>
          </a:p>
          <a:p>
            <a:r>
              <a:rPr lang="en-US" baseline="0" dirty="0" smtClean="0"/>
              <a:t>What this will get us is a promise, which we’ll have to act upon afterwards.</a:t>
            </a:r>
          </a:p>
          <a:p>
            <a:endParaRPr lang="en-US" baseline="0" dirty="0" smtClean="0"/>
          </a:p>
          <a:p>
            <a:r>
              <a:rPr lang="en-US" baseline="0" dirty="0" smtClean="0"/>
              <a:t>There are several ways you can make use of $http, but calling its “get” method is the simplest, and all we really need to load all of the students from our repository.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43</a:t>
            </a:fld>
            <a:endParaRPr lang="en-US" dirty="0"/>
          </a:p>
        </p:txBody>
      </p:sp>
    </p:spTree>
    <p:extLst>
      <p:ext uri="{BB962C8B-B14F-4D97-AF65-F5344CB8AC3E}">
        <p14:creationId xmlns:p14="http://schemas.microsoft.com/office/powerpoint/2010/main" val="794157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mentioned, when we call getStudents, what we get back is a promise. When the data returns to us, we handle the response through the promise’s “then” function.</a:t>
            </a:r>
          </a:p>
          <a:p>
            <a:endParaRPr lang="en-US" baseline="0" dirty="0" smtClean="0"/>
          </a:p>
          <a:p>
            <a:r>
              <a:rPr lang="en-US" baseline="0" dirty="0" smtClean="0"/>
              <a:t>We grab the actual data (in this case, the JSON object) from the “data” attribute of the result.</a:t>
            </a:r>
          </a:p>
          <a:p>
            <a:endParaRPr lang="en-US" baseline="0" dirty="0" smtClean="0"/>
          </a:p>
          <a:p>
            <a:r>
              <a:rPr lang="en-US" baseline="0" dirty="0" smtClean="0"/>
              <a:t>And that’s basically it. Like before, we’re assigning it to “students” on our scope, and AngularJS automatically refreshes the UI using two-way model binding as we’ve seen before.</a:t>
            </a:r>
          </a:p>
          <a:p>
            <a:endParaRPr lang="en-US" baseline="0" dirty="0" smtClean="0"/>
          </a:p>
          <a:p>
            <a:r>
              <a:rPr lang="en-US" baseline="0" dirty="0" smtClean="0"/>
              <a:t>Overall, we’ve written maybe 20% of the JavaScript code we’d write before AngularJS. We’ve taken advantage of Angular’s declarative nature to decorate our HTML, and have left the custom imperative business logic mainly in our services, which we’ve injected into our controllers.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44</a:t>
            </a:fld>
            <a:endParaRPr lang="en-US" dirty="0"/>
          </a:p>
        </p:txBody>
      </p:sp>
    </p:spTree>
    <p:extLst>
      <p:ext uri="{BB962C8B-B14F-4D97-AF65-F5344CB8AC3E}">
        <p14:creationId xmlns:p14="http://schemas.microsoft.com/office/powerpoint/2010/main" val="7941579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45</a:t>
            </a:fld>
            <a:endParaRPr lang="en-US" dirty="0"/>
          </a:p>
        </p:txBody>
      </p:sp>
    </p:spTree>
    <p:extLst>
      <p:ext uri="{BB962C8B-B14F-4D97-AF65-F5344CB8AC3E}">
        <p14:creationId xmlns:p14="http://schemas.microsoft.com/office/powerpoint/2010/main" val="29293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initial learning curve, your productivity will get a huge boost,</a:t>
            </a:r>
            <a:r>
              <a:rPr lang="en-US" baseline="0" dirty="0" smtClean="0"/>
              <a:t> especially when using some of the “seeding” options out there, such as John Papa’s HotTowel.</a:t>
            </a:r>
          </a:p>
          <a:p>
            <a:endParaRPr lang="en-US" dirty="0" smtClean="0"/>
          </a:p>
          <a:p>
            <a:r>
              <a:rPr lang="en-US" dirty="0" smtClean="0"/>
              <a:t>The</a:t>
            </a:r>
            <a:r>
              <a:rPr lang="en-US" baseline="0" dirty="0" smtClean="0"/>
              <a:t> JavaScript in the apps I’ve written are maybe 20% the size of what they were when I was using jQuery to manipulate everything.</a:t>
            </a:r>
          </a:p>
          <a:p>
            <a:endParaRPr lang="en-US" baseline="0" dirty="0" smtClean="0"/>
          </a:p>
          <a:p>
            <a:r>
              <a:rPr lang="en-US" baseline="0" dirty="0" smtClean="0"/>
              <a:t>Yes, you can finally, reliably unit test your JavaScript! AngularJS was build from the start to support testability, and includes mocking features to assist.</a:t>
            </a:r>
          </a:p>
          <a:p>
            <a:endParaRPr lang="en-US" baseline="0" dirty="0" smtClean="0"/>
          </a:p>
          <a:p>
            <a:r>
              <a:rPr lang="en-US" baseline="0" dirty="0" smtClean="0"/>
              <a:t>Most importantly – they have cool release names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5</a:t>
            </a:fld>
            <a:endParaRPr lang="en-US" dirty="0"/>
          </a:p>
        </p:txBody>
      </p:sp>
    </p:spTree>
    <p:extLst>
      <p:ext uri="{BB962C8B-B14F-4D97-AF65-F5344CB8AC3E}">
        <p14:creationId xmlns:p14="http://schemas.microsoft.com/office/powerpoint/2010/main" val="3758068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many consider it an MVC framework due to the view, controller,</a:t>
            </a:r>
            <a:r>
              <a:rPr lang="en-US" baseline="0" dirty="0" smtClean="0"/>
              <a:t> and mode ($scope) parts of it, many consider it an MVVM framework due to its two-way binding. I think it provides the best of both worlds.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6</a:t>
            </a:fld>
            <a:endParaRPr lang="en-US" dirty="0"/>
          </a:p>
        </p:txBody>
      </p:sp>
    </p:spTree>
    <p:extLst>
      <p:ext uri="{BB962C8B-B14F-4D97-AF65-F5344CB8AC3E}">
        <p14:creationId xmlns:p14="http://schemas.microsoft.com/office/powerpoint/2010/main" val="47184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easiest</a:t>
            </a:r>
            <a:r>
              <a:rPr lang="en-US" baseline="0" dirty="0" smtClean="0"/>
              <a:t> way is to install HotTowel, which comes with a seed app structure.</a:t>
            </a:r>
          </a:p>
          <a:p>
            <a:endParaRPr lang="en-US" baseline="0" dirty="0" smtClean="0"/>
          </a:p>
          <a:p>
            <a:r>
              <a:rPr lang="en-US" baseline="0" dirty="0" smtClean="0"/>
              <a:t>But you can download and install manually, or use a CDN (content delivery network). Since I’m going to be showing the basics, I’ll keep this simple, so we don’t have to focus on the details of what a seeded environment such as HotTowel gives us.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7</a:t>
            </a:fld>
            <a:endParaRPr lang="en-US" dirty="0"/>
          </a:p>
        </p:txBody>
      </p:sp>
    </p:spTree>
    <p:extLst>
      <p:ext uri="{BB962C8B-B14F-4D97-AF65-F5344CB8AC3E}">
        <p14:creationId xmlns:p14="http://schemas.microsoft.com/office/powerpoint/2010/main" val="3782008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canonical.html</a:t>
            </a:r>
            <a:endParaRPr lang="en-US" b="1" baseline="0"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8</a:t>
            </a:fld>
            <a:endParaRPr lang="en-US" dirty="0"/>
          </a:p>
        </p:txBody>
      </p:sp>
    </p:spTree>
    <p:extLst>
      <p:ext uri="{BB962C8B-B14F-4D97-AF65-F5344CB8AC3E}">
        <p14:creationId xmlns:p14="http://schemas.microsoft.com/office/powerpoint/2010/main" val="242288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ng-app wraps the part of HTML you want handled by AngularJS. In this example, we’re only wrapping a DIV, but normally, we’d wrap the entire page by placing it on the HTML element.</a:t>
            </a:r>
          </a:p>
          <a:p>
            <a:endParaRPr lang="en-US" baseline="0" dirty="0" smtClean="0"/>
          </a:p>
          <a:p>
            <a:r>
              <a:rPr lang="en-US" baseline="0" dirty="0" smtClean="0"/>
              <a:t>In order to conform to HTML 5’s standards, and to not have Visual Studio complain, you can precede AngularJS’s built-in attributes with “data-” (data-ng-app).</a:t>
            </a:r>
          </a:p>
          <a:p>
            <a:endParaRPr lang="en-US" baseline="0" dirty="0" smtClean="0"/>
          </a:p>
          <a:p>
            <a:r>
              <a:rPr lang="en-US" baseline="0" dirty="0" smtClean="0"/>
              <a:t>Data binding is done using the “handlebar” notation within your HTML.</a:t>
            </a:r>
          </a:p>
          <a:p>
            <a:endParaRPr lang="en-US" baseline="0" dirty="0" smtClean="0"/>
          </a:p>
          <a:p>
            <a:r>
              <a:rPr lang="en-US" baseline="0" dirty="0" smtClean="0"/>
              <a:t>Simple two-way data binding is done using the ngModel directive in conjunction with the handlebar notation.</a:t>
            </a:r>
          </a:p>
          <a:p>
            <a:endParaRPr lang="en-US" baseline="0" dirty="0" smtClean="0"/>
          </a:p>
          <a:p>
            <a:r>
              <a:rPr lang="en-US" baseline="0" dirty="0" smtClean="0"/>
              <a:t>If you dig into the AngularJS JavaScript (I mean, *really* dig), you’ll see that, among a lot of other logic, the ngModel directive includes logic to capture “model” updates on each keystroke.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9</a:t>
            </a:fld>
            <a:endParaRPr lang="en-US" dirty="0"/>
          </a:p>
        </p:txBody>
      </p:sp>
    </p:spTree>
    <p:extLst>
      <p:ext uri="{BB962C8B-B14F-4D97-AF65-F5344CB8AC3E}">
        <p14:creationId xmlns:p14="http://schemas.microsoft.com/office/powerpoint/2010/main" val="242288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6/5/14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6/5/14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6/5/14</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6/5/14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6/5/14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6/5/14</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6/5/14</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6/5/14</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6/5/14</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6/5/14</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6/5/14</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6/5/14</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hyperlink" Target="https://docs.angularjs.org/api/ng/directive" TargetMode="External"/><Relationship Id="rId4" Type="http://schemas.openxmlformats.org/officeDocument/2006/relationships/hyperlink" Target="http://angular-ui.github.io/" TargetMode="External"/><Relationship Id="rId5" Type="http://schemas.openxmlformats.org/officeDocument/2006/relationships/hyperlink" Target="https://github.com/kendo-labs/angular-kendo" TargetMode="External"/><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https://angularjs.org/" TargetMode="External"/><Relationship Id="rId4" Type="http://schemas.openxmlformats.org/officeDocument/2006/relationships/hyperlink" Target="http://stackoverflow.com/questions/14994391/how-do-i-think-in-angularjs-if-i-have-a-jquery-background" TargetMode="External"/><Relationship Id="rId5" Type="http://schemas.openxmlformats.org/officeDocument/2006/relationships/hyperlink" Target="http://www.johnpapa.net/hot-towel-angular/" TargetMode="External"/><Relationship Id="rId6" Type="http://schemas.openxmlformats.org/officeDocument/2006/relationships/hyperlink" Target="http://www.johnpapa.net/angular-app-structuring-guidelines/" TargetMode="External"/><Relationship Id="rId7" Type="http://schemas.openxmlformats.org/officeDocument/2006/relationships/hyperlink" Target="http://ng-conf.ng-learn.org/" TargetMode="External"/><Relationship Id="rId8" Type="http://schemas.openxmlformats.org/officeDocument/2006/relationships/hyperlink" Target="https://plus.google.com/+AngularJS/posts" TargetMode="External"/><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 On-Ramp</a:t>
            </a:r>
            <a:endParaRPr lang="en-US" dirty="0"/>
          </a:p>
        </p:txBody>
      </p:sp>
      <p:sp>
        <p:nvSpPr>
          <p:cNvPr id="3" name="Subtitle 2"/>
          <p:cNvSpPr>
            <a:spLocks noGrp="1"/>
          </p:cNvSpPr>
          <p:nvPr>
            <p:ph type="subTitle" idx="1"/>
          </p:nvPr>
        </p:nvSpPr>
        <p:spPr/>
        <p:txBody>
          <a:bodyPr/>
          <a:lstStyle/>
          <a:p>
            <a:r>
              <a:rPr lang="en-US" b="1" baseline="30000" dirty="0" smtClean="0"/>
              <a:t>Dev Storyteller </a:t>
            </a:r>
            <a:r>
              <a:rPr lang="en-US" baseline="30000" dirty="0" smtClean="0"/>
              <a:t>presents</a:t>
            </a:r>
            <a:r>
              <a:rPr lang="en-US" baseline="30000" dirty="0"/>
              <a:t>:</a:t>
            </a:r>
            <a:endParaRPr lang="en-US" dirty="0"/>
          </a:p>
        </p:txBody>
      </p:sp>
      <p:sp>
        <p:nvSpPr>
          <p:cNvPr id="5" name="Rectangle 4"/>
          <p:cNvSpPr/>
          <p:nvPr/>
        </p:nvSpPr>
        <p:spPr>
          <a:xfrm>
            <a:off x="5657174" y="5541447"/>
            <a:ext cx="1696461" cy="369332"/>
          </a:xfrm>
          <a:prstGeom prst="rect">
            <a:avLst/>
          </a:prstGeom>
        </p:spPr>
        <p:txBody>
          <a:bodyPr wrap="none">
            <a:spAutoFit/>
          </a:bodyPr>
          <a:lstStyle/>
          <a:p>
            <a:pPr lvl="0"/>
            <a:r>
              <a:rPr lang="en-US" dirty="0">
                <a:solidFill>
                  <a:prstClr val="white"/>
                </a:solidFill>
              </a:rPr>
              <a:t>Mark Freedman</a:t>
            </a:r>
          </a:p>
        </p:txBody>
      </p:sp>
      <p:sp>
        <p:nvSpPr>
          <p:cNvPr id="6" name="TextBox 5"/>
          <p:cNvSpPr txBox="1"/>
          <p:nvPr/>
        </p:nvSpPr>
        <p:spPr>
          <a:xfrm>
            <a:off x="5657174" y="5910779"/>
            <a:ext cx="3343170" cy="369332"/>
          </a:xfrm>
          <a:prstGeom prst="rect">
            <a:avLst/>
          </a:prstGeom>
          <a:noFill/>
        </p:spPr>
        <p:txBody>
          <a:bodyPr wrap="none" rtlCol="0">
            <a:spAutoFit/>
          </a:bodyPr>
          <a:lstStyle/>
          <a:p>
            <a:r>
              <a:rPr lang="en-US" dirty="0" smtClean="0"/>
              <a:t>http://about.com/</a:t>
            </a:r>
            <a:r>
              <a:rPr lang="en-US" dirty="0"/>
              <a:t>M</a:t>
            </a:r>
            <a:r>
              <a:rPr lang="en-US" dirty="0" smtClean="0"/>
              <a:t>arkFreedman</a:t>
            </a:r>
            <a:endParaRPr lang="en-US" dirty="0"/>
          </a:p>
        </p:txBody>
      </p:sp>
    </p:spTree>
    <p:extLst>
      <p:ext uri="{BB962C8B-B14F-4D97-AF65-F5344CB8AC3E}">
        <p14:creationId xmlns:p14="http://schemas.microsoft.com/office/powerpoint/2010/main" val="25793580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r>
              <a:rPr lang="en-US" sz="4800" dirty="0" smtClean="0"/>
              <a:t>Directives:</a:t>
            </a:r>
          </a:p>
          <a:p>
            <a:pPr marL="118872" indent="0" algn="ctr">
              <a:buNone/>
            </a:pPr>
            <a:endParaRPr lang="en-US" sz="4800" dirty="0" smtClean="0"/>
          </a:p>
          <a:p>
            <a:pPr marL="118872" indent="0" algn="ctr">
              <a:buNone/>
            </a:pPr>
            <a:r>
              <a:rPr lang="en-US" sz="4000" dirty="0" smtClean="0"/>
              <a:t>Module (ngApp)</a:t>
            </a:r>
          </a:p>
          <a:p>
            <a:pPr marL="118872" indent="0" algn="ctr">
              <a:buNone/>
            </a:pPr>
            <a:r>
              <a:rPr lang="en-US" sz="4000" dirty="0" smtClean="0"/>
              <a:t>Model (ngModel)</a:t>
            </a:r>
            <a:endParaRPr lang="en-US" sz="4000" dirty="0"/>
          </a:p>
        </p:txBody>
      </p:sp>
    </p:spTree>
    <p:extLst>
      <p:ext uri="{BB962C8B-B14F-4D97-AF65-F5344CB8AC3E}">
        <p14:creationId xmlns:p14="http://schemas.microsoft.com/office/powerpoint/2010/main" val="18857549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r>
              <a:rPr lang="en-US" sz="4800" dirty="0" smtClean="0"/>
              <a:t>Data Binding:</a:t>
            </a:r>
          </a:p>
          <a:p>
            <a:pPr marL="118872" indent="0" algn="ctr">
              <a:buNone/>
            </a:pPr>
            <a:r>
              <a:rPr lang="en-US" sz="4800" dirty="0" smtClean="0"/>
              <a:t>Model and $scope</a:t>
            </a:r>
          </a:p>
          <a:p>
            <a:pPr marL="118872" indent="0" algn="ctr">
              <a:buNone/>
            </a:pPr>
            <a:endParaRPr lang="en-US" sz="4800" dirty="0"/>
          </a:p>
        </p:txBody>
      </p:sp>
      <p:sp>
        <p:nvSpPr>
          <p:cNvPr id="4" name="Bevel 3"/>
          <p:cNvSpPr/>
          <p:nvPr/>
        </p:nvSpPr>
        <p:spPr>
          <a:xfrm>
            <a:off x="1270064" y="4988467"/>
            <a:ext cx="1042416" cy="1042416"/>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View</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Oval 4"/>
          <p:cNvSpPr/>
          <p:nvPr/>
        </p:nvSpPr>
        <p:spPr>
          <a:xfrm>
            <a:off x="3777136" y="5052475"/>
            <a:ext cx="1672097"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Model ($scope)</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Bevel 5"/>
          <p:cNvSpPr/>
          <p:nvPr/>
        </p:nvSpPr>
        <p:spPr>
          <a:xfrm>
            <a:off x="6913889" y="4988467"/>
            <a:ext cx="1629344" cy="1042416"/>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Controller</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8" name="Straight Arrow Connector 7"/>
          <p:cNvCxnSpPr>
            <a:stCxn id="4" idx="0"/>
            <a:endCxn id="5" idx="2"/>
          </p:cNvCxnSpPr>
          <p:nvPr/>
        </p:nvCxnSpPr>
        <p:spPr>
          <a:xfrm>
            <a:off x="2312480" y="5509675"/>
            <a:ext cx="146465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6"/>
          </p:cNvCxnSpPr>
          <p:nvPr/>
        </p:nvCxnSpPr>
        <p:spPr>
          <a:xfrm>
            <a:off x="5449233" y="5509675"/>
            <a:ext cx="146465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0473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r>
              <a:rPr lang="en-US" sz="4800" dirty="0" smtClean="0"/>
              <a:t>Controllers</a:t>
            </a:r>
          </a:p>
          <a:p>
            <a:pPr marL="118872" indent="0" algn="ctr">
              <a:buNone/>
            </a:pPr>
            <a:endParaRPr lang="en-US" sz="4800" dirty="0" smtClean="0"/>
          </a:p>
          <a:p>
            <a:pPr marL="118872" indent="0" algn="ctr">
              <a:buNone/>
            </a:pPr>
            <a:r>
              <a:rPr lang="en-US" sz="4000" dirty="0"/>
              <a:t>Dependency </a:t>
            </a:r>
            <a:r>
              <a:rPr lang="en-US" sz="4000" dirty="0" smtClean="0"/>
              <a:t>Injection</a:t>
            </a:r>
            <a:endParaRPr lang="en-US" sz="4000" dirty="0"/>
          </a:p>
        </p:txBody>
      </p:sp>
    </p:spTree>
    <p:extLst>
      <p:ext uri="{BB962C8B-B14F-4D97-AF65-F5344CB8AC3E}">
        <p14:creationId xmlns:p14="http://schemas.microsoft.com/office/powerpoint/2010/main" val="26927810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a:t>
            </a:r>
            <a:r>
              <a:rPr lang="en-US" dirty="0" smtClean="0"/>
              <a:t>Ramp</a:t>
            </a:r>
            <a:br>
              <a:rPr lang="en-US" dirty="0" smtClean="0"/>
            </a:br>
            <a:r>
              <a:rPr lang="en-US" dirty="0" smtClean="0"/>
              <a:t>Simple Controller</a:t>
            </a:r>
            <a:endParaRPr lang="en-US" dirty="0"/>
          </a:p>
        </p:txBody>
      </p:sp>
      <p:sp>
        <p:nvSpPr>
          <p:cNvPr id="3" name="Content Placeholder 2"/>
          <p:cNvSpPr>
            <a:spLocks noGrp="1"/>
          </p:cNvSpPr>
          <p:nvPr>
            <p:ph idx="1"/>
          </p:nvPr>
        </p:nvSpPr>
        <p:spPr/>
        <p:txBody>
          <a:bodyPr>
            <a:noAutofit/>
          </a:bodyPr>
          <a:lstStyle/>
          <a:p>
            <a:pPr marL="118872" indent="0">
              <a:buNone/>
            </a:pPr>
            <a:r>
              <a:rPr lang="en-US" sz="1400" dirty="0">
                <a:latin typeface="Courier New"/>
                <a:cs typeface="Courier New"/>
              </a:rPr>
              <a:t>&lt;!DOCTYPE html&gt;</a:t>
            </a:r>
          </a:p>
          <a:p>
            <a:pPr marL="118872" indent="0">
              <a:buNone/>
            </a:pPr>
            <a:r>
              <a:rPr lang="en-US" sz="1400" dirty="0">
                <a:latin typeface="Courier New"/>
                <a:cs typeface="Courier New"/>
              </a:rPr>
              <a:t>&lt;html </a:t>
            </a:r>
            <a:r>
              <a:rPr lang="en-US" sz="1400" b="1" dirty="0">
                <a:solidFill>
                  <a:srgbClr val="FF0000"/>
                </a:solidFill>
                <a:latin typeface="Courier New"/>
                <a:cs typeface="Courier New"/>
              </a:rPr>
              <a:t>data-ng-app</a:t>
            </a:r>
            <a:r>
              <a:rPr lang="en-US" sz="1400" dirty="0">
                <a:latin typeface="Courier New"/>
                <a:cs typeface="Courier New"/>
              </a:rPr>
              <a:t>&gt;</a:t>
            </a:r>
          </a:p>
          <a:p>
            <a:pPr marL="118872" indent="0">
              <a:buNone/>
            </a:pPr>
            <a:r>
              <a:rPr lang="en-US" sz="1400" dirty="0">
                <a:latin typeface="Courier New"/>
                <a:cs typeface="Courier New"/>
              </a:rPr>
              <a:t>  &lt;head&gt;</a:t>
            </a:r>
          </a:p>
          <a:p>
            <a:pPr marL="118872" indent="0">
              <a:buNone/>
            </a:pPr>
            <a:r>
              <a:rPr lang="en-US" sz="1400" dirty="0">
                <a:latin typeface="Courier New"/>
                <a:cs typeface="Courier New"/>
              </a:rPr>
              <a:t>    &lt;title&gt;Controller Example&lt;/title&gt;</a:t>
            </a:r>
          </a:p>
          <a:p>
            <a:pPr marL="118872" indent="0">
              <a:buNone/>
            </a:pPr>
            <a:r>
              <a:rPr lang="en-US" sz="1400" dirty="0">
                <a:latin typeface="Courier New"/>
                <a:cs typeface="Courier New"/>
              </a:rPr>
              <a:t>  &lt;/head&gt;</a:t>
            </a:r>
          </a:p>
          <a:p>
            <a:pPr marL="118872" indent="0">
              <a:buNone/>
            </a:pPr>
            <a:r>
              <a:rPr lang="en-US" sz="1400" dirty="0">
                <a:latin typeface="Courier New"/>
                <a:cs typeface="Courier New"/>
              </a:rPr>
              <a:t>  &lt;body&gt;</a:t>
            </a:r>
          </a:p>
          <a:p>
            <a:pPr marL="118872" indent="0">
              <a:buNone/>
            </a:pPr>
            <a:endParaRPr lang="en-US" sz="1400" dirty="0">
              <a:latin typeface="Courier New"/>
              <a:cs typeface="Courier New"/>
            </a:endParaRPr>
          </a:p>
          <a:p>
            <a:pPr marL="118872" indent="0">
              <a:buNone/>
            </a:pPr>
            <a:r>
              <a:rPr lang="en-US" sz="1400" dirty="0">
                <a:latin typeface="Courier New"/>
                <a:cs typeface="Courier New"/>
              </a:rPr>
              <a:t>    &lt;div </a:t>
            </a:r>
            <a:r>
              <a:rPr lang="en-US" sz="1400" b="1" dirty="0">
                <a:solidFill>
                  <a:srgbClr val="FF0000"/>
                </a:solidFill>
                <a:latin typeface="Courier New"/>
                <a:cs typeface="Courier New"/>
              </a:rPr>
              <a:t>data-ng-controller</a:t>
            </a:r>
            <a:r>
              <a:rPr lang="en-US" sz="1400" dirty="0">
                <a:latin typeface="Courier New"/>
                <a:cs typeface="Courier New"/>
              </a:rPr>
              <a:t>="studentController"&gt;</a:t>
            </a:r>
          </a:p>
          <a:p>
            <a:pPr marL="118872" indent="0">
              <a:buNone/>
            </a:pPr>
            <a:r>
              <a:rPr lang="en-US" sz="1400" dirty="0">
                <a:latin typeface="Courier New"/>
                <a:cs typeface="Courier New"/>
              </a:rPr>
              <a:t>      &lt;ul&gt;</a:t>
            </a:r>
          </a:p>
          <a:p>
            <a:pPr marL="118872" indent="0">
              <a:buNone/>
            </a:pPr>
            <a:r>
              <a:rPr lang="en-US" sz="1400" dirty="0">
                <a:latin typeface="Courier New"/>
                <a:cs typeface="Courier New"/>
              </a:rPr>
              <a:t>        &lt;li </a:t>
            </a:r>
            <a:r>
              <a:rPr lang="en-US" sz="1400" b="1" dirty="0">
                <a:solidFill>
                  <a:srgbClr val="FF0000"/>
                </a:solidFill>
                <a:latin typeface="Courier New"/>
                <a:cs typeface="Courier New"/>
              </a:rPr>
              <a:t>data-ng-repeat</a:t>
            </a:r>
            <a:r>
              <a:rPr lang="en-US" sz="1400" dirty="0">
                <a:latin typeface="Courier New"/>
                <a:cs typeface="Courier New"/>
              </a:rPr>
              <a:t>="student in students"&gt;</a:t>
            </a:r>
          </a:p>
          <a:p>
            <a:pPr marL="118872" indent="0">
              <a:buNone/>
            </a:pPr>
            <a:r>
              <a:rPr lang="en-US" sz="1400" dirty="0">
                <a:latin typeface="Courier New"/>
                <a:cs typeface="Courier New"/>
              </a:rPr>
              <a:t>          </a:t>
            </a:r>
            <a:r>
              <a:rPr lang="en-US" sz="1400" b="1" dirty="0">
                <a:solidFill>
                  <a:srgbClr val="FF0000"/>
                </a:solidFill>
                <a:latin typeface="Courier New"/>
                <a:cs typeface="Courier New"/>
              </a:rPr>
              <a:t>{{</a:t>
            </a:r>
            <a:r>
              <a:rPr lang="en-US" sz="1400" dirty="0">
                <a:latin typeface="Courier New"/>
                <a:cs typeface="Courier New"/>
              </a:rPr>
              <a:t>student.name</a:t>
            </a:r>
            <a:r>
              <a:rPr lang="en-US" sz="1400" b="1" dirty="0">
                <a:solidFill>
                  <a:srgbClr val="FF0000"/>
                </a:solidFill>
                <a:latin typeface="Courier New"/>
                <a:cs typeface="Courier New"/>
              </a:rPr>
              <a:t>}}</a:t>
            </a:r>
            <a:r>
              <a:rPr lang="en-US" sz="1400" dirty="0">
                <a:latin typeface="Courier New"/>
                <a:cs typeface="Courier New"/>
              </a:rPr>
              <a:t> is in </a:t>
            </a:r>
            <a:r>
              <a:rPr lang="en-US" sz="1400" dirty="0" smtClean="0">
                <a:latin typeface="Courier New"/>
                <a:cs typeface="Courier New"/>
              </a:rPr>
              <a:t>classroom</a:t>
            </a:r>
          </a:p>
          <a:p>
            <a:pPr marL="118872" indent="0">
              <a:buNone/>
            </a:pPr>
            <a:r>
              <a:rPr lang="en-US" sz="1400" b="1" dirty="0">
                <a:solidFill>
                  <a:srgbClr val="FF0000"/>
                </a:solidFill>
                <a:latin typeface="Courier New"/>
                <a:cs typeface="Courier New"/>
              </a:rPr>
              <a:t> </a:t>
            </a:r>
            <a:r>
              <a:rPr lang="en-US" sz="1400" b="1" dirty="0" smtClean="0">
                <a:solidFill>
                  <a:srgbClr val="FF0000"/>
                </a:solidFill>
                <a:latin typeface="Courier New"/>
                <a:cs typeface="Courier New"/>
              </a:rPr>
              <a:t>         {</a:t>
            </a:r>
            <a:r>
              <a:rPr lang="en-US" sz="1400" b="1" dirty="0">
                <a:solidFill>
                  <a:srgbClr val="FF0000"/>
                </a:solidFill>
                <a:latin typeface="Courier New"/>
                <a:cs typeface="Courier New"/>
              </a:rPr>
              <a:t>{</a:t>
            </a:r>
            <a:r>
              <a:rPr lang="en-US" sz="1400" dirty="0" smtClean="0">
                <a:latin typeface="Courier New"/>
                <a:cs typeface="Courier New"/>
              </a:rPr>
              <a:t>student.classroom</a:t>
            </a:r>
            <a:r>
              <a:rPr lang="en-US" sz="1400" b="1" dirty="0" smtClean="0">
                <a:solidFill>
                  <a:srgbClr val="FF0000"/>
                </a:solidFill>
                <a:latin typeface="Courier New"/>
                <a:cs typeface="Courier New"/>
              </a:rPr>
              <a:t>}</a:t>
            </a:r>
            <a:r>
              <a:rPr lang="en-US" sz="1400" b="1" dirty="0">
                <a:solidFill>
                  <a:srgbClr val="FF0000"/>
                </a:solidFill>
                <a:latin typeface="Courier New"/>
                <a:cs typeface="Courier New"/>
              </a:rPr>
              <a:t>}</a:t>
            </a:r>
            <a:r>
              <a:rPr lang="en-US" sz="1400" dirty="0">
                <a:latin typeface="Courier New"/>
                <a:cs typeface="Courier New"/>
              </a:rPr>
              <a:t>, and earned a grade of </a:t>
            </a:r>
            <a:endParaRPr lang="en-US" sz="1400" dirty="0" smtClean="0">
              <a:latin typeface="Courier New"/>
              <a:cs typeface="Courier New"/>
            </a:endParaRPr>
          </a:p>
          <a:p>
            <a:pPr marL="118872" indent="0">
              <a:buNone/>
            </a:pPr>
            <a:r>
              <a:rPr lang="en-US" sz="1400" b="1" dirty="0">
                <a:solidFill>
                  <a:srgbClr val="FF0000"/>
                </a:solidFill>
                <a:latin typeface="Courier New"/>
                <a:cs typeface="Courier New"/>
              </a:rPr>
              <a:t> </a:t>
            </a:r>
            <a:r>
              <a:rPr lang="en-US" sz="1400" b="1" dirty="0" smtClean="0">
                <a:solidFill>
                  <a:srgbClr val="FF0000"/>
                </a:solidFill>
                <a:latin typeface="Courier New"/>
                <a:cs typeface="Courier New"/>
              </a:rPr>
              <a:t>         {</a:t>
            </a:r>
            <a:r>
              <a:rPr lang="en-US" sz="1400" b="1" dirty="0">
                <a:solidFill>
                  <a:srgbClr val="FF0000"/>
                </a:solidFill>
                <a:latin typeface="Courier New"/>
                <a:cs typeface="Courier New"/>
              </a:rPr>
              <a:t>{</a:t>
            </a:r>
            <a:r>
              <a:rPr lang="en-US" sz="1400" dirty="0" smtClean="0">
                <a:latin typeface="Courier New"/>
                <a:cs typeface="Courier New"/>
              </a:rPr>
              <a:t>student.grade</a:t>
            </a:r>
            <a:r>
              <a:rPr lang="en-US" sz="1400" b="1" dirty="0" smtClean="0">
                <a:solidFill>
                  <a:srgbClr val="FF0000"/>
                </a:solidFill>
                <a:latin typeface="Courier New"/>
                <a:cs typeface="Courier New"/>
              </a:rPr>
              <a:t>}}</a:t>
            </a:r>
            <a:r>
              <a:rPr lang="en-US" sz="1400" dirty="0" smtClean="0">
                <a:latin typeface="Courier New"/>
                <a:cs typeface="Courier New"/>
              </a:rPr>
              <a:t>.</a:t>
            </a:r>
            <a:endParaRPr lang="en-US" sz="1400" dirty="0">
              <a:latin typeface="Courier New"/>
              <a:cs typeface="Courier New"/>
            </a:endParaRPr>
          </a:p>
          <a:p>
            <a:pPr marL="118872" indent="0">
              <a:buNone/>
            </a:pPr>
            <a:r>
              <a:rPr lang="en-US" sz="1400" dirty="0">
                <a:latin typeface="Courier New"/>
                <a:cs typeface="Courier New"/>
              </a:rPr>
              <a:t>        &lt;/li&gt;</a:t>
            </a:r>
          </a:p>
          <a:p>
            <a:pPr marL="118872" indent="0">
              <a:buNone/>
            </a:pPr>
            <a:r>
              <a:rPr lang="en-US" sz="1400" dirty="0">
                <a:latin typeface="Courier New"/>
                <a:cs typeface="Courier New"/>
              </a:rPr>
              <a:t>      &lt;/ul&gt;</a:t>
            </a:r>
          </a:p>
          <a:p>
            <a:pPr marL="118872" indent="0">
              <a:buNone/>
            </a:pPr>
            <a:r>
              <a:rPr lang="en-US" sz="1400" dirty="0">
                <a:latin typeface="Courier New"/>
                <a:cs typeface="Courier New"/>
              </a:rPr>
              <a:t>    &lt;/div&gt;</a:t>
            </a:r>
          </a:p>
          <a:p>
            <a:pPr marL="118872" indent="0">
              <a:buNone/>
            </a:pPr>
            <a:endParaRPr lang="en-US" sz="1400" dirty="0">
              <a:latin typeface="Courier New"/>
              <a:cs typeface="Courier New"/>
            </a:endParaRPr>
          </a:p>
          <a:p>
            <a:pPr marL="118872" indent="0">
              <a:buNone/>
            </a:pPr>
            <a:r>
              <a:rPr lang="en-US" sz="1400" dirty="0">
                <a:latin typeface="Courier New"/>
                <a:cs typeface="Courier New"/>
              </a:rPr>
              <a:t>    &lt;script src</a:t>
            </a:r>
            <a:r>
              <a:rPr lang="en-US" sz="1400" dirty="0" smtClean="0">
                <a:latin typeface="Courier New"/>
                <a:cs typeface="Courier New"/>
              </a:rPr>
              <a:t>=</a:t>
            </a:r>
            <a:r>
              <a:rPr lang="en-US" sz="1400" dirty="0">
                <a:latin typeface="Courier New"/>
                <a:cs typeface="Courier New"/>
              </a:rPr>
              <a:t>"</a:t>
            </a:r>
            <a:r>
              <a:rPr lang="en-US" sz="1400" dirty="0" smtClean="0">
                <a:latin typeface="Courier New"/>
                <a:cs typeface="Courier New"/>
              </a:rPr>
              <a:t>angular.min.js</a:t>
            </a:r>
            <a:r>
              <a:rPr lang="en-US" sz="1400" dirty="0">
                <a:latin typeface="Courier New"/>
                <a:cs typeface="Courier New"/>
              </a:rPr>
              <a:t>"&gt;&lt;/script&gt;</a:t>
            </a:r>
          </a:p>
          <a:p>
            <a:pPr marL="118872" indent="0">
              <a:buNone/>
            </a:pPr>
            <a:r>
              <a:rPr lang="en-US" sz="1400" dirty="0">
                <a:latin typeface="Courier New"/>
                <a:cs typeface="Courier New"/>
              </a:rPr>
              <a:t>    &lt;script src="</a:t>
            </a:r>
            <a:r>
              <a:rPr lang="en-US" sz="1400" b="1" dirty="0" smtClean="0">
                <a:solidFill>
                  <a:srgbClr val="FF0000"/>
                </a:solidFill>
                <a:latin typeface="Courier New"/>
                <a:cs typeface="Courier New"/>
              </a:rPr>
              <a:t>studentController.js</a:t>
            </a:r>
            <a:r>
              <a:rPr lang="en-US" sz="1400" dirty="0">
                <a:latin typeface="Courier New"/>
                <a:cs typeface="Courier New"/>
              </a:rPr>
              <a:t>"&gt;&lt;/script&gt;</a:t>
            </a:r>
          </a:p>
          <a:p>
            <a:pPr marL="118872" indent="0">
              <a:buNone/>
            </a:pPr>
            <a:r>
              <a:rPr lang="en-US" sz="1400" dirty="0">
                <a:latin typeface="Courier New"/>
                <a:cs typeface="Courier New"/>
              </a:rPr>
              <a:t>  &lt;/body&gt;</a:t>
            </a:r>
          </a:p>
          <a:p>
            <a:pPr marL="118872" indent="0">
              <a:buNone/>
            </a:pPr>
            <a:r>
              <a:rPr lang="en-US" sz="1400" dirty="0">
                <a:latin typeface="Courier New"/>
                <a:cs typeface="Courier New"/>
              </a:rPr>
              <a:t>&lt;/html&gt;</a:t>
            </a:r>
          </a:p>
          <a:p>
            <a:pPr marL="118872" indent="0">
              <a:buNone/>
            </a:pPr>
            <a:endParaRPr lang="en-US" sz="1400" dirty="0">
              <a:latin typeface="Courier New"/>
              <a:cs typeface="Courier New"/>
            </a:endParaRPr>
          </a:p>
        </p:txBody>
      </p:sp>
    </p:spTree>
    <p:extLst>
      <p:ext uri="{BB962C8B-B14F-4D97-AF65-F5344CB8AC3E}">
        <p14:creationId xmlns:p14="http://schemas.microsoft.com/office/powerpoint/2010/main" val="21767192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On-Ramp</a:t>
            </a:r>
            <a:br>
              <a:rPr lang="en-US" dirty="0"/>
            </a:br>
            <a:r>
              <a:rPr lang="en-US" dirty="0"/>
              <a:t>Simple Controller</a:t>
            </a:r>
          </a:p>
        </p:txBody>
      </p:sp>
      <p:sp>
        <p:nvSpPr>
          <p:cNvPr id="3" name="Content Placeholder 2"/>
          <p:cNvSpPr>
            <a:spLocks noGrp="1"/>
          </p:cNvSpPr>
          <p:nvPr>
            <p:ph idx="1"/>
          </p:nvPr>
        </p:nvSpPr>
        <p:spPr/>
        <p:txBody>
          <a:bodyPr>
            <a:normAutofit fontScale="92500" lnSpcReduction="20000"/>
          </a:bodyPr>
          <a:lstStyle/>
          <a:p>
            <a:pPr marL="118872" indent="0">
              <a:buNone/>
            </a:pPr>
            <a:r>
              <a:rPr lang="en-US" sz="1600" dirty="0" smtClean="0">
                <a:latin typeface="Courier New"/>
                <a:cs typeface="Courier New"/>
              </a:rPr>
              <a:t>function studentController(</a:t>
            </a:r>
            <a:r>
              <a:rPr lang="en-US" sz="1600" b="1" dirty="0">
                <a:solidFill>
                  <a:srgbClr val="FF0000"/>
                </a:solidFill>
                <a:latin typeface="Courier New"/>
                <a:cs typeface="Courier New"/>
              </a:rPr>
              <a:t>$</a:t>
            </a:r>
            <a:r>
              <a:rPr lang="en-US" sz="1600" b="1" dirty="0" smtClean="0">
                <a:solidFill>
                  <a:srgbClr val="FF0000"/>
                </a:solidFill>
                <a:latin typeface="Courier New"/>
                <a:cs typeface="Courier New"/>
              </a:rPr>
              <a:t>scope</a:t>
            </a:r>
            <a:r>
              <a:rPr lang="en-US" sz="1600" dirty="0" smtClean="0">
                <a:latin typeface="Courier New"/>
                <a:cs typeface="Courier New"/>
              </a:rPr>
              <a:t>) </a:t>
            </a:r>
            <a:r>
              <a:rPr lang="en-US" sz="1600" dirty="0">
                <a:latin typeface="Courier New"/>
                <a:cs typeface="Courier New"/>
              </a:rPr>
              <a:t>{</a:t>
            </a:r>
          </a:p>
          <a:p>
            <a:pPr marL="118872" indent="0">
              <a:buNone/>
            </a:pPr>
            <a:r>
              <a:rPr lang="en-US" sz="1600" dirty="0" smtClean="0">
                <a:latin typeface="Courier New"/>
                <a:cs typeface="Courier New"/>
              </a:rPr>
              <a:t>  $scope.students </a:t>
            </a: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smtClean="0">
                <a:latin typeface="Courier New"/>
                <a:cs typeface="Courier New"/>
              </a:rPr>
              <a:t>      name: </a:t>
            </a:r>
            <a:r>
              <a:rPr lang="en-US" sz="1600" dirty="0">
                <a:latin typeface="Courier New"/>
                <a:cs typeface="Courier New"/>
              </a:rPr>
              <a:t>"</a:t>
            </a:r>
            <a:r>
              <a:rPr lang="en-US" sz="1600" dirty="0" smtClean="0">
                <a:latin typeface="Courier New"/>
                <a:cs typeface="Courier New"/>
              </a:rPr>
              <a:t>John Doh",</a:t>
            </a:r>
          </a:p>
          <a:p>
            <a:pPr marL="118872" indent="0">
              <a:buNone/>
            </a:pPr>
            <a:r>
              <a:rPr lang="en-US" sz="1600" dirty="0">
                <a:latin typeface="Courier New"/>
                <a:cs typeface="Courier New"/>
              </a:rPr>
              <a:t> </a:t>
            </a:r>
            <a:r>
              <a:rPr lang="en-US" sz="1600" dirty="0" smtClean="0">
                <a:latin typeface="Courier New"/>
                <a:cs typeface="Courier New"/>
              </a:rPr>
              <a:t>     class: 6,</a:t>
            </a:r>
          </a:p>
          <a:p>
            <a:pPr marL="118872" indent="0">
              <a:buNone/>
            </a:pPr>
            <a:r>
              <a:rPr lang="en-US" sz="1600" dirty="0">
                <a:latin typeface="Courier New"/>
                <a:cs typeface="Courier New"/>
              </a:rPr>
              <a:t> </a:t>
            </a:r>
            <a:r>
              <a:rPr lang="en-US" sz="1600" dirty="0" smtClean="0">
                <a:latin typeface="Courier New"/>
                <a:cs typeface="Courier New"/>
              </a:rPr>
              <a:t>     grade: 93</a:t>
            </a: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name: "Steve </a:t>
            </a:r>
            <a:r>
              <a:rPr lang="en-US" sz="1600" dirty="0" smtClean="0">
                <a:latin typeface="Courier New"/>
                <a:cs typeface="Courier New"/>
              </a:rPr>
              <a:t>Smith"</a:t>
            </a:r>
            <a:r>
              <a:rPr lang="en-US" sz="1600" dirty="0">
                <a:latin typeface="Courier New"/>
                <a:cs typeface="Courier New"/>
              </a:rPr>
              <a:t>,</a:t>
            </a:r>
          </a:p>
          <a:p>
            <a:pPr marL="118872" indent="0">
              <a:buNone/>
            </a:pPr>
            <a:r>
              <a:rPr lang="en-US" sz="1600" dirty="0">
                <a:latin typeface="Courier New"/>
                <a:cs typeface="Courier New"/>
              </a:rPr>
              <a:t>      class: </a:t>
            </a:r>
            <a:r>
              <a:rPr lang="en-US" sz="1600" dirty="0" smtClean="0">
                <a:latin typeface="Courier New"/>
                <a:cs typeface="Courier New"/>
              </a:rPr>
              <a:t>5,</a:t>
            </a:r>
            <a:endParaRPr lang="en-US" sz="1600" dirty="0">
              <a:latin typeface="Courier New"/>
              <a:cs typeface="Courier New"/>
            </a:endParaRPr>
          </a:p>
          <a:p>
            <a:pPr marL="118872" indent="0">
              <a:buNone/>
            </a:pPr>
            <a:r>
              <a:rPr lang="en-US" sz="1600" dirty="0">
                <a:latin typeface="Courier New"/>
                <a:cs typeface="Courier New"/>
              </a:rPr>
              <a:t>      grade: </a:t>
            </a:r>
            <a:r>
              <a:rPr lang="en-US" sz="1600" dirty="0" smtClean="0">
                <a:latin typeface="Courier New"/>
                <a:cs typeface="Courier New"/>
              </a:rPr>
              <a:t>72</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name: "</a:t>
            </a:r>
            <a:r>
              <a:rPr lang="en-US" sz="1600" dirty="0" smtClean="0">
                <a:latin typeface="Courier New"/>
                <a:cs typeface="Courier New"/>
              </a:rPr>
              <a:t>Jane </a:t>
            </a:r>
            <a:r>
              <a:rPr lang="en-US" sz="1600" dirty="0">
                <a:latin typeface="Courier New"/>
                <a:cs typeface="Courier New"/>
              </a:rPr>
              <a:t>Doe",</a:t>
            </a:r>
          </a:p>
          <a:p>
            <a:pPr marL="118872" indent="0">
              <a:buNone/>
            </a:pPr>
            <a:r>
              <a:rPr lang="en-US" sz="1600" dirty="0">
                <a:latin typeface="Courier New"/>
                <a:cs typeface="Courier New"/>
              </a:rPr>
              <a:t>      class: </a:t>
            </a:r>
            <a:r>
              <a:rPr lang="en-US" sz="1600" dirty="0" smtClean="0">
                <a:latin typeface="Courier New"/>
                <a:cs typeface="Courier New"/>
              </a:rPr>
              <a:t>7,</a:t>
            </a:r>
            <a:endParaRPr lang="en-US" sz="1600" dirty="0">
              <a:latin typeface="Courier New"/>
              <a:cs typeface="Courier New"/>
            </a:endParaRPr>
          </a:p>
          <a:p>
            <a:pPr marL="118872" indent="0">
              <a:buNone/>
            </a:pPr>
            <a:r>
              <a:rPr lang="en-US" sz="1600" dirty="0">
                <a:latin typeface="Courier New"/>
                <a:cs typeface="Courier New"/>
              </a:rPr>
              <a:t>      grade: </a:t>
            </a:r>
            <a:r>
              <a:rPr lang="en-US" sz="1600" dirty="0" smtClean="0">
                <a:latin typeface="Courier New"/>
                <a:cs typeface="Courier New"/>
              </a:rPr>
              <a:t>87</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smtClean="0">
                <a:latin typeface="Courier New"/>
                <a:cs typeface="Courier New"/>
              </a:rPr>
              <a:t>}</a:t>
            </a:r>
            <a:endParaRPr lang="en-US" sz="1600" dirty="0">
              <a:latin typeface="Courier New"/>
              <a:cs typeface="Courier New"/>
            </a:endParaRPr>
          </a:p>
        </p:txBody>
      </p:sp>
    </p:spTree>
    <p:extLst>
      <p:ext uri="{BB962C8B-B14F-4D97-AF65-F5344CB8AC3E}">
        <p14:creationId xmlns:p14="http://schemas.microsoft.com/office/powerpoint/2010/main" val="89406985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Built-In Filters</a:t>
            </a:r>
            <a:endParaRPr lang="en-US" sz="4800" dirty="0"/>
          </a:p>
        </p:txBody>
      </p:sp>
    </p:spTree>
    <p:extLst>
      <p:ext uri="{BB962C8B-B14F-4D97-AF65-F5344CB8AC3E}">
        <p14:creationId xmlns:p14="http://schemas.microsoft.com/office/powerpoint/2010/main" val="31274299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a:t>
            </a:r>
            <a:r>
              <a:rPr lang="en-US" dirty="0" smtClean="0"/>
              <a:t>Ramp</a:t>
            </a:r>
            <a:br>
              <a:rPr lang="en-US" dirty="0" smtClean="0"/>
            </a:br>
            <a:r>
              <a:rPr lang="en-US" dirty="0" smtClean="0"/>
              <a:t>Built-In Filter</a:t>
            </a:r>
            <a:endParaRPr lang="en-US" dirty="0"/>
          </a:p>
        </p:txBody>
      </p:sp>
      <p:sp>
        <p:nvSpPr>
          <p:cNvPr id="3" name="Content Placeholder 2"/>
          <p:cNvSpPr>
            <a:spLocks noGrp="1"/>
          </p:cNvSpPr>
          <p:nvPr>
            <p:ph idx="1"/>
          </p:nvPr>
        </p:nvSpPr>
        <p:spPr/>
        <p:txBody>
          <a:bodyPr>
            <a:noAutofit/>
          </a:bodyPr>
          <a:lstStyle/>
          <a:p>
            <a:pPr marL="118872" indent="0">
              <a:buNone/>
            </a:pPr>
            <a:r>
              <a:rPr lang="en-US" sz="1100" dirty="0">
                <a:latin typeface="Courier New"/>
                <a:cs typeface="Courier New"/>
              </a:rPr>
              <a:t>&lt;!DOCTYPE html&gt;</a:t>
            </a:r>
          </a:p>
          <a:p>
            <a:pPr marL="118872" indent="0">
              <a:buNone/>
            </a:pPr>
            <a:r>
              <a:rPr lang="en-US" sz="1100" dirty="0">
                <a:latin typeface="Courier New"/>
                <a:cs typeface="Courier New"/>
              </a:rPr>
              <a:t>&lt;html </a:t>
            </a:r>
            <a:r>
              <a:rPr lang="en-US" sz="1100" b="1" dirty="0">
                <a:solidFill>
                  <a:srgbClr val="FF0000"/>
                </a:solidFill>
                <a:latin typeface="Courier New"/>
                <a:cs typeface="Courier New"/>
              </a:rPr>
              <a:t>data-ng-app</a:t>
            </a:r>
            <a:r>
              <a:rPr lang="en-US" sz="1100" dirty="0">
                <a:latin typeface="Courier New"/>
                <a:cs typeface="Courier New"/>
              </a:rPr>
              <a:t>&gt;</a:t>
            </a:r>
          </a:p>
          <a:p>
            <a:pPr marL="118872" indent="0">
              <a:buNone/>
            </a:pPr>
            <a:r>
              <a:rPr lang="en-US" sz="1100" dirty="0">
                <a:latin typeface="Courier New"/>
                <a:cs typeface="Courier New"/>
              </a:rPr>
              <a:t>  &lt;head&gt;</a:t>
            </a:r>
          </a:p>
          <a:p>
            <a:pPr marL="118872" indent="0">
              <a:buNone/>
            </a:pPr>
            <a:r>
              <a:rPr lang="en-US" sz="1100" dirty="0">
                <a:latin typeface="Courier New"/>
                <a:cs typeface="Courier New"/>
              </a:rPr>
              <a:t>    &lt;title&gt;Controller Example&lt;/title&gt;</a:t>
            </a:r>
          </a:p>
          <a:p>
            <a:pPr marL="118872" indent="0">
              <a:buNone/>
            </a:pPr>
            <a:r>
              <a:rPr lang="en-US" sz="1100" dirty="0">
                <a:latin typeface="Courier New"/>
                <a:cs typeface="Courier New"/>
              </a:rPr>
              <a:t>  &lt;/head&gt;</a:t>
            </a:r>
          </a:p>
          <a:p>
            <a:pPr marL="118872" indent="0">
              <a:buNone/>
            </a:pPr>
            <a:r>
              <a:rPr lang="en-US" sz="1100" dirty="0">
                <a:latin typeface="Courier New"/>
                <a:cs typeface="Courier New"/>
              </a:rPr>
              <a:t>  &lt;body&gt;</a:t>
            </a:r>
          </a:p>
          <a:p>
            <a:pPr marL="118872" indent="0">
              <a:buNone/>
            </a:pPr>
            <a:endParaRPr lang="en-US" sz="1100" dirty="0">
              <a:latin typeface="Courier New"/>
              <a:cs typeface="Courier New"/>
            </a:endParaRPr>
          </a:p>
          <a:p>
            <a:pPr marL="118872" indent="0">
              <a:buNone/>
            </a:pPr>
            <a:r>
              <a:rPr lang="en-US" sz="1100" dirty="0">
                <a:latin typeface="Courier New"/>
                <a:cs typeface="Courier New"/>
              </a:rPr>
              <a:t>    &lt;div </a:t>
            </a:r>
            <a:r>
              <a:rPr lang="en-US" sz="1100" b="1" dirty="0">
                <a:solidFill>
                  <a:srgbClr val="FF0000"/>
                </a:solidFill>
                <a:latin typeface="Courier New"/>
                <a:cs typeface="Courier New"/>
              </a:rPr>
              <a:t>data-ng-controller</a:t>
            </a:r>
            <a:r>
              <a:rPr lang="en-US" sz="1100" dirty="0" smtClean="0">
                <a:latin typeface="Courier New"/>
                <a:cs typeface="Courier New"/>
              </a:rPr>
              <a:t>=”studentController</a:t>
            </a:r>
            <a:r>
              <a:rPr lang="en-US" sz="1100" dirty="0">
                <a:latin typeface="Courier New"/>
                <a:cs typeface="Courier New"/>
              </a:rPr>
              <a:t>"&gt;</a:t>
            </a:r>
          </a:p>
          <a:p>
            <a:pPr marL="118872" indent="0">
              <a:buNone/>
            </a:pPr>
            <a:r>
              <a:rPr lang="en-US" sz="1100" dirty="0" smtClean="0">
                <a:latin typeface="Courier New"/>
                <a:cs typeface="Courier New"/>
              </a:rPr>
              <a:t>      &lt;</a:t>
            </a:r>
            <a:r>
              <a:rPr lang="en-US" sz="1100" dirty="0">
                <a:latin typeface="Courier New"/>
                <a:cs typeface="Courier New"/>
              </a:rPr>
              <a:t>input type="text" </a:t>
            </a:r>
            <a:r>
              <a:rPr lang="en-US" sz="1100" b="1" dirty="0">
                <a:solidFill>
                  <a:srgbClr val="FF0000"/>
                </a:solidFill>
                <a:latin typeface="Courier New"/>
                <a:cs typeface="Courier New"/>
              </a:rPr>
              <a:t>data-ng-model</a:t>
            </a:r>
            <a:r>
              <a:rPr lang="en-US" sz="1100" dirty="0">
                <a:latin typeface="Courier New"/>
                <a:cs typeface="Courier New"/>
              </a:rPr>
              <a:t>="</a:t>
            </a:r>
            <a:r>
              <a:rPr lang="en-US" sz="1100" b="1" dirty="0" smtClean="0">
                <a:solidFill>
                  <a:srgbClr val="FF0000"/>
                </a:solidFill>
                <a:latin typeface="Courier New"/>
                <a:cs typeface="Courier New"/>
              </a:rPr>
              <a:t>search.name</a:t>
            </a:r>
            <a:r>
              <a:rPr lang="en-US" sz="1100" dirty="0" smtClean="0">
                <a:latin typeface="Courier New"/>
                <a:cs typeface="Courier New"/>
              </a:rPr>
              <a:t>"&gt;</a:t>
            </a:r>
          </a:p>
          <a:p>
            <a:pPr marL="118872" indent="0">
              <a:buNone/>
            </a:pPr>
            <a:r>
              <a:rPr lang="en-US" sz="1100" dirty="0" smtClean="0">
                <a:latin typeface="Courier New"/>
                <a:cs typeface="Courier New"/>
              </a:rPr>
              <a:t>      </a:t>
            </a:r>
            <a:r>
              <a:rPr lang="en-US" sz="1100" dirty="0">
                <a:latin typeface="Courier New"/>
                <a:cs typeface="Courier New"/>
              </a:rPr>
              <a:t>&lt;ul&gt;</a:t>
            </a:r>
          </a:p>
          <a:p>
            <a:pPr marL="118872" indent="0">
              <a:buNone/>
            </a:pPr>
            <a:r>
              <a:rPr lang="en-US" sz="1100" dirty="0" smtClean="0">
                <a:latin typeface="Courier New"/>
                <a:cs typeface="Courier New"/>
              </a:rPr>
              <a:t>        &lt;</a:t>
            </a:r>
            <a:r>
              <a:rPr lang="en-US" sz="1100" dirty="0">
                <a:latin typeface="Courier New"/>
                <a:cs typeface="Courier New"/>
              </a:rPr>
              <a:t>li </a:t>
            </a:r>
            <a:r>
              <a:rPr lang="en-US" sz="1100" b="1" dirty="0">
                <a:solidFill>
                  <a:srgbClr val="FF0000"/>
                </a:solidFill>
                <a:latin typeface="Courier New"/>
                <a:cs typeface="Courier New"/>
              </a:rPr>
              <a:t>data-ng-repeat</a:t>
            </a:r>
            <a:r>
              <a:rPr lang="en-US" sz="1100" dirty="0" smtClean="0">
                <a:latin typeface="Courier New"/>
                <a:cs typeface="Courier New"/>
              </a:rPr>
              <a:t>=</a:t>
            </a:r>
            <a:r>
              <a:rPr lang="en-US" sz="1100" dirty="0">
                <a:latin typeface="Courier New"/>
                <a:cs typeface="Courier New"/>
              </a:rPr>
              <a:t>"student in students </a:t>
            </a:r>
            <a:r>
              <a:rPr lang="en-US" sz="1100" dirty="0" smtClean="0">
                <a:latin typeface="Courier New"/>
                <a:cs typeface="Courier New"/>
              </a:rPr>
              <a:t>| </a:t>
            </a:r>
            <a:r>
              <a:rPr lang="en-US" sz="1100" b="1" dirty="0">
                <a:solidFill>
                  <a:srgbClr val="FF0000"/>
                </a:solidFill>
                <a:latin typeface="Courier New"/>
                <a:cs typeface="Courier New"/>
              </a:rPr>
              <a:t>filter:search</a:t>
            </a:r>
            <a:r>
              <a:rPr lang="en-US" sz="1100" dirty="0" smtClean="0">
                <a:latin typeface="Courier New"/>
                <a:cs typeface="Courier New"/>
              </a:rPr>
              <a:t> </a:t>
            </a:r>
            <a:r>
              <a:rPr lang="en-US" sz="1100" dirty="0">
                <a:latin typeface="Courier New"/>
                <a:cs typeface="Courier New"/>
              </a:rPr>
              <a:t>| orderBy:'grade':true"&gt;</a:t>
            </a:r>
          </a:p>
          <a:p>
            <a:pPr marL="118872" indent="0">
              <a:buNone/>
            </a:pPr>
            <a:r>
              <a:rPr lang="en-US" sz="1100" dirty="0">
                <a:latin typeface="Courier New"/>
                <a:cs typeface="Courier New"/>
              </a:rPr>
              <a:t>          </a:t>
            </a:r>
            <a:r>
              <a:rPr lang="en-US" sz="1100" b="1" dirty="0">
                <a:solidFill>
                  <a:srgbClr val="FF0000"/>
                </a:solidFill>
                <a:latin typeface="Courier New"/>
                <a:cs typeface="Courier New"/>
              </a:rPr>
              <a:t>{{</a:t>
            </a:r>
            <a:r>
              <a:rPr lang="en-US" sz="1100" dirty="0">
                <a:latin typeface="Courier New"/>
                <a:cs typeface="Courier New"/>
              </a:rPr>
              <a:t>student.name</a:t>
            </a:r>
            <a:r>
              <a:rPr lang="en-US" sz="1100" b="1" dirty="0">
                <a:solidFill>
                  <a:srgbClr val="FF0000"/>
                </a:solidFill>
                <a:latin typeface="Courier New"/>
                <a:cs typeface="Courier New"/>
              </a:rPr>
              <a:t>}}</a:t>
            </a:r>
            <a:r>
              <a:rPr lang="en-US" sz="1100" dirty="0">
                <a:latin typeface="Courier New"/>
                <a:cs typeface="Courier New"/>
              </a:rPr>
              <a:t> is in </a:t>
            </a:r>
            <a:r>
              <a:rPr lang="en-US" sz="1100" dirty="0" smtClean="0">
                <a:latin typeface="Courier New"/>
                <a:cs typeface="Courier New"/>
              </a:rPr>
              <a:t>classroom</a:t>
            </a:r>
          </a:p>
          <a:p>
            <a:pPr marL="118872" indent="0">
              <a:buNone/>
            </a:pPr>
            <a:r>
              <a:rPr lang="en-US" sz="1100" b="1" dirty="0">
                <a:solidFill>
                  <a:srgbClr val="FF0000"/>
                </a:solidFill>
                <a:latin typeface="Courier New"/>
                <a:cs typeface="Courier New"/>
              </a:rPr>
              <a:t> </a:t>
            </a:r>
            <a:r>
              <a:rPr lang="en-US" sz="1100" b="1" dirty="0" smtClean="0">
                <a:solidFill>
                  <a:srgbClr val="FF0000"/>
                </a:solidFill>
                <a:latin typeface="Courier New"/>
                <a:cs typeface="Courier New"/>
              </a:rPr>
              <a:t>         {</a:t>
            </a:r>
            <a:r>
              <a:rPr lang="en-US" sz="1100" b="1" dirty="0">
                <a:solidFill>
                  <a:srgbClr val="FF0000"/>
                </a:solidFill>
                <a:latin typeface="Courier New"/>
                <a:cs typeface="Courier New"/>
              </a:rPr>
              <a:t>{</a:t>
            </a:r>
            <a:r>
              <a:rPr lang="en-US" sz="1100" dirty="0" smtClean="0">
                <a:latin typeface="Courier New"/>
                <a:cs typeface="Courier New"/>
              </a:rPr>
              <a:t>student.classroom</a:t>
            </a:r>
            <a:r>
              <a:rPr lang="en-US" sz="1100" b="1" dirty="0" smtClean="0">
                <a:solidFill>
                  <a:srgbClr val="FF0000"/>
                </a:solidFill>
                <a:latin typeface="Courier New"/>
                <a:cs typeface="Courier New"/>
              </a:rPr>
              <a:t>}</a:t>
            </a:r>
            <a:r>
              <a:rPr lang="en-US" sz="1100" b="1" dirty="0">
                <a:solidFill>
                  <a:srgbClr val="FF0000"/>
                </a:solidFill>
                <a:latin typeface="Courier New"/>
                <a:cs typeface="Courier New"/>
              </a:rPr>
              <a:t>}</a:t>
            </a:r>
            <a:r>
              <a:rPr lang="en-US" sz="1100" dirty="0">
                <a:latin typeface="Courier New"/>
                <a:cs typeface="Courier New"/>
              </a:rPr>
              <a:t>, and earned a grade of </a:t>
            </a:r>
            <a:endParaRPr lang="en-US" sz="1100" dirty="0" smtClean="0">
              <a:latin typeface="Courier New"/>
              <a:cs typeface="Courier New"/>
            </a:endParaRPr>
          </a:p>
          <a:p>
            <a:pPr marL="118872" indent="0">
              <a:buNone/>
            </a:pPr>
            <a:r>
              <a:rPr lang="en-US" sz="1100" b="1" dirty="0">
                <a:solidFill>
                  <a:srgbClr val="FF0000"/>
                </a:solidFill>
                <a:latin typeface="Courier New"/>
                <a:cs typeface="Courier New"/>
              </a:rPr>
              <a:t> </a:t>
            </a:r>
            <a:r>
              <a:rPr lang="en-US" sz="1100" b="1" dirty="0" smtClean="0">
                <a:solidFill>
                  <a:srgbClr val="FF0000"/>
                </a:solidFill>
                <a:latin typeface="Courier New"/>
                <a:cs typeface="Courier New"/>
              </a:rPr>
              <a:t>         {</a:t>
            </a:r>
            <a:r>
              <a:rPr lang="en-US" sz="1100" b="1" dirty="0">
                <a:solidFill>
                  <a:srgbClr val="FF0000"/>
                </a:solidFill>
                <a:latin typeface="Courier New"/>
                <a:cs typeface="Courier New"/>
              </a:rPr>
              <a:t>{</a:t>
            </a:r>
            <a:r>
              <a:rPr lang="en-US" sz="1100" dirty="0" smtClean="0">
                <a:latin typeface="Courier New"/>
                <a:cs typeface="Courier New"/>
              </a:rPr>
              <a:t>student.grade</a:t>
            </a:r>
            <a:r>
              <a:rPr lang="en-US" sz="1100" b="1" dirty="0" smtClean="0">
                <a:solidFill>
                  <a:srgbClr val="FF0000"/>
                </a:solidFill>
                <a:latin typeface="Courier New"/>
                <a:cs typeface="Courier New"/>
              </a:rPr>
              <a:t>}}</a:t>
            </a:r>
            <a:r>
              <a:rPr lang="en-US" sz="1100" dirty="0" smtClean="0">
                <a:latin typeface="Courier New"/>
                <a:cs typeface="Courier New"/>
              </a:rPr>
              <a:t>.</a:t>
            </a:r>
            <a:endParaRPr lang="en-US" sz="1100" dirty="0">
              <a:latin typeface="Courier New"/>
              <a:cs typeface="Courier New"/>
            </a:endParaRPr>
          </a:p>
          <a:p>
            <a:pPr marL="118872" indent="0">
              <a:buNone/>
            </a:pPr>
            <a:r>
              <a:rPr lang="en-US" sz="1100" dirty="0">
                <a:latin typeface="Courier New"/>
                <a:cs typeface="Courier New"/>
              </a:rPr>
              <a:t>        &lt;/li&gt;</a:t>
            </a:r>
          </a:p>
          <a:p>
            <a:pPr marL="118872" indent="0">
              <a:buNone/>
            </a:pPr>
            <a:r>
              <a:rPr lang="en-US" sz="1100" dirty="0">
                <a:latin typeface="Courier New"/>
                <a:cs typeface="Courier New"/>
              </a:rPr>
              <a:t>      &lt;/ul&gt;</a:t>
            </a:r>
          </a:p>
          <a:p>
            <a:pPr marL="118872" indent="0">
              <a:buNone/>
            </a:pPr>
            <a:r>
              <a:rPr lang="en-US" sz="1100" dirty="0">
                <a:latin typeface="Courier New"/>
                <a:cs typeface="Courier New"/>
              </a:rPr>
              <a:t>    &lt;/div&gt;</a:t>
            </a:r>
          </a:p>
          <a:p>
            <a:pPr marL="118872" indent="0">
              <a:buNone/>
            </a:pPr>
            <a:endParaRPr lang="en-US" sz="1100" dirty="0">
              <a:latin typeface="Courier New"/>
              <a:cs typeface="Courier New"/>
            </a:endParaRPr>
          </a:p>
          <a:p>
            <a:pPr marL="118872" indent="0">
              <a:buNone/>
            </a:pPr>
            <a:r>
              <a:rPr lang="en-US" sz="1100" dirty="0">
                <a:latin typeface="Courier New"/>
                <a:cs typeface="Courier New"/>
              </a:rPr>
              <a:t>    &lt;script src</a:t>
            </a:r>
            <a:r>
              <a:rPr lang="en-US" sz="1100" dirty="0" smtClean="0">
                <a:latin typeface="Courier New"/>
                <a:cs typeface="Courier New"/>
              </a:rPr>
              <a:t>=</a:t>
            </a:r>
            <a:r>
              <a:rPr lang="en-US" sz="1100" dirty="0">
                <a:latin typeface="Courier New"/>
                <a:cs typeface="Courier New"/>
              </a:rPr>
              <a:t>"</a:t>
            </a:r>
            <a:r>
              <a:rPr lang="en-US" sz="1100" dirty="0" smtClean="0">
                <a:latin typeface="Courier New"/>
                <a:cs typeface="Courier New"/>
              </a:rPr>
              <a:t>angular.min.js</a:t>
            </a:r>
            <a:r>
              <a:rPr lang="en-US" sz="1100" dirty="0">
                <a:latin typeface="Courier New"/>
                <a:cs typeface="Courier New"/>
              </a:rPr>
              <a:t>"&gt;&lt;/script&gt;</a:t>
            </a:r>
          </a:p>
          <a:p>
            <a:pPr marL="118872" indent="0">
              <a:buNone/>
            </a:pPr>
            <a:r>
              <a:rPr lang="en-US" sz="1100" dirty="0">
                <a:latin typeface="Courier New"/>
                <a:cs typeface="Courier New"/>
              </a:rPr>
              <a:t>    &lt;script src="</a:t>
            </a:r>
            <a:r>
              <a:rPr lang="en-US" sz="1100" b="1" dirty="0" smtClean="0">
                <a:solidFill>
                  <a:srgbClr val="FF0000"/>
                </a:solidFill>
                <a:latin typeface="Courier New"/>
                <a:cs typeface="Courier New"/>
              </a:rPr>
              <a:t>studentController.js</a:t>
            </a:r>
            <a:r>
              <a:rPr lang="en-US" sz="1100" dirty="0">
                <a:latin typeface="Courier New"/>
                <a:cs typeface="Courier New"/>
              </a:rPr>
              <a:t>"&gt;&lt;/script&gt;</a:t>
            </a:r>
          </a:p>
          <a:p>
            <a:pPr marL="118872" indent="0">
              <a:buNone/>
            </a:pPr>
            <a:r>
              <a:rPr lang="en-US" sz="1100" dirty="0">
                <a:latin typeface="Courier New"/>
                <a:cs typeface="Courier New"/>
              </a:rPr>
              <a:t>  &lt;/body&gt;</a:t>
            </a:r>
          </a:p>
          <a:p>
            <a:pPr marL="118872" indent="0">
              <a:buNone/>
            </a:pPr>
            <a:r>
              <a:rPr lang="en-US" sz="1100" dirty="0">
                <a:latin typeface="Courier New"/>
                <a:cs typeface="Courier New"/>
              </a:rPr>
              <a:t>&lt;/html&gt;</a:t>
            </a:r>
          </a:p>
          <a:p>
            <a:pPr marL="118872" indent="0">
              <a:buNone/>
            </a:pPr>
            <a:endParaRPr lang="en-US" sz="1200" dirty="0">
              <a:latin typeface="Courier New"/>
              <a:cs typeface="Courier New"/>
            </a:endParaRPr>
          </a:p>
        </p:txBody>
      </p:sp>
    </p:spTree>
    <p:extLst>
      <p:ext uri="{BB962C8B-B14F-4D97-AF65-F5344CB8AC3E}">
        <p14:creationId xmlns:p14="http://schemas.microsoft.com/office/powerpoint/2010/main" val="13569655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Routing</a:t>
            </a:r>
            <a:r>
              <a:rPr lang="en-US" sz="4800" dirty="0"/>
              <a:t> </a:t>
            </a:r>
            <a:r>
              <a:rPr lang="en-US" sz="4800" dirty="0" smtClean="0"/>
              <a:t>and Deep Linking</a:t>
            </a:r>
          </a:p>
        </p:txBody>
      </p:sp>
    </p:spTree>
    <p:extLst>
      <p:ext uri="{BB962C8B-B14F-4D97-AF65-F5344CB8AC3E}">
        <p14:creationId xmlns:p14="http://schemas.microsoft.com/office/powerpoint/2010/main" val="41153955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$routeProvider</a:t>
            </a:r>
            <a:endParaRPr lang="en-US" sz="4800" dirty="0"/>
          </a:p>
        </p:txBody>
      </p:sp>
    </p:spTree>
    <p:extLst>
      <p:ext uri="{BB962C8B-B14F-4D97-AF65-F5344CB8AC3E}">
        <p14:creationId xmlns:p14="http://schemas.microsoft.com/office/powerpoint/2010/main" val="3810028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Configuring Routing</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a:latin typeface="Courier New"/>
                <a:cs typeface="Courier New"/>
              </a:rPr>
              <a:t>var app = angular.module("</a:t>
            </a:r>
            <a:r>
              <a:rPr lang="en-US" sz="1200" b="1" dirty="0">
                <a:solidFill>
                  <a:srgbClr val="FF0000"/>
                </a:solidFill>
                <a:latin typeface="Courier New"/>
                <a:cs typeface="Courier New"/>
              </a:rPr>
              <a:t>app</a:t>
            </a:r>
            <a:r>
              <a:rPr lang="en-US" sz="1200" dirty="0">
                <a:latin typeface="Courier New"/>
                <a:cs typeface="Courier New"/>
              </a:rPr>
              <a:t>", ["</a:t>
            </a:r>
            <a:r>
              <a:rPr lang="en-US" sz="1200" b="1" dirty="0">
                <a:solidFill>
                  <a:srgbClr val="FF0000"/>
                </a:solidFill>
                <a:latin typeface="Courier New"/>
                <a:cs typeface="Courier New"/>
              </a:rPr>
              <a:t>ngRoute</a:t>
            </a:r>
            <a:r>
              <a:rPr lang="en-US" sz="1200" dirty="0">
                <a:latin typeface="Courier New"/>
                <a:cs typeface="Courier New"/>
              </a:rPr>
              <a:t>"])</a:t>
            </a:r>
            <a:r>
              <a:rPr lang="en-US" sz="1200" dirty="0" smtClean="0">
                <a:latin typeface="Courier New"/>
                <a:cs typeface="Courier New"/>
              </a:rPr>
              <a:t>;</a:t>
            </a:r>
            <a:endParaRPr lang="en-US" sz="1200" dirty="0">
              <a:latin typeface="Courier New"/>
              <a:cs typeface="Courier New"/>
            </a:endParaRPr>
          </a:p>
          <a:p>
            <a:pPr marL="118872" indent="0">
              <a:buNone/>
            </a:pPr>
            <a:endParaRPr lang="en-US" sz="1200" dirty="0">
              <a:latin typeface="Courier New"/>
              <a:cs typeface="Courier New"/>
            </a:endParaRPr>
          </a:p>
          <a:p>
            <a:pPr marL="118872" indent="0">
              <a:buNone/>
            </a:pPr>
            <a:r>
              <a:rPr lang="en-US" sz="1200" b="1" dirty="0" smtClean="0">
                <a:solidFill>
                  <a:srgbClr val="FF0000"/>
                </a:solidFill>
                <a:latin typeface="Courier New"/>
                <a:cs typeface="Courier New"/>
              </a:rPr>
              <a:t>app.config</a:t>
            </a:r>
            <a:r>
              <a:rPr lang="en-US" sz="1200" dirty="0">
                <a:latin typeface="Courier New"/>
                <a:cs typeface="Courier New"/>
              </a:rPr>
              <a:t>(['</a:t>
            </a:r>
            <a:r>
              <a:rPr lang="en-US" sz="1200" b="1" dirty="0">
                <a:solidFill>
                  <a:srgbClr val="FF0000"/>
                </a:solidFill>
                <a:latin typeface="Courier New"/>
                <a:cs typeface="Courier New"/>
              </a:rPr>
              <a:t>$routeProvider</a:t>
            </a:r>
            <a:r>
              <a:rPr lang="en-US" sz="1200" dirty="0">
                <a:latin typeface="Courier New"/>
                <a:cs typeface="Courier New"/>
              </a:rPr>
              <a:t>', function ($routeProvider) {</a:t>
            </a:r>
          </a:p>
          <a:p>
            <a:pPr marL="118872" indent="0">
              <a:buNone/>
            </a:pPr>
            <a:r>
              <a:rPr lang="en-US" sz="1200" dirty="0" smtClean="0">
                <a:latin typeface="Courier New"/>
                <a:cs typeface="Courier New"/>
              </a:rPr>
              <a:t>  </a:t>
            </a:r>
            <a:r>
              <a:rPr lang="en-US" sz="1200" dirty="0">
                <a:latin typeface="Courier New"/>
                <a:cs typeface="Courier New"/>
              </a:rPr>
              <a:t>$routeProvider.</a:t>
            </a:r>
          </a:p>
          <a:p>
            <a:pPr marL="118872" indent="0">
              <a:buNone/>
            </a:pPr>
            <a:r>
              <a:rPr lang="en-US" sz="1200" dirty="0" smtClean="0">
                <a:latin typeface="Courier New"/>
                <a:cs typeface="Courier New"/>
              </a:rPr>
              <a:t>    </a:t>
            </a:r>
            <a:r>
              <a:rPr lang="en-US" sz="1200" dirty="0">
                <a:latin typeface="Courier New"/>
                <a:cs typeface="Courier New"/>
              </a:rPr>
              <a:t>when('/', {</a:t>
            </a:r>
          </a:p>
          <a:p>
            <a:pPr marL="118872" indent="0">
              <a:buNone/>
            </a:pPr>
            <a:r>
              <a:rPr lang="en-US" sz="1200" dirty="0" smtClean="0">
                <a:latin typeface="Courier New"/>
                <a:cs typeface="Courier New"/>
              </a:rPr>
              <a:t>        </a:t>
            </a:r>
            <a:r>
              <a:rPr lang="en-US" sz="1200" dirty="0">
                <a:latin typeface="Courier New"/>
                <a:cs typeface="Courier New"/>
              </a:rPr>
              <a:t>templateUrl: 'partials/home.html',</a:t>
            </a:r>
          </a:p>
          <a:p>
            <a:pPr marL="118872" indent="0">
              <a:buNone/>
            </a:pPr>
            <a:r>
              <a:rPr lang="en-US" sz="1200" dirty="0" smtClean="0">
                <a:latin typeface="Courier New"/>
                <a:cs typeface="Courier New"/>
              </a:rPr>
              <a:t>        </a:t>
            </a:r>
            <a:r>
              <a:rPr lang="en-US" sz="1200" dirty="0">
                <a:latin typeface="Courier New"/>
                <a:cs typeface="Courier New"/>
              </a:rPr>
              <a:t>controller: '</a:t>
            </a:r>
            <a:r>
              <a:rPr lang="en-US" sz="1200" dirty="0" smtClean="0">
                <a:latin typeface="Courier New"/>
                <a:cs typeface="Courier New"/>
              </a:rPr>
              <a:t>HomeController’</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when('/classrooms', {</a:t>
            </a:r>
          </a:p>
          <a:p>
            <a:pPr marL="118872" indent="0">
              <a:buNone/>
            </a:pPr>
            <a:r>
              <a:rPr lang="en-US" sz="1200" dirty="0" smtClean="0">
                <a:latin typeface="Courier New"/>
                <a:cs typeface="Courier New"/>
              </a:rPr>
              <a:t>        </a:t>
            </a:r>
            <a:r>
              <a:rPr lang="en-US" sz="1200" dirty="0">
                <a:latin typeface="Courier New"/>
                <a:cs typeface="Courier New"/>
              </a:rPr>
              <a:t>templateUrl: 'partials/classrooms.html',</a:t>
            </a:r>
          </a:p>
          <a:p>
            <a:pPr marL="118872" indent="0">
              <a:buNone/>
            </a:pPr>
            <a:r>
              <a:rPr lang="en-US" sz="1200" dirty="0" smtClean="0">
                <a:latin typeface="Courier New"/>
                <a:cs typeface="Courier New"/>
              </a:rPr>
              <a:t>        </a:t>
            </a:r>
            <a:r>
              <a:rPr lang="en-US" sz="1200" dirty="0">
                <a:latin typeface="Courier New"/>
                <a:cs typeface="Courier New"/>
              </a:rPr>
              <a:t>controller: '</a:t>
            </a:r>
            <a:r>
              <a:rPr lang="en-US" sz="1200" dirty="0" smtClean="0">
                <a:latin typeface="Courier New"/>
                <a:cs typeface="Courier New"/>
              </a:rPr>
              <a:t>ClassroomController’</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when('/students/:classroom', {</a:t>
            </a:r>
          </a:p>
          <a:p>
            <a:pPr marL="118872" indent="0">
              <a:buNone/>
            </a:pPr>
            <a:r>
              <a:rPr lang="en-US" sz="1200" dirty="0" smtClean="0">
                <a:latin typeface="Courier New"/>
                <a:cs typeface="Courier New"/>
              </a:rPr>
              <a:t>        </a:t>
            </a:r>
            <a:r>
              <a:rPr lang="en-US" sz="1200" dirty="0">
                <a:latin typeface="Courier New"/>
                <a:cs typeface="Courier New"/>
              </a:rPr>
              <a:t>templateUrl: 'partials/studentsClassrooms.html',</a:t>
            </a:r>
          </a:p>
          <a:p>
            <a:pPr marL="118872" indent="0">
              <a:buNone/>
            </a:pPr>
            <a:r>
              <a:rPr lang="en-US" sz="1200" dirty="0" smtClean="0">
                <a:latin typeface="Courier New"/>
                <a:cs typeface="Courier New"/>
              </a:rPr>
              <a:t>        </a:t>
            </a:r>
            <a:r>
              <a:rPr lang="en-US" sz="1200" dirty="0">
                <a:latin typeface="Courier New"/>
                <a:cs typeface="Courier New"/>
              </a:rPr>
              <a:t>controller: '</a:t>
            </a:r>
            <a:r>
              <a:rPr lang="en-US" sz="1200" dirty="0" smtClean="0">
                <a:latin typeface="Courier New"/>
                <a:cs typeface="Courier New"/>
              </a:rPr>
              <a:t>StudentController’</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when('/students', {</a:t>
            </a:r>
          </a:p>
          <a:p>
            <a:pPr marL="118872" indent="0">
              <a:buNone/>
            </a:pPr>
            <a:r>
              <a:rPr lang="en-US" sz="1200" dirty="0" smtClean="0">
                <a:latin typeface="Courier New"/>
                <a:cs typeface="Courier New"/>
              </a:rPr>
              <a:t>        </a:t>
            </a:r>
            <a:r>
              <a:rPr lang="en-US" sz="1200" dirty="0">
                <a:latin typeface="Courier New"/>
                <a:cs typeface="Courier New"/>
              </a:rPr>
              <a:t>templateUrl: 'partials/students.html',</a:t>
            </a:r>
          </a:p>
          <a:p>
            <a:pPr marL="118872" indent="0">
              <a:buNone/>
            </a:pPr>
            <a:r>
              <a:rPr lang="en-US" sz="1200" dirty="0" smtClean="0">
                <a:latin typeface="Courier New"/>
                <a:cs typeface="Courier New"/>
              </a:rPr>
              <a:t>        </a:t>
            </a:r>
            <a:r>
              <a:rPr lang="en-US" sz="1200" dirty="0">
                <a:latin typeface="Courier New"/>
                <a:cs typeface="Courier New"/>
              </a:rPr>
              <a:t>controller: '</a:t>
            </a:r>
            <a:r>
              <a:rPr lang="en-US" sz="1200" dirty="0" smtClean="0">
                <a:latin typeface="Courier New"/>
                <a:cs typeface="Courier New"/>
              </a:rPr>
              <a:t>StudentController’</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otherwise({</a:t>
            </a:r>
          </a:p>
          <a:p>
            <a:pPr marL="118872" indent="0">
              <a:buNone/>
            </a:pPr>
            <a:r>
              <a:rPr lang="en-US" sz="1200" dirty="0" smtClean="0">
                <a:latin typeface="Courier New"/>
                <a:cs typeface="Courier New"/>
              </a:rPr>
              <a:t>        </a:t>
            </a:r>
            <a:r>
              <a:rPr lang="en-US" sz="1200" dirty="0">
                <a:latin typeface="Courier New"/>
                <a:cs typeface="Courier New"/>
              </a:rPr>
              <a:t>redirectTo: '</a:t>
            </a:r>
            <a:r>
              <a:rPr lang="en-US" sz="1200" dirty="0" smtClean="0">
                <a:latin typeface="Courier New"/>
                <a:cs typeface="Courier New"/>
              </a:rPr>
              <a:t>/’</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a:t>
            </a:r>
            <a:r>
              <a:rPr lang="en-US" sz="1200" dirty="0">
                <a:latin typeface="Courier New"/>
                <a:cs typeface="Courier New"/>
              </a:rPr>
              <a:t>]);</a:t>
            </a:r>
            <a:endParaRPr lang="en-US" sz="1200" dirty="0" smtClean="0">
              <a:latin typeface="Courier New"/>
              <a:cs typeface="Courier New"/>
            </a:endParaRPr>
          </a:p>
        </p:txBody>
      </p:sp>
    </p:spTree>
    <p:extLst>
      <p:ext uri="{BB962C8B-B14F-4D97-AF65-F5344CB8AC3E}">
        <p14:creationId xmlns:p14="http://schemas.microsoft.com/office/powerpoint/2010/main" val="4045216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endParaRPr lang="en-US" sz="4800" dirty="0" smtClean="0"/>
          </a:p>
          <a:p>
            <a:pPr marL="118872" indent="0" algn="ctr">
              <a:buNone/>
            </a:pPr>
            <a:r>
              <a:rPr lang="en-US" sz="4800" dirty="0" smtClean="0"/>
              <a:t>Who Am I to Speak About AngularJS?</a:t>
            </a:r>
            <a:endParaRPr lang="en-US" sz="4800" dirty="0"/>
          </a:p>
        </p:txBody>
      </p:sp>
    </p:spTree>
    <p:extLst>
      <p:ext uri="{BB962C8B-B14F-4D97-AF65-F5344CB8AC3E}">
        <p14:creationId xmlns:p14="http://schemas.microsoft.com/office/powerpoint/2010/main" val="38765939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View</a:t>
            </a:r>
            <a:endParaRPr lang="en-US" sz="4800" dirty="0"/>
          </a:p>
        </p:txBody>
      </p:sp>
    </p:spTree>
    <p:extLst>
      <p:ext uri="{BB962C8B-B14F-4D97-AF65-F5344CB8AC3E}">
        <p14:creationId xmlns:p14="http://schemas.microsoft.com/office/powerpoint/2010/main" val="21470298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Main Page (with ngView)</a:t>
            </a:r>
            <a:endParaRPr lang="en-US" dirty="0"/>
          </a:p>
        </p:txBody>
      </p:sp>
      <p:sp>
        <p:nvSpPr>
          <p:cNvPr id="3" name="Content Placeholder 2"/>
          <p:cNvSpPr>
            <a:spLocks noGrp="1"/>
          </p:cNvSpPr>
          <p:nvPr>
            <p:ph idx="1"/>
          </p:nvPr>
        </p:nvSpPr>
        <p:spPr/>
        <p:txBody>
          <a:bodyPr>
            <a:noAutofit/>
          </a:bodyPr>
          <a:lstStyle/>
          <a:p>
            <a:pPr marL="118872" indent="0">
              <a:buNone/>
            </a:pPr>
            <a:r>
              <a:rPr lang="en-US" sz="1000" dirty="0">
                <a:latin typeface="Courier New"/>
                <a:cs typeface="Courier New"/>
              </a:rPr>
              <a:t>&lt;!DOCTYPE html&gt;</a:t>
            </a:r>
          </a:p>
          <a:p>
            <a:pPr marL="118872" indent="0">
              <a:buNone/>
            </a:pPr>
            <a:r>
              <a:rPr lang="en-US" sz="1000" dirty="0">
                <a:latin typeface="Courier New"/>
                <a:cs typeface="Courier New"/>
              </a:rPr>
              <a:t>&lt;html </a:t>
            </a:r>
            <a:r>
              <a:rPr lang="en-US" sz="1000" b="1" dirty="0">
                <a:solidFill>
                  <a:srgbClr val="FF0000"/>
                </a:solidFill>
                <a:latin typeface="Courier New"/>
                <a:cs typeface="Courier New"/>
              </a:rPr>
              <a:t>data-ng-app="app"</a:t>
            </a:r>
            <a:r>
              <a:rPr lang="en-US" sz="1000" dirty="0">
                <a:latin typeface="Courier New"/>
                <a:cs typeface="Courier New"/>
              </a:rPr>
              <a:t>&gt;</a:t>
            </a:r>
          </a:p>
          <a:p>
            <a:pPr marL="118872" indent="0">
              <a:buNone/>
            </a:pPr>
            <a:r>
              <a:rPr lang="en-US" sz="1000" dirty="0">
                <a:latin typeface="Courier New"/>
                <a:cs typeface="Courier New"/>
              </a:rPr>
              <a:t>  &lt;head&gt;</a:t>
            </a:r>
          </a:p>
          <a:p>
            <a:pPr marL="118872" indent="0">
              <a:buNone/>
            </a:pPr>
            <a:r>
              <a:rPr lang="en-US" sz="1000" dirty="0">
                <a:latin typeface="Courier New"/>
                <a:cs typeface="Courier New"/>
              </a:rPr>
              <a:t>    &lt;title&gt;School Roster&lt;/title&gt;</a:t>
            </a:r>
          </a:p>
          <a:p>
            <a:pPr marL="118872" indent="0">
              <a:buNone/>
            </a:pPr>
            <a:r>
              <a:rPr lang="en-US" sz="1000" dirty="0">
                <a:latin typeface="Courier New"/>
                <a:cs typeface="Courier New"/>
              </a:rPr>
              <a:t>  &lt;/head&gt;</a:t>
            </a:r>
          </a:p>
          <a:p>
            <a:pPr marL="118872" indent="0">
              <a:buNone/>
            </a:pPr>
            <a:r>
              <a:rPr lang="en-US" sz="1000" dirty="0">
                <a:latin typeface="Courier New"/>
                <a:cs typeface="Courier New"/>
              </a:rPr>
              <a:t>  &lt;body&gt;</a:t>
            </a:r>
          </a:p>
          <a:p>
            <a:pPr marL="118872" indent="0">
              <a:buNone/>
            </a:pPr>
            <a:r>
              <a:rPr lang="en-US" sz="1000" dirty="0">
                <a:latin typeface="Courier New"/>
                <a:cs typeface="Courier New"/>
              </a:rPr>
              <a:t>    &lt;h1&gt;School Roster&lt;/h1&gt;</a:t>
            </a:r>
          </a:p>
          <a:p>
            <a:pPr marL="118872" indent="0">
              <a:buNone/>
            </a:pPr>
            <a:r>
              <a:rPr lang="en-US" sz="1000" dirty="0">
                <a:latin typeface="Courier New"/>
                <a:cs typeface="Courier New"/>
              </a:rPr>
              <a:t>    &lt;div </a:t>
            </a:r>
            <a:r>
              <a:rPr lang="en-US" sz="1000" b="1" dirty="0">
                <a:solidFill>
                  <a:srgbClr val="FF0000"/>
                </a:solidFill>
                <a:latin typeface="Courier New"/>
                <a:cs typeface="Courier New"/>
              </a:rPr>
              <a:t>data-ng-view </a:t>
            </a:r>
            <a:r>
              <a:rPr lang="en-US" sz="1000" dirty="0">
                <a:latin typeface="Courier New"/>
                <a:cs typeface="Courier New"/>
              </a:rPr>
              <a:t>/&gt;</a:t>
            </a:r>
          </a:p>
          <a:p>
            <a:pPr marL="118872" indent="0">
              <a:buNone/>
            </a:pPr>
            <a:endParaRPr lang="en-US" sz="1000" dirty="0">
              <a:latin typeface="Courier New"/>
              <a:cs typeface="Courier New"/>
            </a:endParaRPr>
          </a:p>
          <a:p>
            <a:pPr marL="118872" indent="0">
              <a:buNone/>
            </a:pPr>
            <a:r>
              <a:rPr lang="en-US" sz="1000" dirty="0">
                <a:latin typeface="Courier New"/>
                <a:cs typeface="Courier New"/>
              </a:rPr>
              <a:t>    &lt;script src="http://ajax.googleapis.com/ajax/libs/angularjs/1.2.15/angular.min.js"&gt;&lt;/script&gt;</a:t>
            </a:r>
          </a:p>
          <a:p>
            <a:pPr marL="118872" indent="0">
              <a:buNone/>
            </a:pPr>
            <a:r>
              <a:rPr lang="en-US" sz="1000" dirty="0">
                <a:latin typeface="Courier New"/>
                <a:cs typeface="Courier New"/>
              </a:rPr>
              <a:t>    &lt;script src="http://ajax.googleapis.com/ajax/libs/angularjs/1.2.15/</a:t>
            </a:r>
            <a:r>
              <a:rPr lang="en-US" sz="1000" b="1" dirty="0">
                <a:solidFill>
                  <a:srgbClr val="FF0000"/>
                </a:solidFill>
                <a:latin typeface="Courier New"/>
                <a:cs typeface="Courier New"/>
              </a:rPr>
              <a:t>angular-route.min.js</a:t>
            </a:r>
            <a:r>
              <a:rPr lang="en-US" sz="1000" dirty="0">
                <a:latin typeface="Courier New"/>
                <a:cs typeface="Courier New"/>
              </a:rPr>
              <a:t>"&gt;&lt;/script&gt;</a:t>
            </a:r>
          </a:p>
          <a:p>
            <a:pPr marL="118872" indent="0">
              <a:buNone/>
            </a:pPr>
            <a:r>
              <a:rPr lang="en-US" sz="1000" dirty="0">
                <a:latin typeface="Courier New"/>
                <a:cs typeface="Courier New"/>
              </a:rPr>
              <a:t>    &lt;script src="</a:t>
            </a:r>
            <a:r>
              <a:rPr lang="en-US" sz="1000" b="1" dirty="0">
                <a:solidFill>
                  <a:srgbClr val="FF0000"/>
                </a:solidFill>
                <a:latin typeface="Courier New"/>
                <a:cs typeface="Courier New"/>
              </a:rPr>
              <a:t>app.js</a:t>
            </a:r>
            <a:r>
              <a:rPr lang="en-US" sz="1000" dirty="0">
                <a:latin typeface="Courier New"/>
                <a:cs typeface="Courier New"/>
              </a:rPr>
              <a:t>"&gt;&lt;/script&gt;</a:t>
            </a:r>
          </a:p>
          <a:p>
            <a:pPr marL="118872" indent="0">
              <a:buNone/>
            </a:pPr>
            <a:r>
              <a:rPr lang="en-US" sz="1000" dirty="0">
                <a:latin typeface="Courier New"/>
                <a:cs typeface="Courier New"/>
              </a:rPr>
              <a:t>  &lt;/body&gt;</a:t>
            </a:r>
          </a:p>
          <a:p>
            <a:pPr marL="118872" indent="0">
              <a:buNone/>
            </a:pPr>
            <a:r>
              <a:rPr lang="en-US" sz="1000" dirty="0">
                <a:latin typeface="Courier New"/>
                <a:cs typeface="Courier New"/>
              </a:rPr>
              <a:t>&lt;/html&gt;</a:t>
            </a:r>
          </a:p>
          <a:p>
            <a:pPr marL="118872" indent="0">
              <a:buNone/>
            </a:pPr>
            <a:endParaRPr lang="en-US" sz="1000" dirty="0" smtClean="0">
              <a:latin typeface="Courier New"/>
              <a:cs typeface="Courier New"/>
            </a:endParaRPr>
          </a:p>
        </p:txBody>
      </p:sp>
    </p:spTree>
    <p:extLst>
      <p:ext uri="{BB962C8B-B14F-4D97-AF65-F5344CB8AC3E}">
        <p14:creationId xmlns:p14="http://schemas.microsoft.com/office/powerpoint/2010/main" val="13567928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Partials (Views)</a:t>
            </a:r>
            <a:endParaRPr lang="en-US" dirty="0"/>
          </a:p>
        </p:txBody>
      </p:sp>
      <p:sp>
        <p:nvSpPr>
          <p:cNvPr id="3" name="Content Placeholder 2"/>
          <p:cNvSpPr>
            <a:spLocks noGrp="1"/>
          </p:cNvSpPr>
          <p:nvPr>
            <p:ph idx="1"/>
          </p:nvPr>
        </p:nvSpPr>
        <p:spPr/>
        <p:txBody>
          <a:bodyPr>
            <a:noAutofit/>
          </a:bodyPr>
          <a:lstStyle/>
          <a:p>
            <a:pPr marL="118872" indent="0">
              <a:buNone/>
            </a:pPr>
            <a:r>
              <a:rPr lang="en-US" sz="1100" b="1" dirty="0">
                <a:cs typeface="Courier New"/>
              </a:rPr>
              <a:t>h</a:t>
            </a:r>
            <a:r>
              <a:rPr lang="en-US" sz="1100" b="1" dirty="0" smtClean="0">
                <a:cs typeface="Courier New"/>
              </a:rPr>
              <a:t>ome.html</a:t>
            </a:r>
          </a:p>
          <a:p>
            <a:pPr marL="118872" indent="0">
              <a:buNone/>
            </a:pPr>
            <a:r>
              <a:rPr lang="en-US" sz="1000" dirty="0" smtClean="0">
                <a:latin typeface="Courier New"/>
                <a:cs typeface="Courier New"/>
              </a:rPr>
              <a:t>&lt;</a:t>
            </a:r>
            <a:r>
              <a:rPr lang="en-US" sz="1000" dirty="0">
                <a:latin typeface="Courier New"/>
                <a:cs typeface="Courier New"/>
              </a:rPr>
              <a:t>a href="</a:t>
            </a:r>
            <a:r>
              <a:rPr lang="en-US" sz="1000" b="1" dirty="0">
                <a:solidFill>
                  <a:srgbClr val="FF0000"/>
                </a:solidFill>
                <a:latin typeface="Courier New"/>
                <a:cs typeface="Courier New"/>
              </a:rPr>
              <a:t>#/classrooms</a:t>
            </a:r>
            <a:r>
              <a:rPr lang="en-US" sz="1000" dirty="0">
                <a:latin typeface="Courier New"/>
                <a:cs typeface="Courier New"/>
              </a:rPr>
              <a:t>"&gt;List of Classrooms&lt;/a&gt;&lt;p/&gt;</a:t>
            </a:r>
          </a:p>
          <a:p>
            <a:pPr marL="118872" indent="0">
              <a:buNone/>
            </a:pPr>
            <a:r>
              <a:rPr lang="en-US" sz="1000" dirty="0">
                <a:latin typeface="Courier New"/>
                <a:cs typeface="Courier New"/>
              </a:rPr>
              <a:t>&lt;a href="</a:t>
            </a:r>
            <a:r>
              <a:rPr lang="en-US" sz="1000" b="1" dirty="0">
                <a:solidFill>
                  <a:srgbClr val="FF0000"/>
                </a:solidFill>
                <a:latin typeface="Courier New"/>
                <a:cs typeface="Courier New"/>
              </a:rPr>
              <a:t>#/students</a:t>
            </a:r>
            <a:r>
              <a:rPr lang="en-US" sz="1000" dirty="0">
                <a:latin typeface="Courier New"/>
                <a:cs typeface="Courier New"/>
              </a:rPr>
              <a:t>"&gt;List of Students&lt;/a&gt;</a:t>
            </a:r>
          </a:p>
          <a:p>
            <a:pPr marL="118872" indent="0">
              <a:buNone/>
            </a:pPr>
            <a:endParaRPr lang="en-US" sz="1000" dirty="0" smtClean="0">
              <a:latin typeface="Courier New"/>
              <a:cs typeface="Courier New"/>
            </a:endParaRPr>
          </a:p>
          <a:p>
            <a:pPr marL="118872" indent="0">
              <a:buNone/>
            </a:pPr>
            <a:r>
              <a:rPr lang="en-US" sz="1050" b="1" dirty="0">
                <a:cs typeface="Courier New"/>
              </a:rPr>
              <a:t>c</a:t>
            </a:r>
            <a:r>
              <a:rPr lang="en-US" sz="1050" b="1" dirty="0" smtClean="0">
                <a:cs typeface="Courier New"/>
              </a:rPr>
              <a:t>lassrooms.html</a:t>
            </a:r>
            <a:endParaRPr lang="en-US" sz="1050" b="1" dirty="0">
              <a:cs typeface="Courier New"/>
            </a:endParaRPr>
          </a:p>
          <a:p>
            <a:pPr marL="118872" indent="0">
              <a:buNone/>
            </a:pPr>
            <a:r>
              <a:rPr lang="en-US" sz="1000" dirty="0" smtClean="0">
                <a:latin typeface="Courier New"/>
                <a:cs typeface="Courier New"/>
              </a:rPr>
              <a:t>&lt;</a:t>
            </a:r>
            <a:r>
              <a:rPr lang="en-US" sz="1000" dirty="0">
                <a:latin typeface="Courier New"/>
                <a:cs typeface="Courier New"/>
              </a:rPr>
              <a:t>h2&gt;Classrooms&lt;/h2&gt;</a:t>
            </a:r>
          </a:p>
          <a:p>
            <a:pPr marL="118872" indent="0">
              <a:buNone/>
            </a:pPr>
            <a:r>
              <a:rPr lang="en-US" sz="1000" dirty="0">
                <a:latin typeface="Courier New"/>
                <a:cs typeface="Courier New"/>
              </a:rPr>
              <a:t>&lt;h3 data-ng-repeat="classroom in classrooms | orderBy:'classroom'"</a:t>
            </a:r>
            <a:r>
              <a:rPr lang="en-US" sz="1000" dirty="0" smtClean="0">
                <a:latin typeface="Courier New"/>
                <a:cs typeface="Courier New"/>
              </a:rPr>
              <a:t>&gt;</a:t>
            </a:r>
          </a:p>
          <a:p>
            <a:pPr marL="118872" indent="0">
              <a:buNone/>
            </a:pPr>
            <a:r>
              <a:rPr lang="en-US" sz="1000" dirty="0">
                <a:latin typeface="Courier New"/>
                <a:cs typeface="Courier New"/>
              </a:rPr>
              <a:t> </a:t>
            </a:r>
            <a:r>
              <a:rPr lang="en-US" sz="1000" dirty="0" smtClean="0">
                <a:latin typeface="Courier New"/>
                <a:cs typeface="Courier New"/>
              </a:rPr>
              <a:t> &lt;</a:t>
            </a:r>
            <a:r>
              <a:rPr lang="en-US" sz="1000" dirty="0">
                <a:latin typeface="Courier New"/>
                <a:cs typeface="Courier New"/>
              </a:rPr>
              <a:t>a href="</a:t>
            </a:r>
            <a:r>
              <a:rPr lang="en-US" sz="1000" b="1" dirty="0">
                <a:solidFill>
                  <a:srgbClr val="FF0000"/>
                </a:solidFill>
                <a:latin typeface="Courier New"/>
                <a:cs typeface="Courier New"/>
              </a:rPr>
              <a:t>#/students/{{classroom}}</a:t>
            </a:r>
            <a:r>
              <a:rPr lang="en-US" sz="1000" dirty="0">
                <a:latin typeface="Courier New"/>
                <a:cs typeface="Courier New"/>
              </a:rPr>
              <a:t>"&gt;{{classroom}}&lt;/a</a:t>
            </a:r>
            <a:r>
              <a:rPr lang="en-US" sz="1000" dirty="0" smtClean="0">
                <a:latin typeface="Courier New"/>
                <a:cs typeface="Courier New"/>
              </a:rPr>
              <a:t>&gt;</a:t>
            </a:r>
          </a:p>
          <a:p>
            <a:pPr marL="118872" indent="0">
              <a:buNone/>
            </a:pPr>
            <a:r>
              <a:rPr lang="en-US" sz="1000" dirty="0" smtClean="0">
                <a:latin typeface="Courier New"/>
                <a:cs typeface="Courier New"/>
              </a:rPr>
              <a:t>&lt;</a:t>
            </a:r>
            <a:r>
              <a:rPr lang="en-US" sz="1000" dirty="0">
                <a:latin typeface="Courier New"/>
                <a:cs typeface="Courier New"/>
              </a:rPr>
              <a:t>/h3</a:t>
            </a:r>
            <a:r>
              <a:rPr lang="en-US" sz="1000" dirty="0" smtClean="0">
                <a:latin typeface="Courier New"/>
                <a:cs typeface="Courier New"/>
              </a:rPr>
              <a:t>&gt;</a:t>
            </a:r>
          </a:p>
          <a:p>
            <a:pPr marL="118872" indent="0">
              <a:buNone/>
            </a:pPr>
            <a:endParaRPr lang="en-US" sz="1000" b="1" dirty="0" smtClean="0">
              <a:cs typeface="Courier New"/>
            </a:endParaRPr>
          </a:p>
          <a:p>
            <a:pPr marL="118872" indent="0">
              <a:buNone/>
            </a:pPr>
            <a:r>
              <a:rPr lang="en-US" sz="1050" b="1" dirty="0">
                <a:cs typeface="Courier New"/>
              </a:rPr>
              <a:t>s</a:t>
            </a:r>
            <a:r>
              <a:rPr lang="en-US" sz="1050" b="1" dirty="0" smtClean="0">
                <a:cs typeface="Courier New"/>
              </a:rPr>
              <a:t>tudents.html</a:t>
            </a:r>
            <a:endParaRPr lang="en-US" sz="1050" b="1" dirty="0">
              <a:cs typeface="Courier New"/>
            </a:endParaRPr>
          </a:p>
          <a:p>
            <a:pPr marL="118872" indent="0">
              <a:buNone/>
            </a:pPr>
            <a:r>
              <a:rPr lang="en-US" sz="1000" dirty="0" smtClean="0">
                <a:latin typeface="Courier New"/>
                <a:cs typeface="Courier New"/>
              </a:rPr>
              <a:t>&lt;</a:t>
            </a:r>
            <a:r>
              <a:rPr lang="en-US" sz="1000" dirty="0">
                <a:latin typeface="Courier New"/>
                <a:cs typeface="Courier New"/>
              </a:rPr>
              <a:t>h2&gt;Students&lt;/h2&gt;</a:t>
            </a:r>
          </a:p>
          <a:p>
            <a:pPr marL="118872" indent="0">
              <a:buNone/>
            </a:pPr>
            <a:r>
              <a:rPr lang="en-US" sz="1000" dirty="0">
                <a:latin typeface="Courier New"/>
                <a:cs typeface="Courier New"/>
              </a:rPr>
              <a:t>Filter: &lt;input type="text" data-ng-model="search.name"&gt;</a:t>
            </a:r>
          </a:p>
          <a:p>
            <a:pPr marL="118872" indent="0">
              <a:buNone/>
            </a:pPr>
            <a:r>
              <a:rPr lang="en-US" sz="1000" dirty="0">
                <a:latin typeface="Courier New"/>
                <a:cs typeface="Courier New"/>
              </a:rPr>
              <a:t>&lt;ul&gt;</a:t>
            </a:r>
          </a:p>
          <a:p>
            <a:pPr marL="118872" indent="0">
              <a:buNone/>
            </a:pPr>
            <a:r>
              <a:rPr lang="en-US" sz="1000" dirty="0">
                <a:latin typeface="Courier New"/>
                <a:cs typeface="Courier New"/>
              </a:rPr>
              <a:t>  &lt;li </a:t>
            </a:r>
            <a:r>
              <a:rPr lang="en-US" sz="1000" b="1" dirty="0">
                <a:solidFill>
                  <a:srgbClr val="FF0000"/>
                </a:solidFill>
                <a:latin typeface="Courier New"/>
                <a:cs typeface="Courier New"/>
              </a:rPr>
              <a:t>data-ng-click="displayStudentInfo(student)" </a:t>
            </a:r>
            <a:endParaRPr lang="en-US" sz="1000" b="1" dirty="0" smtClean="0">
              <a:solidFill>
                <a:srgbClr val="FF0000"/>
              </a:solidFill>
              <a:latin typeface="Courier New"/>
              <a:cs typeface="Courier New"/>
            </a:endParaRPr>
          </a:p>
          <a:p>
            <a:pPr marL="118872" indent="0">
              <a:buNone/>
            </a:pPr>
            <a:r>
              <a:rPr lang="en-US" sz="1000" dirty="0">
                <a:latin typeface="Courier New"/>
                <a:cs typeface="Courier New"/>
              </a:rPr>
              <a:t> </a:t>
            </a:r>
            <a:r>
              <a:rPr lang="en-US" sz="1000" dirty="0" smtClean="0">
                <a:latin typeface="Courier New"/>
                <a:cs typeface="Courier New"/>
              </a:rPr>
              <a:t>     data</a:t>
            </a:r>
            <a:r>
              <a:rPr lang="en-US" sz="1000" dirty="0">
                <a:latin typeface="Courier New"/>
                <a:cs typeface="Courier New"/>
              </a:rPr>
              <a:t>-ng-repeat="student in students | filter:search | orderBy:'grade':true"&gt;</a:t>
            </a:r>
          </a:p>
          <a:p>
            <a:pPr marL="118872" indent="0">
              <a:buNone/>
            </a:pPr>
            <a:r>
              <a:rPr lang="en-US" sz="1000" dirty="0">
                <a:latin typeface="Courier New"/>
                <a:cs typeface="Courier New"/>
              </a:rPr>
              <a:t>    {{student.name}} is in classroom</a:t>
            </a:r>
          </a:p>
          <a:p>
            <a:pPr marL="118872" indent="0">
              <a:buNone/>
            </a:pPr>
            <a:r>
              <a:rPr lang="en-US" sz="1000" dirty="0">
                <a:latin typeface="Courier New"/>
                <a:cs typeface="Courier New"/>
              </a:rPr>
              <a:t>    {{student.classroom}}, and earned a grade of</a:t>
            </a:r>
          </a:p>
          <a:p>
            <a:pPr marL="118872" indent="0">
              <a:buNone/>
            </a:pPr>
            <a:r>
              <a:rPr lang="en-US" sz="1000" dirty="0">
                <a:latin typeface="Courier New"/>
                <a:cs typeface="Courier New"/>
              </a:rPr>
              <a:t>    {{student.grade}}.</a:t>
            </a:r>
          </a:p>
          <a:p>
            <a:pPr marL="118872" indent="0">
              <a:buNone/>
            </a:pPr>
            <a:r>
              <a:rPr lang="en-US" sz="1000" dirty="0">
                <a:latin typeface="Courier New"/>
                <a:cs typeface="Courier New"/>
              </a:rPr>
              <a:t>  &lt;/li&gt;</a:t>
            </a:r>
          </a:p>
          <a:p>
            <a:pPr marL="118872" indent="0">
              <a:buNone/>
            </a:pPr>
            <a:r>
              <a:rPr lang="en-US" sz="1000" dirty="0">
                <a:latin typeface="Courier New"/>
                <a:cs typeface="Courier New"/>
              </a:rPr>
              <a:t>&lt;/ul&gt;</a:t>
            </a:r>
          </a:p>
          <a:p>
            <a:pPr marL="118872" indent="0">
              <a:buNone/>
            </a:pPr>
            <a:endParaRPr lang="en-US" sz="1000" b="1" dirty="0" smtClean="0">
              <a:cs typeface="Courier New"/>
            </a:endParaRPr>
          </a:p>
          <a:p>
            <a:pPr marL="118872" indent="0">
              <a:buNone/>
            </a:pPr>
            <a:r>
              <a:rPr lang="en-US" sz="1050" b="1" dirty="0" smtClean="0">
                <a:cs typeface="Courier New"/>
              </a:rPr>
              <a:t>studentsClassroom.html</a:t>
            </a:r>
            <a:endParaRPr lang="en-US" sz="1050" b="1" dirty="0">
              <a:cs typeface="Courier New"/>
            </a:endParaRPr>
          </a:p>
          <a:p>
            <a:pPr marL="118872" indent="0">
              <a:buNone/>
            </a:pPr>
            <a:r>
              <a:rPr lang="en-US" sz="1000" dirty="0" smtClean="0">
                <a:latin typeface="Courier New"/>
                <a:cs typeface="Courier New"/>
              </a:rPr>
              <a:t>&lt;</a:t>
            </a:r>
            <a:r>
              <a:rPr lang="en-US" sz="1000" dirty="0">
                <a:latin typeface="Courier New"/>
                <a:cs typeface="Courier New"/>
              </a:rPr>
              <a:t>h2&gt;Students by Classroom - Room </a:t>
            </a:r>
            <a:r>
              <a:rPr lang="en-US" sz="1000" b="1" dirty="0">
                <a:solidFill>
                  <a:srgbClr val="FF0000"/>
                </a:solidFill>
                <a:latin typeface="Courier New"/>
                <a:cs typeface="Courier New"/>
              </a:rPr>
              <a:t>{{classroom}}</a:t>
            </a:r>
            <a:r>
              <a:rPr lang="en-US" sz="1000" dirty="0">
                <a:latin typeface="Courier New"/>
                <a:cs typeface="Courier New"/>
              </a:rPr>
              <a:t>&lt;/h2&gt;</a:t>
            </a:r>
          </a:p>
          <a:p>
            <a:pPr marL="118872" indent="0">
              <a:buNone/>
            </a:pPr>
            <a:r>
              <a:rPr lang="en-US" sz="1000" dirty="0">
                <a:latin typeface="Courier New"/>
                <a:cs typeface="Courier New"/>
              </a:rPr>
              <a:t>&lt;ul&gt;</a:t>
            </a:r>
          </a:p>
          <a:p>
            <a:pPr marL="118872" indent="0">
              <a:buNone/>
            </a:pPr>
            <a:r>
              <a:rPr lang="en-US" sz="1000" dirty="0">
                <a:latin typeface="Courier New"/>
                <a:cs typeface="Courier New"/>
              </a:rPr>
              <a:t>  &lt;li data-ng-repeat="student in students | </a:t>
            </a:r>
            <a:r>
              <a:rPr lang="en-US" sz="1000" b="1" dirty="0">
                <a:solidFill>
                  <a:srgbClr val="FF0000"/>
                </a:solidFill>
                <a:latin typeface="Courier New"/>
                <a:cs typeface="Courier New"/>
              </a:rPr>
              <a:t>filter:classroom</a:t>
            </a:r>
            <a:r>
              <a:rPr lang="en-US" sz="1000" dirty="0">
                <a:latin typeface="Courier New"/>
                <a:cs typeface="Courier New"/>
              </a:rPr>
              <a:t> | orderBy:'name'"&gt;</a:t>
            </a:r>
          </a:p>
          <a:p>
            <a:pPr marL="118872" indent="0">
              <a:buNone/>
            </a:pPr>
            <a:r>
              <a:rPr lang="en-US" sz="1000" dirty="0">
                <a:latin typeface="Courier New"/>
                <a:cs typeface="Courier New"/>
              </a:rPr>
              <a:t>    {{student.name}} earned a grade of {{student.grade}}.</a:t>
            </a:r>
          </a:p>
          <a:p>
            <a:pPr marL="118872" indent="0">
              <a:buNone/>
            </a:pPr>
            <a:r>
              <a:rPr lang="en-US" sz="1000" dirty="0">
                <a:latin typeface="Courier New"/>
                <a:cs typeface="Courier New"/>
              </a:rPr>
              <a:t>  &lt;/li&gt;</a:t>
            </a:r>
          </a:p>
          <a:p>
            <a:pPr marL="118872" indent="0">
              <a:buNone/>
            </a:pPr>
            <a:r>
              <a:rPr lang="en-US" sz="1000" dirty="0">
                <a:latin typeface="Courier New"/>
                <a:cs typeface="Courier New"/>
              </a:rPr>
              <a:t>&lt;/ul&gt;</a:t>
            </a:r>
          </a:p>
          <a:p>
            <a:pPr marL="118872" indent="0">
              <a:buNone/>
            </a:pPr>
            <a:endParaRPr lang="en-US" sz="1000" dirty="0" smtClean="0">
              <a:latin typeface="Courier New"/>
              <a:cs typeface="Courier New"/>
            </a:endParaRPr>
          </a:p>
        </p:txBody>
      </p:sp>
    </p:spTree>
    <p:extLst>
      <p:ext uri="{BB962C8B-B14F-4D97-AF65-F5344CB8AC3E}">
        <p14:creationId xmlns:p14="http://schemas.microsoft.com/office/powerpoint/2010/main" val="5197555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Controllers</a:t>
            </a:r>
            <a:endParaRPr lang="en-US" dirty="0"/>
          </a:p>
        </p:txBody>
      </p:sp>
      <p:sp>
        <p:nvSpPr>
          <p:cNvPr id="3" name="Content Placeholder 2"/>
          <p:cNvSpPr>
            <a:spLocks noGrp="1"/>
          </p:cNvSpPr>
          <p:nvPr>
            <p:ph idx="1"/>
          </p:nvPr>
        </p:nvSpPr>
        <p:spPr/>
        <p:txBody>
          <a:bodyPr>
            <a:noAutofit/>
          </a:bodyPr>
          <a:lstStyle/>
          <a:p>
            <a:pPr marL="118872" indent="0">
              <a:buNone/>
            </a:pPr>
            <a:r>
              <a:rPr lang="en-US" sz="1000" dirty="0">
                <a:latin typeface="Courier New"/>
                <a:cs typeface="Courier New"/>
              </a:rPr>
              <a:t>app.controller("HomeController", function () </a:t>
            </a:r>
            <a:r>
              <a:rPr lang="en-US" sz="1000" dirty="0" smtClean="0">
                <a:latin typeface="Courier New"/>
                <a:cs typeface="Courier New"/>
              </a:rPr>
              <a:t>{}</a:t>
            </a:r>
            <a:r>
              <a:rPr lang="en-US" sz="1000" dirty="0">
                <a:latin typeface="Courier New"/>
                <a:cs typeface="Courier New"/>
              </a:rPr>
              <a:t>);</a:t>
            </a:r>
          </a:p>
          <a:p>
            <a:pPr marL="118872" indent="0">
              <a:buNone/>
            </a:pPr>
            <a:endParaRPr lang="en-US" sz="1000" dirty="0">
              <a:latin typeface="Courier New"/>
              <a:cs typeface="Courier New"/>
            </a:endParaRPr>
          </a:p>
          <a:p>
            <a:pPr marL="118872" indent="0">
              <a:buNone/>
            </a:pPr>
            <a:r>
              <a:rPr lang="en-US" sz="1000" dirty="0" smtClean="0">
                <a:latin typeface="Courier New"/>
                <a:cs typeface="Courier New"/>
              </a:rPr>
              <a:t>app.controller</a:t>
            </a:r>
            <a:r>
              <a:rPr lang="en-US" sz="1000" dirty="0">
                <a:latin typeface="Courier New"/>
                <a:cs typeface="Courier New"/>
              </a:rPr>
              <a:t>("ClassroomController", function ($scope) </a:t>
            </a:r>
            <a:r>
              <a:rPr lang="en-US" sz="1000" dirty="0" smtClean="0">
                <a:latin typeface="Courier New"/>
                <a:cs typeface="Courier New"/>
              </a:rPr>
              <a:t>{</a:t>
            </a:r>
            <a:endParaRPr lang="en-US" sz="1000" dirty="0">
              <a:latin typeface="Courier New"/>
              <a:cs typeface="Courier New"/>
            </a:endParaRPr>
          </a:p>
          <a:p>
            <a:pPr marL="118872" indent="0">
              <a:buNone/>
            </a:pPr>
            <a:r>
              <a:rPr lang="en-US" sz="1000" dirty="0">
                <a:latin typeface="Courier New"/>
                <a:cs typeface="Courier New"/>
              </a:rPr>
              <a:t>  $scope.classrooms = [513, 602, 722]</a:t>
            </a:r>
            <a:r>
              <a:rPr lang="en-US" sz="1000" dirty="0" smtClean="0">
                <a:latin typeface="Courier New"/>
                <a:cs typeface="Courier New"/>
              </a:rPr>
              <a:t>;</a:t>
            </a:r>
            <a:endParaRPr lang="en-US" sz="1000" dirty="0">
              <a:latin typeface="Courier New"/>
              <a:cs typeface="Courier New"/>
            </a:endParaRPr>
          </a:p>
          <a:p>
            <a:pPr marL="118872" indent="0">
              <a:buNone/>
            </a:pPr>
            <a:r>
              <a:rPr lang="en-US" sz="1000" dirty="0">
                <a:latin typeface="Courier New"/>
                <a:cs typeface="Courier New"/>
              </a:rPr>
              <a:t>});</a:t>
            </a:r>
          </a:p>
          <a:p>
            <a:pPr marL="118872" indent="0">
              <a:buNone/>
            </a:pPr>
            <a:endParaRPr lang="en-US" sz="1000" dirty="0">
              <a:latin typeface="Courier New"/>
              <a:cs typeface="Courier New"/>
            </a:endParaRPr>
          </a:p>
          <a:p>
            <a:pPr marL="118872" indent="0">
              <a:buNone/>
            </a:pPr>
            <a:r>
              <a:rPr lang="en-US" sz="1000" dirty="0">
                <a:latin typeface="Courier New"/>
                <a:cs typeface="Courier New"/>
              </a:rPr>
              <a:t>app.controller("StudentController", function ($scope, </a:t>
            </a:r>
            <a:r>
              <a:rPr lang="en-US" sz="1000" b="1" dirty="0">
                <a:solidFill>
                  <a:srgbClr val="FF0000"/>
                </a:solidFill>
                <a:latin typeface="Courier New"/>
                <a:cs typeface="Courier New"/>
              </a:rPr>
              <a:t>$routeParams</a:t>
            </a:r>
            <a:r>
              <a:rPr lang="en-US" sz="1000" dirty="0">
                <a:latin typeface="Courier New"/>
                <a:cs typeface="Courier New"/>
              </a:rPr>
              <a:t>) {</a:t>
            </a:r>
          </a:p>
          <a:p>
            <a:pPr marL="118872" indent="0">
              <a:buNone/>
            </a:pPr>
            <a:r>
              <a:rPr lang="en-US" sz="1000" dirty="0" smtClean="0">
                <a:latin typeface="Courier New"/>
                <a:cs typeface="Courier New"/>
              </a:rPr>
              <a:t>  </a:t>
            </a:r>
            <a:r>
              <a:rPr lang="en-US" sz="1000" dirty="0">
                <a:latin typeface="Courier New"/>
                <a:cs typeface="Courier New"/>
              </a:rPr>
              <a:t>$scope.students = [</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r>
              <a:rPr lang="en-US" sz="1000" dirty="0" smtClean="0">
                <a:latin typeface="Courier New"/>
                <a:cs typeface="Courier New"/>
              </a:rPr>
              <a:t>      </a:t>
            </a:r>
            <a:r>
              <a:rPr lang="en-US" sz="1000" dirty="0">
                <a:latin typeface="Courier New"/>
                <a:cs typeface="Courier New"/>
              </a:rPr>
              <a:t>name: "John Doh",</a:t>
            </a:r>
          </a:p>
          <a:p>
            <a:pPr marL="118872" indent="0">
              <a:buNone/>
            </a:pPr>
            <a:r>
              <a:rPr lang="en-US" sz="1000" dirty="0" smtClean="0">
                <a:latin typeface="Courier New"/>
                <a:cs typeface="Courier New"/>
              </a:rPr>
              <a:t>      </a:t>
            </a:r>
            <a:r>
              <a:rPr lang="en-US" sz="1000" dirty="0">
                <a:latin typeface="Courier New"/>
                <a:cs typeface="Courier New"/>
              </a:rPr>
              <a:t>classroom: 602,</a:t>
            </a:r>
          </a:p>
          <a:p>
            <a:pPr marL="118872" indent="0">
              <a:buNone/>
            </a:pPr>
            <a:r>
              <a:rPr lang="en-US" sz="1000" dirty="0" smtClean="0">
                <a:latin typeface="Courier New"/>
                <a:cs typeface="Courier New"/>
              </a:rPr>
              <a:t>      </a:t>
            </a:r>
            <a:r>
              <a:rPr lang="en-US" sz="1000" dirty="0">
                <a:latin typeface="Courier New"/>
                <a:cs typeface="Courier New"/>
              </a:rPr>
              <a:t>grade: 93</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r>
              <a:rPr lang="en-US" sz="1000" dirty="0" smtClean="0">
                <a:latin typeface="Courier New"/>
                <a:cs typeface="Courier New"/>
              </a:rPr>
              <a:t>      </a:t>
            </a:r>
            <a:r>
              <a:rPr lang="en-US" sz="1000" dirty="0">
                <a:latin typeface="Courier New"/>
                <a:cs typeface="Courier New"/>
              </a:rPr>
              <a:t>name: "Steve Smith",</a:t>
            </a:r>
          </a:p>
          <a:p>
            <a:pPr marL="118872" indent="0">
              <a:buNone/>
            </a:pPr>
            <a:r>
              <a:rPr lang="en-US" sz="1000" dirty="0" smtClean="0">
                <a:latin typeface="Courier New"/>
                <a:cs typeface="Courier New"/>
              </a:rPr>
              <a:t>      </a:t>
            </a:r>
            <a:r>
              <a:rPr lang="en-US" sz="1000" dirty="0">
                <a:latin typeface="Courier New"/>
                <a:cs typeface="Courier New"/>
              </a:rPr>
              <a:t>classroom: 513,</a:t>
            </a:r>
          </a:p>
          <a:p>
            <a:pPr marL="118872" indent="0">
              <a:buNone/>
            </a:pPr>
            <a:r>
              <a:rPr lang="en-US" sz="1000" dirty="0" smtClean="0">
                <a:latin typeface="Courier New"/>
                <a:cs typeface="Courier New"/>
              </a:rPr>
              <a:t>      </a:t>
            </a:r>
            <a:r>
              <a:rPr lang="en-US" sz="1000" dirty="0">
                <a:latin typeface="Courier New"/>
                <a:cs typeface="Courier New"/>
              </a:rPr>
              <a:t>grade: 72</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r>
              <a:rPr lang="en-US" sz="1000" dirty="0" smtClean="0">
                <a:latin typeface="Courier New"/>
                <a:cs typeface="Courier New"/>
              </a:rPr>
              <a:t>    .</a:t>
            </a:r>
          </a:p>
          <a:p>
            <a:pPr marL="118872" indent="0">
              <a:buNone/>
            </a:pPr>
            <a:r>
              <a:rPr lang="en-US" sz="1000" dirty="0">
                <a:latin typeface="Courier New"/>
                <a:cs typeface="Courier New"/>
              </a:rPr>
              <a:t> </a:t>
            </a:r>
            <a:r>
              <a:rPr lang="en-US" sz="1000" dirty="0" smtClean="0">
                <a:latin typeface="Courier New"/>
                <a:cs typeface="Courier New"/>
              </a:rPr>
              <a:t>   .</a:t>
            </a:r>
          </a:p>
          <a:p>
            <a:pPr marL="118872" indent="0">
              <a:buNone/>
            </a:pPr>
            <a:r>
              <a:rPr lang="en-US" sz="1000" dirty="0">
                <a:latin typeface="Courier New"/>
                <a:cs typeface="Courier New"/>
              </a:rPr>
              <a:t> </a:t>
            </a:r>
            <a:r>
              <a:rPr lang="en-US" sz="1000" dirty="0" smtClean="0">
                <a:latin typeface="Courier New"/>
                <a:cs typeface="Courier New"/>
              </a:rPr>
              <a:t>   .</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endParaRPr lang="en-US" sz="1000" dirty="0">
              <a:latin typeface="Courier New"/>
              <a:cs typeface="Courier New"/>
            </a:endParaRPr>
          </a:p>
          <a:p>
            <a:pPr marL="118872" indent="0">
              <a:buNone/>
            </a:pPr>
            <a:r>
              <a:rPr lang="en-US" sz="1000" dirty="0" smtClean="0">
                <a:latin typeface="Courier New"/>
                <a:cs typeface="Courier New"/>
              </a:rPr>
              <a:t>  </a:t>
            </a:r>
            <a:r>
              <a:rPr lang="en-US" sz="1000" dirty="0">
                <a:latin typeface="Courier New"/>
                <a:cs typeface="Courier New"/>
              </a:rPr>
              <a:t>$scope.displayStudentInfo = function(student) {</a:t>
            </a:r>
          </a:p>
          <a:p>
            <a:pPr marL="118872" indent="0">
              <a:buNone/>
            </a:pPr>
            <a:r>
              <a:rPr lang="en-US" sz="1000" dirty="0" smtClean="0">
                <a:latin typeface="Courier New"/>
                <a:cs typeface="Courier New"/>
              </a:rPr>
              <a:t>    </a:t>
            </a:r>
            <a:r>
              <a:rPr lang="en-US" sz="1000" dirty="0">
                <a:latin typeface="Courier New"/>
                <a:cs typeface="Courier New"/>
              </a:rPr>
              <a:t>alert(student.name);</a:t>
            </a:r>
          </a:p>
          <a:p>
            <a:pPr marL="118872" indent="0">
              <a:buNone/>
            </a:pPr>
            <a:r>
              <a:rPr lang="en-US" sz="1000" dirty="0" smtClean="0">
                <a:latin typeface="Courier New"/>
                <a:cs typeface="Courier New"/>
              </a:rPr>
              <a:t>  </a:t>
            </a:r>
            <a:r>
              <a:rPr lang="en-US" sz="1000" dirty="0">
                <a:latin typeface="Courier New"/>
                <a:cs typeface="Courier New"/>
              </a:rPr>
              <a:t>}</a:t>
            </a:r>
          </a:p>
          <a:p>
            <a:pPr marL="118872" indent="0">
              <a:buNone/>
            </a:pPr>
            <a:endParaRPr lang="en-US" sz="1000" dirty="0">
              <a:latin typeface="Courier New"/>
              <a:cs typeface="Courier New"/>
            </a:endParaRPr>
          </a:p>
          <a:p>
            <a:pPr marL="118872" indent="0">
              <a:buNone/>
            </a:pPr>
            <a:r>
              <a:rPr lang="en-US" sz="1000" dirty="0">
                <a:latin typeface="Courier New"/>
                <a:cs typeface="Courier New"/>
              </a:rPr>
              <a:t>  if (</a:t>
            </a:r>
            <a:r>
              <a:rPr lang="en-US" sz="1000" b="1" dirty="0">
                <a:solidFill>
                  <a:srgbClr val="FF0000"/>
                </a:solidFill>
                <a:latin typeface="Courier New"/>
                <a:cs typeface="Courier New"/>
              </a:rPr>
              <a:t>$routeParams.classroom</a:t>
            </a:r>
            <a:r>
              <a:rPr lang="en-US" sz="1000" dirty="0">
                <a:latin typeface="Courier New"/>
                <a:cs typeface="Courier New"/>
              </a:rPr>
              <a:t>) $scope.classroom = $routeParams.classroom;</a:t>
            </a:r>
          </a:p>
          <a:p>
            <a:pPr marL="118872" indent="0">
              <a:buNone/>
            </a:pPr>
            <a:r>
              <a:rPr lang="en-US" sz="1000" dirty="0" smtClean="0">
                <a:latin typeface="Courier New"/>
                <a:cs typeface="Courier New"/>
              </a:rPr>
              <a:t>}</a:t>
            </a:r>
            <a:r>
              <a:rPr lang="en-US" sz="1000" dirty="0">
                <a:latin typeface="Courier New"/>
                <a:cs typeface="Courier New"/>
              </a:rPr>
              <a:t>);</a:t>
            </a:r>
            <a:endParaRPr lang="en-US" sz="1000" dirty="0" smtClean="0">
              <a:latin typeface="Courier New"/>
              <a:cs typeface="Courier New"/>
            </a:endParaRPr>
          </a:p>
        </p:txBody>
      </p:sp>
    </p:spTree>
    <p:extLst>
      <p:ext uri="{BB962C8B-B14F-4D97-AF65-F5344CB8AC3E}">
        <p14:creationId xmlns:p14="http://schemas.microsoft.com/office/powerpoint/2010/main" val="18170311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Controller As</a:t>
            </a:r>
            <a:endParaRPr lang="en-US" sz="4800" dirty="0"/>
          </a:p>
        </p:txBody>
      </p:sp>
    </p:spTree>
    <p:extLst>
      <p:ext uri="{BB962C8B-B14F-4D97-AF65-F5344CB8AC3E}">
        <p14:creationId xmlns:p14="http://schemas.microsoft.com/office/powerpoint/2010/main" val="111191205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a:t>
            </a:r>
            <a:r>
              <a:rPr lang="en-US" dirty="0" smtClean="0"/>
              <a:t>Ramp</a:t>
            </a:r>
            <a:br>
              <a:rPr lang="en-US" dirty="0" smtClean="0"/>
            </a:br>
            <a:r>
              <a:rPr lang="en-US" dirty="0" smtClean="0"/>
              <a:t>Controller As</a:t>
            </a:r>
            <a:endParaRPr lang="en-US" dirty="0"/>
          </a:p>
        </p:txBody>
      </p:sp>
      <p:sp>
        <p:nvSpPr>
          <p:cNvPr id="3" name="Content Placeholder 2"/>
          <p:cNvSpPr>
            <a:spLocks noGrp="1"/>
          </p:cNvSpPr>
          <p:nvPr>
            <p:ph idx="1"/>
          </p:nvPr>
        </p:nvSpPr>
        <p:spPr/>
        <p:txBody>
          <a:bodyPr>
            <a:noAutofit/>
          </a:bodyPr>
          <a:lstStyle/>
          <a:p>
            <a:pPr marL="118872" indent="0">
              <a:buNone/>
            </a:pPr>
            <a:r>
              <a:rPr lang="en-US" sz="1400" dirty="0">
                <a:latin typeface="Courier New"/>
                <a:cs typeface="Courier New"/>
              </a:rPr>
              <a:t>&lt;!DOCTYPE html&gt;</a:t>
            </a:r>
          </a:p>
          <a:p>
            <a:pPr marL="118872" indent="0">
              <a:buNone/>
            </a:pPr>
            <a:r>
              <a:rPr lang="en-US" sz="1400" dirty="0">
                <a:latin typeface="Courier New"/>
                <a:cs typeface="Courier New"/>
              </a:rPr>
              <a:t>&lt;html data-ng-app&gt;</a:t>
            </a:r>
          </a:p>
          <a:p>
            <a:pPr marL="118872" indent="0">
              <a:buNone/>
            </a:pPr>
            <a:r>
              <a:rPr lang="en-US" sz="1400" dirty="0">
                <a:latin typeface="Courier New"/>
                <a:cs typeface="Courier New"/>
              </a:rPr>
              <a:t>  &lt;head&gt;</a:t>
            </a:r>
          </a:p>
          <a:p>
            <a:pPr marL="118872" indent="0">
              <a:buNone/>
            </a:pPr>
            <a:r>
              <a:rPr lang="en-US" sz="1400" dirty="0">
                <a:latin typeface="Courier New"/>
                <a:cs typeface="Courier New"/>
              </a:rPr>
              <a:t>    &lt;title&gt;Controller Example&lt;/title&gt;</a:t>
            </a:r>
          </a:p>
          <a:p>
            <a:pPr marL="118872" indent="0">
              <a:buNone/>
            </a:pPr>
            <a:r>
              <a:rPr lang="en-US" sz="1400" dirty="0">
                <a:latin typeface="Courier New"/>
                <a:cs typeface="Courier New"/>
              </a:rPr>
              <a:t>  &lt;/head&gt;</a:t>
            </a:r>
          </a:p>
          <a:p>
            <a:pPr marL="118872" indent="0">
              <a:buNone/>
            </a:pPr>
            <a:r>
              <a:rPr lang="en-US" sz="1400" dirty="0">
                <a:latin typeface="Courier New"/>
                <a:cs typeface="Courier New"/>
              </a:rPr>
              <a:t>  &lt;body&gt;</a:t>
            </a:r>
          </a:p>
          <a:p>
            <a:pPr marL="118872" indent="0">
              <a:buNone/>
            </a:pPr>
            <a:endParaRPr lang="en-US" sz="1400" dirty="0">
              <a:latin typeface="Courier New"/>
              <a:cs typeface="Courier New"/>
            </a:endParaRPr>
          </a:p>
          <a:p>
            <a:pPr marL="118872" indent="0">
              <a:buNone/>
            </a:pPr>
            <a:r>
              <a:rPr lang="en-US" sz="1400" dirty="0">
                <a:latin typeface="Courier New"/>
                <a:cs typeface="Courier New"/>
              </a:rPr>
              <a:t>    &lt;div </a:t>
            </a:r>
            <a:r>
              <a:rPr lang="en-US" sz="1400" dirty="0">
                <a:solidFill>
                  <a:srgbClr val="000000"/>
                </a:solidFill>
                <a:latin typeface="Courier New"/>
                <a:cs typeface="Courier New"/>
              </a:rPr>
              <a:t>data-ng-controller</a:t>
            </a:r>
            <a:r>
              <a:rPr lang="en-US" sz="1400" dirty="0">
                <a:latin typeface="Courier New"/>
                <a:cs typeface="Courier New"/>
              </a:rPr>
              <a:t>="</a:t>
            </a:r>
            <a:r>
              <a:rPr lang="en-US" sz="1400" dirty="0" smtClean="0">
                <a:latin typeface="Courier New"/>
                <a:cs typeface="Courier New"/>
              </a:rPr>
              <a:t>studentController </a:t>
            </a:r>
            <a:r>
              <a:rPr lang="en-US" sz="1400" b="1" dirty="0" smtClean="0">
                <a:solidFill>
                  <a:srgbClr val="FF0000"/>
                </a:solidFill>
                <a:latin typeface="Courier New"/>
                <a:cs typeface="Courier New"/>
              </a:rPr>
              <a:t>as vm</a:t>
            </a:r>
            <a:r>
              <a:rPr lang="en-US" sz="1400" dirty="0" smtClean="0">
                <a:latin typeface="Courier New"/>
                <a:cs typeface="Courier New"/>
              </a:rPr>
              <a:t>"</a:t>
            </a:r>
            <a:r>
              <a:rPr lang="en-US" sz="1400" dirty="0">
                <a:latin typeface="Courier New"/>
                <a:cs typeface="Courier New"/>
              </a:rPr>
              <a:t>&gt;</a:t>
            </a:r>
          </a:p>
          <a:p>
            <a:pPr marL="118872" indent="0">
              <a:buNone/>
            </a:pPr>
            <a:r>
              <a:rPr lang="en-US" sz="1400" dirty="0">
                <a:latin typeface="Courier New"/>
                <a:cs typeface="Courier New"/>
              </a:rPr>
              <a:t>      &lt;ul&gt;</a:t>
            </a:r>
          </a:p>
          <a:p>
            <a:pPr marL="118872" indent="0">
              <a:buNone/>
            </a:pPr>
            <a:r>
              <a:rPr lang="en-US" sz="1400" dirty="0">
                <a:latin typeface="Courier New"/>
                <a:cs typeface="Courier New"/>
              </a:rPr>
              <a:t>        &lt;li </a:t>
            </a:r>
            <a:r>
              <a:rPr lang="en-US" sz="1400" dirty="0">
                <a:solidFill>
                  <a:srgbClr val="000000"/>
                </a:solidFill>
                <a:latin typeface="Courier New"/>
                <a:cs typeface="Courier New"/>
              </a:rPr>
              <a:t>data-ng-repeat="student in </a:t>
            </a:r>
            <a:r>
              <a:rPr lang="en-US" sz="1400" b="1" dirty="0" smtClean="0">
                <a:solidFill>
                  <a:srgbClr val="FF0000"/>
                </a:solidFill>
                <a:latin typeface="Courier New"/>
                <a:cs typeface="Courier New"/>
              </a:rPr>
              <a:t>vm.</a:t>
            </a:r>
            <a:r>
              <a:rPr lang="en-US" sz="1400" dirty="0" smtClean="0">
                <a:solidFill>
                  <a:srgbClr val="000000"/>
                </a:solidFill>
                <a:latin typeface="Courier New"/>
                <a:cs typeface="Courier New"/>
              </a:rPr>
              <a:t>students</a:t>
            </a:r>
            <a:r>
              <a:rPr lang="en-US" sz="1400" dirty="0">
                <a:solidFill>
                  <a:srgbClr val="000000"/>
                </a:solidFill>
                <a:latin typeface="Courier New"/>
                <a:cs typeface="Courier New"/>
              </a:rPr>
              <a:t>"&gt;</a:t>
            </a:r>
          </a:p>
          <a:p>
            <a:pPr marL="118872" indent="0">
              <a:buNone/>
            </a:pPr>
            <a:r>
              <a:rPr lang="en-US" sz="1400" dirty="0">
                <a:solidFill>
                  <a:srgbClr val="000000"/>
                </a:solidFill>
                <a:latin typeface="Courier New"/>
                <a:cs typeface="Courier New"/>
              </a:rPr>
              <a:t>          {{student.name}} is in </a:t>
            </a:r>
            <a:r>
              <a:rPr lang="en-US" sz="1400" dirty="0" smtClean="0">
                <a:solidFill>
                  <a:srgbClr val="000000"/>
                </a:solidFill>
                <a:latin typeface="Courier New"/>
                <a:cs typeface="Courier New"/>
              </a:rPr>
              <a:t>classroom</a:t>
            </a:r>
          </a:p>
          <a:p>
            <a:pPr marL="118872" indent="0">
              <a:buNone/>
            </a:pPr>
            <a:r>
              <a:rPr lang="en-US" sz="1400" dirty="0">
                <a:solidFill>
                  <a:srgbClr val="000000"/>
                </a:solidFill>
                <a:latin typeface="Courier New"/>
                <a:cs typeface="Courier New"/>
              </a:rPr>
              <a:t> </a:t>
            </a:r>
            <a:r>
              <a:rPr lang="en-US" sz="1400" dirty="0" smtClean="0">
                <a:solidFill>
                  <a:srgbClr val="000000"/>
                </a:solidFill>
                <a:latin typeface="Courier New"/>
                <a:cs typeface="Courier New"/>
              </a:rPr>
              <a:t>         {</a:t>
            </a:r>
            <a:r>
              <a:rPr lang="en-US" sz="1400" dirty="0">
                <a:solidFill>
                  <a:srgbClr val="000000"/>
                </a:solidFill>
                <a:latin typeface="Courier New"/>
                <a:cs typeface="Courier New"/>
              </a:rPr>
              <a:t>{</a:t>
            </a:r>
            <a:r>
              <a:rPr lang="en-US" sz="1400" dirty="0" smtClean="0">
                <a:solidFill>
                  <a:srgbClr val="000000"/>
                </a:solidFill>
                <a:latin typeface="Courier New"/>
                <a:cs typeface="Courier New"/>
              </a:rPr>
              <a:t>student.classroom}</a:t>
            </a:r>
            <a:r>
              <a:rPr lang="en-US" sz="1400" dirty="0">
                <a:solidFill>
                  <a:srgbClr val="000000"/>
                </a:solidFill>
                <a:latin typeface="Courier New"/>
                <a:cs typeface="Courier New"/>
              </a:rPr>
              <a:t>}, and earned a grade of </a:t>
            </a:r>
            <a:endParaRPr lang="en-US" sz="1400" dirty="0" smtClean="0">
              <a:solidFill>
                <a:srgbClr val="000000"/>
              </a:solidFill>
              <a:latin typeface="Courier New"/>
              <a:cs typeface="Courier New"/>
            </a:endParaRPr>
          </a:p>
          <a:p>
            <a:pPr marL="118872" indent="0">
              <a:buNone/>
            </a:pPr>
            <a:r>
              <a:rPr lang="en-US" sz="1400" dirty="0">
                <a:solidFill>
                  <a:srgbClr val="000000"/>
                </a:solidFill>
                <a:latin typeface="Courier New"/>
                <a:cs typeface="Courier New"/>
              </a:rPr>
              <a:t> </a:t>
            </a:r>
            <a:r>
              <a:rPr lang="en-US" sz="1400" dirty="0" smtClean="0">
                <a:solidFill>
                  <a:srgbClr val="000000"/>
                </a:solidFill>
                <a:latin typeface="Courier New"/>
                <a:cs typeface="Courier New"/>
              </a:rPr>
              <a:t>         {</a:t>
            </a:r>
            <a:r>
              <a:rPr lang="en-US" sz="1400" dirty="0">
                <a:solidFill>
                  <a:srgbClr val="000000"/>
                </a:solidFill>
                <a:latin typeface="Courier New"/>
                <a:cs typeface="Courier New"/>
              </a:rPr>
              <a:t>{</a:t>
            </a:r>
            <a:r>
              <a:rPr lang="en-US" sz="1400" dirty="0" smtClean="0">
                <a:solidFill>
                  <a:srgbClr val="000000"/>
                </a:solidFill>
                <a:latin typeface="Courier New"/>
                <a:cs typeface="Courier New"/>
              </a:rPr>
              <a:t>student.grade}}.</a:t>
            </a:r>
            <a:endParaRPr lang="en-US" sz="1400" dirty="0">
              <a:solidFill>
                <a:srgbClr val="000000"/>
              </a:solidFill>
              <a:latin typeface="Courier New"/>
              <a:cs typeface="Courier New"/>
            </a:endParaRPr>
          </a:p>
          <a:p>
            <a:pPr marL="118872" indent="0">
              <a:buNone/>
            </a:pPr>
            <a:r>
              <a:rPr lang="en-US" sz="1400" dirty="0">
                <a:solidFill>
                  <a:srgbClr val="000000"/>
                </a:solidFill>
                <a:latin typeface="Courier New"/>
                <a:cs typeface="Courier New"/>
              </a:rPr>
              <a:t>        &lt;/li&gt;</a:t>
            </a:r>
          </a:p>
          <a:p>
            <a:pPr marL="118872" indent="0">
              <a:buNone/>
            </a:pPr>
            <a:r>
              <a:rPr lang="en-US" sz="1400" dirty="0">
                <a:solidFill>
                  <a:srgbClr val="000000"/>
                </a:solidFill>
                <a:latin typeface="Courier New"/>
                <a:cs typeface="Courier New"/>
              </a:rPr>
              <a:t>      &lt;/ul&gt;</a:t>
            </a:r>
          </a:p>
          <a:p>
            <a:pPr marL="118872" indent="0">
              <a:buNone/>
            </a:pPr>
            <a:r>
              <a:rPr lang="en-US" sz="1400" dirty="0">
                <a:solidFill>
                  <a:srgbClr val="000000"/>
                </a:solidFill>
                <a:latin typeface="Courier New"/>
                <a:cs typeface="Courier New"/>
              </a:rPr>
              <a:t>    &lt;/div&gt;</a:t>
            </a:r>
          </a:p>
          <a:p>
            <a:pPr marL="118872" indent="0">
              <a:buNone/>
            </a:pPr>
            <a:endParaRPr lang="en-US" sz="1400" dirty="0">
              <a:solidFill>
                <a:srgbClr val="000000"/>
              </a:solidFill>
              <a:latin typeface="Courier New"/>
              <a:cs typeface="Courier New"/>
            </a:endParaRPr>
          </a:p>
          <a:p>
            <a:pPr marL="118872" indent="0">
              <a:buNone/>
            </a:pPr>
            <a:r>
              <a:rPr lang="en-US" sz="1400" dirty="0">
                <a:solidFill>
                  <a:srgbClr val="000000"/>
                </a:solidFill>
                <a:latin typeface="Courier New"/>
                <a:cs typeface="Courier New"/>
              </a:rPr>
              <a:t>    &lt;script src</a:t>
            </a:r>
            <a:r>
              <a:rPr lang="en-US" sz="1400" dirty="0" smtClean="0">
                <a:solidFill>
                  <a:srgbClr val="000000"/>
                </a:solidFill>
                <a:latin typeface="Courier New"/>
                <a:cs typeface="Courier New"/>
              </a:rPr>
              <a:t>=</a:t>
            </a:r>
            <a:r>
              <a:rPr lang="en-US" sz="1400" dirty="0">
                <a:solidFill>
                  <a:srgbClr val="000000"/>
                </a:solidFill>
                <a:latin typeface="Courier New"/>
                <a:cs typeface="Courier New"/>
              </a:rPr>
              <a:t>"</a:t>
            </a:r>
            <a:r>
              <a:rPr lang="en-US" sz="1400" dirty="0" smtClean="0">
                <a:solidFill>
                  <a:srgbClr val="000000"/>
                </a:solidFill>
                <a:latin typeface="Courier New"/>
                <a:cs typeface="Courier New"/>
              </a:rPr>
              <a:t>angular.min.js</a:t>
            </a:r>
            <a:r>
              <a:rPr lang="en-US" sz="1400" dirty="0">
                <a:solidFill>
                  <a:srgbClr val="000000"/>
                </a:solidFill>
                <a:latin typeface="Courier New"/>
                <a:cs typeface="Courier New"/>
              </a:rPr>
              <a:t>"&gt;&lt;/script&gt;</a:t>
            </a:r>
          </a:p>
          <a:p>
            <a:pPr marL="118872" indent="0">
              <a:buNone/>
            </a:pPr>
            <a:r>
              <a:rPr lang="en-US" sz="1400" dirty="0">
                <a:solidFill>
                  <a:srgbClr val="000000"/>
                </a:solidFill>
                <a:latin typeface="Courier New"/>
                <a:cs typeface="Courier New"/>
              </a:rPr>
              <a:t>    &lt;script src="</a:t>
            </a:r>
            <a:r>
              <a:rPr lang="en-US" sz="1400" b="1" dirty="0" smtClean="0">
                <a:solidFill>
                  <a:srgbClr val="FF0000"/>
                </a:solidFill>
                <a:latin typeface="Courier New"/>
                <a:cs typeface="Courier New"/>
              </a:rPr>
              <a:t>studentControllerAs.js</a:t>
            </a:r>
            <a:r>
              <a:rPr lang="en-US" sz="1400" dirty="0">
                <a:solidFill>
                  <a:srgbClr val="000000"/>
                </a:solidFill>
                <a:latin typeface="Courier New"/>
                <a:cs typeface="Courier New"/>
              </a:rPr>
              <a:t>"&gt;&lt;/script</a:t>
            </a:r>
            <a:r>
              <a:rPr lang="en-US" sz="1400" dirty="0">
                <a:latin typeface="Courier New"/>
                <a:cs typeface="Courier New"/>
              </a:rPr>
              <a:t>&gt;</a:t>
            </a:r>
          </a:p>
          <a:p>
            <a:pPr marL="118872" indent="0">
              <a:buNone/>
            </a:pPr>
            <a:r>
              <a:rPr lang="en-US" sz="1400" dirty="0">
                <a:latin typeface="Courier New"/>
                <a:cs typeface="Courier New"/>
              </a:rPr>
              <a:t>  &lt;/body&gt;</a:t>
            </a:r>
          </a:p>
          <a:p>
            <a:pPr marL="118872" indent="0">
              <a:buNone/>
            </a:pPr>
            <a:r>
              <a:rPr lang="en-US" sz="1400" dirty="0">
                <a:latin typeface="Courier New"/>
                <a:cs typeface="Courier New"/>
              </a:rPr>
              <a:t>&lt;/html&gt;</a:t>
            </a:r>
          </a:p>
          <a:p>
            <a:pPr marL="118872" indent="0">
              <a:buNone/>
            </a:pPr>
            <a:endParaRPr lang="en-US" sz="1400" dirty="0">
              <a:latin typeface="Courier New"/>
              <a:cs typeface="Courier New"/>
            </a:endParaRPr>
          </a:p>
        </p:txBody>
      </p:sp>
    </p:spTree>
    <p:extLst>
      <p:ext uri="{BB962C8B-B14F-4D97-AF65-F5344CB8AC3E}">
        <p14:creationId xmlns:p14="http://schemas.microsoft.com/office/powerpoint/2010/main" val="59137186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AngularJS On-Ramp</a:t>
            </a:r>
            <a:br>
              <a:rPr lang="en-US" dirty="0"/>
            </a:br>
            <a:r>
              <a:rPr lang="en-US" dirty="0" smtClean="0"/>
              <a:t>Controller As</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sz="1600" dirty="0" smtClean="0">
                <a:latin typeface="Courier New"/>
                <a:cs typeface="Courier New"/>
              </a:rPr>
              <a:t>function studentController() {</a:t>
            </a:r>
          </a:p>
          <a:p>
            <a:pPr marL="118872" indent="0">
              <a:buNone/>
            </a:pPr>
            <a:r>
              <a:rPr lang="en-US" sz="1600" dirty="0">
                <a:latin typeface="Courier New"/>
                <a:cs typeface="Courier New"/>
              </a:rPr>
              <a:t> </a:t>
            </a:r>
            <a:r>
              <a:rPr lang="en-US" sz="1600" dirty="0" smtClean="0">
                <a:latin typeface="Courier New"/>
                <a:cs typeface="Courier New"/>
              </a:rPr>
              <a:t> </a:t>
            </a:r>
            <a:r>
              <a:rPr lang="en-US" sz="1600" b="1" dirty="0" smtClean="0">
                <a:solidFill>
                  <a:srgbClr val="FF0000"/>
                </a:solidFill>
                <a:latin typeface="Courier New"/>
                <a:cs typeface="Courier New"/>
              </a:rPr>
              <a:t>var vm = this;</a:t>
            </a:r>
          </a:p>
          <a:p>
            <a:pPr marL="118872" indent="0">
              <a:buNone/>
            </a:pPr>
            <a:endParaRPr lang="en-US" sz="1600" dirty="0">
              <a:latin typeface="Courier New"/>
              <a:cs typeface="Courier New"/>
            </a:endParaRPr>
          </a:p>
          <a:p>
            <a:pPr marL="118872" indent="0">
              <a:buNone/>
            </a:pPr>
            <a:r>
              <a:rPr lang="en-US" sz="1600" dirty="0" smtClean="0">
                <a:latin typeface="Courier New"/>
                <a:cs typeface="Courier New"/>
              </a:rPr>
              <a:t>  vm.students </a:t>
            </a: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smtClean="0">
                <a:latin typeface="Courier New"/>
                <a:cs typeface="Courier New"/>
              </a:rPr>
              <a:t>      name: </a:t>
            </a:r>
            <a:r>
              <a:rPr lang="en-US" sz="1600" dirty="0">
                <a:latin typeface="Courier New"/>
                <a:cs typeface="Courier New"/>
              </a:rPr>
              <a:t>"</a:t>
            </a:r>
            <a:r>
              <a:rPr lang="en-US" sz="1600" dirty="0" smtClean="0">
                <a:latin typeface="Courier New"/>
                <a:cs typeface="Courier New"/>
              </a:rPr>
              <a:t>John Doh",</a:t>
            </a:r>
          </a:p>
          <a:p>
            <a:pPr marL="118872" indent="0">
              <a:buNone/>
            </a:pPr>
            <a:r>
              <a:rPr lang="en-US" sz="1600" dirty="0">
                <a:latin typeface="Courier New"/>
                <a:cs typeface="Courier New"/>
              </a:rPr>
              <a:t> </a:t>
            </a:r>
            <a:r>
              <a:rPr lang="en-US" sz="1600" dirty="0" smtClean="0">
                <a:latin typeface="Courier New"/>
                <a:cs typeface="Courier New"/>
              </a:rPr>
              <a:t>     class: 6,</a:t>
            </a:r>
          </a:p>
          <a:p>
            <a:pPr marL="118872" indent="0">
              <a:buNone/>
            </a:pPr>
            <a:r>
              <a:rPr lang="en-US" sz="1600" dirty="0">
                <a:latin typeface="Courier New"/>
                <a:cs typeface="Courier New"/>
              </a:rPr>
              <a:t> </a:t>
            </a:r>
            <a:r>
              <a:rPr lang="en-US" sz="1600" dirty="0" smtClean="0">
                <a:latin typeface="Courier New"/>
                <a:cs typeface="Courier New"/>
              </a:rPr>
              <a:t>     grade: 93</a:t>
            </a: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name: "Steve </a:t>
            </a:r>
            <a:r>
              <a:rPr lang="en-US" sz="1600" dirty="0" smtClean="0">
                <a:latin typeface="Courier New"/>
                <a:cs typeface="Courier New"/>
              </a:rPr>
              <a:t>Smith"</a:t>
            </a:r>
            <a:r>
              <a:rPr lang="en-US" sz="1600" dirty="0">
                <a:latin typeface="Courier New"/>
                <a:cs typeface="Courier New"/>
              </a:rPr>
              <a:t>,</a:t>
            </a:r>
          </a:p>
          <a:p>
            <a:pPr marL="118872" indent="0">
              <a:buNone/>
            </a:pPr>
            <a:r>
              <a:rPr lang="en-US" sz="1600" dirty="0">
                <a:latin typeface="Courier New"/>
                <a:cs typeface="Courier New"/>
              </a:rPr>
              <a:t>      class: </a:t>
            </a:r>
            <a:r>
              <a:rPr lang="en-US" sz="1600" dirty="0" smtClean="0">
                <a:latin typeface="Courier New"/>
                <a:cs typeface="Courier New"/>
              </a:rPr>
              <a:t>5,</a:t>
            </a:r>
            <a:endParaRPr lang="en-US" sz="1600" dirty="0">
              <a:latin typeface="Courier New"/>
              <a:cs typeface="Courier New"/>
            </a:endParaRPr>
          </a:p>
          <a:p>
            <a:pPr marL="118872" indent="0">
              <a:buNone/>
            </a:pPr>
            <a:r>
              <a:rPr lang="en-US" sz="1600" dirty="0">
                <a:latin typeface="Courier New"/>
                <a:cs typeface="Courier New"/>
              </a:rPr>
              <a:t>      grade: </a:t>
            </a:r>
            <a:r>
              <a:rPr lang="en-US" sz="1600" dirty="0" smtClean="0">
                <a:latin typeface="Courier New"/>
                <a:cs typeface="Courier New"/>
              </a:rPr>
              <a:t>72</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a:latin typeface="Courier New"/>
                <a:cs typeface="Courier New"/>
              </a:rPr>
              <a:t>      name: "</a:t>
            </a:r>
            <a:r>
              <a:rPr lang="en-US" sz="1600" dirty="0" smtClean="0">
                <a:latin typeface="Courier New"/>
                <a:cs typeface="Courier New"/>
              </a:rPr>
              <a:t>Jane </a:t>
            </a:r>
            <a:r>
              <a:rPr lang="en-US" sz="1600" dirty="0">
                <a:latin typeface="Courier New"/>
                <a:cs typeface="Courier New"/>
              </a:rPr>
              <a:t>Doe",</a:t>
            </a:r>
          </a:p>
          <a:p>
            <a:pPr marL="118872" indent="0">
              <a:buNone/>
            </a:pPr>
            <a:r>
              <a:rPr lang="en-US" sz="1600" dirty="0">
                <a:latin typeface="Courier New"/>
                <a:cs typeface="Courier New"/>
              </a:rPr>
              <a:t>      class: </a:t>
            </a:r>
            <a:r>
              <a:rPr lang="en-US" sz="1600" dirty="0" smtClean="0">
                <a:latin typeface="Courier New"/>
                <a:cs typeface="Courier New"/>
              </a:rPr>
              <a:t>7,</a:t>
            </a:r>
            <a:endParaRPr lang="en-US" sz="1600" dirty="0">
              <a:latin typeface="Courier New"/>
              <a:cs typeface="Courier New"/>
            </a:endParaRPr>
          </a:p>
          <a:p>
            <a:pPr marL="118872" indent="0">
              <a:buNone/>
            </a:pPr>
            <a:r>
              <a:rPr lang="en-US" sz="1600" dirty="0">
                <a:latin typeface="Courier New"/>
                <a:cs typeface="Courier New"/>
              </a:rPr>
              <a:t>      grade: </a:t>
            </a:r>
            <a:r>
              <a:rPr lang="en-US" sz="1600" dirty="0" smtClean="0">
                <a:latin typeface="Courier New"/>
                <a:cs typeface="Courier New"/>
              </a:rPr>
              <a:t>87</a:t>
            </a:r>
            <a:endParaRPr lang="en-US" sz="1600" dirty="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a:latin typeface="Courier New"/>
                <a:cs typeface="Courier New"/>
              </a:rPr>
              <a:t> </a:t>
            </a:r>
            <a:r>
              <a:rPr lang="en-US" sz="1600" dirty="0" smtClean="0">
                <a:latin typeface="Courier New"/>
                <a:cs typeface="Courier New"/>
              </a:rPr>
              <a:t>   .</a:t>
            </a:r>
          </a:p>
          <a:p>
            <a:pPr marL="118872" indent="0">
              <a:buNone/>
            </a:pPr>
            <a:r>
              <a:rPr lang="en-US" sz="1600" dirty="0" smtClean="0">
                <a:latin typeface="Courier New"/>
                <a:cs typeface="Courier New"/>
              </a:rPr>
              <a:t>  ];</a:t>
            </a:r>
            <a:endParaRPr lang="en-US" sz="1600" dirty="0">
              <a:latin typeface="Courier New"/>
              <a:cs typeface="Courier New"/>
            </a:endParaRPr>
          </a:p>
          <a:p>
            <a:pPr marL="118872" indent="0">
              <a:buNone/>
            </a:pPr>
            <a:r>
              <a:rPr lang="en-US" sz="1600" dirty="0" smtClean="0">
                <a:latin typeface="Courier New"/>
                <a:cs typeface="Courier New"/>
              </a:rPr>
              <a:t>}</a:t>
            </a:r>
            <a:endParaRPr lang="en-US" sz="1600" dirty="0">
              <a:latin typeface="Courier New"/>
              <a:cs typeface="Courier New"/>
            </a:endParaRPr>
          </a:p>
        </p:txBody>
      </p:sp>
    </p:spTree>
    <p:extLst>
      <p:ext uri="{BB962C8B-B14F-4D97-AF65-F5344CB8AC3E}">
        <p14:creationId xmlns:p14="http://schemas.microsoft.com/office/powerpoint/2010/main" val="18792908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Built-In Services</a:t>
            </a:r>
            <a:endParaRPr lang="en-US" sz="4800" dirty="0"/>
          </a:p>
        </p:txBody>
      </p:sp>
    </p:spTree>
    <p:extLst>
      <p:ext uri="{BB962C8B-B14F-4D97-AF65-F5344CB8AC3E}">
        <p14:creationId xmlns:p14="http://schemas.microsoft.com/office/powerpoint/2010/main" val="35572611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Custom Services</a:t>
            </a:r>
            <a:endParaRPr lang="en-US" sz="4800" dirty="0"/>
          </a:p>
        </p:txBody>
      </p:sp>
    </p:spTree>
    <p:extLst>
      <p:ext uri="{BB962C8B-B14F-4D97-AF65-F5344CB8AC3E}">
        <p14:creationId xmlns:p14="http://schemas.microsoft.com/office/powerpoint/2010/main" val="174246480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customerRepository Service</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smtClean="0">
                <a:latin typeface="Courier New"/>
                <a:cs typeface="Courier New"/>
              </a:rPr>
              <a:t>app.</a:t>
            </a:r>
            <a:r>
              <a:rPr lang="en-US" sz="1200" b="1" dirty="0" smtClean="0">
                <a:solidFill>
                  <a:srgbClr val="FF0000"/>
                </a:solidFill>
                <a:latin typeface="Courier New"/>
                <a:cs typeface="Courier New"/>
              </a:rPr>
              <a:t>factory</a:t>
            </a:r>
            <a:r>
              <a:rPr lang="en-US" sz="1200" dirty="0">
                <a:latin typeface="Courier New"/>
                <a:cs typeface="Courier New"/>
              </a:rPr>
              <a:t>("</a:t>
            </a:r>
            <a:r>
              <a:rPr lang="en-US" sz="1200" b="1" dirty="0">
                <a:solidFill>
                  <a:srgbClr val="FF0000"/>
                </a:solidFill>
                <a:latin typeface="Courier New"/>
                <a:cs typeface="Courier New"/>
              </a:rPr>
              <a:t>studentRepository</a:t>
            </a:r>
            <a:r>
              <a:rPr lang="en-US" sz="1200" dirty="0">
                <a:latin typeface="Courier New"/>
                <a:cs typeface="Courier New"/>
              </a:rPr>
              <a:t>", function () {</a:t>
            </a:r>
          </a:p>
          <a:p>
            <a:pPr marL="118872" indent="0">
              <a:buNone/>
            </a:pPr>
            <a:r>
              <a:rPr lang="en-US" sz="1200" dirty="0" smtClean="0">
                <a:latin typeface="Courier New"/>
                <a:cs typeface="Courier New"/>
              </a:rPr>
              <a:t>  </a:t>
            </a:r>
            <a:r>
              <a:rPr lang="en-US" sz="1200" dirty="0">
                <a:latin typeface="Courier New"/>
                <a:cs typeface="Courier New"/>
              </a:rPr>
              <a:t>var </a:t>
            </a:r>
            <a:r>
              <a:rPr lang="en-US" sz="1200" dirty="0" smtClean="0">
                <a:latin typeface="Courier New"/>
                <a:cs typeface="Courier New"/>
              </a:rPr>
              <a:t>factoryInstance </a:t>
            </a:r>
            <a:r>
              <a:rPr lang="en-US" sz="1200" dirty="0">
                <a:latin typeface="Courier New"/>
                <a:cs typeface="Courier New"/>
              </a:rPr>
              <a:t>= {};</a:t>
            </a:r>
          </a:p>
          <a:p>
            <a:pPr marL="118872" indent="0">
              <a:buNone/>
            </a:pPr>
            <a:r>
              <a:rPr lang="en-US" sz="1200" dirty="0" smtClean="0">
                <a:latin typeface="Courier New"/>
                <a:cs typeface="Courier New"/>
              </a:rPr>
              <a:t>  </a:t>
            </a:r>
            <a:r>
              <a:rPr lang="en-US" sz="1200" dirty="0">
                <a:latin typeface="Courier New"/>
                <a:cs typeface="Courier New"/>
              </a:rPr>
              <a:t>var students = [</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name: "John Doh",</a:t>
            </a:r>
          </a:p>
          <a:p>
            <a:pPr marL="118872" indent="0">
              <a:buNone/>
            </a:pPr>
            <a:r>
              <a:rPr lang="en-US" sz="1200" dirty="0" smtClean="0">
                <a:latin typeface="Courier New"/>
                <a:cs typeface="Courier New"/>
              </a:rPr>
              <a:t>      </a:t>
            </a:r>
            <a:r>
              <a:rPr lang="en-US" sz="1200" dirty="0">
                <a:latin typeface="Courier New"/>
                <a:cs typeface="Courier New"/>
              </a:rPr>
              <a:t>classroom: 602,</a:t>
            </a:r>
          </a:p>
          <a:p>
            <a:pPr marL="118872" indent="0">
              <a:buNone/>
            </a:pPr>
            <a:r>
              <a:rPr lang="en-US" sz="1200" dirty="0" smtClean="0">
                <a:latin typeface="Courier New"/>
                <a:cs typeface="Courier New"/>
              </a:rPr>
              <a:t>      </a:t>
            </a:r>
            <a:r>
              <a:rPr lang="en-US" sz="1200" dirty="0">
                <a:latin typeface="Courier New"/>
                <a:cs typeface="Courier New"/>
              </a:rPr>
              <a:t>grade: 93</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name: "Steve Smith",</a:t>
            </a:r>
          </a:p>
          <a:p>
            <a:pPr marL="118872" indent="0">
              <a:buNone/>
            </a:pPr>
            <a:r>
              <a:rPr lang="en-US" sz="1200" dirty="0" smtClean="0">
                <a:latin typeface="Courier New"/>
                <a:cs typeface="Courier New"/>
              </a:rPr>
              <a:t>      </a:t>
            </a:r>
            <a:r>
              <a:rPr lang="en-US" sz="1200" dirty="0">
                <a:latin typeface="Courier New"/>
                <a:cs typeface="Courier New"/>
              </a:rPr>
              <a:t>classroom: 513,</a:t>
            </a:r>
          </a:p>
          <a:p>
            <a:pPr marL="118872" indent="0">
              <a:buNone/>
            </a:pPr>
            <a:r>
              <a:rPr lang="en-US" sz="1200" dirty="0" smtClean="0">
                <a:latin typeface="Courier New"/>
                <a:cs typeface="Courier New"/>
              </a:rPr>
              <a:t>      </a:t>
            </a:r>
            <a:r>
              <a:rPr lang="en-US" sz="1200" dirty="0">
                <a:latin typeface="Courier New"/>
                <a:cs typeface="Courier New"/>
              </a:rPr>
              <a:t>grade: 72</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smtClean="0">
                <a:latin typeface="Courier New"/>
                <a:cs typeface="Courier New"/>
              </a:rPr>
              <a:t>    .</a:t>
            </a:r>
          </a:p>
          <a:p>
            <a:pPr marL="118872" indent="0">
              <a:buNone/>
            </a:pPr>
            <a:r>
              <a:rPr lang="en-US" sz="1200" dirty="0">
                <a:latin typeface="Courier New"/>
                <a:cs typeface="Courier New"/>
              </a:rPr>
              <a:t> </a:t>
            </a:r>
            <a:r>
              <a:rPr lang="en-US" sz="1200" dirty="0" smtClean="0">
                <a:latin typeface="Courier New"/>
                <a:cs typeface="Courier New"/>
              </a:rPr>
              <a:t>   .</a:t>
            </a:r>
          </a:p>
          <a:p>
            <a:pPr marL="118872" indent="0">
              <a:buNone/>
            </a:pPr>
            <a:r>
              <a:rPr lang="en-US" sz="1200" dirty="0">
                <a:latin typeface="Courier New"/>
                <a:cs typeface="Courier New"/>
              </a:rPr>
              <a:t> </a:t>
            </a:r>
            <a:r>
              <a:rPr lang="en-US" sz="1200" dirty="0" smtClean="0">
                <a:latin typeface="Courier New"/>
                <a:cs typeface="Courier New"/>
              </a:rPr>
              <a:t>   .</a:t>
            </a: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factory.</a:t>
            </a:r>
            <a:r>
              <a:rPr lang="en-US" sz="1200" b="1" dirty="0">
                <a:solidFill>
                  <a:srgbClr val="FF0000"/>
                </a:solidFill>
                <a:latin typeface="Courier New"/>
                <a:cs typeface="Courier New"/>
              </a:rPr>
              <a:t>getStudents</a:t>
            </a:r>
            <a:r>
              <a:rPr lang="en-US" sz="1200" dirty="0">
                <a:latin typeface="Courier New"/>
                <a:cs typeface="Courier New"/>
              </a:rPr>
              <a:t> = function () {</a:t>
            </a:r>
          </a:p>
          <a:p>
            <a:pPr marL="118872" indent="0">
              <a:buNone/>
            </a:pPr>
            <a:r>
              <a:rPr lang="en-US" sz="1200" dirty="0" smtClean="0">
                <a:latin typeface="Courier New"/>
                <a:cs typeface="Courier New"/>
              </a:rPr>
              <a:t>    </a:t>
            </a:r>
            <a:r>
              <a:rPr lang="en-US" sz="1200" dirty="0">
                <a:latin typeface="Courier New"/>
                <a:cs typeface="Courier New"/>
              </a:rPr>
              <a:t>return students;</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a:t>
            </a:r>
            <a:r>
              <a:rPr lang="en-US" sz="1200" b="1" dirty="0">
                <a:solidFill>
                  <a:srgbClr val="FF0000"/>
                </a:solidFill>
                <a:latin typeface="Courier New"/>
                <a:cs typeface="Courier New"/>
              </a:rPr>
              <a:t>return </a:t>
            </a:r>
            <a:r>
              <a:rPr lang="en-US" sz="1200" b="1" dirty="0" smtClean="0">
                <a:solidFill>
                  <a:srgbClr val="FF0000"/>
                </a:solidFill>
                <a:latin typeface="Courier New"/>
                <a:cs typeface="Courier New"/>
              </a:rPr>
              <a:t>factoryInstance</a:t>
            </a:r>
            <a:r>
              <a:rPr lang="en-US" sz="1200" dirty="0" smtClean="0">
                <a:latin typeface="Courier New"/>
                <a:cs typeface="Courier New"/>
              </a:rPr>
              <a:t>;</a:t>
            </a:r>
            <a:endParaRPr lang="en-US" sz="1200" dirty="0">
              <a:latin typeface="Courier New"/>
              <a:cs typeface="Courier New"/>
            </a:endParaRPr>
          </a:p>
          <a:p>
            <a:pPr marL="118872" indent="0">
              <a:buNone/>
            </a:pPr>
            <a:r>
              <a:rPr lang="en-US" sz="1200" dirty="0" smtClean="0">
                <a:latin typeface="Courier New"/>
                <a:cs typeface="Courier New"/>
              </a:rPr>
              <a:t>}</a:t>
            </a:r>
            <a:r>
              <a:rPr lang="en-US" sz="1200" dirty="0">
                <a:latin typeface="Courier New"/>
                <a:cs typeface="Courier New"/>
              </a:rPr>
              <a:t>);</a:t>
            </a:r>
          </a:p>
        </p:txBody>
      </p:sp>
      <p:sp>
        <p:nvSpPr>
          <p:cNvPr id="6" name="Content Placeholder 2"/>
          <p:cNvSpPr txBox="1">
            <a:spLocks/>
          </p:cNvSpPr>
          <p:nvPr/>
        </p:nvSpPr>
        <p:spPr>
          <a:xfrm>
            <a:off x="609600" y="1927591"/>
            <a:ext cx="8229600"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endParaRPr lang="en-US" sz="4800" dirty="0" smtClean="0"/>
          </a:p>
          <a:p>
            <a:pPr marL="118872" indent="0">
              <a:buNone/>
            </a:pPr>
            <a:endParaRPr lang="en-US" sz="1600" dirty="0" smtClean="0"/>
          </a:p>
        </p:txBody>
      </p:sp>
    </p:spTree>
    <p:extLst>
      <p:ext uri="{BB962C8B-B14F-4D97-AF65-F5344CB8AC3E}">
        <p14:creationId xmlns:p14="http://schemas.microsoft.com/office/powerpoint/2010/main" val="23896304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Death by DOM Manipulation</a:t>
            </a:r>
          </a:p>
          <a:p>
            <a:pPr marL="118872" indent="0" algn="ctr">
              <a:buNone/>
            </a:pPr>
            <a:r>
              <a:rPr lang="en-US" sz="4000" dirty="0" smtClean="0"/>
              <a:t>(jQuery)</a:t>
            </a:r>
            <a:endParaRPr lang="en-US" sz="4000" dirty="0"/>
          </a:p>
        </p:txBody>
      </p:sp>
    </p:spTree>
    <p:extLst>
      <p:ext uri="{BB962C8B-B14F-4D97-AF65-F5344CB8AC3E}">
        <p14:creationId xmlns:p14="http://schemas.microsoft.com/office/powerpoint/2010/main" val="30651054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Modified Controller</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a:latin typeface="Courier New"/>
                <a:cs typeface="Courier New"/>
              </a:rPr>
              <a:t>app.controller("StudentController", </a:t>
            </a:r>
            <a:endParaRPr lang="en-US" sz="1200" dirty="0" smtClean="0">
              <a:latin typeface="Courier New"/>
              <a:cs typeface="Courier New"/>
            </a:endParaRPr>
          </a:p>
          <a:p>
            <a:pPr marL="118872" indent="0">
              <a:buNone/>
            </a:pPr>
            <a:r>
              <a:rPr lang="en-US" sz="1200" dirty="0">
                <a:latin typeface="Courier New"/>
                <a:cs typeface="Courier New"/>
              </a:rPr>
              <a:t> </a:t>
            </a:r>
            <a:r>
              <a:rPr lang="en-US" sz="1200" dirty="0" smtClean="0">
                <a:latin typeface="Courier New"/>
                <a:cs typeface="Courier New"/>
              </a:rPr>
              <a:t>   function </a:t>
            </a:r>
            <a:r>
              <a:rPr lang="en-US" sz="1200" dirty="0">
                <a:latin typeface="Courier New"/>
                <a:cs typeface="Courier New"/>
              </a:rPr>
              <a:t>($scope, $routeParams, </a:t>
            </a:r>
            <a:r>
              <a:rPr lang="en-US" sz="1200" b="1" dirty="0">
                <a:solidFill>
                  <a:srgbClr val="FF0000"/>
                </a:solidFill>
                <a:latin typeface="Courier New"/>
                <a:cs typeface="Courier New"/>
              </a:rPr>
              <a:t>studentRepository</a:t>
            </a:r>
            <a:r>
              <a:rPr lang="en-US" sz="1200" dirty="0">
                <a:latin typeface="Courier New"/>
                <a:cs typeface="Courier New"/>
              </a:rPr>
              <a:t>) </a:t>
            </a:r>
            <a:r>
              <a:rPr lang="en-US" sz="1200" dirty="0" smtClean="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$scope.students = </a:t>
            </a:r>
            <a:r>
              <a:rPr lang="en-US" sz="1200" b="1" dirty="0">
                <a:solidFill>
                  <a:srgbClr val="FF0000"/>
                </a:solidFill>
                <a:latin typeface="Courier New"/>
                <a:cs typeface="Courier New"/>
              </a:rPr>
              <a:t>studentRepository.getStudents()</a:t>
            </a:r>
            <a:r>
              <a:rPr lang="en-US" sz="1200" dirty="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$scope.displayStudentInfo = function(student) {</a:t>
            </a:r>
          </a:p>
          <a:p>
            <a:pPr marL="118872" indent="0">
              <a:buNone/>
            </a:pPr>
            <a:r>
              <a:rPr lang="en-US" sz="1200" dirty="0" smtClean="0">
                <a:latin typeface="Courier New"/>
                <a:cs typeface="Courier New"/>
              </a:rPr>
              <a:t>    </a:t>
            </a:r>
            <a:r>
              <a:rPr lang="en-US" sz="1200" dirty="0">
                <a:latin typeface="Courier New"/>
                <a:cs typeface="Courier New"/>
              </a:rPr>
              <a:t>alert(student.name);</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if ($routeParams.classroom) $scope.classroom = $routeParams.classroom;</a:t>
            </a:r>
          </a:p>
          <a:p>
            <a:pPr marL="118872" indent="0">
              <a:buNone/>
            </a:pPr>
            <a:r>
              <a:rPr lang="en-US" sz="1200" dirty="0" smtClean="0">
                <a:latin typeface="Courier New"/>
                <a:cs typeface="Courier New"/>
              </a:rPr>
              <a:t>}</a:t>
            </a:r>
            <a:r>
              <a:rPr lang="en-US" sz="1200" dirty="0">
                <a:latin typeface="Courier New"/>
                <a:cs typeface="Courier New"/>
              </a:rPr>
              <a:t>);</a:t>
            </a:r>
          </a:p>
        </p:txBody>
      </p:sp>
      <p:sp>
        <p:nvSpPr>
          <p:cNvPr id="6" name="Content Placeholder 2"/>
          <p:cNvSpPr txBox="1">
            <a:spLocks/>
          </p:cNvSpPr>
          <p:nvPr/>
        </p:nvSpPr>
        <p:spPr>
          <a:xfrm>
            <a:off x="609600" y="1927591"/>
            <a:ext cx="8229600"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endParaRPr lang="en-US" sz="4800" dirty="0" smtClean="0"/>
          </a:p>
          <a:p>
            <a:pPr marL="118872" indent="0">
              <a:buNone/>
            </a:pPr>
            <a:endParaRPr lang="en-US" sz="1600" dirty="0" smtClean="0"/>
          </a:p>
        </p:txBody>
      </p:sp>
    </p:spTree>
    <p:extLst>
      <p:ext uri="{BB962C8B-B14F-4D97-AF65-F5344CB8AC3E}">
        <p14:creationId xmlns:p14="http://schemas.microsoft.com/office/powerpoint/2010/main" val="5183658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fontScale="92500" lnSpcReduction="10000"/>
          </a:bodyPr>
          <a:lstStyle/>
          <a:p>
            <a:endParaRPr lang="en-US" sz="4800" dirty="0" smtClean="0"/>
          </a:p>
          <a:p>
            <a:pPr marL="118872" indent="0" algn="ctr">
              <a:buNone/>
            </a:pPr>
            <a:r>
              <a:rPr lang="en-US" sz="4800" dirty="0" smtClean="0"/>
              <a:t>Built-In Directives</a:t>
            </a:r>
          </a:p>
          <a:p>
            <a:pPr marL="118872" indent="0" algn="ctr">
              <a:buNone/>
            </a:pPr>
            <a:endParaRPr lang="en-US" sz="4800" dirty="0" smtClean="0"/>
          </a:p>
          <a:p>
            <a:pPr marL="118872" indent="0" algn="ctr">
              <a:buNone/>
            </a:pPr>
            <a:r>
              <a:rPr lang="en-US" sz="3600" dirty="0">
                <a:hlinkClick r:id="rId3"/>
              </a:rPr>
              <a:t>https://docs.angularjs.org/api/ng/</a:t>
            </a:r>
            <a:r>
              <a:rPr lang="en-US" sz="3600" dirty="0" smtClean="0">
                <a:hlinkClick r:id="rId3"/>
              </a:rPr>
              <a:t>directive</a:t>
            </a:r>
            <a:endParaRPr lang="en-US" sz="3600" dirty="0" smtClean="0"/>
          </a:p>
          <a:p>
            <a:pPr marL="118872" indent="0" algn="ctr">
              <a:buNone/>
            </a:pPr>
            <a:endParaRPr lang="en-US" sz="3600" dirty="0" smtClean="0"/>
          </a:p>
          <a:p>
            <a:pPr marL="118872" indent="0" algn="ctr">
              <a:buNone/>
            </a:pPr>
            <a:r>
              <a:rPr lang="en-US" sz="3600" dirty="0" smtClean="0">
                <a:hlinkClick r:id="rId4"/>
              </a:rPr>
              <a:t>http</a:t>
            </a:r>
            <a:r>
              <a:rPr lang="en-US" sz="3600" dirty="0">
                <a:hlinkClick r:id="rId4"/>
              </a:rPr>
              <a:t>://angular-ui.github.io</a:t>
            </a:r>
            <a:r>
              <a:rPr lang="en-US" sz="3600" dirty="0" smtClean="0">
                <a:hlinkClick r:id="rId4"/>
              </a:rPr>
              <a:t>/</a:t>
            </a:r>
            <a:endParaRPr lang="en-US" sz="3600" dirty="0" smtClean="0"/>
          </a:p>
          <a:p>
            <a:pPr marL="118872" indent="0" algn="ctr">
              <a:buNone/>
            </a:pPr>
            <a:endParaRPr lang="en-US" sz="3600" dirty="0"/>
          </a:p>
          <a:p>
            <a:pPr marL="118872" indent="0" algn="ctr">
              <a:buNone/>
            </a:pPr>
            <a:r>
              <a:rPr lang="en-US" sz="3600" dirty="0">
                <a:hlinkClick r:id="rId5"/>
              </a:rPr>
              <a:t>https://github.com/kendo-labs/angular-</a:t>
            </a:r>
            <a:r>
              <a:rPr lang="en-US" sz="3600" dirty="0" smtClean="0">
                <a:hlinkClick r:id="rId5"/>
              </a:rPr>
              <a:t>kendo</a:t>
            </a:r>
            <a:endParaRPr lang="en-US" sz="3600" dirty="0" smtClean="0"/>
          </a:p>
          <a:p>
            <a:pPr marL="118872" indent="0" algn="ctr">
              <a:buNone/>
            </a:pPr>
            <a:endParaRPr lang="en-US" sz="3600" dirty="0" smtClean="0"/>
          </a:p>
          <a:p>
            <a:pPr marL="118872" indent="0" algn="ctr">
              <a:buNone/>
            </a:pPr>
            <a:endParaRPr lang="en-US" sz="3600" dirty="0" smtClean="0"/>
          </a:p>
          <a:p>
            <a:pPr marL="118872" indent="0" algn="ctr">
              <a:buNone/>
            </a:pPr>
            <a:endParaRPr lang="en-US" sz="3600" dirty="0"/>
          </a:p>
          <a:p>
            <a:pPr marL="118872" indent="0" algn="ctr">
              <a:buNone/>
            </a:pPr>
            <a:endParaRPr lang="en-US" sz="3600" dirty="0"/>
          </a:p>
        </p:txBody>
      </p:sp>
    </p:spTree>
    <p:extLst>
      <p:ext uri="{BB962C8B-B14F-4D97-AF65-F5344CB8AC3E}">
        <p14:creationId xmlns:p14="http://schemas.microsoft.com/office/powerpoint/2010/main" val="41318697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pPr marL="118872" indent="0" algn="ctr">
              <a:buNone/>
            </a:pPr>
            <a:r>
              <a:rPr lang="en-US" sz="4800" dirty="0" smtClean="0"/>
              <a:t>Custom Directives</a:t>
            </a:r>
            <a:endParaRPr lang="en-US" sz="4800" dirty="0"/>
          </a:p>
        </p:txBody>
      </p:sp>
      <p:pic>
        <p:nvPicPr>
          <p:cNvPr id="4" name="Picture 3" descr="Screen Shot 2014-05-21 at 9.15.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217" y="2816365"/>
            <a:ext cx="5930900" cy="2413000"/>
          </a:xfrm>
          <a:prstGeom prst="rect">
            <a:avLst/>
          </a:prstGeom>
        </p:spPr>
      </p:pic>
      <p:sp>
        <p:nvSpPr>
          <p:cNvPr id="5" name="TextBox 4"/>
          <p:cNvSpPr txBox="1"/>
          <p:nvPr/>
        </p:nvSpPr>
        <p:spPr>
          <a:xfrm>
            <a:off x="3132481" y="5475524"/>
            <a:ext cx="4599636" cy="461665"/>
          </a:xfrm>
          <a:prstGeom prst="rect">
            <a:avLst/>
          </a:prstGeom>
          <a:noFill/>
        </p:spPr>
        <p:txBody>
          <a:bodyPr wrap="none" rtlCol="0">
            <a:spAutoFit/>
          </a:bodyPr>
          <a:lstStyle/>
          <a:p>
            <a:r>
              <a:rPr lang="en-US" sz="2400" dirty="0" smtClean="0"/>
              <a:t>…pretending he knows something.</a:t>
            </a:r>
            <a:endParaRPr lang="en-US" sz="2400" dirty="0"/>
          </a:p>
        </p:txBody>
      </p:sp>
    </p:spTree>
    <p:extLst>
      <p:ext uri="{BB962C8B-B14F-4D97-AF65-F5344CB8AC3E}">
        <p14:creationId xmlns:p14="http://schemas.microsoft.com/office/powerpoint/2010/main" val="312742995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Directive </a:t>
            </a:r>
            <a:r>
              <a:rPr lang="en-US" dirty="0" smtClean="0"/>
              <a:t>Declaration</a:t>
            </a:r>
            <a:endParaRPr lang="en-US" dirty="0"/>
          </a:p>
        </p:txBody>
      </p:sp>
      <p:sp>
        <p:nvSpPr>
          <p:cNvPr id="3" name="Content Placeholder 2"/>
          <p:cNvSpPr>
            <a:spLocks noGrp="1"/>
          </p:cNvSpPr>
          <p:nvPr>
            <p:ph idx="1"/>
          </p:nvPr>
        </p:nvSpPr>
        <p:spPr/>
        <p:txBody>
          <a:bodyPr>
            <a:normAutofit/>
          </a:bodyPr>
          <a:lstStyle/>
          <a:p>
            <a:pPr marL="118872" indent="0">
              <a:buNone/>
            </a:pPr>
            <a:r>
              <a:rPr lang="en-US" sz="1200" dirty="0" err="1">
                <a:latin typeface="Courier New"/>
                <a:cs typeface="Courier New"/>
              </a:rPr>
              <a:t>app.</a:t>
            </a:r>
            <a:r>
              <a:rPr lang="en-US" sz="1200" b="1" dirty="0" err="1">
                <a:solidFill>
                  <a:srgbClr val="FF0000"/>
                </a:solidFill>
                <a:latin typeface="Courier New"/>
                <a:cs typeface="Courier New"/>
              </a:rPr>
              <a:t>directive</a:t>
            </a:r>
            <a:r>
              <a:rPr lang="en-US" sz="1200" dirty="0">
                <a:latin typeface="Courier New"/>
                <a:cs typeface="Courier New"/>
              </a:rPr>
              <a:t>("</a:t>
            </a:r>
            <a:r>
              <a:rPr lang="en-US" sz="1200" b="1" dirty="0">
                <a:solidFill>
                  <a:srgbClr val="FF0000"/>
                </a:solidFill>
                <a:latin typeface="Courier New"/>
                <a:cs typeface="Courier New"/>
              </a:rPr>
              <a:t>colorize</a:t>
            </a:r>
            <a:r>
              <a:rPr lang="en-US" sz="1200" dirty="0">
                <a:latin typeface="Courier New"/>
                <a:cs typeface="Courier New"/>
              </a:rPr>
              <a:t>", function () {</a:t>
            </a:r>
          </a:p>
          <a:p>
            <a:pPr marL="118872" indent="0">
              <a:buNone/>
            </a:pPr>
            <a:r>
              <a:rPr lang="en-US" sz="1200" dirty="0">
                <a:latin typeface="Courier New"/>
                <a:cs typeface="Courier New"/>
              </a:rPr>
              <a:t>  return {</a:t>
            </a:r>
          </a:p>
          <a:p>
            <a:pPr marL="118872" indent="0">
              <a:buNone/>
            </a:pPr>
            <a:r>
              <a:rPr lang="en-US" sz="1200" dirty="0">
                <a:latin typeface="Courier New"/>
                <a:cs typeface="Courier New"/>
              </a:rPr>
              <a:t>    </a:t>
            </a:r>
            <a:r>
              <a:rPr lang="en-US" sz="1200" b="1" dirty="0" smtClean="0">
                <a:solidFill>
                  <a:srgbClr val="FF0000"/>
                </a:solidFill>
                <a:latin typeface="Courier New"/>
                <a:cs typeface="Courier New"/>
              </a:rPr>
              <a:t>restrict</a:t>
            </a:r>
            <a:r>
              <a:rPr lang="en-US" sz="1200" dirty="0" smtClean="0">
                <a:latin typeface="Courier New"/>
                <a:cs typeface="Courier New"/>
              </a:rPr>
              <a:t>: </a:t>
            </a:r>
            <a:r>
              <a:rPr lang="en-US" sz="1200" dirty="0">
                <a:latin typeface="Courier New"/>
                <a:cs typeface="Courier New"/>
              </a:rPr>
              <a:t>"</a:t>
            </a:r>
            <a:r>
              <a:rPr lang="en-US" sz="1200" dirty="0" smtClean="0">
                <a:latin typeface="Courier New"/>
                <a:cs typeface="Courier New"/>
              </a:rPr>
              <a:t>AE”,</a:t>
            </a:r>
            <a:endParaRPr lang="en-US" sz="1200" dirty="0">
              <a:latin typeface="Courier New"/>
              <a:cs typeface="Courier New"/>
            </a:endParaRPr>
          </a:p>
          <a:p>
            <a:pPr marL="118872" indent="0">
              <a:buNone/>
            </a:pPr>
            <a:r>
              <a:rPr lang="en-US" sz="1200" dirty="0">
                <a:latin typeface="Courier New"/>
                <a:cs typeface="Courier New"/>
              </a:rPr>
              <a:t>    </a:t>
            </a:r>
            <a:r>
              <a:rPr lang="en-US" sz="1200" b="1" dirty="0">
                <a:solidFill>
                  <a:srgbClr val="FF0000"/>
                </a:solidFill>
                <a:latin typeface="Courier New"/>
                <a:cs typeface="Courier New"/>
              </a:rPr>
              <a:t>scope</a:t>
            </a:r>
            <a:r>
              <a:rPr lang="en-US" sz="1200" dirty="0">
                <a:latin typeface="Courier New"/>
                <a:cs typeface="Courier New"/>
              </a:rPr>
              <a:t>: {</a:t>
            </a:r>
          </a:p>
          <a:p>
            <a:pPr marL="118872" indent="0">
              <a:buNone/>
            </a:pPr>
            <a:r>
              <a:rPr lang="en-US" sz="1200" dirty="0">
                <a:latin typeface="Courier New"/>
                <a:cs typeface="Courier New"/>
              </a:rPr>
              <a:t>      color: "</a:t>
            </a:r>
            <a:r>
              <a:rPr lang="en-US" sz="1200" dirty="0" smtClean="0">
                <a:latin typeface="Courier New"/>
                <a:cs typeface="Courier New"/>
              </a:rPr>
              <a:t>=</a:t>
            </a:r>
            <a:r>
              <a:rPr lang="en-US" sz="1200" dirty="0">
                <a:latin typeface="Courier New"/>
                <a:cs typeface="Courier New"/>
              </a:rPr>
              <a:t>"</a:t>
            </a:r>
            <a:endParaRPr lang="en-US" sz="1200" dirty="0" smtClean="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r>
              <a:rPr lang="en-US" sz="1200" dirty="0">
                <a:latin typeface="Courier New"/>
                <a:cs typeface="Courier New"/>
              </a:rPr>
              <a:t>    </a:t>
            </a:r>
            <a:r>
              <a:rPr lang="en-US" sz="1200" b="1" dirty="0">
                <a:solidFill>
                  <a:srgbClr val="FF0000"/>
                </a:solidFill>
                <a:latin typeface="Courier New"/>
                <a:cs typeface="Courier New"/>
              </a:rPr>
              <a:t>template</a:t>
            </a:r>
            <a:r>
              <a:rPr lang="en-US" sz="1200" dirty="0">
                <a:latin typeface="Courier New"/>
                <a:cs typeface="Courier New"/>
              </a:rPr>
              <a:t>: "&lt;span&gt;" +</a:t>
            </a:r>
          </a:p>
          <a:p>
            <a:pPr marL="118872" indent="0">
              <a:buNone/>
            </a:pPr>
            <a:r>
              <a:rPr lang="en-US" sz="1200" dirty="0">
                <a:latin typeface="Courier New"/>
                <a:cs typeface="Courier New"/>
              </a:rPr>
              <a:t>                "&lt;span style='color: {{color}};' </a:t>
            </a:r>
            <a:r>
              <a:rPr lang="en-US" sz="1200" b="1" dirty="0">
                <a:solidFill>
                  <a:srgbClr val="FF0000"/>
                </a:solidFill>
                <a:latin typeface="Courier New"/>
                <a:cs typeface="Courier New"/>
              </a:rPr>
              <a:t>data-</a:t>
            </a:r>
            <a:r>
              <a:rPr lang="en-US" sz="1200" b="1" dirty="0" err="1">
                <a:solidFill>
                  <a:srgbClr val="FF0000"/>
                </a:solidFill>
                <a:latin typeface="Courier New"/>
                <a:cs typeface="Courier New"/>
              </a:rPr>
              <a:t>ng</a:t>
            </a:r>
            <a:r>
              <a:rPr lang="en-US" sz="1200" b="1" dirty="0">
                <a:solidFill>
                  <a:srgbClr val="FF0000"/>
                </a:solidFill>
                <a:latin typeface="Courier New"/>
                <a:cs typeface="Courier New"/>
              </a:rPr>
              <a:t>-</a:t>
            </a:r>
            <a:r>
              <a:rPr lang="en-US" sz="1200" b="1" dirty="0" err="1">
                <a:solidFill>
                  <a:srgbClr val="FF0000"/>
                </a:solidFill>
                <a:latin typeface="Courier New"/>
                <a:cs typeface="Courier New"/>
              </a:rPr>
              <a:t>transclude</a:t>
            </a:r>
            <a:r>
              <a:rPr lang="en-US" sz="1200" dirty="0">
                <a:latin typeface="Courier New"/>
                <a:cs typeface="Courier New"/>
              </a:rPr>
              <a:t>&gt;&lt;/span&gt;" +</a:t>
            </a:r>
          </a:p>
          <a:p>
            <a:pPr marL="118872" indent="0">
              <a:buNone/>
            </a:pPr>
            <a:r>
              <a:rPr lang="en-US" sz="1200" dirty="0">
                <a:latin typeface="Courier New"/>
                <a:cs typeface="Courier New"/>
              </a:rPr>
              <a:t>              "&lt;/span&gt;",</a:t>
            </a:r>
          </a:p>
          <a:p>
            <a:pPr marL="118872" indent="0">
              <a:buNone/>
            </a:pPr>
            <a:r>
              <a:rPr lang="en-US" sz="1200" dirty="0">
                <a:latin typeface="Courier New"/>
                <a:cs typeface="Courier New"/>
              </a:rPr>
              <a:t>    </a:t>
            </a:r>
            <a:r>
              <a:rPr lang="en-US" sz="1200" b="1" dirty="0" err="1">
                <a:solidFill>
                  <a:srgbClr val="FF0000"/>
                </a:solidFill>
                <a:latin typeface="Courier New"/>
                <a:cs typeface="Courier New"/>
              </a:rPr>
              <a:t>transclude</a:t>
            </a:r>
            <a:r>
              <a:rPr lang="en-US" sz="1200" dirty="0">
                <a:latin typeface="Courier New"/>
                <a:cs typeface="Courier New"/>
              </a:rPr>
              <a:t>: </a:t>
            </a:r>
            <a:r>
              <a:rPr lang="en-US" sz="1200" dirty="0" smtClean="0">
                <a:latin typeface="Courier New"/>
                <a:cs typeface="Courier New"/>
              </a:rPr>
              <a:t>true</a:t>
            </a:r>
            <a:endParaRPr lang="en-US" sz="1200" dirty="0">
              <a:latin typeface="Courier New"/>
              <a:cs typeface="Courier New"/>
            </a:endParaRPr>
          </a:p>
          <a:p>
            <a:pPr marL="118872" indent="0">
              <a:buNone/>
            </a:pPr>
            <a:r>
              <a:rPr lang="en-US" sz="1200" dirty="0">
                <a:latin typeface="Courier New"/>
                <a:cs typeface="Courier New"/>
              </a:rPr>
              <a:t>  };</a:t>
            </a:r>
          </a:p>
          <a:p>
            <a:pPr marL="118872" indent="0">
              <a:buNone/>
            </a:pPr>
            <a:r>
              <a:rPr lang="en-US" sz="1200" dirty="0">
                <a:latin typeface="Courier New"/>
                <a:cs typeface="Courier New"/>
              </a:rPr>
              <a:t>});</a:t>
            </a:r>
            <a:endParaRPr lang="en-US" sz="1200" dirty="0" smtClean="0">
              <a:latin typeface="Courier New"/>
              <a:cs typeface="Courier New"/>
            </a:endParaRPr>
          </a:p>
        </p:txBody>
      </p:sp>
    </p:spTree>
    <p:extLst>
      <p:ext uri="{BB962C8B-B14F-4D97-AF65-F5344CB8AC3E}">
        <p14:creationId xmlns:p14="http://schemas.microsoft.com/office/powerpoint/2010/main" val="387892497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Directive </a:t>
            </a:r>
            <a:r>
              <a:rPr lang="en-US" dirty="0" smtClean="0"/>
              <a:t>Usage</a:t>
            </a:r>
            <a:endParaRPr lang="en-US" dirty="0"/>
          </a:p>
        </p:txBody>
      </p:sp>
      <p:sp>
        <p:nvSpPr>
          <p:cNvPr id="3" name="Content Placeholder 2"/>
          <p:cNvSpPr>
            <a:spLocks noGrp="1"/>
          </p:cNvSpPr>
          <p:nvPr>
            <p:ph idx="1"/>
          </p:nvPr>
        </p:nvSpPr>
        <p:spPr/>
        <p:txBody>
          <a:bodyPr>
            <a:normAutofit/>
          </a:bodyPr>
          <a:lstStyle/>
          <a:p>
            <a:pPr marL="118872" indent="0">
              <a:buNone/>
            </a:pPr>
            <a:r>
              <a:rPr lang="en-US" sz="1200" dirty="0">
                <a:latin typeface="Courier New"/>
                <a:cs typeface="Courier New"/>
              </a:rPr>
              <a:t>&lt;h2&gt;Students&lt;/h2&gt;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Filter: &lt;input type="text" data-</a:t>
            </a:r>
            <a:r>
              <a:rPr lang="en-US" sz="1200" dirty="0" err="1">
                <a:latin typeface="Courier New"/>
                <a:cs typeface="Courier New"/>
              </a:rPr>
              <a:t>ng</a:t>
            </a:r>
            <a:r>
              <a:rPr lang="en-US" sz="1200" dirty="0">
                <a:latin typeface="Courier New"/>
                <a:cs typeface="Courier New"/>
              </a:rPr>
              <a:t>-model="</a:t>
            </a:r>
            <a:r>
              <a:rPr lang="en-US" sz="1200" dirty="0" err="1">
                <a:latin typeface="Courier New"/>
                <a:cs typeface="Courier New"/>
              </a:rPr>
              <a:t>search.name</a:t>
            </a:r>
            <a:r>
              <a:rPr lang="en-US" sz="1200" dirty="0">
                <a:latin typeface="Courier New"/>
                <a:cs typeface="Courier New"/>
              </a:rPr>
              <a:t>"&gt;&lt;</a:t>
            </a:r>
            <a:r>
              <a:rPr lang="en-US" sz="1200" dirty="0" err="1">
                <a:latin typeface="Courier New"/>
                <a:cs typeface="Courier New"/>
              </a:rPr>
              <a:t>br</a:t>
            </a:r>
            <a:r>
              <a:rPr lang="en-US" sz="1200" dirty="0">
                <a:latin typeface="Courier New"/>
                <a:cs typeface="Courier New"/>
              </a:rPr>
              <a:t>/&gt;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Color: &lt;input type="text" data-</a:t>
            </a:r>
            <a:r>
              <a:rPr lang="en-US" sz="1200" dirty="0" err="1">
                <a:latin typeface="Courier New"/>
                <a:cs typeface="Courier New"/>
              </a:rPr>
              <a:t>ng</a:t>
            </a:r>
            <a:r>
              <a:rPr lang="en-US" sz="1200" dirty="0">
                <a:latin typeface="Courier New"/>
                <a:cs typeface="Courier New"/>
              </a:rPr>
              <a:t>-model="</a:t>
            </a:r>
            <a:r>
              <a:rPr lang="en-US" sz="1200" b="1" dirty="0" err="1">
                <a:solidFill>
                  <a:srgbClr val="FF0000"/>
                </a:solidFill>
                <a:latin typeface="Courier New"/>
                <a:cs typeface="Courier New"/>
              </a:rPr>
              <a:t>chosenColor</a:t>
            </a:r>
            <a:r>
              <a:rPr lang="en-US" sz="1200" dirty="0">
                <a:latin typeface="Courier New"/>
                <a:cs typeface="Courier New"/>
              </a:rPr>
              <a:t>"&gt;&lt;</a:t>
            </a:r>
            <a:r>
              <a:rPr lang="en-US" sz="1200" dirty="0" err="1">
                <a:latin typeface="Courier New"/>
                <a:cs typeface="Courier New"/>
              </a:rPr>
              <a:t>br</a:t>
            </a:r>
            <a:r>
              <a:rPr lang="en-US" sz="1200" dirty="0">
                <a:latin typeface="Courier New"/>
                <a:cs typeface="Courier New"/>
              </a:rPr>
              <a:t>/&gt;</a:t>
            </a:r>
          </a:p>
          <a:p>
            <a:pPr marL="118872" indent="0">
              <a:buNone/>
            </a:pPr>
            <a:endParaRPr lang="en-US" sz="1200" dirty="0">
              <a:latin typeface="Courier New"/>
              <a:cs typeface="Courier New"/>
            </a:endParaRPr>
          </a:p>
          <a:p>
            <a:pPr marL="118872" indent="0">
              <a:buNone/>
            </a:pPr>
            <a:r>
              <a:rPr lang="en-US" sz="1200" dirty="0">
                <a:latin typeface="Courier New"/>
                <a:cs typeface="Courier New"/>
              </a:rPr>
              <a:t>&lt;</a:t>
            </a:r>
            <a:r>
              <a:rPr lang="en-US" sz="1200" dirty="0" err="1">
                <a:latin typeface="Courier New"/>
                <a:cs typeface="Courier New"/>
              </a:rPr>
              <a:t>ul</a:t>
            </a:r>
            <a:r>
              <a:rPr lang="en-US" sz="1200" dirty="0">
                <a:latin typeface="Courier New"/>
                <a:cs typeface="Courier New"/>
              </a:rPr>
              <a:t>&gt;</a:t>
            </a:r>
          </a:p>
          <a:p>
            <a:pPr marL="118872" indent="0">
              <a:buNone/>
            </a:pPr>
            <a:r>
              <a:rPr lang="en-US" sz="1200" dirty="0">
                <a:latin typeface="Courier New"/>
                <a:cs typeface="Courier New"/>
              </a:rPr>
              <a:t>  &lt;li </a:t>
            </a:r>
            <a:r>
              <a:rPr lang="en-US" sz="1200" b="1" dirty="0">
                <a:solidFill>
                  <a:srgbClr val="FF0000"/>
                </a:solidFill>
                <a:latin typeface="Courier New"/>
                <a:cs typeface="Courier New"/>
              </a:rPr>
              <a:t>colorize</a:t>
            </a:r>
            <a:r>
              <a:rPr lang="en-US" sz="1200" dirty="0">
                <a:solidFill>
                  <a:srgbClr val="FF0000"/>
                </a:solidFill>
                <a:latin typeface="Courier New"/>
                <a:cs typeface="Courier New"/>
              </a:rPr>
              <a:t> </a:t>
            </a:r>
            <a:r>
              <a:rPr lang="en-US" sz="1200" b="1" dirty="0">
                <a:solidFill>
                  <a:srgbClr val="FF0000"/>
                </a:solidFill>
                <a:latin typeface="Courier New"/>
                <a:cs typeface="Courier New"/>
              </a:rPr>
              <a:t>color</a:t>
            </a:r>
            <a:r>
              <a:rPr lang="en-US" sz="1200" dirty="0">
                <a:latin typeface="Courier New"/>
                <a:cs typeface="Courier New"/>
              </a:rPr>
              <a:t>="</a:t>
            </a:r>
            <a:r>
              <a:rPr lang="en-US" sz="1200" b="1" dirty="0" err="1">
                <a:solidFill>
                  <a:srgbClr val="FF0000"/>
                </a:solidFill>
                <a:latin typeface="Courier New"/>
                <a:cs typeface="Courier New"/>
              </a:rPr>
              <a:t>chosenColor</a:t>
            </a:r>
            <a:r>
              <a:rPr lang="en-US" sz="1200" dirty="0">
                <a:latin typeface="Courier New"/>
                <a:cs typeface="Courier New"/>
              </a:rPr>
              <a:t>" data-</a:t>
            </a:r>
            <a:r>
              <a:rPr lang="en-US" sz="1200" dirty="0" err="1">
                <a:latin typeface="Courier New"/>
                <a:cs typeface="Courier New"/>
              </a:rPr>
              <a:t>ng</a:t>
            </a:r>
            <a:r>
              <a:rPr lang="en-US" sz="1200" dirty="0">
                <a:latin typeface="Courier New"/>
                <a:cs typeface="Courier New"/>
              </a:rPr>
              <a:t>-click="</a:t>
            </a:r>
            <a:r>
              <a:rPr lang="en-US" sz="1200" dirty="0" err="1">
                <a:latin typeface="Courier New"/>
                <a:cs typeface="Courier New"/>
              </a:rPr>
              <a:t>displayStudentInfo</a:t>
            </a:r>
            <a:r>
              <a:rPr lang="en-US" sz="1200" dirty="0">
                <a:latin typeface="Courier New"/>
                <a:cs typeface="Courier New"/>
              </a:rPr>
              <a:t>(student</a:t>
            </a:r>
            <a:r>
              <a:rPr lang="en-US" sz="1200" dirty="0" smtClean="0">
                <a:latin typeface="Courier New"/>
                <a:cs typeface="Courier New"/>
              </a:rPr>
              <a:t>)”</a:t>
            </a:r>
          </a:p>
          <a:p>
            <a:pPr marL="118872" indent="0">
              <a:buNone/>
            </a:pPr>
            <a:r>
              <a:rPr lang="en-US" sz="1200" dirty="0">
                <a:latin typeface="Courier New"/>
                <a:cs typeface="Courier New"/>
              </a:rPr>
              <a:t> </a:t>
            </a:r>
            <a:r>
              <a:rPr lang="en-US" sz="1200" dirty="0" smtClean="0">
                <a:latin typeface="Courier New"/>
                <a:cs typeface="Courier New"/>
              </a:rPr>
              <a:t>     data</a:t>
            </a:r>
            <a:r>
              <a:rPr lang="en-US" sz="1200" dirty="0">
                <a:latin typeface="Courier New"/>
                <a:cs typeface="Courier New"/>
              </a:rPr>
              <a:t>-</a:t>
            </a:r>
            <a:r>
              <a:rPr lang="en-US" sz="1200" dirty="0" err="1">
                <a:latin typeface="Courier New"/>
                <a:cs typeface="Courier New"/>
              </a:rPr>
              <a:t>ng</a:t>
            </a:r>
            <a:r>
              <a:rPr lang="en-US" sz="1200" dirty="0">
                <a:latin typeface="Courier New"/>
                <a:cs typeface="Courier New"/>
              </a:rPr>
              <a:t>-repeat="student in students | </a:t>
            </a:r>
            <a:r>
              <a:rPr lang="en-US" sz="1200" dirty="0" err="1">
                <a:latin typeface="Courier New"/>
                <a:cs typeface="Courier New"/>
              </a:rPr>
              <a:t>filter:search</a:t>
            </a:r>
            <a:r>
              <a:rPr lang="en-US" sz="1200" dirty="0">
                <a:latin typeface="Courier New"/>
                <a:cs typeface="Courier New"/>
              </a:rPr>
              <a:t> | </a:t>
            </a:r>
            <a:r>
              <a:rPr lang="en-US" sz="1200" dirty="0" err="1">
                <a:latin typeface="Courier New"/>
                <a:cs typeface="Courier New"/>
              </a:rPr>
              <a:t>orderBy</a:t>
            </a:r>
            <a:r>
              <a:rPr lang="en-US" sz="1200" dirty="0">
                <a:latin typeface="Courier New"/>
                <a:cs typeface="Courier New"/>
              </a:rPr>
              <a:t>:'</a:t>
            </a:r>
            <a:r>
              <a:rPr lang="en-US" sz="1200" dirty="0" err="1">
                <a:latin typeface="Courier New"/>
                <a:cs typeface="Courier New"/>
              </a:rPr>
              <a:t>grade':true</a:t>
            </a:r>
            <a:r>
              <a:rPr lang="en-US" sz="1200" dirty="0">
                <a:latin typeface="Courier New"/>
                <a:cs typeface="Courier New"/>
              </a:rPr>
              <a:t>"&gt;</a:t>
            </a:r>
          </a:p>
          <a:p>
            <a:pPr marL="118872" indent="0">
              <a:buNone/>
            </a:pPr>
            <a:r>
              <a:rPr lang="en-US" sz="1200" dirty="0">
                <a:latin typeface="Courier New"/>
                <a:cs typeface="Courier New"/>
              </a:rPr>
              <a:t>    {{</a:t>
            </a:r>
            <a:r>
              <a:rPr lang="en-US" sz="1200" dirty="0" err="1">
                <a:latin typeface="Courier New"/>
                <a:cs typeface="Courier New"/>
              </a:rPr>
              <a:t>student.name</a:t>
            </a:r>
            <a:r>
              <a:rPr lang="en-US" sz="1200" dirty="0">
                <a:latin typeface="Courier New"/>
                <a:cs typeface="Courier New"/>
              </a:rPr>
              <a:t>}} is in classroom</a:t>
            </a:r>
          </a:p>
          <a:p>
            <a:pPr marL="118872" indent="0">
              <a:buNone/>
            </a:pPr>
            <a:r>
              <a:rPr lang="en-US" sz="1200" dirty="0">
                <a:latin typeface="Courier New"/>
                <a:cs typeface="Courier New"/>
              </a:rPr>
              <a:t>    {{</a:t>
            </a:r>
            <a:r>
              <a:rPr lang="en-US" sz="1200" dirty="0" err="1">
                <a:latin typeface="Courier New"/>
                <a:cs typeface="Courier New"/>
              </a:rPr>
              <a:t>student.classroom</a:t>
            </a:r>
            <a:r>
              <a:rPr lang="en-US" sz="1200" dirty="0">
                <a:latin typeface="Courier New"/>
                <a:cs typeface="Courier New"/>
              </a:rPr>
              <a:t>}}, and earned a grade of</a:t>
            </a:r>
          </a:p>
          <a:p>
            <a:pPr marL="118872" indent="0">
              <a:buNone/>
            </a:pPr>
            <a:r>
              <a:rPr lang="en-US" sz="1200" dirty="0">
                <a:latin typeface="Courier New"/>
                <a:cs typeface="Courier New"/>
              </a:rPr>
              <a:t>    {{</a:t>
            </a:r>
            <a:r>
              <a:rPr lang="en-US" sz="1200" dirty="0" err="1">
                <a:latin typeface="Courier New"/>
                <a:cs typeface="Courier New"/>
              </a:rPr>
              <a:t>student.grade</a:t>
            </a:r>
            <a:r>
              <a:rPr lang="en-US" sz="1200" dirty="0">
                <a:latin typeface="Courier New"/>
                <a:cs typeface="Courier New"/>
              </a:rPr>
              <a:t>}}.</a:t>
            </a:r>
          </a:p>
          <a:p>
            <a:pPr marL="118872" indent="0">
              <a:buNone/>
            </a:pPr>
            <a:r>
              <a:rPr lang="en-US" sz="1200" dirty="0">
                <a:latin typeface="Courier New"/>
                <a:cs typeface="Courier New"/>
              </a:rPr>
              <a:t>  &lt;/li&gt;</a:t>
            </a:r>
          </a:p>
          <a:p>
            <a:pPr marL="118872" indent="0">
              <a:buNone/>
            </a:pPr>
            <a:r>
              <a:rPr lang="en-US" sz="1200" dirty="0">
                <a:latin typeface="Courier New"/>
                <a:cs typeface="Courier New"/>
              </a:rPr>
              <a:t>&lt;/</a:t>
            </a:r>
            <a:r>
              <a:rPr lang="en-US" sz="1200" dirty="0" err="1">
                <a:latin typeface="Courier New"/>
                <a:cs typeface="Courier New"/>
              </a:rPr>
              <a:t>ul</a:t>
            </a:r>
            <a:r>
              <a:rPr lang="en-US" sz="1200" dirty="0">
                <a:latin typeface="Courier New"/>
                <a:cs typeface="Courier New"/>
              </a:rPr>
              <a:t>&gt;</a:t>
            </a:r>
            <a:endParaRPr lang="en-US" sz="1200" dirty="0">
              <a:latin typeface="Courier New"/>
              <a:cs typeface="Courier New"/>
            </a:endParaRPr>
          </a:p>
        </p:txBody>
      </p:sp>
    </p:spTree>
    <p:extLst>
      <p:ext uri="{BB962C8B-B14F-4D97-AF65-F5344CB8AC3E}">
        <p14:creationId xmlns:p14="http://schemas.microsoft.com/office/powerpoint/2010/main" val="426845235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Advanced Directive </a:t>
            </a:r>
            <a:r>
              <a:rPr lang="en-US" dirty="0" smtClean="0"/>
              <a:t>Declaration</a:t>
            </a:r>
            <a:endParaRPr lang="en-US" dirty="0"/>
          </a:p>
        </p:txBody>
      </p:sp>
      <p:sp>
        <p:nvSpPr>
          <p:cNvPr id="3" name="Content Placeholder 2"/>
          <p:cNvSpPr>
            <a:spLocks noGrp="1"/>
          </p:cNvSpPr>
          <p:nvPr>
            <p:ph idx="1"/>
          </p:nvPr>
        </p:nvSpPr>
        <p:spPr/>
        <p:txBody>
          <a:bodyPr>
            <a:normAutofit fontScale="92500" lnSpcReduction="10000"/>
          </a:bodyPr>
          <a:lstStyle/>
          <a:p>
            <a:pPr marL="118872" indent="0">
              <a:buNone/>
            </a:pPr>
            <a:r>
              <a:rPr lang="en-US" sz="1200" dirty="0" err="1">
                <a:latin typeface="Courier New"/>
                <a:cs typeface="Courier New"/>
              </a:rPr>
              <a:t>app.directive</a:t>
            </a:r>
            <a:r>
              <a:rPr lang="en-US" sz="1200" dirty="0">
                <a:latin typeface="Courier New"/>
                <a:cs typeface="Courier New"/>
              </a:rPr>
              <a:t>("</a:t>
            </a:r>
            <a:r>
              <a:rPr lang="en-US" sz="1200" b="1" dirty="0">
                <a:solidFill>
                  <a:srgbClr val="FF0000"/>
                </a:solidFill>
                <a:latin typeface="Courier New"/>
                <a:cs typeface="Courier New"/>
              </a:rPr>
              <a:t>collapsible</a:t>
            </a:r>
            <a:r>
              <a:rPr lang="en-US" sz="1200" dirty="0">
                <a:latin typeface="Courier New"/>
                <a:cs typeface="Courier New"/>
              </a:rPr>
              <a:t>", function () {</a:t>
            </a:r>
          </a:p>
          <a:p>
            <a:pPr marL="118872" indent="0">
              <a:buNone/>
            </a:pPr>
            <a:r>
              <a:rPr lang="en-US" sz="1200" dirty="0">
                <a:latin typeface="Courier New"/>
                <a:cs typeface="Courier New"/>
              </a:rPr>
              <a:t>  return {</a:t>
            </a:r>
          </a:p>
          <a:p>
            <a:pPr marL="118872" indent="0">
              <a:buNone/>
            </a:pPr>
            <a:r>
              <a:rPr lang="en-US" sz="1200" dirty="0">
                <a:latin typeface="Courier New"/>
                <a:cs typeface="Courier New"/>
              </a:rPr>
              <a:t>    restrict: "</a:t>
            </a:r>
            <a:r>
              <a:rPr lang="en-US" sz="1200" dirty="0" smtClean="0">
                <a:latin typeface="Courier New"/>
                <a:cs typeface="Courier New"/>
              </a:rPr>
              <a:t>E</a:t>
            </a:r>
            <a:r>
              <a:rPr lang="en-US" sz="1200" dirty="0">
                <a:latin typeface="Courier New"/>
                <a:cs typeface="Courier New"/>
              </a:rPr>
              <a:t>"</a:t>
            </a:r>
            <a:r>
              <a:rPr lang="en-US" sz="1200" dirty="0" smtClean="0">
                <a:latin typeface="Courier New"/>
                <a:cs typeface="Courier New"/>
              </a:rPr>
              <a:t>,</a:t>
            </a:r>
            <a:endParaRPr lang="en-US" sz="1200" dirty="0">
              <a:latin typeface="Courier New"/>
              <a:cs typeface="Courier New"/>
            </a:endParaRPr>
          </a:p>
          <a:p>
            <a:pPr marL="118872" indent="0">
              <a:buNone/>
            </a:pPr>
            <a:r>
              <a:rPr lang="en-US" sz="1200" dirty="0">
                <a:latin typeface="Courier New"/>
                <a:cs typeface="Courier New"/>
              </a:rPr>
              <a:t>    template: "&lt;div&gt;" +</a:t>
            </a:r>
          </a:p>
          <a:p>
            <a:pPr marL="118872" indent="0">
              <a:buNone/>
            </a:pPr>
            <a:r>
              <a:rPr lang="en-US" sz="1200" dirty="0">
                <a:latin typeface="Courier New"/>
                <a:cs typeface="Courier New"/>
              </a:rPr>
              <a:t>                "&lt;h3 data-</a:t>
            </a:r>
            <a:r>
              <a:rPr lang="en-US" sz="1200" dirty="0" err="1">
                <a:latin typeface="Courier New"/>
                <a:cs typeface="Courier New"/>
              </a:rPr>
              <a:t>ng</a:t>
            </a:r>
            <a:r>
              <a:rPr lang="en-US" sz="1200" dirty="0">
                <a:latin typeface="Courier New"/>
                <a:cs typeface="Courier New"/>
              </a:rPr>
              <a:t>-click='</a:t>
            </a:r>
            <a:r>
              <a:rPr lang="en-US" sz="1200" dirty="0" err="1">
                <a:latin typeface="Courier New"/>
                <a:cs typeface="Courier New"/>
              </a:rPr>
              <a:t>toggleVisibility</a:t>
            </a:r>
            <a:r>
              <a:rPr lang="en-US" sz="1200" dirty="0">
                <a:latin typeface="Courier New"/>
                <a:cs typeface="Courier New"/>
              </a:rPr>
              <a:t>()'&gt;{{title}}&lt;/h3&gt;" +</a:t>
            </a:r>
          </a:p>
          <a:p>
            <a:pPr marL="118872" indent="0">
              <a:buNone/>
            </a:pPr>
            <a:r>
              <a:rPr lang="en-US" sz="1200" dirty="0">
                <a:latin typeface="Courier New"/>
                <a:cs typeface="Courier New"/>
              </a:rPr>
              <a:t>                "&lt;div data-</a:t>
            </a:r>
            <a:r>
              <a:rPr lang="en-US" sz="1200" dirty="0" err="1">
                <a:latin typeface="Courier New"/>
                <a:cs typeface="Courier New"/>
              </a:rPr>
              <a:t>ng</a:t>
            </a:r>
            <a:r>
              <a:rPr lang="en-US" sz="1200" dirty="0">
                <a:latin typeface="Courier New"/>
                <a:cs typeface="Courier New"/>
              </a:rPr>
              <a:t>-show='visible' data-</a:t>
            </a:r>
            <a:r>
              <a:rPr lang="en-US" sz="1200" dirty="0" err="1">
                <a:latin typeface="Courier New"/>
                <a:cs typeface="Courier New"/>
              </a:rPr>
              <a:t>ng</a:t>
            </a:r>
            <a:r>
              <a:rPr lang="en-US" sz="1200" dirty="0">
                <a:latin typeface="Courier New"/>
                <a:cs typeface="Courier New"/>
              </a:rPr>
              <a:t>-</a:t>
            </a:r>
            <a:r>
              <a:rPr lang="en-US" sz="1200" dirty="0" err="1">
                <a:latin typeface="Courier New"/>
                <a:cs typeface="Courier New"/>
              </a:rPr>
              <a:t>transclude</a:t>
            </a:r>
            <a:r>
              <a:rPr lang="en-US" sz="1200" dirty="0">
                <a:latin typeface="Courier New"/>
                <a:cs typeface="Courier New"/>
              </a:rPr>
              <a:t>&gt;&lt;/div&gt;" +</a:t>
            </a:r>
          </a:p>
          <a:p>
            <a:pPr marL="118872" indent="0">
              <a:buNone/>
            </a:pPr>
            <a:r>
              <a:rPr lang="en-US" sz="1200" dirty="0">
                <a:latin typeface="Courier New"/>
                <a:cs typeface="Courier New"/>
              </a:rPr>
              <a:t>              "&lt;/div&gt;",</a:t>
            </a:r>
          </a:p>
          <a:p>
            <a:pPr marL="118872" indent="0">
              <a:buNone/>
            </a:pPr>
            <a:r>
              <a:rPr lang="en-US" sz="1200" dirty="0">
                <a:latin typeface="Courier New"/>
                <a:cs typeface="Courier New"/>
              </a:rPr>
              <a:t> </a:t>
            </a:r>
            <a:r>
              <a:rPr lang="en-US" sz="1200" dirty="0" smtClean="0">
                <a:latin typeface="Courier New"/>
                <a:cs typeface="Courier New"/>
              </a:rPr>
              <a:t>   scope</a:t>
            </a:r>
            <a:r>
              <a:rPr lang="en-US" sz="1200" dirty="0">
                <a:latin typeface="Courier New"/>
                <a:cs typeface="Courier New"/>
              </a:rPr>
              <a:t>: {</a:t>
            </a:r>
          </a:p>
          <a:p>
            <a:pPr marL="118872" indent="0">
              <a:buNone/>
            </a:pPr>
            <a:r>
              <a:rPr lang="en-US" sz="1200" dirty="0">
                <a:latin typeface="Courier New"/>
                <a:cs typeface="Courier New"/>
              </a:rPr>
              <a:t>    </a:t>
            </a:r>
            <a:r>
              <a:rPr lang="en-US" sz="1200" dirty="0" smtClean="0">
                <a:latin typeface="Courier New"/>
                <a:cs typeface="Courier New"/>
              </a:rPr>
              <a:t>  title</a:t>
            </a:r>
            <a:r>
              <a:rPr lang="en-US" sz="1200" dirty="0">
                <a:latin typeface="Courier New"/>
                <a:cs typeface="Courier New"/>
              </a:rPr>
              <a:t>: "@”</a:t>
            </a:r>
          </a:p>
          <a:p>
            <a:pPr marL="118872" indent="0">
              <a:buNone/>
            </a:pPr>
            <a:r>
              <a:rPr lang="en-US" sz="1200" dirty="0">
                <a:latin typeface="Courier New"/>
                <a:cs typeface="Courier New"/>
              </a:rPr>
              <a:t>    }</a:t>
            </a:r>
            <a:r>
              <a:rPr lang="en-US" sz="1200" dirty="0" smtClean="0">
                <a:latin typeface="Courier New"/>
                <a:cs typeface="Courier New"/>
              </a:rPr>
              <a:t>,</a:t>
            </a:r>
          </a:p>
          <a:p>
            <a:pPr marL="118872" indent="0">
              <a:buNone/>
            </a:pPr>
            <a:r>
              <a:rPr lang="en-US" sz="1200" dirty="0" smtClean="0">
                <a:latin typeface="Courier New"/>
                <a:cs typeface="Courier New"/>
              </a:rPr>
              <a:t>    </a:t>
            </a:r>
            <a:r>
              <a:rPr lang="en-US" sz="1200" b="1" dirty="0">
                <a:solidFill>
                  <a:srgbClr val="FF0000"/>
                </a:solidFill>
                <a:latin typeface="Courier New"/>
                <a:cs typeface="Courier New"/>
              </a:rPr>
              <a:t>replace</a:t>
            </a:r>
            <a:r>
              <a:rPr lang="en-US" sz="1200" dirty="0">
                <a:latin typeface="Courier New"/>
                <a:cs typeface="Courier New"/>
              </a:rPr>
              <a:t>: true</a:t>
            </a:r>
            <a:r>
              <a:rPr lang="en-US" sz="1200" dirty="0" smtClean="0">
                <a:latin typeface="Courier New"/>
                <a:cs typeface="Courier New"/>
              </a:rPr>
              <a:t>,</a:t>
            </a:r>
          </a:p>
          <a:p>
            <a:pPr marL="118872" indent="0">
              <a:buNone/>
            </a:pPr>
            <a:r>
              <a:rPr lang="en-US" sz="1200" dirty="0" smtClean="0">
                <a:latin typeface="Courier New"/>
                <a:cs typeface="Courier New"/>
              </a:rPr>
              <a:t>    </a:t>
            </a:r>
            <a:r>
              <a:rPr lang="en-US" sz="1200" b="1" dirty="0" smtClean="0">
                <a:solidFill>
                  <a:srgbClr val="FF0000"/>
                </a:solidFill>
                <a:latin typeface="Courier New"/>
                <a:cs typeface="Courier New"/>
              </a:rPr>
              <a:t>link</a:t>
            </a:r>
            <a:r>
              <a:rPr lang="en-US" sz="1200" dirty="0">
                <a:latin typeface="Courier New"/>
                <a:cs typeface="Courier New"/>
              </a:rPr>
              <a:t>: function (</a:t>
            </a:r>
            <a:r>
              <a:rPr lang="en-US" sz="1200" b="1" dirty="0">
                <a:solidFill>
                  <a:srgbClr val="FF0000"/>
                </a:solidFill>
                <a:latin typeface="Courier New"/>
                <a:cs typeface="Courier New"/>
              </a:rPr>
              <a:t>scope</a:t>
            </a:r>
            <a:r>
              <a:rPr lang="en-US" sz="1200" dirty="0">
                <a:latin typeface="Courier New"/>
                <a:cs typeface="Courier New"/>
              </a:rPr>
              <a:t>, </a:t>
            </a:r>
            <a:r>
              <a:rPr lang="en-US" sz="1200" b="1" dirty="0">
                <a:solidFill>
                  <a:srgbClr val="FF0000"/>
                </a:solidFill>
                <a:latin typeface="Courier New"/>
                <a:cs typeface="Courier New"/>
              </a:rPr>
              <a:t>element</a:t>
            </a:r>
            <a:r>
              <a:rPr lang="en-US" sz="1200" dirty="0">
                <a:latin typeface="Courier New"/>
                <a:cs typeface="Courier New"/>
              </a:rPr>
              <a:t>, </a:t>
            </a:r>
            <a:r>
              <a:rPr lang="en-US" sz="1200" dirty="0" err="1">
                <a:latin typeface="Courier New"/>
                <a:cs typeface="Courier New"/>
              </a:rPr>
              <a:t>attrs</a:t>
            </a:r>
            <a:r>
              <a:rPr lang="en-US" sz="1200" dirty="0">
                <a:latin typeface="Courier New"/>
                <a:cs typeface="Courier New"/>
              </a:rPr>
              <a:t>, </a:t>
            </a:r>
            <a:r>
              <a:rPr lang="en-US" sz="1200" dirty="0" err="1">
                <a:latin typeface="Courier New"/>
                <a:cs typeface="Courier New"/>
              </a:rPr>
              <a:t>ctrls</a:t>
            </a:r>
            <a:r>
              <a:rPr lang="en-US" sz="1200" dirty="0">
                <a:latin typeface="Courier New"/>
                <a:cs typeface="Courier New"/>
              </a:rPr>
              <a:t>, </a:t>
            </a:r>
            <a:r>
              <a:rPr lang="en-US" sz="1200" b="1" dirty="0" err="1">
                <a:solidFill>
                  <a:srgbClr val="FF0000"/>
                </a:solidFill>
                <a:latin typeface="Courier New"/>
                <a:cs typeface="Courier New"/>
              </a:rPr>
              <a:t>transclude</a:t>
            </a:r>
            <a:r>
              <a:rPr lang="en-US" sz="1200" dirty="0">
                <a:latin typeface="Courier New"/>
                <a:cs typeface="Courier New"/>
              </a:rPr>
              <a:t>) {</a:t>
            </a:r>
          </a:p>
          <a:p>
            <a:pPr marL="118872" indent="0">
              <a:buNone/>
            </a:pPr>
            <a:r>
              <a:rPr lang="en-US" sz="1200" dirty="0" smtClean="0">
                <a:latin typeface="Courier New"/>
                <a:cs typeface="Courier New"/>
              </a:rPr>
              <a:t>      </a:t>
            </a:r>
            <a:r>
              <a:rPr lang="en-US" sz="1200" b="1" dirty="0" err="1" smtClean="0">
                <a:solidFill>
                  <a:srgbClr val="FF0000"/>
                </a:solidFill>
                <a:latin typeface="Courier New"/>
                <a:cs typeface="Courier New"/>
              </a:rPr>
              <a:t>transclude</a:t>
            </a:r>
            <a:r>
              <a:rPr lang="en-US" sz="1200" dirty="0">
                <a:latin typeface="Courier New"/>
                <a:cs typeface="Courier New"/>
              </a:rPr>
              <a:t>(</a:t>
            </a:r>
            <a:r>
              <a:rPr lang="en-US" sz="1200" dirty="0" err="1">
                <a:latin typeface="Courier New"/>
                <a:cs typeface="Courier New"/>
              </a:rPr>
              <a:t>scope.$parent</a:t>
            </a:r>
            <a:r>
              <a:rPr lang="en-US" sz="1200" dirty="0">
                <a:latin typeface="Courier New"/>
                <a:cs typeface="Courier New"/>
              </a:rPr>
              <a:t>, function(clone, scope) {</a:t>
            </a:r>
          </a:p>
          <a:p>
            <a:pPr marL="118872" indent="0">
              <a:buNone/>
            </a:pPr>
            <a:r>
              <a:rPr lang="en-US" sz="1200" dirty="0">
                <a:latin typeface="Courier New"/>
                <a:cs typeface="Courier New"/>
              </a:rPr>
              <a:t>        </a:t>
            </a:r>
            <a:r>
              <a:rPr lang="en-US" sz="1200" dirty="0" err="1">
                <a:latin typeface="Courier New"/>
                <a:cs typeface="Courier New"/>
              </a:rPr>
              <a:t>element.children</a:t>
            </a:r>
            <a:r>
              <a:rPr lang="en-US" sz="1200" dirty="0">
                <a:latin typeface="Courier New"/>
                <a:cs typeface="Courier New"/>
              </a:rPr>
              <a:t>().</a:t>
            </a:r>
            <a:r>
              <a:rPr lang="en-US" sz="1200" dirty="0" err="1">
                <a:latin typeface="Courier New"/>
                <a:cs typeface="Courier New"/>
              </a:rPr>
              <a:t>eq</a:t>
            </a:r>
            <a:r>
              <a:rPr lang="en-US" sz="1200" dirty="0">
                <a:latin typeface="Courier New"/>
                <a:cs typeface="Courier New"/>
              </a:rPr>
              <a:t>(1).empty();</a:t>
            </a:r>
          </a:p>
          <a:p>
            <a:pPr marL="118872" indent="0">
              <a:buNone/>
            </a:pPr>
            <a:r>
              <a:rPr lang="en-US" sz="1200" dirty="0">
                <a:latin typeface="Courier New"/>
                <a:cs typeface="Courier New"/>
              </a:rPr>
              <a:t>        </a:t>
            </a:r>
            <a:r>
              <a:rPr lang="en-US" sz="1200" dirty="0" err="1">
                <a:latin typeface="Courier New"/>
                <a:cs typeface="Courier New"/>
              </a:rPr>
              <a:t>element.children</a:t>
            </a:r>
            <a:r>
              <a:rPr lang="en-US" sz="1200" dirty="0">
                <a:latin typeface="Courier New"/>
                <a:cs typeface="Courier New"/>
              </a:rPr>
              <a:t>().append(clone);</a:t>
            </a:r>
          </a:p>
          <a:p>
            <a:pPr marL="118872" indent="0">
              <a:buNone/>
            </a:pPr>
            <a:r>
              <a:rPr lang="en-US" sz="1200" dirty="0">
                <a:latin typeface="Courier New"/>
                <a:cs typeface="Courier New"/>
              </a:rPr>
              <a:t>      });</a:t>
            </a:r>
          </a:p>
          <a:p>
            <a:pPr marL="118872" indent="0">
              <a:buNone/>
            </a:pPr>
            <a:r>
              <a:rPr lang="en-US" sz="1200" dirty="0">
                <a:latin typeface="Courier New"/>
                <a:cs typeface="Courier New"/>
              </a:rPr>
              <a:t>    },</a:t>
            </a:r>
          </a:p>
          <a:p>
            <a:pPr marL="118872" indent="0">
              <a:buNone/>
            </a:pPr>
            <a:r>
              <a:rPr lang="en-US" sz="1200" dirty="0">
                <a:latin typeface="Courier New"/>
                <a:cs typeface="Courier New"/>
              </a:rPr>
              <a:t>    </a:t>
            </a:r>
            <a:r>
              <a:rPr lang="en-US" sz="1200" b="1" dirty="0" smtClean="0">
                <a:solidFill>
                  <a:srgbClr val="FF0000"/>
                </a:solidFill>
                <a:latin typeface="Courier New"/>
                <a:cs typeface="Courier New"/>
              </a:rPr>
              <a:t>controller</a:t>
            </a:r>
            <a:r>
              <a:rPr lang="en-US" sz="1200" dirty="0" smtClean="0">
                <a:latin typeface="Courier New"/>
                <a:cs typeface="Courier New"/>
              </a:rPr>
              <a:t>: </a:t>
            </a:r>
            <a:r>
              <a:rPr lang="en-US" sz="1200" dirty="0">
                <a:latin typeface="Courier New"/>
                <a:cs typeface="Courier New"/>
              </a:rPr>
              <a:t>function ($scope) {</a:t>
            </a:r>
          </a:p>
          <a:p>
            <a:pPr marL="118872" indent="0">
              <a:buNone/>
            </a:pPr>
            <a:r>
              <a:rPr lang="en-US" sz="1200" dirty="0">
                <a:latin typeface="Courier New"/>
                <a:cs typeface="Courier New"/>
              </a:rPr>
              <a:t>      $</a:t>
            </a:r>
            <a:r>
              <a:rPr lang="en-US" sz="1200" dirty="0" err="1">
                <a:latin typeface="Courier New"/>
                <a:cs typeface="Courier New"/>
              </a:rPr>
              <a:t>scope.visible</a:t>
            </a:r>
            <a:r>
              <a:rPr lang="en-US" sz="1200" dirty="0">
                <a:latin typeface="Courier New"/>
                <a:cs typeface="Courier New"/>
              </a:rPr>
              <a:t> = true;</a:t>
            </a:r>
          </a:p>
          <a:p>
            <a:pPr marL="118872" indent="0">
              <a:buNone/>
            </a:pPr>
            <a:endParaRPr lang="en-US" sz="1200" dirty="0">
              <a:latin typeface="Courier New"/>
              <a:cs typeface="Courier New"/>
            </a:endParaRPr>
          </a:p>
          <a:p>
            <a:pPr marL="118872" indent="0">
              <a:buNone/>
            </a:pPr>
            <a:r>
              <a:rPr lang="en-US" sz="1200" dirty="0">
                <a:latin typeface="Courier New"/>
                <a:cs typeface="Courier New"/>
              </a:rPr>
              <a:t>      $</a:t>
            </a:r>
            <a:r>
              <a:rPr lang="en-US" sz="1200" dirty="0" err="1">
                <a:latin typeface="Courier New"/>
                <a:cs typeface="Courier New"/>
              </a:rPr>
              <a:t>scope.</a:t>
            </a:r>
            <a:r>
              <a:rPr lang="en-US" sz="1200" b="1" dirty="0" err="1">
                <a:solidFill>
                  <a:srgbClr val="FF0000"/>
                </a:solidFill>
                <a:latin typeface="Courier New"/>
                <a:cs typeface="Courier New"/>
              </a:rPr>
              <a:t>toggleVisibility</a:t>
            </a:r>
            <a:r>
              <a:rPr lang="en-US" sz="1200" dirty="0">
                <a:latin typeface="Courier New"/>
                <a:cs typeface="Courier New"/>
              </a:rPr>
              <a:t> = function () {</a:t>
            </a:r>
          </a:p>
          <a:p>
            <a:pPr marL="118872" indent="0">
              <a:buNone/>
            </a:pPr>
            <a:r>
              <a:rPr lang="en-US" sz="1200" dirty="0">
                <a:latin typeface="Courier New"/>
                <a:cs typeface="Courier New"/>
              </a:rPr>
              <a:t>        $</a:t>
            </a:r>
            <a:r>
              <a:rPr lang="en-US" sz="1200" dirty="0" err="1">
                <a:latin typeface="Courier New"/>
                <a:cs typeface="Courier New"/>
              </a:rPr>
              <a:t>scope.visible</a:t>
            </a:r>
            <a:r>
              <a:rPr lang="en-US" sz="1200" dirty="0">
                <a:latin typeface="Courier New"/>
                <a:cs typeface="Courier New"/>
              </a:rPr>
              <a:t> = !$</a:t>
            </a:r>
            <a:r>
              <a:rPr lang="en-US" sz="1200" dirty="0" err="1">
                <a:latin typeface="Courier New"/>
                <a:cs typeface="Courier New"/>
              </a:rPr>
              <a:t>scope.visible</a:t>
            </a:r>
            <a:r>
              <a:rPr lang="en-US" sz="1200" dirty="0">
                <a:latin typeface="Courier New"/>
                <a:cs typeface="Courier New"/>
              </a:rPr>
              <a:t>;</a:t>
            </a:r>
          </a:p>
          <a:p>
            <a:pPr marL="118872" indent="0">
              <a:buNone/>
            </a:pPr>
            <a:r>
              <a:rPr lang="en-US" sz="1200" dirty="0" smtClean="0">
                <a:latin typeface="Courier New"/>
                <a:cs typeface="Courier New"/>
              </a:rPr>
              <a:t>        if </a:t>
            </a:r>
            <a:r>
              <a:rPr lang="en-US" sz="1200" dirty="0">
                <a:latin typeface="Courier New"/>
                <a:cs typeface="Courier New"/>
              </a:rPr>
              <a:t>(!$</a:t>
            </a:r>
            <a:r>
              <a:rPr lang="en-US" sz="1200" dirty="0" err="1">
                <a:latin typeface="Courier New"/>
                <a:cs typeface="Courier New"/>
              </a:rPr>
              <a:t>scope.visible</a:t>
            </a:r>
            <a:r>
              <a:rPr lang="en-US" sz="1200" dirty="0">
                <a:latin typeface="Courier New"/>
                <a:cs typeface="Courier New"/>
              </a:rPr>
              <a:t>) $scope.</a:t>
            </a:r>
            <a:r>
              <a:rPr lang="en-US" sz="1200" b="1" dirty="0">
                <a:solidFill>
                  <a:srgbClr val="FF0000"/>
                </a:solidFill>
                <a:latin typeface="Courier New"/>
                <a:cs typeface="Courier New"/>
              </a:rPr>
              <a:t>$</a:t>
            </a:r>
            <a:r>
              <a:rPr lang="en-US" sz="1200" b="1" dirty="0" err="1">
                <a:solidFill>
                  <a:srgbClr val="FF0000"/>
                </a:solidFill>
                <a:latin typeface="Courier New"/>
                <a:cs typeface="Courier New"/>
              </a:rPr>
              <a:t>parent</a:t>
            </a:r>
            <a:r>
              <a:rPr lang="en-US" sz="1200" dirty="0" err="1">
                <a:latin typeface="Courier New"/>
                <a:cs typeface="Courier New"/>
              </a:rPr>
              <a:t>.search.name</a:t>
            </a:r>
            <a:r>
              <a:rPr lang="en-US" sz="1200" dirty="0">
                <a:latin typeface="Courier New"/>
                <a:cs typeface="Courier New"/>
              </a:rPr>
              <a:t> = </a:t>
            </a:r>
            <a:r>
              <a:rPr lang="en-US" sz="1200" dirty="0" smtClean="0">
                <a:latin typeface="Courier New"/>
                <a:cs typeface="Courier New"/>
              </a:rPr>
              <a:t>””</a:t>
            </a:r>
            <a:endParaRPr lang="en-US" sz="1200" dirty="0">
              <a:latin typeface="Courier New"/>
              <a:cs typeface="Courier New"/>
            </a:endParaRPr>
          </a:p>
          <a:p>
            <a:pPr marL="118872" indent="0">
              <a:buNone/>
            </a:pPr>
            <a:r>
              <a:rPr lang="en-US" sz="1200" dirty="0">
                <a:latin typeface="Courier New"/>
                <a:cs typeface="Courier New"/>
              </a:rPr>
              <a:t>      };</a:t>
            </a:r>
          </a:p>
          <a:p>
            <a:pPr marL="118872" indent="0">
              <a:buNone/>
            </a:pPr>
            <a:r>
              <a:rPr lang="en-US" sz="1200" dirty="0">
                <a:latin typeface="Courier New"/>
                <a:cs typeface="Courier New"/>
              </a:rPr>
              <a:t>    },</a:t>
            </a:r>
          </a:p>
          <a:p>
            <a:pPr marL="118872" indent="0">
              <a:buNone/>
            </a:pPr>
            <a:r>
              <a:rPr lang="en-US" sz="1200" dirty="0">
                <a:latin typeface="Courier New"/>
                <a:cs typeface="Courier New"/>
              </a:rPr>
              <a:t>    </a:t>
            </a:r>
            <a:r>
              <a:rPr lang="en-US" sz="1200" dirty="0" err="1">
                <a:latin typeface="Courier New"/>
                <a:cs typeface="Courier New"/>
              </a:rPr>
              <a:t>transclude</a:t>
            </a:r>
            <a:r>
              <a:rPr lang="en-US" sz="1200" dirty="0">
                <a:latin typeface="Courier New"/>
                <a:cs typeface="Courier New"/>
              </a:rPr>
              <a:t>: </a:t>
            </a:r>
            <a:r>
              <a:rPr lang="en-US" sz="1200" dirty="0" smtClean="0">
                <a:latin typeface="Courier New"/>
                <a:cs typeface="Courier New"/>
              </a:rPr>
              <a:t>true</a:t>
            </a:r>
            <a:endParaRPr lang="en-US" sz="1200" dirty="0">
              <a:latin typeface="Courier New"/>
              <a:cs typeface="Courier New"/>
            </a:endParaRPr>
          </a:p>
          <a:p>
            <a:pPr marL="118872" indent="0">
              <a:buNone/>
            </a:pPr>
            <a:r>
              <a:rPr lang="en-US" sz="1200" dirty="0">
                <a:latin typeface="Courier New"/>
                <a:cs typeface="Courier New"/>
              </a:rPr>
              <a:t>  };</a:t>
            </a:r>
          </a:p>
          <a:p>
            <a:pPr marL="118872" indent="0">
              <a:buNone/>
            </a:pPr>
            <a:r>
              <a:rPr lang="en-US" sz="1200" dirty="0">
                <a:latin typeface="Courier New"/>
                <a:cs typeface="Courier New"/>
              </a:rPr>
              <a:t>});</a:t>
            </a:r>
            <a:endParaRPr lang="en-US" sz="1200" dirty="0" smtClean="0">
              <a:latin typeface="Courier New"/>
              <a:cs typeface="Courier New"/>
            </a:endParaRPr>
          </a:p>
        </p:txBody>
      </p:sp>
    </p:spTree>
    <p:extLst>
      <p:ext uri="{BB962C8B-B14F-4D97-AF65-F5344CB8AC3E}">
        <p14:creationId xmlns:p14="http://schemas.microsoft.com/office/powerpoint/2010/main" val="400026775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Advanced Directive </a:t>
            </a:r>
            <a:r>
              <a:rPr lang="en-US" dirty="0" smtClean="0"/>
              <a:t>Usage</a:t>
            </a:r>
            <a:endParaRPr lang="en-US" dirty="0"/>
          </a:p>
        </p:txBody>
      </p:sp>
      <p:sp>
        <p:nvSpPr>
          <p:cNvPr id="3" name="Content Placeholder 2"/>
          <p:cNvSpPr>
            <a:spLocks noGrp="1"/>
          </p:cNvSpPr>
          <p:nvPr>
            <p:ph idx="1"/>
          </p:nvPr>
        </p:nvSpPr>
        <p:spPr/>
        <p:txBody>
          <a:bodyPr>
            <a:normAutofit/>
          </a:bodyPr>
          <a:lstStyle/>
          <a:p>
            <a:pPr marL="118872" indent="0">
              <a:buNone/>
            </a:pPr>
            <a:r>
              <a:rPr lang="en-US" sz="1200" dirty="0">
                <a:latin typeface="Courier New"/>
                <a:cs typeface="Courier New"/>
              </a:rPr>
              <a:t>&lt;</a:t>
            </a:r>
            <a:r>
              <a:rPr lang="en-US" sz="1200" b="1" dirty="0">
                <a:solidFill>
                  <a:srgbClr val="FF0000"/>
                </a:solidFill>
                <a:latin typeface="Courier New"/>
                <a:cs typeface="Courier New"/>
              </a:rPr>
              <a:t>collapsible</a:t>
            </a:r>
            <a:r>
              <a:rPr lang="en-US" sz="1200" dirty="0">
                <a:solidFill>
                  <a:srgbClr val="FF0000"/>
                </a:solidFill>
                <a:latin typeface="Courier New"/>
                <a:cs typeface="Courier New"/>
              </a:rPr>
              <a:t> </a:t>
            </a:r>
            <a:r>
              <a:rPr lang="en-US" sz="1200" b="1" dirty="0" smtClean="0">
                <a:solidFill>
                  <a:srgbClr val="FF0000"/>
                </a:solidFill>
                <a:latin typeface="Courier New"/>
                <a:cs typeface="Courier New"/>
              </a:rPr>
              <a:t>title</a:t>
            </a:r>
            <a:r>
              <a:rPr lang="en-US" sz="1200" dirty="0" smtClean="0">
                <a:latin typeface="Courier New"/>
                <a:cs typeface="Courier New"/>
              </a:rPr>
              <a:t>=</a:t>
            </a:r>
            <a:r>
              <a:rPr lang="en-US" sz="1200" dirty="0">
                <a:latin typeface="Courier New"/>
                <a:cs typeface="Courier New"/>
              </a:rPr>
              <a:t>"Toggle Filtering"</a:t>
            </a:r>
            <a:r>
              <a:rPr lang="en-US" sz="1200" dirty="0">
                <a:latin typeface="Courier New"/>
                <a:cs typeface="Courier New"/>
              </a:rPr>
              <a:t>&gt;</a:t>
            </a:r>
          </a:p>
          <a:p>
            <a:pPr marL="118872" indent="0">
              <a:buNone/>
            </a:pPr>
            <a:r>
              <a:rPr lang="en-US" sz="1200" dirty="0">
                <a:latin typeface="Courier New"/>
                <a:cs typeface="Courier New"/>
              </a:rPr>
              <a:t>  Filter: &lt;input type</a:t>
            </a:r>
            <a:r>
              <a:rPr lang="en-US" sz="1200" dirty="0" smtClean="0">
                <a:latin typeface="Courier New"/>
                <a:cs typeface="Courier New"/>
              </a:rPr>
              <a:t>="text</a:t>
            </a:r>
            <a:r>
              <a:rPr lang="en-US" sz="1200" dirty="0">
                <a:latin typeface="Courier New"/>
                <a:cs typeface="Courier New"/>
              </a:rPr>
              <a:t>"</a:t>
            </a:r>
            <a:r>
              <a:rPr lang="en-US" sz="1200" dirty="0" smtClean="0">
                <a:latin typeface="Courier New"/>
                <a:cs typeface="Courier New"/>
              </a:rPr>
              <a:t> </a:t>
            </a:r>
            <a:r>
              <a:rPr lang="en-US" sz="1200" dirty="0">
                <a:latin typeface="Courier New"/>
                <a:cs typeface="Courier New"/>
              </a:rPr>
              <a:t>data-ng-model</a:t>
            </a:r>
            <a:r>
              <a:rPr lang="en-US" sz="1200" dirty="0" smtClean="0">
                <a:latin typeface="Courier New"/>
                <a:cs typeface="Courier New"/>
              </a:rPr>
              <a:t>=</a:t>
            </a:r>
            <a:r>
              <a:rPr lang="en-US" sz="1200" dirty="0">
                <a:latin typeface="Courier New"/>
                <a:cs typeface="Courier New"/>
              </a:rPr>
              <a:t>"</a:t>
            </a:r>
            <a:r>
              <a:rPr lang="en-US" sz="1200" dirty="0" smtClean="0">
                <a:latin typeface="Courier New"/>
                <a:cs typeface="Courier New"/>
              </a:rPr>
              <a:t>search.name</a:t>
            </a:r>
            <a:r>
              <a:rPr lang="en-US" sz="1200" dirty="0">
                <a:latin typeface="Courier New"/>
                <a:cs typeface="Courier New"/>
              </a:rPr>
              <a:t>"</a:t>
            </a:r>
            <a:r>
              <a:rPr lang="en-US" sz="1200" dirty="0" smtClean="0">
                <a:latin typeface="Courier New"/>
                <a:cs typeface="Courier New"/>
              </a:rPr>
              <a:t>&gt;</a:t>
            </a:r>
            <a:endParaRPr lang="en-US" sz="1200" dirty="0">
              <a:latin typeface="Courier New"/>
              <a:cs typeface="Courier New"/>
            </a:endParaRPr>
          </a:p>
          <a:p>
            <a:pPr marL="118872" indent="0">
              <a:buNone/>
            </a:pPr>
            <a:r>
              <a:rPr lang="en-US" sz="1200" dirty="0">
                <a:latin typeface="Courier New"/>
                <a:cs typeface="Courier New"/>
              </a:rPr>
              <a:t>&lt;</a:t>
            </a:r>
            <a:r>
              <a:rPr lang="en-US" sz="1200" dirty="0" smtClean="0">
                <a:latin typeface="Courier New"/>
                <a:cs typeface="Courier New"/>
              </a:rPr>
              <a:t>/</a:t>
            </a:r>
            <a:r>
              <a:rPr lang="en-US" sz="1200" b="1" dirty="0" smtClean="0">
                <a:solidFill>
                  <a:srgbClr val="FF0000"/>
                </a:solidFill>
                <a:latin typeface="Courier New"/>
                <a:cs typeface="Courier New"/>
              </a:rPr>
              <a:t>collapsible</a:t>
            </a:r>
            <a:r>
              <a:rPr lang="en-US" sz="1200" dirty="0" smtClean="0">
                <a:latin typeface="Courier New"/>
                <a:cs typeface="Courier New"/>
              </a:rPr>
              <a:t>&gt;</a:t>
            </a:r>
          </a:p>
        </p:txBody>
      </p:sp>
    </p:spTree>
    <p:extLst>
      <p:ext uri="{BB962C8B-B14F-4D97-AF65-F5344CB8AC3E}">
        <p14:creationId xmlns:p14="http://schemas.microsoft.com/office/powerpoint/2010/main" val="385253453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Custom Directives</a:t>
            </a:r>
            <a:endParaRPr lang="en-US" dirty="0"/>
          </a:p>
        </p:txBody>
      </p:sp>
      <p:sp>
        <p:nvSpPr>
          <p:cNvPr id="3" name="Content Placeholder 2"/>
          <p:cNvSpPr>
            <a:spLocks noGrp="1"/>
          </p:cNvSpPr>
          <p:nvPr>
            <p:ph idx="1"/>
          </p:nvPr>
        </p:nvSpPr>
        <p:spPr/>
        <p:txBody>
          <a:bodyPr>
            <a:normAutofit/>
          </a:bodyPr>
          <a:lstStyle/>
          <a:p>
            <a:pPr marL="118872" indent="0">
              <a:buNone/>
            </a:pPr>
            <a:endParaRPr lang="en-US" sz="4800" dirty="0" smtClean="0"/>
          </a:p>
          <a:p>
            <a:pPr marL="118872" indent="0">
              <a:buNone/>
            </a:pPr>
            <a:r>
              <a:rPr lang="en-US" sz="4000" b="1" dirty="0" smtClean="0"/>
              <a:t>E:</a:t>
            </a:r>
            <a:r>
              <a:rPr lang="en-US" sz="4000" dirty="0" smtClean="0"/>
              <a:t> &lt;my-directive&gt;&lt;/my-directive&gt;</a:t>
            </a:r>
          </a:p>
          <a:p>
            <a:pPr marL="118872" indent="0">
              <a:buNone/>
            </a:pPr>
            <a:r>
              <a:rPr lang="en-US" sz="4000" b="1" dirty="0" smtClean="0"/>
              <a:t>A:</a:t>
            </a:r>
            <a:r>
              <a:rPr lang="en-US" sz="4000" dirty="0" smtClean="0"/>
              <a:t> &lt;div my-directive&gt;&lt;/div&gt;</a:t>
            </a:r>
          </a:p>
          <a:p>
            <a:pPr marL="118872" indent="0">
              <a:buNone/>
            </a:pPr>
            <a:r>
              <a:rPr lang="en-US" sz="4000" b="1" dirty="0" smtClean="0"/>
              <a:t>C:</a:t>
            </a:r>
            <a:r>
              <a:rPr lang="en-US" sz="4000" dirty="0" smtClean="0"/>
              <a:t> &lt;div class=“my-directive”&gt;&lt;/div&gt;</a:t>
            </a:r>
          </a:p>
          <a:p>
            <a:pPr marL="118872" indent="0">
              <a:buNone/>
            </a:pPr>
            <a:r>
              <a:rPr lang="en-US" sz="4000" b="1" dirty="0" smtClean="0"/>
              <a:t>M:</a:t>
            </a:r>
            <a:r>
              <a:rPr lang="en-US" sz="4000" dirty="0" smtClean="0"/>
              <a:t> &lt;!-- directive: my-directive --&gt;</a:t>
            </a:r>
            <a:endParaRPr lang="en-US" sz="4000" dirty="0"/>
          </a:p>
        </p:txBody>
      </p:sp>
    </p:spTree>
    <p:extLst>
      <p:ext uri="{BB962C8B-B14F-4D97-AF65-F5344CB8AC3E}">
        <p14:creationId xmlns:p14="http://schemas.microsoft.com/office/powerpoint/2010/main" val="378236364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Custom Filters</a:t>
            </a:r>
            <a:endParaRPr lang="en-US" sz="4800" dirty="0"/>
          </a:p>
        </p:txBody>
      </p:sp>
    </p:spTree>
    <p:extLst>
      <p:ext uri="{BB962C8B-B14F-4D97-AF65-F5344CB8AC3E}">
        <p14:creationId xmlns:p14="http://schemas.microsoft.com/office/powerpoint/2010/main" val="29905938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Custom “spacer” Filter</a:t>
            </a:r>
            <a:endParaRPr lang="en-US" dirty="0"/>
          </a:p>
        </p:txBody>
      </p:sp>
      <p:sp>
        <p:nvSpPr>
          <p:cNvPr id="3" name="Content Placeholder 2"/>
          <p:cNvSpPr>
            <a:spLocks noGrp="1"/>
          </p:cNvSpPr>
          <p:nvPr>
            <p:ph idx="1"/>
          </p:nvPr>
        </p:nvSpPr>
        <p:spPr/>
        <p:txBody>
          <a:bodyPr>
            <a:normAutofit/>
          </a:bodyPr>
          <a:lstStyle/>
          <a:p>
            <a:pPr marL="118872" indent="0">
              <a:buNone/>
            </a:pPr>
            <a:r>
              <a:rPr lang="en-US" sz="2800" dirty="0">
                <a:latin typeface="Courier New"/>
                <a:cs typeface="Courier New"/>
              </a:rPr>
              <a:t>app.</a:t>
            </a:r>
            <a:r>
              <a:rPr lang="en-US" sz="2800" b="1" dirty="0">
                <a:solidFill>
                  <a:srgbClr val="FF0000"/>
                </a:solidFill>
                <a:latin typeface="Courier New"/>
                <a:cs typeface="Courier New"/>
              </a:rPr>
              <a:t>filter</a:t>
            </a:r>
            <a:r>
              <a:rPr lang="en-US" sz="2800" dirty="0">
                <a:latin typeface="Courier New"/>
                <a:cs typeface="Courier New"/>
              </a:rPr>
              <a:t>("spacer", function() {</a:t>
            </a:r>
          </a:p>
          <a:p>
            <a:pPr marL="118872" indent="0">
              <a:buNone/>
            </a:pPr>
            <a:r>
              <a:rPr lang="en-US" sz="2800" dirty="0">
                <a:latin typeface="Courier New"/>
                <a:cs typeface="Courier New"/>
              </a:rPr>
              <a:t>  return function(text) {</a:t>
            </a:r>
          </a:p>
          <a:p>
            <a:pPr marL="118872" indent="0">
              <a:buNone/>
            </a:pPr>
            <a:r>
              <a:rPr lang="en-US" sz="2800" dirty="0">
                <a:latin typeface="Courier New"/>
                <a:cs typeface="Courier New"/>
              </a:rPr>
              <a:t>    text = text.split("").join(" ");</a:t>
            </a:r>
          </a:p>
          <a:p>
            <a:pPr marL="118872" indent="0">
              <a:buNone/>
            </a:pPr>
            <a:r>
              <a:rPr lang="en-US" sz="2800" dirty="0">
                <a:latin typeface="Courier New"/>
                <a:cs typeface="Courier New"/>
              </a:rPr>
              <a:t>    return text;</a:t>
            </a:r>
          </a:p>
          <a:p>
            <a:pPr marL="118872" indent="0">
              <a:buNone/>
            </a:pPr>
            <a:r>
              <a:rPr lang="en-US" sz="2800" dirty="0">
                <a:latin typeface="Courier New"/>
                <a:cs typeface="Courier New"/>
              </a:rPr>
              <a:t>  };</a:t>
            </a:r>
          </a:p>
          <a:p>
            <a:pPr marL="118872" indent="0">
              <a:buNone/>
            </a:pPr>
            <a:r>
              <a:rPr lang="en-US" sz="2800" dirty="0">
                <a:latin typeface="Courier New"/>
                <a:cs typeface="Courier New"/>
              </a:rPr>
              <a:t>});</a:t>
            </a:r>
          </a:p>
        </p:txBody>
      </p:sp>
    </p:spTree>
    <p:extLst>
      <p:ext uri="{BB962C8B-B14F-4D97-AF65-F5344CB8AC3E}">
        <p14:creationId xmlns:p14="http://schemas.microsoft.com/office/powerpoint/2010/main" val="28141088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pPr marL="118872" indent="0" algn="ctr">
              <a:buNone/>
            </a:pPr>
            <a:r>
              <a:rPr lang="en-US" sz="4800" dirty="0" smtClean="0"/>
              <a:t>What is AngularJS?</a:t>
            </a:r>
          </a:p>
          <a:p>
            <a:pPr marL="118872" indent="0" algn="ctr">
              <a:buNone/>
            </a:pPr>
            <a:endParaRPr lang="en-US" sz="4800" dirty="0" smtClean="0"/>
          </a:p>
          <a:p>
            <a:pPr marL="118872" indent="0" algn="ctr">
              <a:buNone/>
            </a:pPr>
            <a:r>
              <a:rPr lang="en-US" sz="4000" dirty="0" smtClean="0"/>
              <a:t>Miško </a:t>
            </a:r>
            <a:r>
              <a:rPr lang="en-US" sz="4000" dirty="0"/>
              <a:t>Hevery </a:t>
            </a:r>
            <a:r>
              <a:rPr lang="en-US" sz="4000" dirty="0" smtClean="0"/>
              <a:t>&amp; </a:t>
            </a:r>
            <a:r>
              <a:rPr lang="en-US" sz="4000" dirty="0"/>
              <a:t>Adam </a:t>
            </a:r>
            <a:r>
              <a:rPr lang="en-US" sz="4000" dirty="0" smtClean="0"/>
              <a:t>Abrons - 2009 </a:t>
            </a:r>
          </a:p>
          <a:p>
            <a:pPr marL="118872" indent="0" algn="ctr">
              <a:buNone/>
            </a:pPr>
            <a:r>
              <a:rPr lang="en-US" sz="4000" dirty="0" smtClean="0"/>
              <a:t>Google Feedback - 2010</a:t>
            </a:r>
            <a:endParaRPr lang="en-US" sz="4000" dirty="0"/>
          </a:p>
        </p:txBody>
      </p:sp>
    </p:spTree>
    <p:extLst>
      <p:ext uri="{BB962C8B-B14F-4D97-AF65-F5344CB8AC3E}">
        <p14:creationId xmlns:p14="http://schemas.microsoft.com/office/powerpoint/2010/main" val="139804393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Using the “spacer” Filter</a:t>
            </a:r>
            <a:endParaRPr lang="en-US" dirty="0"/>
          </a:p>
        </p:txBody>
      </p:sp>
      <p:sp>
        <p:nvSpPr>
          <p:cNvPr id="3" name="Content Placeholder 2"/>
          <p:cNvSpPr>
            <a:spLocks noGrp="1"/>
          </p:cNvSpPr>
          <p:nvPr>
            <p:ph idx="1"/>
          </p:nvPr>
        </p:nvSpPr>
        <p:spPr/>
        <p:txBody>
          <a:bodyPr>
            <a:normAutofit/>
          </a:bodyPr>
          <a:lstStyle/>
          <a:p>
            <a:pPr marL="118872" indent="0">
              <a:buNone/>
            </a:pPr>
            <a:r>
              <a:rPr lang="en-US" sz="1600" dirty="0">
                <a:latin typeface="Courier New"/>
                <a:cs typeface="Courier New"/>
              </a:rPr>
              <a:t>&lt;ul&gt;</a:t>
            </a:r>
          </a:p>
          <a:p>
            <a:pPr marL="118872" indent="0">
              <a:buNone/>
            </a:pPr>
            <a:r>
              <a:rPr lang="en-US" sz="1600" dirty="0">
                <a:latin typeface="Courier New"/>
                <a:cs typeface="Courier New"/>
              </a:rPr>
              <a:t>  &lt;li data-ng-click="displayStudentInfo(student)" </a:t>
            </a:r>
            <a:endParaRPr lang="en-US" sz="1600" dirty="0" smtClean="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     data</a:t>
            </a:r>
            <a:r>
              <a:rPr lang="en-US" sz="1600" dirty="0">
                <a:latin typeface="Courier New"/>
                <a:cs typeface="Courier New"/>
              </a:rPr>
              <a:t>-ng-repeat="student in students | </a:t>
            </a:r>
            <a:endParaRPr lang="en-US" sz="1600" dirty="0" smtClean="0">
              <a:latin typeface="Courier New"/>
              <a:cs typeface="Courier New"/>
            </a:endParaRPr>
          </a:p>
          <a:p>
            <a:pPr marL="118872" indent="0">
              <a:buNone/>
            </a:pPr>
            <a:r>
              <a:rPr lang="en-US" sz="1600" dirty="0">
                <a:latin typeface="Courier New"/>
                <a:cs typeface="Courier New"/>
              </a:rPr>
              <a:t> </a:t>
            </a:r>
            <a:r>
              <a:rPr lang="en-US" sz="1600" dirty="0" smtClean="0">
                <a:latin typeface="Courier New"/>
                <a:cs typeface="Courier New"/>
              </a:rPr>
              <a:t>                     filter:search </a:t>
            </a:r>
            <a:r>
              <a:rPr lang="en-US" sz="1600" dirty="0">
                <a:latin typeface="Courier New"/>
                <a:cs typeface="Courier New"/>
              </a:rPr>
              <a:t>| orderBy:'grade':true"&gt;</a:t>
            </a:r>
          </a:p>
          <a:p>
            <a:pPr marL="118872" indent="0">
              <a:buNone/>
            </a:pPr>
            <a:r>
              <a:rPr lang="en-US" sz="1600" dirty="0">
                <a:latin typeface="Courier New"/>
                <a:cs typeface="Courier New"/>
              </a:rPr>
              <a:t>    {{student.name | </a:t>
            </a:r>
            <a:r>
              <a:rPr lang="en-US" sz="1600" b="1" dirty="0">
                <a:solidFill>
                  <a:srgbClr val="FF0000"/>
                </a:solidFill>
                <a:latin typeface="Courier New"/>
                <a:cs typeface="Courier New"/>
              </a:rPr>
              <a:t>spacer</a:t>
            </a:r>
            <a:r>
              <a:rPr lang="en-US" sz="1600" dirty="0">
                <a:latin typeface="Courier New"/>
                <a:cs typeface="Courier New"/>
              </a:rPr>
              <a:t>}} is in classroom</a:t>
            </a:r>
          </a:p>
          <a:p>
            <a:pPr marL="118872" indent="0">
              <a:buNone/>
            </a:pPr>
            <a:r>
              <a:rPr lang="en-US" sz="1600" dirty="0">
                <a:latin typeface="Courier New"/>
                <a:cs typeface="Courier New"/>
              </a:rPr>
              <a:t>    {{student.classroom}}, and earned a grade of</a:t>
            </a:r>
          </a:p>
          <a:p>
            <a:pPr marL="118872" indent="0">
              <a:buNone/>
            </a:pPr>
            <a:r>
              <a:rPr lang="en-US" sz="1600" dirty="0">
                <a:latin typeface="Courier New"/>
                <a:cs typeface="Courier New"/>
              </a:rPr>
              <a:t>    {{student.grade}}.</a:t>
            </a:r>
          </a:p>
          <a:p>
            <a:pPr marL="118872" indent="0">
              <a:buNone/>
            </a:pPr>
            <a:r>
              <a:rPr lang="en-US" sz="1600" dirty="0">
                <a:latin typeface="Courier New"/>
                <a:cs typeface="Courier New"/>
              </a:rPr>
              <a:t>  &lt;/li&gt;</a:t>
            </a:r>
          </a:p>
          <a:p>
            <a:pPr marL="118872" indent="0">
              <a:buNone/>
            </a:pPr>
            <a:r>
              <a:rPr lang="en-US" sz="1600" dirty="0">
                <a:latin typeface="Courier New"/>
                <a:cs typeface="Courier New"/>
              </a:rPr>
              <a:t>&lt;/ul&gt;</a:t>
            </a:r>
          </a:p>
        </p:txBody>
      </p:sp>
    </p:spTree>
    <p:extLst>
      <p:ext uri="{BB962C8B-B14F-4D97-AF65-F5344CB8AC3E}">
        <p14:creationId xmlns:p14="http://schemas.microsoft.com/office/powerpoint/2010/main" val="219995204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Remote Data and $http</a:t>
            </a:r>
            <a:endParaRPr lang="en-US" sz="4800" dirty="0"/>
          </a:p>
        </p:txBody>
      </p:sp>
    </p:spTree>
    <p:extLst>
      <p:ext uri="{BB962C8B-B14F-4D97-AF65-F5344CB8AC3E}">
        <p14:creationId xmlns:p14="http://schemas.microsoft.com/office/powerpoint/2010/main" val="28044762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Promises</a:t>
            </a:r>
            <a:endParaRPr lang="en-US" sz="4800" dirty="0"/>
          </a:p>
        </p:txBody>
      </p:sp>
    </p:spTree>
    <p:extLst>
      <p:ext uri="{BB962C8B-B14F-4D97-AF65-F5344CB8AC3E}">
        <p14:creationId xmlns:p14="http://schemas.microsoft.com/office/powerpoint/2010/main" val="286042559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Using $http</a:t>
            </a:r>
            <a:endParaRPr lang="en-US" dirty="0"/>
          </a:p>
        </p:txBody>
      </p:sp>
      <p:sp>
        <p:nvSpPr>
          <p:cNvPr id="3" name="Content Placeholder 2"/>
          <p:cNvSpPr>
            <a:spLocks noGrp="1"/>
          </p:cNvSpPr>
          <p:nvPr>
            <p:ph idx="1"/>
          </p:nvPr>
        </p:nvSpPr>
        <p:spPr/>
        <p:txBody>
          <a:bodyPr>
            <a:normAutofit/>
          </a:bodyPr>
          <a:lstStyle/>
          <a:p>
            <a:pPr marL="118872" indent="0">
              <a:buNone/>
            </a:pPr>
            <a:r>
              <a:rPr lang="en-US" sz="1800" dirty="0" smtClean="0">
                <a:latin typeface="Courier New"/>
                <a:cs typeface="Courier New"/>
              </a:rPr>
              <a:t>app.factory</a:t>
            </a:r>
            <a:r>
              <a:rPr lang="en-US" sz="1800" dirty="0">
                <a:latin typeface="Courier New"/>
                <a:cs typeface="Courier New"/>
              </a:rPr>
              <a:t>("studentRepository", function (</a:t>
            </a:r>
            <a:r>
              <a:rPr lang="en-US" sz="1800" b="1" dirty="0">
                <a:solidFill>
                  <a:srgbClr val="FF0000"/>
                </a:solidFill>
                <a:latin typeface="Courier New"/>
                <a:cs typeface="Courier New"/>
              </a:rPr>
              <a:t>$http</a:t>
            </a:r>
            <a:r>
              <a:rPr lang="en-US" sz="1800" dirty="0">
                <a:latin typeface="Courier New"/>
                <a:cs typeface="Courier New"/>
              </a:rPr>
              <a:t>) {</a:t>
            </a:r>
          </a:p>
          <a:p>
            <a:pPr marL="118872" indent="0">
              <a:buNone/>
            </a:pPr>
            <a:r>
              <a:rPr lang="en-US" sz="1800" dirty="0" smtClean="0">
                <a:latin typeface="Courier New"/>
                <a:cs typeface="Courier New"/>
              </a:rPr>
              <a:t>  </a:t>
            </a:r>
            <a:r>
              <a:rPr lang="en-US" sz="1800" dirty="0">
                <a:latin typeface="Courier New"/>
                <a:cs typeface="Courier New"/>
              </a:rPr>
              <a:t>var factory = {};</a:t>
            </a:r>
          </a:p>
          <a:p>
            <a:pPr marL="118872" indent="0">
              <a:buNone/>
            </a:pPr>
            <a:endParaRPr lang="en-US" sz="1800" dirty="0">
              <a:latin typeface="Courier New"/>
              <a:cs typeface="Courier New"/>
            </a:endParaRPr>
          </a:p>
          <a:p>
            <a:pPr marL="118872" indent="0">
              <a:buNone/>
            </a:pPr>
            <a:r>
              <a:rPr lang="en-US" sz="1800" dirty="0">
                <a:latin typeface="Courier New"/>
                <a:cs typeface="Courier New"/>
              </a:rPr>
              <a:t>  factory.getStudents = function () {</a:t>
            </a:r>
          </a:p>
          <a:p>
            <a:pPr marL="118872" indent="0">
              <a:buNone/>
            </a:pPr>
            <a:r>
              <a:rPr lang="en-US" sz="1800" dirty="0" smtClean="0">
                <a:latin typeface="Courier New"/>
                <a:cs typeface="Courier New"/>
              </a:rPr>
              <a:t>     </a:t>
            </a:r>
            <a:r>
              <a:rPr lang="en-US" sz="1800" dirty="0">
                <a:latin typeface="Courier New"/>
                <a:cs typeface="Courier New"/>
              </a:rPr>
              <a:t>return </a:t>
            </a:r>
            <a:r>
              <a:rPr lang="en-US" sz="1800" b="1" dirty="0">
                <a:solidFill>
                  <a:srgbClr val="FF0000"/>
                </a:solidFill>
                <a:latin typeface="Courier New"/>
                <a:cs typeface="Courier New"/>
              </a:rPr>
              <a:t>$http.get</a:t>
            </a:r>
            <a:r>
              <a:rPr lang="en-US" sz="1800" dirty="0">
                <a:latin typeface="Courier New"/>
                <a:cs typeface="Courier New"/>
              </a:rPr>
              <a:t>("http://localhost/students.json");</a:t>
            </a:r>
          </a:p>
          <a:p>
            <a:pPr marL="118872" indent="0">
              <a:buNone/>
            </a:pPr>
            <a:r>
              <a:rPr lang="en-US" sz="1800" dirty="0" smtClean="0">
                <a:latin typeface="Courier New"/>
                <a:cs typeface="Courier New"/>
              </a:rPr>
              <a:t>  </a:t>
            </a:r>
            <a:r>
              <a:rPr lang="en-US" sz="1800" dirty="0">
                <a:latin typeface="Courier New"/>
                <a:cs typeface="Courier New"/>
              </a:rPr>
              <a:t>}</a:t>
            </a:r>
          </a:p>
          <a:p>
            <a:pPr marL="118872" indent="0">
              <a:buNone/>
            </a:pPr>
            <a:endParaRPr lang="en-US" sz="1800" dirty="0">
              <a:latin typeface="Courier New"/>
              <a:cs typeface="Courier New"/>
            </a:endParaRPr>
          </a:p>
          <a:p>
            <a:pPr marL="118872" indent="0">
              <a:buNone/>
            </a:pPr>
            <a:r>
              <a:rPr lang="en-US" sz="1800" dirty="0">
                <a:latin typeface="Courier New"/>
                <a:cs typeface="Courier New"/>
              </a:rPr>
              <a:t>  return factory;</a:t>
            </a:r>
          </a:p>
          <a:p>
            <a:pPr marL="118872" indent="0">
              <a:buNone/>
            </a:pPr>
            <a:r>
              <a:rPr lang="en-US" sz="1800" dirty="0" smtClean="0">
                <a:latin typeface="Courier New"/>
                <a:cs typeface="Courier New"/>
              </a:rPr>
              <a:t>}</a:t>
            </a:r>
            <a:r>
              <a:rPr lang="en-US" sz="1800" dirty="0">
                <a:latin typeface="Courier New"/>
                <a:cs typeface="Courier New"/>
              </a:rPr>
              <a:t>);</a:t>
            </a:r>
          </a:p>
          <a:p>
            <a:pPr marL="118872" indent="0">
              <a:buNone/>
            </a:pPr>
            <a:endParaRPr lang="en-US" sz="1800" dirty="0">
              <a:latin typeface="Courier New"/>
              <a:cs typeface="Courier New"/>
            </a:endParaRPr>
          </a:p>
          <a:p>
            <a:pPr marL="118872" indent="0">
              <a:buNone/>
            </a:pPr>
            <a:endParaRPr lang="en-US" sz="1800" dirty="0">
              <a:latin typeface="Courier New"/>
              <a:cs typeface="Courier New"/>
            </a:endParaRPr>
          </a:p>
        </p:txBody>
      </p:sp>
    </p:spTree>
    <p:extLst>
      <p:ext uri="{BB962C8B-B14F-4D97-AF65-F5344CB8AC3E}">
        <p14:creationId xmlns:p14="http://schemas.microsoft.com/office/powerpoint/2010/main" val="317647940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Handling the Promise</a:t>
            </a:r>
            <a:endParaRPr lang="en-US" dirty="0"/>
          </a:p>
        </p:txBody>
      </p:sp>
      <p:sp>
        <p:nvSpPr>
          <p:cNvPr id="3" name="Content Placeholder 2"/>
          <p:cNvSpPr>
            <a:spLocks noGrp="1"/>
          </p:cNvSpPr>
          <p:nvPr>
            <p:ph idx="1"/>
          </p:nvPr>
        </p:nvSpPr>
        <p:spPr/>
        <p:txBody>
          <a:bodyPr>
            <a:noAutofit/>
          </a:bodyPr>
          <a:lstStyle/>
          <a:p>
            <a:pPr marL="118872" indent="0">
              <a:buNone/>
            </a:pPr>
            <a:r>
              <a:rPr lang="en-US" sz="1200" dirty="0">
                <a:latin typeface="Courier New"/>
                <a:cs typeface="Courier New"/>
              </a:rPr>
              <a:t>app.controller("StudentController", </a:t>
            </a:r>
            <a:r>
              <a:rPr lang="en-US" sz="1200" dirty="0" smtClean="0">
                <a:latin typeface="Courier New"/>
                <a:cs typeface="Courier New"/>
              </a:rPr>
              <a:t>function(</a:t>
            </a:r>
            <a:r>
              <a:rPr lang="en-US" sz="1200" dirty="0">
                <a:latin typeface="Courier New"/>
                <a:cs typeface="Courier New"/>
              </a:rPr>
              <a:t>$scope, $routeParams, studentRepository) {</a:t>
            </a:r>
          </a:p>
          <a:p>
            <a:pPr marL="118872" indent="0">
              <a:buNone/>
            </a:pPr>
            <a:r>
              <a:rPr lang="en-US" sz="1200" dirty="0" smtClean="0">
                <a:latin typeface="Courier New"/>
                <a:cs typeface="Courier New"/>
              </a:rPr>
              <a:t>  </a:t>
            </a:r>
            <a:r>
              <a:rPr lang="en-US" sz="1200" dirty="0">
                <a:latin typeface="Courier New"/>
                <a:cs typeface="Courier New"/>
              </a:rPr>
              <a:t>studentRepository.getStudents().</a:t>
            </a:r>
            <a:r>
              <a:rPr lang="en-US" sz="1200" b="1" dirty="0">
                <a:solidFill>
                  <a:srgbClr val="FF0000"/>
                </a:solidFill>
                <a:latin typeface="Courier New"/>
                <a:cs typeface="Courier New"/>
              </a:rPr>
              <a:t>then</a:t>
            </a:r>
            <a:r>
              <a:rPr lang="en-US" sz="1200" dirty="0">
                <a:latin typeface="Courier New"/>
                <a:cs typeface="Courier New"/>
              </a:rPr>
              <a:t>(function (result) {</a:t>
            </a:r>
          </a:p>
          <a:p>
            <a:pPr marL="118872" indent="0">
              <a:buNone/>
            </a:pPr>
            <a:r>
              <a:rPr lang="en-US" sz="1200" dirty="0" smtClean="0">
                <a:latin typeface="Courier New"/>
                <a:cs typeface="Courier New"/>
              </a:rPr>
              <a:t>    </a:t>
            </a:r>
            <a:r>
              <a:rPr lang="en-US" sz="1200" dirty="0">
                <a:latin typeface="Courier New"/>
                <a:cs typeface="Courier New"/>
              </a:rPr>
              <a:t>$scope.students = </a:t>
            </a:r>
            <a:r>
              <a:rPr lang="en-US" sz="1200" b="1" dirty="0">
                <a:solidFill>
                  <a:srgbClr val="FF0000"/>
                </a:solidFill>
                <a:latin typeface="Courier New"/>
                <a:cs typeface="Courier New"/>
              </a:rPr>
              <a:t>result.data</a:t>
            </a:r>
            <a:r>
              <a:rPr lang="en-US" sz="1200" dirty="0">
                <a:latin typeface="Courier New"/>
                <a:cs typeface="Courier New"/>
              </a:rPr>
              <a:t>;</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smtClean="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$scope.displayStudentInfo = function(student) {</a:t>
            </a:r>
          </a:p>
          <a:p>
            <a:pPr marL="118872" indent="0">
              <a:buNone/>
            </a:pPr>
            <a:r>
              <a:rPr lang="en-US" sz="1200" dirty="0" smtClean="0">
                <a:latin typeface="Courier New"/>
                <a:cs typeface="Courier New"/>
              </a:rPr>
              <a:t>    </a:t>
            </a:r>
            <a:r>
              <a:rPr lang="en-US" sz="1200" dirty="0">
                <a:latin typeface="Courier New"/>
                <a:cs typeface="Courier New"/>
              </a:rPr>
              <a:t>alert(student.name);</a:t>
            </a:r>
          </a:p>
          <a:p>
            <a:pPr marL="118872" indent="0">
              <a:buNone/>
            </a:pPr>
            <a:r>
              <a:rPr lang="en-US" sz="1200" dirty="0" smtClean="0">
                <a:latin typeface="Courier New"/>
                <a:cs typeface="Courier New"/>
              </a:rPr>
              <a:t>  </a:t>
            </a:r>
            <a:r>
              <a:rPr lang="en-US" sz="1200" dirty="0">
                <a:latin typeface="Courier New"/>
                <a:cs typeface="Courier New"/>
              </a:rPr>
              <a:t>}</a:t>
            </a:r>
          </a:p>
          <a:p>
            <a:pPr marL="118872" indent="0">
              <a:buNone/>
            </a:pPr>
            <a:endParaRPr lang="en-US" sz="1200" dirty="0" smtClean="0">
              <a:latin typeface="Courier New"/>
              <a:cs typeface="Courier New"/>
            </a:endParaRPr>
          </a:p>
          <a:p>
            <a:pPr marL="118872" indent="0">
              <a:buNone/>
            </a:pPr>
            <a:r>
              <a:rPr lang="en-US" sz="1200" dirty="0" smtClean="0">
                <a:latin typeface="Courier New"/>
                <a:cs typeface="Courier New"/>
              </a:rPr>
              <a:t>  </a:t>
            </a:r>
            <a:r>
              <a:rPr lang="en-US" sz="1200" dirty="0">
                <a:latin typeface="Courier New"/>
                <a:cs typeface="Courier New"/>
              </a:rPr>
              <a:t>if ($routeParams.classroom) $scope.classroom = $routeParams.classroom;</a:t>
            </a:r>
          </a:p>
          <a:p>
            <a:pPr marL="118872" indent="0">
              <a:buNone/>
            </a:pPr>
            <a:r>
              <a:rPr lang="en-US" sz="1200" dirty="0" smtClean="0">
                <a:latin typeface="Courier New"/>
                <a:cs typeface="Courier New"/>
              </a:rPr>
              <a:t>}</a:t>
            </a:r>
            <a:r>
              <a:rPr lang="en-US" sz="1200" dirty="0">
                <a:latin typeface="Courier New"/>
                <a:cs typeface="Courier New"/>
              </a:rPr>
              <a:t>);</a:t>
            </a:r>
          </a:p>
          <a:p>
            <a:pPr marL="118872" indent="0">
              <a:buNone/>
            </a:pPr>
            <a:endParaRPr lang="en-US" sz="1200" dirty="0">
              <a:latin typeface="Courier New"/>
              <a:cs typeface="Courier New"/>
            </a:endParaRPr>
          </a:p>
        </p:txBody>
      </p:sp>
    </p:spTree>
    <p:extLst>
      <p:ext uri="{BB962C8B-B14F-4D97-AF65-F5344CB8AC3E}">
        <p14:creationId xmlns:p14="http://schemas.microsoft.com/office/powerpoint/2010/main" val="99111998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fontScale="55000" lnSpcReduction="20000"/>
          </a:bodyPr>
          <a:lstStyle/>
          <a:p>
            <a:pPr marL="118872" indent="0">
              <a:buNone/>
            </a:pPr>
            <a:r>
              <a:rPr lang="en-US" sz="3800" dirty="0" smtClean="0"/>
              <a:t>Learning Resources</a:t>
            </a:r>
          </a:p>
          <a:p>
            <a:endParaRPr lang="en-US" dirty="0"/>
          </a:p>
          <a:p>
            <a:r>
              <a:rPr lang="en-US" dirty="0" smtClean="0"/>
              <a:t>AngularJS:</a:t>
            </a:r>
            <a:br>
              <a:rPr lang="en-US" dirty="0" smtClean="0"/>
            </a:br>
            <a:r>
              <a:rPr lang="en-US" dirty="0" smtClean="0">
                <a:hlinkClick r:id="rId3"/>
              </a:rPr>
              <a:t>https</a:t>
            </a:r>
            <a:r>
              <a:rPr lang="en-US" dirty="0">
                <a:hlinkClick r:id="rId3"/>
              </a:rPr>
              <a:t>://angularjs.org</a:t>
            </a:r>
            <a:r>
              <a:rPr lang="en-US" dirty="0" smtClean="0">
                <a:hlinkClick r:id="rId3"/>
              </a:rPr>
              <a:t>/</a:t>
            </a:r>
            <a:endParaRPr lang="en-US" dirty="0" smtClean="0"/>
          </a:p>
          <a:p>
            <a:endParaRPr lang="en-US" dirty="0"/>
          </a:p>
          <a:p>
            <a:r>
              <a:rPr lang="en-US" dirty="0" smtClean="0"/>
              <a:t>How do I think in AngularJS…:</a:t>
            </a:r>
            <a:r>
              <a:rPr lang="en-US" dirty="0" smtClean="0">
                <a:hlinkClick r:id="rId4"/>
              </a:rPr>
              <a:t/>
            </a:r>
            <a:br>
              <a:rPr lang="en-US" dirty="0" smtClean="0">
                <a:hlinkClick r:id="rId4"/>
              </a:rPr>
            </a:br>
            <a:r>
              <a:rPr lang="en-US" dirty="0" smtClean="0">
                <a:hlinkClick r:id="rId4"/>
              </a:rPr>
              <a:t>http</a:t>
            </a:r>
            <a:r>
              <a:rPr lang="en-US" dirty="0">
                <a:hlinkClick r:id="rId4"/>
              </a:rPr>
              <a:t>://stackoverflow.com/questions/14994391/how-do-i-think-in-angularjs-if-i-have-a-jquery-</a:t>
            </a:r>
            <a:r>
              <a:rPr lang="en-US" dirty="0" smtClean="0">
                <a:hlinkClick r:id="rId4"/>
              </a:rPr>
              <a:t>background</a:t>
            </a:r>
            <a:endParaRPr lang="en-US" dirty="0" smtClean="0"/>
          </a:p>
          <a:p>
            <a:endParaRPr lang="en-US" dirty="0"/>
          </a:p>
          <a:p>
            <a:r>
              <a:rPr lang="en-US" dirty="0" smtClean="0"/>
              <a:t>Create </a:t>
            </a:r>
            <a:r>
              <a:rPr lang="en-US" dirty="0"/>
              <a:t>an Angular App in Seconds with Hot </a:t>
            </a:r>
            <a:r>
              <a:rPr lang="en-US" dirty="0" smtClean="0"/>
              <a:t>Towel:</a:t>
            </a:r>
            <a:br>
              <a:rPr lang="en-US" dirty="0" smtClean="0"/>
            </a:br>
            <a:r>
              <a:rPr lang="en-US" dirty="0" smtClean="0">
                <a:hlinkClick r:id="rId5"/>
              </a:rPr>
              <a:t>http</a:t>
            </a:r>
            <a:r>
              <a:rPr lang="en-US" dirty="0">
                <a:hlinkClick r:id="rId5"/>
              </a:rPr>
              <a:t>://www.johnpapa.net/hot-towel-angular</a:t>
            </a:r>
            <a:r>
              <a:rPr lang="en-US" dirty="0" smtClean="0">
                <a:hlinkClick r:id="rId5"/>
              </a:rPr>
              <a:t>/</a:t>
            </a:r>
            <a:endParaRPr lang="en-US" dirty="0" smtClean="0"/>
          </a:p>
          <a:p>
            <a:endParaRPr lang="en-US" dirty="0"/>
          </a:p>
          <a:p>
            <a:r>
              <a:rPr lang="en-US" dirty="0"/>
              <a:t>Angular App Structuring </a:t>
            </a:r>
            <a:r>
              <a:rPr lang="en-US" dirty="0" smtClean="0"/>
              <a:t>Guideline:</a:t>
            </a:r>
            <a:br>
              <a:rPr lang="en-US" dirty="0" smtClean="0"/>
            </a:br>
            <a:r>
              <a:rPr lang="en-US" dirty="0" smtClean="0">
                <a:hlinkClick r:id="rId6"/>
              </a:rPr>
              <a:t>http</a:t>
            </a:r>
            <a:r>
              <a:rPr lang="en-US" dirty="0">
                <a:hlinkClick r:id="rId6"/>
              </a:rPr>
              <a:t>://www.johnpapa.net/angular-app-structuring-guidelines</a:t>
            </a:r>
            <a:r>
              <a:rPr lang="en-US" dirty="0" smtClean="0">
                <a:hlinkClick r:id="rId6"/>
              </a:rPr>
              <a:t>/</a:t>
            </a:r>
            <a:endParaRPr lang="en-US" dirty="0" smtClean="0"/>
          </a:p>
          <a:p>
            <a:endParaRPr lang="en-US" dirty="0"/>
          </a:p>
          <a:p>
            <a:r>
              <a:rPr lang="en-US" dirty="0"/>
              <a:t>AngularJS - ng-conf 2014</a:t>
            </a:r>
            <a:r>
              <a:rPr lang="en-US" dirty="0" smtClean="0"/>
              <a:t>:</a:t>
            </a:r>
            <a:br>
              <a:rPr lang="en-US" dirty="0" smtClean="0"/>
            </a:br>
            <a:r>
              <a:rPr lang="en-US" dirty="0" smtClean="0">
                <a:hlinkClick r:id="rId7"/>
              </a:rPr>
              <a:t>http</a:t>
            </a:r>
            <a:r>
              <a:rPr lang="en-US" dirty="0">
                <a:hlinkClick r:id="rId7"/>
              </a:rPr>
              <a:t>://ng-conf.ng-learn.org</a:t>
            </a:r>
            <a:r>
              <a:rPr lang="en-US" dirty="0" smtClean="0">
                <a:hlinkClick r:id="rId7"/>
              </a:rPr>
              <a:t>/</a:t>
            </a:r>
            <a:endParaRPr lang="en-US" dirty="0" smtClean="0"/>
          </a:p>
          <a:p>
            <a:endParaRPr lang="en-US" dirty="0"/>
          </a:p>
          <a:p>
            <a:r>
              <a:rPr lang="en-US" dirty="0"/>
              <a:t>AngularJS on Google+</a:t>
            </a:r>
            <a:r>
              <a:rPr lang="en-US" dirty="0" smtClean="0"/>
              <a:t>:</a:t>
            </a:r>
            <a:br>
              <a:rPr lang="en-US" dirty="0" smtClean="0"/>
            </a:br>
            <a:r>
              <a:rPr lang="en-US" dirty="0" smtClean="0">
                <a:hlinkClick r:id="rId8"/>
              </a:rPr>
              <a:t>https</a:t>
            </a:r>
            <a:r>
              <a:rPr lang="en-US" dirty="0">
                <a:hlinkClick r:id="rId8"/>
              </a:rPr>
              <a:t>://plus.google.com/+AngularJS/</a:t>
            </a:r>
            <a:r>
              <a:rPr lang="en-US" dirty="0" smtClean="0">
                <a:hlinkClick r:id="rId8"/>
              </a:rPr>
              <a:t>posts</a:t>
            </a:r>
            <a:endParaRPr lang="en-US" dirty="0" smtClean="0"/>
          </a:p>
          <a:p>
            <a:pPr marL="118872" indent="0">
              <a:buNone/>
            </a:pPr>
            <a:endParaRPr lang="en-US" dirty="0"/>
          </a:p>
          <a:p>
            <a:endParaRPr lang="en-US" dirty="0" smtClean="0"/>
          </a:p>
          <a:p>
            <a:endParaRPr lang="en-US" dirty="0"/>
          </a:p>
        </p:txBody>
      </p:sp>
    </p:spTree>
    <p:extLst>
      <p:ext uri="{BB962C8B-B14F-4D97-AF65-F5344CB8AC3E}">
        <p14:creationId xmlns:p14="http://schemas.microsoft.com/office/powerpoint/2010/main" val="23299656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Why do I care?</a:t>
            </a:r>
            <a:endParaRPr lang="en-US" sz="4800" dirty="0"/>
          </a:p>
        </p:txBody>
      </p:sp>
    </p:spTree>
    <p:extLst>
      <p:ext uri="{BB962C8B-B14F-4D97-AF65-F5344CB8AC3E}">
        <p14:creationId xmlns:p14="http://schemas.microsoft.com/office/powerpoint/2010/main" val="28660805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MV Whatever</a:t>
            </a:r>
            <a:endParaRPr lang="en-US" sz="4800" dirty="0"/>
          </a:p>
        </p:txBody>
      </p:sp>
    </p:spTree>
    <p:extLst>
      <p:ext uri="{BB962C8B-B14F-4D97-AF65-F5344CB8AC3E}">
        <p14:creationId xmlns:p14="http://schemas.microsoft.com/office/powerpoint/2010/main" val="22623757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Getting AngularJS</a:t>
            </a:r>
          </a:p>
          <a:p>
            <a:pPr marL="118872" indent="0" algn="ctr">
              <a:buNone/>
            </a:pPr>
            <a:r>
              <a:rPr lang="en-US" sz="4000" dirty="0" smtClean="0"/>
              <a:t>(The easy way)</a:t>
            </a:r>
            <a:endParaRPr lang="en-US" sz="4000" dirty="0"/>
          </a:p>
        </p:txBody>
      </p:sp>
    </p:spTree>
    <p:extLst>
      <p:ext uri="{BB962C8B-B14F-4D97-AF65-F5344CB8AC3E}">
        <p14:creationId xmlns:p14="http://schemas.microsoft.com/office/powerpoint/2010/main" val="22623757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On-Ramp</a:t>
            </a:r>
            <a:endParaRPr lang="en-US" dirty="0"/>
          </a:p>
        </p:txBody>
      </p:sp>
      <p:sp>
        <p:nvSpPr>
          <p:cNvPr id="3" name="Content Placeholder 2"/>
          <p:cNvSpPr>
            <a:spLocks noGrp="1"/>
          </p:cNvSpPr>
          <p:nvPr>
            <p:ph idx="1"/>
          </p:nvPr>
        </p:nvSpPr>
        <p:spPr/>
        <p:txBody>
          <a:bodyPr>
            <a:normAutofit/>
          </a:bodyPr>
          <a:lstStyle/>
          <a:p>
            <a:endParaRPr lang="en-US" sz="4800" dirty="0" smtClean="0"/>
          </a:p>
          <a:p>
            <a:endParaRPr lang="en-US" sz="4800" dirty="0"/>
          </a:p>
          <a:p>
            <a:pPr marL="118872" indent="0" algn="ctr">
              <a:buNone/>
            </a:pPr>
            <a:r>
              <a:rPr lang="en-US" sz="4800" dirty="0" smtClean="0"/>
              <a:t>Canonical “Hello World” Example</a:t>
            </a:r>
            <a:endParaRPr lang="en-US" sz="4800" dirty="0"/>
          </a:p>
        </p:txBody>
      </p:sp>
    </p:spTree>
    <p:extLst>
      <p:ext uri="{BB962C8B-B14F-4D97-AF65-F5344CB8AC3E}">
        <p14:creationId xmlns:p14="http://schemas.microsoft.com/office/powerpoint/2010/main" val="22623757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AngularJS On-Ramp</a:t>
            </a:r>
            <a:br>
              <a:rPr lang="en-US" dirty="0" smtClean="0"/>
            </a:br>
            <a:r>
              <a:rPr lang="en-US" dirty="0" smtClean="0"/>
              <a:t>Canonical Example</a:t>
            </a:r>
            <a:endParaRPr lang="en-US" dirty="0"/>
          </a:p>
        </p:txBody>
      </p:sp>
      <p:sp>
        <p:nvSpPr>
          <p:cNvPr id="3" name="Content Placeholder 2"/>
          <p:cNvSpPr>
            <a:spLocks noGrp="1"/>
          </p:cNvSpPr>
          <p:nvPr>
            <p:ph idx="1"/>
          </p:nvPr>
        </p:nvSpPr>
        <p:spPr/>
        <p:txBody>
          <a:bodyPr>
            <a:noAutofit/>
          </a:bodyPr>
          <a:lstStyle/>
          <a:p>
            <a:pPr marL="118872" indent="0">
              <a:buNone/>
            </a:pPr>
            <a:r>
              <a:rPr lang="en-US" sz="1600" dirty="0">
                <a:latin typeface="Courier New"/>
              </a:rPr>
              <a:t>&lt;!DOCTYPE html&gt;</a:t>
            </a:r>
          </a:p>
          <a:p>
            <a:pPr marL="118872" indent="0">
              <a:buNone/>
            </a:pPr>
            <a:r>
              <a:rPr lang="en-US" sz="1600" dirty="0">
                <a:latin typeface="Courier New"/>
              </a:rPr>
              <a:t>&lt;html&gt;</a:t>
            </a:r>
          </a:p>
          <a:p>
            <a:pPr marL="118872" indent="0">
              <a:buNone/>
            </a:pPr>
            <a:r>
              <a:rPr lang="en-US" sz="1600" dirty="0" smtClean="0">
                <a:latin typeface="Courier New"/>
              </a:rPr>
              <a:t>  &lt;</a:t>
            </a:r>
            <a:r>
              <a:rPr lang="en-US" sz="1600" dirty="0">
                <a:latin typeface="Courier New"/>
              </a:rPr>
              <a:t>head&gt;</a:t>
            </a:r>
          </a:p>
          <a:p>
            <a:pPr marL="118872" indent="0">
              <a:buNone/>
            </a:pPr>
            <a:r>
              <a:rPr lang="en-US" sz="1600" dirty="0">
                <a:latin typeface="Courier New"/>
              </a:rPr>
              <a:t>    &lt;title&gt;Canonical Example&lt;/title&gt;</a:t>
            </a:r>
          </a:p>
          <a:p>
            <a:pPr marL="118872" indent="0">
              <a:buNone/>
            </a:pPr>
            <a:r>
              <a:rPr lang="en-US" sz="1600" dirty="0">
                <a:latin typeface="Courier New"/>
              </a:rPr>
              <a:t>  &lt;/head&gt;</a:t>
            </a:r>
          </a:p>
          <a:p>
            <a:pPr marL="118872" indent="0">
              <a:buNone/>
            </a:pPr>
            <a:r>
              <a:rPr lang="en-US" sz="1600" dirty="0">
                <a:latin typeface="Courier New"/>
              </a:rPr>
              <a:t>  &lt;body&gt;</a:t>
            </a:r>
          </a:p>
          <a:p>
            <a:pPr marL="118872" indent="0">
              <a:buNone/>
            </a:pPr>
            <a:endParaRPr lang="en-US" sz="1600" dirty="0">
              <a:latin typeface="Courier New"/>
            </a:endParaRPr>
          </a:p>
          <a:p>
            <a:pPr marL="118872" indent="0">
              <a:buNone/>
            </a:pPr>
            <a:r>
              <a:rPr lang="en-US" sz="1600" dirty="0">
                <a:latin typeface="Courier New"/>
              </a:rPr>
              <a:t>    &lt;div </a:t>
            </a:r>
            <a:r>
              <a:rPr lang="en-US" sz="1600" b="1" dirty="0">
                <a:solidFill>
                  <a:srgbClr val="FF0000"/>
                </a:solidFill>
                <a:latin typeface="Courier New"/>
              </a:rPr>
              <a:t>data-ng-app</a:t>
            </a:r>
            <a:r>
              <a:rPr lang="en-US" sz="1600" dirty="0">
                <a:latin typeface="Courier New"/>
              </a:rPr>
              <a:t>&gt;</a:t>
            </a:r>
          </a:p>
          <a:p>
            <a:pPr marL="118872" indent="0">
              <a:buNone/>
            </a:pPr>
            <a:r>
              <a:rPr lang="en-US" sz="1600" dirty="0">
                <a:latin typeface="Courier New"/>
              </a:rPr>
              <a:t>      &lt;input type="text" </a:t>
            </a:r>
            <a:r>
              <a:rPr lang="en-US" sz="1600" b="1" dirty="0">
                <a:solidFill>
                  <a:srgbClr val="FF0000"/>
                </a:solidFill>
                <a:latin typeface="Courier New"/>
              </a:rPr>
              <a:t>data-ng-model</a:t>
            </a:r>
            <a:r>
              <a:rPr lang="en-US" sz="1600" dirty="0">
                <a:latin typeface="Courier New"/>
              </a:rPr>
              <a:t>="message"&gt;</a:t>
            </a:r>
          </a:p>
          <a:p>
            <a:pPr marL="118872" indent="0">
              <a:buNone/>
            </a:pPr>
            <a:r>
              <a:rPr lang="en-US" sz="1600" dirty="0">
                <a:latin typeface="Courier New"/>
              </a:rPr>
              <a:t>      &lt;h1&gt;{{message + " World"}}&lt;/h1&gt;</a:t>
            </a:r>
          </a:p>
          <a:p>
            <a:pPr marL="118872" indent="0">
              <a:buNone/>
            </a:pPr>
            <a:r>
              <a:rPr lang="en-US" sz="1600" dirty="0">
                <a:latin typeface="Courier New"/>
              </a:rPr>
              <a:t>    &lt;/div&gt;</a:t>
            </a:r>
          </a:p>
          <a:p>
            <a:pPr marL="118872" indent="0">
              <a:buNone/>
            </a:pPr>
            <a:endParaRPr lang="en-US" sz="1600" dirty="0">
              <a:latin typeface="Courier New"/>
            </a:endParaRPr>
          </a:p>
          <a:p>
            <a:pPr marL="118872" indent="0">
              <a:buNone/>
            </a:pPr>
            <a:r>
              <a:rPr lang="en-US" sz="1600" dirty="0">
                <a:latin typeface="Courier New"/>
              </a:rPr>
              <a:t>    &lt;script </a:t>
            </a:r>
            <a:r>
              <a:rPr lang="en-US" sz="1600" dirty="0" smtClean="0">
                <a:latin typeface="Courier New"/>
              </a:rPr>
              <a:t>src=</a:t>
            </a:r>
            <a:r>
              <a:rPr lang="en-US" sz="1600" dirty="0">
                <a:latin typeface="Courier New"/>
              </a:rPr>
              <a:t>"</a:t>
            </a:r>
            <a:r>
              <a:rPr lang="en-US" sz="1600" b="1" dirty="0" smtClean="0">
                <a:solidFill>
                  <a:srgbClr val="FF0000"/>
                </a:solidFill>
                <a:latin typeface="Courier New"/>
              </a:rPr>
              <a:t>angular.min.js</a:t>
            </a:r>
            <a:r>
              <a:rPr lang="en-US" sz="1600" dirty="0">
                <a:latin typeface="Courier New"/>
              </a:rPr>
              <a:t>"&gt;&lt;/script&gt;</a:t>
            </a:r>
          </a:p>
          <a:p>
            <a:pPr marL="118872" indent="0">
              <a:buNone/>
            </a:pPr>
            <a:r>
              <a:rPr lang="en-US" sz="1600" dirty="0">
                <a:latin typeface="Courier New"/>
              </a:rPr>
              <a:t>  &lt;/body&gt;</a:t>
            </a:r>
          </a:p>
          <a:p>
            <a:pPr marL="118872" indent="0">
              <a:buNone/>
            </a:pPr>
            <a:r>
              <a:rPr lang="en-US" sz="1600" dirty="0">
                <a:latin typeface="Courier New"/>
              </a:rPr>
              <a:t>&lt;/html&gt;</a:t>
            </a:r>
            <a:endParaRPr lang="en-US" sz="1600" dirty="0" smtClean="0">
              <a:latin typeface="Courier New"/>
            </a:endParaRPr>
          </a:p>
        </p:txBody>
      </p:sp>
    </p:spTree>
    <p:extLst>
      <p:ext uri="{BB962C8B-B14F-4D97-AF65-F5344CB8AC3E}">
        <p14:creationId xmlns:p14="http://schemas.microsoft.com/office/powerpoint/2010/main" val="149920787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4733</TotalTime>
  <Words>8782</Words>
  <Application>Microsoft Macintosh PowerPoint</Application>
  <PresentationFormat>On-screen Show (4:3)</PresentationFormat>
  <Paragraphs>816</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Module</vt:lpstr>
      <vt:lpstr>AngularJS On-Ramp</vt:lpstr>
      <vt:lpstr>AngularJS On-Ramp</vt:lpstr>
      <vt:lpstr>AngularJS On-Ramp</vt:lpstr>
      <vt:lpstr>AngularJS On-Ramp</vt:lpstr>
      <vt:lpstr>AngularJS On-Ramp</vt:lpstr>
      <vt:lpstr>AngularJS On-Ramp</vt:lpstr>
      <vt:lpstr>AngularJS On-Ramp</vt:lpstr>
      <vt:lpstr>AngularJS On-Ramp</vt:lpstr>
      <vt:lpstr>AngularJS On-Ramp Canonical Example</vt:lpstr>
      <vt:lpstr>AngularJS On-Ramp</vt:lpstr>
      <vt:lpstr>AngularJS On-Ramp</vt:lpstr>
      <vt:lpstr>AngularJS On-Ramp</vt:lpstr>
      <vt:lpstr>AngularJS On-Ramp Simple Controller</vt:lpstr>
      <vt:lpstr>AngularJS On-Ramp Simple Controller</vt:lpstr>
      <vt:lpstr>AngularJS On-Ramp</vt:lpstr>
      <vt:lpstr>AngularJS On-Ramp Built-In Filter</vt:lpstr>
      <vt:lpstr>AngularJS On-Ramp</vt:lpstr>
      <vt:lpstr>AngularJS On-Ramp</vt:lpstr>
      <vt:lpstr>AngularJS On-Ramp Configuring Routing</vt:lpstr>
      <vt:lpstr>AngularJS On-Ramp</vt:lpstr>
      <vt:lpstr>AngularJS On-Ramp Main Page (with ngView)</vt:lpstr>
      <vt:lpstr>AngularJS On-Ramp Partials (Views)</vt:lpstr>
      <vt:lpstr>AngularJS On-Ramp Controllers</vt:lpstr>
      <vt:lpstr>AngularJS On-Ramp</vt:lpstr>
      <vt:lpstr>AngularJS On-Ramp Controller As</vt:lpstr>
      <vt:lpstr>AngularJS On-Ramp Controller As</vt:lpstr>
      <vt:lpstr>AngularJS On-Ramp</vt:lpstr>
      <vt:lpstr>AngularJS On-Ramp</vt:lpstr>
      <vt:lpstr>AngularJS On-Ramp customerRepository Service</vt:lpstr>
      <vt:lpstr>AngularJS On-Ramp Modified Controller</vt:lpstr>
      <vt:lpstr>AngularJS On-Ramp</vt:lpstr>
      <vt:lpstr>AngularJS On-Ramp</vt:lpstr>
      <vt:lpstr>AngularJS On-Ramp Directive Declaration</vt:lpstr>
      <vt:lpstr>AngularJS On-Ramp Directive Usage</vt:lpstr>
      <vt:lpstr>AngularJS On-Ramp Advanced Directive Declaration</vt:lpstr>
      <vt:lpstr>AngularJS On-Ramp Advanced Directive Usage</vt:lpstr>
      <vt:lpstr>AngularJS On-Ramp Custom Directives</vt:lpstr>
      <vt:lpstr>AngularJS On-Ramp</vt:lpstr>
      <vt:lpstr>AngularJS On-Ramp Custom “spacer” Filter</vt:lpstr>
      <vt:lpstr>AngularJS On-Ramp Using the “spacer” Filter</vt:lpstr>
      <vt:lpstr>AngularJS On-Ramp</vt:lpstr>
      <vt:lpstr>AngularJS On-Ramp</vt:lpstr>
      <vt:lpstr>AngularJS On-Ramp Using $http</vt:lpstr>
      <vt:lpstr>AngularJS On-Ramp Handling the Promise</vt:lpstr>
      <vt:lpstr>AngularJS On-Ramp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On-Ramp</dc:title>
  <dc:creator>Mark Freedman</dc:creator>
  <cp:lastModifiedBy>Mark Freedman</cp:lastModifiedBy>
  <cp:revision>406</cp:revision>
  <cp:lastPrinted>2014-05-29T21:32:34Z</cp:lastPrinted>
  <dcterms:created xsi:type="dcterms:W3CDTF">2014-05-06T16:35:05Z</dcterms:created>
  <dcterms:modified xsi:type="dcterms:W3CDTF">2014-06-06T04:19:37Z</dcterms:modified>
</cp:coreProperties>
</file>