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67" r:id="rId4"/>
    <p:sldId id="263" r:id="rId5"/>
    <p:sldId id="262" r:id="rId6"/>
    <p:sldId id="268" r:id="rId7"/>
    <p:sldId id="260" r:id="rId8"/>
    <p:sldId id="266" r:id="rId9"/>
    <p:sldId id="264" r:id="rId10"/>
    <p:sldId id="265" r:id="rId11"/>
    <p:sldId id="258" r:id="rId12"/>
    <p:sldId id="269" r:id="rId13"/>
    <p:sldId id="283" r:id="rId14"/>
    <p:sldId id="270" r:id="rId15"/>
    <p:sldId id="272" r:id="rId16"/>
    <p:sldId id="273" r:id="rId17"/>
    <p:sldId id="274" r:id="rId18"/>
    <p:sldId id="275" r:id="rId19"/>
    <p:sldId id="276" r:id="rId20"/>
    <p:sldId id="277" r:id="rId21"/>
    <p:sldId id="278" r:id="rId22"/>
    <p:sldId id="279" r:id="rId23"/>
    <p:sldId id="280" r:id="rId24"/>
    <p:sldId id="281" r:id="rId25"/>
    <p:sldId id="271" r:id="rId26"/>
    <p:sldId id="282" r:id="rId27"/>
    <p:sldId id="284" r:id="rId28"/>
    <p:sldId id="294" r:id="rId29"/>
    <p:sldId id="290" r:id="rId30"/>
    <p:sldId id="291" r:id="rId31"/>
    <p:sldId id="292" r:id="rId32"/>
    <p:sldId id="293" r:id="rId33"/>
    <p:sldId id="286" r:id="rId34"/>
    <p:sldId id="287" r:id="rId35"/>
    <p:sldId id="285" r:id="rId36"/>
    <p:sldId id="295" r:id="rId37"/>
  </p:sldIdLst>
  <p:sldSz cx="12192000" cy="6858000"/>
  <p:notesSz cx="6400800" cy="86868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C8F9ABB6-8EAB-4F2A-AED7-9D3F744E26CB}" type="datetimeFigureOut">
              <a:rPr lang="en-US" smtClean="0"/>
              <a:t>9/24/2019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40FC477F-3197-4E88-B387-83A53B82C48D}"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04340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F9ABB6-8EAB-4F2A-AED7-9D3F744E26CB}"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C477F-3197-4E88-B387-83A53B82C48D}" type="slidenum">
              <a:rPr lang="en-US" smtClean="0"/>
              <a:t>‹#›</a:t>
            </a:fld>
            <a:endParaRPr lang="en-US"/>
          </a:p>
        </p:txBody>
      </p:sp>
    </p:spTree>
    <p:extLst>
      <p:ext uri="{BB962C8B-B14F-4D97-AF65-F5344CB8AC3E}">
        <p14:creationId xmlns:p14="http://schemas.microsoft.com/office/powerpoint/2010/main" val="2498316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F9ABB6-8EAB-4F2A-AED7-9D3F744E26CB}"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C477F-3197-4E88-B387-83A53B82C48D}" type="slidenum">
              <a:rPr lang="en-US" smtClean="0"/>
              <a:t>‹#›</a:t>
            </a:fld>
            <a:endParaRPr lang="en-US"/>
          </a:p>
        </p:txBody>
      </p:sp>
    </p:spTree>
    <p:extLst>
      <p:ext uri="{BB962C8B-B14F-4D97-AF65-F5344CB8AC3E}">
        <p14:creationId xmlns:p14="http://schemas.microsoft.com/office/powerpoint/2010/main" val="4093691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F9ABB6-8EAB-4F2A-AED7-9D3F744E26CB}" type="datetimeFigureOut">
              <a:rPr lang="en-US" smtClean="0"/>
              <a:t>9/24/2019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C477F-3197-4E88-B387-83A53B82C48D}" type="slidenum">
              <a:rPr lang="en-US" smtClean="0"/>
              <a:t>‹#›</a:t>
            </a:fld>
            <a:endParaRPr lang="en-US"/>
          </a:p>
        </p:txBody>
      </p:sp>
    </p:spTree>
    <p:extLst>
      <p:ext uri="{BB962C8B-B14F-4D97-AF65-F5344CB8AC3E}">
        <p14:creationId xmlns:p14="http://schemas.microsoft.com/office/powerpoint/2010/main" val="601971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C8F9ABB6-8EAB-4F2A-AED7-9D3F744E26CB}" type="datetimeFigureOut">
              <a:rPr lang="en-US" smtClean="0"/>
              <a:t>9/24/2019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40FC477F-3197-4E88-B387-83A53B82C48D}"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53009229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F9ABB6-8EAB-4F2A-AED7-9D3F744E26CB}" type="datetimeFigureOut">
              <a:rPr lang="en-US" smtClean="0"/>
              <a:t>9/24/2019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C477F-3197-4E88-B387-83A53B82C48D}" type="slidenum">
              <a:rPr lang="en-US" smtClean="0"/>
              <a:t>‹#›</a:t>
            </a:fld>
            <a:endParaRPr lang="en-US"/>
          </a:p>
        </p:txBody>
      </p:sp>
    </p:spTree>
    <p:extLst>
      <p:ext uri="{BB962C8B-B14F-4D97-AF65-F5344CB8AC3E}">
        <p14:creationId xmlns:p14="http://schemas.microsoft.com/office/powerpoint/2010/main" val="44811790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F9ABB6-8EAB-4F2A-AED7-9D3F744E26CB}" type="datetimeFigureOut">
              <a:rPr lang="en-US" smtClean="0"/>
              <a:t>9/24/2019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FC477F-3197-4E88-B387-83A53B82C48D}" type="slidenum">
              <a:rPr lang="en-US" smtClean="0"/>
              <a:t>‹#›</a:t>
            </a:fld>
            <a:endParaRPr lang="en-US"/>
          </a:p>
        </p:txBody>
      </p:sp>
    </p:spTree>
    <p:extLst>
      <p:ext uri="{BB962C8B-B14F-4D97-AF65-F5344CB8AC3E}">
        <p14:creationId xmlns:p14="http://schemas.microsoft.com/office/powerpoint/2010/main" val="376702395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F9ABB6-8EAB-4F2A-AED7-9D3F744E26CB}" type="datetimeFigureOut">
              <a:rPr lang="en-US" smtClean="0"/>
              <a:t>9/24/2019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FC477F-3197-4E88-B387-83A53B82C48D}" type="slidenum">
              <a:rPr lang="en-US" smtClean="0"/>
              <a:t>‹#›</a:t>
            </a:fld>
            <a:endParaRPr lang="en-US"/>
          </a:p>
        </p:txBody>
      </p:sp>
    </p:spTree>
    <p:extLst>
      <p:ext uri="{BB962C8B-B14F-4D97-AF65-F5344CB8AC3E}">
        <p14:creationId xmlns:p14="http://schemas.microsoft.com/office/powerpoint/2010/main" val="496105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F9ABB6-8EAB-4F2A-AED7-9D3F744E26CB}" type="datetimeFigureOut">
              <a:rPr lang="en-US" smtClean="0"/>
              <a:t>9/24/2019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FC477F-3197-4E88-B387-83A53B82C48D}" type="slidenum">
              <a:rPr lang="en-US" smtClean="0"/>
              <a:t>‹#›</a:t>
            </a:fld>
            <a:endParaRPr lang="en-US"/>
          </a:p>
        </p:txBody>
      </p:sp>
    </p:spTree>
    <p:extLst>
      <p:ext uri="{BB962C8B-B14F-4D97-AF65-F5344CB8AC3E}">
        <p14:creationId xmlns:p14="http://schemas.microsoft.com/office/powerpoint/2010/main" val="1372035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C8F9ABB6-8EAB-4F2A-AED7-9D3F744E26CB}" type="datetimeFigureOut">
              <a:rPr lang="en-US" smtClean="0"/>
              <a:t>9/24/2019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40FC477F-3197-4E88-B387-83A53B82C48D}"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624019"/>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C8F9ABB6-8EAB-4F2A-AED7-9D3F744E26CB}" type="datetimeFigureOut">
              <a:rPr lang="en-US" smtClean="0"/>
              <a:t>9/24/2019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40FC477F-3197-4E88-B387-83A53B82C48D}" type="slidenum">
              <a:rPr lang="en-US" smtClean="0"/>
              <a:t>‹#›</a:t>
            </a:fld>
            <a:endParaRPr lang="en-US"/>
          </a:p>
        </p:txBody>
      </p:sp>
    </p:spTree>
    <p:extLst>
      <p:ext uri="{BB962C8B-B14F-4D97-AF65-F5344CB8AC3E}">
        <p14:creationId xmlns:p14="http://schemas.microsoft.com/office/powerpoint/2010/main" val="1898564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C8F9ABB6-8EAB-4F2A-AED7-9D3F744E26CB}" type="datetimeFigureOut">
              <a:rPr lang="en-US" smtClean="0"/>
              <a:t>9/24/2019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0FC477F-3197-4E88-B387-83A53B82C48D}"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4850921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MarkFuller1/BNU/wiki/Use_Case_Lis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MarkFuller1/BNU/blob/master/docs/WireScreenShots/Screen%20Shot%202019-09-16%20at%209.29.44%20PM.png"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C319D-A68E-4D46-AD61-399869EDD760}"/>
              </a:ext>
            </a:extLst>
          </p:cNvPr>
          <p:cNvSpPr>
            <a:spLocks noGrp="1"/>
          </p:cNvSpPr>
          <p:nvPr>
            <p:ph type="ctrTitle"/>
          </p:nvPr>
        </p:nvSpPr>
        <p:spPr/>
        <p:txBody>
          <a:bodyPr/>
          <a:lstStyle/>
          <a:p>
            <a:r>
              <a:rPr lang="en-US" sz="8800" dirty="0"/>
              <a:t>BCC</a:t>
            </a:r>
          </a:p>
        </p:txBody>
      </p:sp>
      <p:sp>
        <p:nvSpPr>
          <p:cNvPr id="3" name="Subtitle 2">
            <a:extLst>
              <a:ext uri="{FF2B5EF4-FFF2-40B4-BE49-F238E27FC236}">
                <a16:creationId xmlns:a16="http://schemas.microsoft.com/office/drawing/2014/main" id="{C3A4765A-35BC-48E5-8805-2EB97E33C770}"/>
              </a:ext>
            </a:extLst>
          </p:cNvPr>
          <p:cNvSpPr>
            <a:spLocks noGrp="1"/>
          </p:cNvSpPr>
          <p:nvPr>
            <p:ph type="subTitle" idx="1"/>
          </p:nvPr>
        </p:nvSpPr>
        <p:spPr>
          <a:xfrm>
            <a:off x="1748589" y="5863390"/>
            <a:ext cx="9109911" cy="858086"/>
          </a:xfrm>
        </p:spPr>
        <p:txBody>
          <a:bodyPr>
            <a:normAutofit/>
          </a:bodyPr>
          <a:lstStyle/>
          <a:p>
            <a:r>
              <a:rPr lang="en-US" dirty="0"/>
              <a:t>Mark </a:t>
            </a:r>
            <a:r>
              <a:rPr lang="en-US" dirty="0" err="1"/>
              <a:t>FUller</a:t>
            </a:r>
            <a:r>
              <a:rPr lang="en-US" dirty="0"/>
              <a:t>, Kevin </a:t>
            </a:r>
            <a:r>
              <a:rPr lang="en-US" dirty="0" err="1"/>
              <a:t>Kulda</a:t>
            </a:r>
            <a:r>
              <a:rPr lang="en-US" dirty="0"/>
              <a:t>, Connor </a:t>
            </a:r>
            <a:r>
              <a:rPr lang="en-US" dirty="0" err="1"/>
              <a:t>Woodahl</a:t>
            </a:r>
            <a:r>
              <a:rPr lang="en-US" dirty="0"/>
              <a:t>, </a:t>
            </a:r>
          </a:p>
          <a:p>
            <a:r>
              <a:rPr lang="en-US" dirty="0"/>
              <a:t>Professor: Dr. Cerny</a:t>
            </a:r>
          </a:p>
        </p:txBody>
      </p:sp>
      <p:sp>
        <p:nvSpPr>
          <p:cNvPr id="4" name="TextBox 3">
            <a:extLst>
              <a:ext uri="{FF2B5EF4-FFF2-40B4-BE49-F238E27FC236}">
                <a16:creationId xmlns:a16="http://schemas.microsoft.com/office/drawing/2014/main" id="{B26483FF-1C88-4C00-9D3E-73B97C53B919}"/>
              </a:ext>
            </a:extLst>
          </p:cNvPr>
          <p:cNvSpPr txBox="1"/>
          <p:nvPr/>
        </p:nvSpPr>
        <p:spPr>
          <a:xfrm>
            <a:off x="9969500" y="419100"/>
            <a:ext cx="889000" cy="679288"/>
          </a:xfrm>
          <a:prstGeom prst="rect">
            <a:avLst/>
          </a:prstGeom>
          <a:noFill/>
        </p:spPr>
        <p:txBody>
          <a:bodyPr wrap="square" rtlCol="0">
            <a:spAutoFit/>
          </a:bodyPr>
          <a:lstStyle/>
          <a:p>
            <a:endParaRPr lang="en-US" dirty="0"/>
          </a:p>
        </p:txBody>
      </p:sp>
      <p:sp>
        <p:nvSpPr>
          <p:cNvPr id="5" name="Subtitle 2">
            <a:extLst>
              <a:ext uri="{FF2B5EF4-FFF2-40B4-BE49-F238E27FC236}">
                <a16:creationId xmlns:a16="http://schemas.microsoft.com/office/drawing/2014/main" id="{A0AA9825-7038-4B6D-AE42-0780DD61B3C8}"/>
              </a:ext>
            </a:extLst>
          </p:cNvPr>
          <p:cNvSpPr txBox="1">
            <a:spLocks/>
          </p:cNvSpPr>
          <p:nvPr/>
        </p:nvSpPr>
        <p:spPr>
          <a:xfrm>
            <a:off x="9628271" y="55295"/>
            <a:ext cx="2460458" cy="858086"/>
          </a:xfrm>
          <a:prstGeom prst="rect">
            <a:avLst/>
          </a:prstGeom>
        </p:spPr>
        <p:txBody>
          <a:bodyPr vert="horz" lIns="91440" tIns="45720" rIns="91440" bIns="45720" rtlCol="0" anchor="t">
            <a:normAutofit/>
          </a:bodyPr>
          <a:lstStyle>
            <a:lvl1pPr marL="0" indent="0" algn="ctr" defTabSz="914400" rtl="0" eaLnBrk="1" latinLnBrk="0" hangingPunct="1">
              <a:lnSpc>
                <a:spcPct val="100000"/>
              </a:lnSpc>
              <a:spcBef>
                <a:spcPts val="700"/>
              </a:spcBef>
              <a:buClr>
                <a:schemeClr val="tx2"/>
              </a:buClr>
              <a:buFont typeface="Arial" panose="020B0604020202020204" pitchFamily="34" charset="0"/>
              <a:buNone/>
              <a:defRPr sz="2000" b="1" i="0" kern="1200" cap="all" spc="400" baseline="0">
                <a:solidFill>
                  <a:schemeClr val="tx2"/>
                </a:solidFill>
                <a:latin typeface="+mn-lt"/>
                <a:ea typeface="+mn-ea"/>
                <a:cs typeface="+mn-cs"/>
              </a:defRPr>
            </a:lvl1pPr>
            <a:lvl2pPr marL="457200" indent="0" algn="ctr" defTabSz="914400" rtl="0" eaLnBrk="1" latinLnBrk="0" hangingPunct="1">
              <a:lnSpc>
                <a:spcPct val="110000"/>
              </a:lnSpc>
              <a:spcBef>
                <a:spcPts val="700"/>
              </a:spcBef>
              <a:buClr>
                <a:schemeClr val="tx2"/>
              </a:buClr>
              <a:buFont typeface="Gill Sans MT" panose="020B0502020104020203"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110000"/>
              </a:lnSpc>
              <a:spcBef>
                <a:spcPts val="700"/>
              </a:spcBef>
              <a:buClr>
                <a:schemeClr val="tx2"/>
              </a:buClr>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6pPr>
            <a:lvl7pPr marL="27432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7pPr>
            <a:lvl8pPr marL="32004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baseline="0">
                <a:solidFill>
                  <a:schemeClr val="tx1">
                    <a:lumMod val="65000"/>
                    <a:lumOff val="35000"/>
                  </a:schemeClr>
                </a:solidFill>
                <a:latin typeface="+mn-lt"/>
                <a:ea typeface="+mn-ea"/>
                <a:cs typeface="+mn-cs"/>
              </a:defRPr>
            </a:lvl8pPr>
            <a:lvl9pPr marL="3657600" indent="0" algn="ctr" defTabSz="914400" rtl="0" eaLnBrk="1" latinLnBrk="0" hangingPunct="1">
              <a:lnSpc>
                <a:spcPct val="110000"/>
              </a:lnSpc>
              <a:spcBef>
                <a:spcPts val="700"/>
              </a:spcBef>
              <a:buClr>
                <a:schemeClr val="tx2"/>
              </a:buClr>
              <a:buFont typeface="Arial" panose="020B0604020202020204" pitchFamily="34" charset="0"/>
              <a:buNone/>
              <a:defRPr sz="1600" kern="1200" baseline="0">
                <a:solidFill>
                  <a:schemeClr val="tx1">
                    <a:lumMod val="65000"/>
                    <a:lumOff val="35000"/>
                  </a:schemeClr>
                </a:solidFill>
                <a:latin typeface="+mn-lt"/>
                <a:ea typeface="+mn-ea"/>
                <a:cs typeface="+mn-cs"/>
              </a:defRPr>
            </a:lvl9pPr>
          </a:lstStyle>
          <a:p>
            <a:r>
              <a:rPr lang="en-US" dirty="0"/>
              <a:t>24-Sept-2019</a:t>
            </a:r>
          </a:p>
        </p:txBody>
      </p:sp>
    </p:spTree>
    <p:extLst>
      <p:ext uri="{BB962C8B-B14F-4D97-AF65-F5344CB8AC3E}">
        <p14:creationId xmlns:p14="http://schemas.microsoft.com/office/powerpoint/2010/main" val="1051049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Wireframes</a:t>
            </a:r>
          </a:p>
        </p:txBody>
      </p:sp>
      <p:pic>
        <p:nvPicPr>
          <p:cNvPr id="8" name="Picture 7" descr="A screenshot of a cell phone&#10;&#10;Description automatically generated">
            <a:extLst>
              <a:ext uri="{FF2B5EF4-FFF2-40B4-BE49-F238E27FC236}">
                <a16:creationId xmlns:a16="http://schemas.microsoft.com/office/drawing/2014/main" id="{EFDEC012-6FF2-4A68-8130-26A7B22B0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4870" y="1076678"/>
            <a:ext cx="7442259" cy="4704643"/>
          </a:xfrm>
          <a:prstGeom prst="rect">
            <a:avLst/>
          </a:prstGeom>
        </p:spPr>
      </p:pic>
    </p:spTree>
    <p:extLst>
      <p:ext uri="{BB962C8B-B14F-4D97-AF65-F5344CB8AC3E}">
        <p14:creationId xmlns:p14="http://schemas.microsoft.com/office/powerpoint/2010/main" val="3701280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DE18-008A-465E-945B-3AA7F8234A3D}"/>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FC61B892-BC66-42DD-BEA2-0ADF6F356B70}"/>
              </a:ext>
            </a:extLst>
          </p:cNvPr>
          <p:cNvSpPr>
            <a:spLocks noGrp="1"/>
          </p:cNvSpPr>
          <p:nvPr>
            <p:ph idx="1"/>
          </p:nvPr>
        </p:nvSpPr>
        <p:spPr>
          <a:xfrm>
            <a:off x="1251678" y="1270000"/>
            <a:ext cx="4177572" cy="5587999"/>
          </a:xfrm>
        </p:spPr>
        <p:txBody>
          <a:bodyPr>
            <a:normAutofit fontScale="70000" lnSpcReduction="20000"/>
          </a:bodyPr>
          <a:lstStyle/>
          <a:p>
            <a:pPr marL="0" indent="0">
              <a:buNone/>
            </a:pPr>
            <a:r>
              <a:rPr lang="en-US" dirty="0"/>
              <a:t>Functional Requirements</a:t>
            </a:r>
          </a:p>
          <a:p>
            <a:r>
              <a:rPr lang="en-US" dirty="0"/>
              <a:t>Users need to be able to register an account.</a:t>
            </a:r>
          </a:p>
          <a:p>
            <a:r>
              <a:rPr lang="en-US" dirty="0"/>
              <a:t>Users must be able to search based on class.</a:t>
            </a:r>
          </a:p>
          <a:p>
            <a:r>
              <a:rPr lang="en-US" dirty="0"/>
              <a:t>Users must be able to see professor options after searching the class.</a:t>
            </a:r>
          </a:p>
          <a:p>
            <a:r>
              <a:rPr lang="en-US" dirty="0"/>
              <a:t>Users must be able to search based on professor.</a:t>
            </a:r>
          </a:p>
          <a:p>
            <a:r>
              <a:rPr lang="en-US" dirty="0"/>
              <a:t>Users must be able to write a review on a professor.</a:t>
            </a:r>
          </a:p>
          <a:p>
            <a:r>
              <a:rPr lang="en-US" dirty="0"/>
              <a:t>Users must be able to upvote or downvote a review.</a:t>
            </a:r>
          </a:p>
          <a:p>
            <a:r>
              <a:rPr lang="en-US" dirty="0"/>
              <a:t>Users must be able to send a message to the author of the review.</a:t>
            </a:r>
          </a:p>
          <a:p>
            <a:r>
              <a:rPr lang="en-US" dirty="0"/>
              <a:t>The reviewer must be able to respond to a message.</a:t>
            </a:r>
          </a:p>
          <a:p>
            <a:r>
              <a:rPr lang="en-US" dirty="0"/>
              <a:t>User must be able to log out.</a:t>
            </a:r>
          </a:p>
          <a:p>
            <a:r>
              <a:rPr lang="en-US" dirty="0"/>
              <a:t>The application must be able to sanitize user input.</a:t>
            </a:r>
          </a:p>
          <a:p>
            <a:r>
              <a:rPr lang="en-US" dirty="0"/>
              <a:t>User must be able to navigate bidirectionally in this application.</a:t>
            </a:r>
          </a:p>
          <a:p>
            <a:r>
              <a:rPr lang="en-US" dirty="0"/>
              <a:t>Users need to be able to delete an account.</a:t>
            </a:r>
          </a:p>
          <a:p>
            <a:r>
              <a:rPr lang="en-US" dirty="0"/>
              <a:t>Users must be able edit a review.</a:t>
            </a:r>
          </a:p>
          <a:p>
            <a:endParaRPr lang="en-US" dirty="0"/>
          </a:p>
        </p:txBody>
      </p:sp>
      <p:sp>
        <p:nvSpPr>
          <p:cNvPr id="4" name="Content Placeholder 2">
            <a:extLst>
              <a:ext uri="{FF2B5EF4-FFF2-40B4-BE49-F238E27FC236}">
                <a16:creationId xmlns:a16="http://schemas.microsoft.com/office/drawing/2014/main" id="{7CBE8A9A-ABFF-4E20-87FE-6AA7B711B803}"/>
              </a:ext>
            </a:extLst>
          </p:cNvPr>
          <p:cNvSpPr txBox="1">
            <a:spLocks/>
          </p:cNvSpPr>
          <p:nvPr/>
        </p:nvSpPr>
        <p:spPr>
          <a:xfrm>
            <a:off x="5695771" y="1270001"/>
            <a:ext cx="4787172" cy="558799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1200" dirty="0"/>
              <a:t>Non-Functional Requirements</a:t>
            </a:r>
          </a:p>
          <a:p>
            <a:r>
              <a:rPr lang="en-US" sz="1200" dirty="0"/>
              <a:t>Messages must be able to be sent anonymously</a:t>
            </a:r>
          </a:p>
          <a:p>
            <a:r>
              <a:rPr lang="en-US" sz="1200" dirty="0"/>
              <a:t>User data must be kept private</a:t>
            </a:r>
          </a:p>
          <a:p>
            <a:r>
              <a:rPr lang="en-US" sz="1200" dirty="0"/>
              <a:t>Application must be fast for the average user</a:t>
            </a:r>
          </a:p>
          <a:p>
            <a:r>
              <a:rPr lang="en-US" sz="1200" dirty="0"/>
              <a:t>Application must handle traffic of at most 20 users at once</a:t>
            </a:r>
          </a:p>
          <a:p>
            <a:r>
              <a:rPr lang="en-US" sz="1200" dirty="0"/>
              <a:t>User interface should be intuitive</a:t>
            </a:r>
          </a:p>
          <a:p>
            <a:r>
              <a:rPr lang="en-US" sz="1200" dirty="0"/>
              <a:t>User interface should be graphically pleasing</a:t>
            </a:r>
          </a:p>
          <a:p>
            <a:endParaRPr lang="en-US" dirty="0"/>
          </a:p>
        </p:txBody>
      </p:sp>
    </p:spTree>
    <p:extLst>
      <p:ext uri="{BB962C8B-B14F-4D97-AF65-F5344CB8AC3E}">
        <p14:creationId xmlns:p14="http://schemas.microsoft.com/office/powerpoint/2010/main" val="2953413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Use Case Diagram</a:t>
            </a:r>
          </a:p>
        </p:txBody>
      </p:sp>
      <p:pic>
        <p:nvPicPr>
          <p:cNvPr id="6" name="Picture 5" descr="A close up of a map&#10;&#10;Description automatically generated">
            <a:extLst>
              <a:ext uri="{FF2B5EF4-FFF2-40B4-BE49-F238E27FC236}">
                <a16:creationId xmlns:a16="http://schemas.microsoft.com/office/drawing/2014/main" id="{F2E46C92-ECB5-445C-A3A3-0877C4974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644" y="1595117"/>
            <a:ext cx="7302711" cy="4985287"/>
          </a:xfrm>
          <a:prstGeom prst="rect">
            <a:avLst/>
          </a:prstGeom>
        </p:spPr>
      </p:pic>
    </p:spTree>
    <p:extLst>
      <p:ext uri="{BB962C8B-B14F-4D97-AF65-F5344CB8AC3E}">
        <p14:creationId xmlns:p14="http://schemas.microsoft.com/office/powerpoint/2010/main" val="3583174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a:xfrm>
            <a:off x="1251678" y="382385"/>
            <a:ext cx="10178322" cy="1492132"/>
          </a:xfrm>
        </p:spPr>
        <p:txBody>
          <a:bodyPr/>
          <a:lstStyle/>
          <a:p>
            <a:r>
              <a:rPr lang="en-US" dirty="0"/>
              <a:t>Git Hub page</a:t>
            </a:r>
          </a:p>
        </p:txBody>
      </p:sp>
      <p:sp>
        <p:nvSpPr>
          <p:cNvPr id="3" name="TextBox 2">
            <a:extLst>
              <a:ext uri="{FF2B5EF4-FFF2-40B4-BE49-F238E27FC236}">
                <a16:creationId xmlns:a16="http://schemas.microsoft.com/office/drawing/2014/main" id="{1F81B41F-F55D-43FD-9539-70B85D300693}"/>
              </a:ext>
            </a:extLst>
          </p:cNvPr>
          <p:cNvSpPr txBox="1"/>
          <p:nvPr/>
        </p:nvSpPr>
        <p:spPr>
          <a:xfrm>
            <a:off x="3153139" y="3244334"/>
            <a:ext cx="6375400" cy="369332"/>
          </a:xfrm>
          <a:prstGeom prst="rect">
            <a:avLst/>
          </a:prstGeom>
          <a:noFill/>
        </p:spPr>
        <p:txBody>
          <a:bodyPr wrap="square" rtlCol="0">
            <a:spAutoFit/>
          </a:bodyPr>
          <a:lstStyle/>
          <a:p>
            <a:r>
              <a:rPr lang="en-US" dirty="0">
                <a:hlinkClick r:id="rId2"/>
              </a:rPr>
              <a:t>https://github.com/MarkFuller1/BNU/</a:t>
            </a:r>
            <a:endParaRPr lang="en-US" dirty="0"/>
          </a:p>
        </p:txBody>
      </p:sp>
      <p:sp>
        <p:nvSpPr>
          <p:cNvPr id="4" name="TextBox 3">
            <a:extLst>
              <a:ext uri="{FF2B5EF4-FFF2-40B4-BE49-F238E27FC236}">
                <a16:creationId xmlns:a16="http://schemas.microsoft.com/office/drawing/2014/main" id="{F960391E-A0E3-4D04-9B0C-A9D5F1340C6D}"/>
              </a:ext>
            </a:extLst>
          </p:cNvPr>
          <p:cNvSpPr txBox="1"/>
          <p:nvPr/>
        </p:nvSpPr>
        <p:spPr>
          <a:xfrm>
            <a:off x="2005262" y="1874517"/>
            <a:ext cx="6705601" cy="646331"/>
          </a:xfrm>
          <a:prstGeom prst="rect">
            <a:avLst/>
          </a:prstGeom>
          <a:noFill/>
        </p:spPr>
        <p:txBody>
          <a:bodyPr wrap="square" rtlCol="0">
            <a:spAutoFit/>
          </a:bodyPr>
          <a:lstStyle/>
          <a:p>
            <a:r>
              <a:rPr lang="en-US" dirty="0"/>
              <a:t>Please see our </a:t>
            </a:r>
            <a:r>
              <a:rPr lang="en-US" dirty="0" err="1"/>
              <a:t>Github</a:t>
            </a:r>
            <a:r>
              <a:rPr lang="en-US" dirty="0"/>
              <a:t> page for the current versions of our development materials and the full repository of our project artifacts.</a:t>
            </a:r>
          </a:p>
        </p:txBody>
      </p:sp>
    </p:spTree>
    <p:extLst>
      <p:ext uri="{BB962C8B-B14F-4D97-AF65-F5344CB8AC3E}">
        <p14:creationId xmlns:p14="http://schemas.microsoft.com/office/powerpoint/2010/main" val="2392272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Traceability Matrix</a:t>
            </a:r>
          </a:p>
        </p:txBody>
      </p:sp>
      <p:pic>
        <p:nvPicPr>
          <p:cNvPr id="4" name="Picture 3" descr="A screenshot of a cell phone&#10;&#10;Description automatically generated">
            <a:extLst>
              <a:ext uri="{FF2B5EF4-FFF2-40B4-BE49-F238E27FC236}">
                <a16:creationId xmlns:a16="http://schemas.microsoft.com/office/drawing/2014/main" id="{1B54931D-3FDA-4C2D-8D30-E3DEC9876B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3244" y="1420755"/>
            <a:ext cx="6045511" cy="5054860"/>
          </a:xfrm>
          <a:prstGeom prst="rect">
            <a:avLst/>
          </a:prstGeom>
        </p:spPr>
      </p:pic>
    </p:spTree>
    <p:extLst>
      <p:ext uri="{BB962C8B-B14F-4D97-AF65-F5344CB8AC3E}">
        <p14:creationId xmlns:p14="http://schemas.microsoft.com/office/powerpoint/2010/main" val="3545696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SSD</a:t>
            </a:r>
          </a:p>
        </p:txBody>
      </p:sp>
      <p:pic>
        <p:nvPicPr>
          <p:cNvPr id="25" name="Picture 24" descr="A screenshot of a social media post&#10;&#10;Description automatically generated">
            <a:extLst>
              <a:ext uri="{FF2B5EF4-FFF2-40B4-BE49-F238E27FC236}">
                <a16:creationId xmlns:a16="http://schemas.microsoft.com/office/drawing/2014/main" id="{A336ECE5-FB4C-49C5-8B89-1EBA2A47D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2855" y="1406394"/>
            <a:ext cx="8786289" cy="5451606"/>
          </a:xfrm>
          <a:prstGeom prst="rect">
            <a:avLst/>
          </a:prstGeom>
        </p:spPr>
      </p:pic>
    </p:spTree>
    <p:extLst>
      <p:ext uri="{BB962C8B-B14F-4D97-AF65-F5344CB8AC3E}">
        <p14:creationId xmlns:p14="http://schemas.microsoft.com/office/powerpoint/2010/main" val="2766911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SSD</a:t>
            </a:r>
          </a:p>
        </p:txBody>
      </p:sp>
      <p:pic>
        <p:nvPicPr>
          <p:cNvPr id="4" name="Picture 3" descr="A screenshot of a cell phone&#10;&#10;Description automatically generated">
            <a:extLst>
              <a:ext uri="{FF2B5EF4-FFF2-40B4-BE49-F238E27FC236}">
                <a16:creationId xmlns:a16="http://schemas.microsoft.com/office/drawing/2014/main" id="{4F52FE55-2235-477E-9FB7-037540EE21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806" y="1211587"/>
            <a:ext cx="9090065" cy="5646413"/>
          </a:xfrm>
          <a:prstGeom prst="rect">
            <a:avLst/>
          </a:prstGeom>
        </p:spPr>
      </p:pic>
    </p:spTree>
    <p:extLst>
      <p:ext uri="{BB962C8B-B14F-4D97-AF65-F5344CB8AC3E}">
        <p14:creationId xmlns:p14="http://schemas.microsoft.com/office/powerpoint/2010/main" val="1374364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SSD</a:t>
            </a:r>
          </a:p>
        </p:txBody>
      </p:sp>
      <p:pic>
        <p:nvPicPr>
          <p:cNvPr id="4" name="Picture 3" descr="A picture containing screenshot&#10;&#10;Description automatically generated">
            <a:extLst>
              <a:ext uri="{FF2B5EF4-FFF2-40B4-BE49-F238E27FC236}">
                <a16:creationId xmlns:a16="http://schemas.microsoft.com/office/drawing/2014/main" id="{97922C24-C477-44E0-8811-1F9A57CFF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678" y="1312869"/>
            <a:ext cx="10178322" cy="5162746"/>
          </a:xfrm>
          <a:prstGeom prst="rect">
            <a:avLst/>
          </a:prstGeom>
        </p:spPr>
      </p:pic>
    </p:spTree>
    <p:extLst>
      <p:ext uri="{BB962C8B-B14F-4D97-AF65-F5344CB8AC3E}">
        <p14:creationId xmlns:p14="http://schemas.microsoft.com/office/powerpoint/2010/main" val="4097223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SSD</a:t>
            </a:r>
          </a:p>
        </p:txBody>
      </p:sp>
      <p:pic>
        <p:nvPicPr>
          <p:cNvPr id="4" name="Picture 3" descr="A screenshot of a cell phone&#10;&#10;Description automatically generated">
            <a:extLst>
              <a:ext uri="{FF2B5EF4-FFF2-40B4-BE49-F238E27FC236}">
                <a16:creationId xmlns:a16="http://schemas.microsoft.com/office/drawing/2014/main" id="{7532A1B9-88CC-4354-97EA-9916F82244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4846" y="1194539"/>
            <a:ext cx="8262308" cy="5663461"/>
          </a:xfrm>
          <a:prstGeom prst="rect">
            <a:avLst/>
          </a:prstGeom>
        </p:spPr>
      </p:pic>
    </p:spTree>
    <p:extLst>
      <p:ext uri="{BB962C8B-B14F-4D97-AF65-F5344CB8AC3E}">
        <p14:creationId xmlns:p14="http://schemas.microsoft.com/office/powerpoint/2010/main" val="4130932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SSD</a:t>
            </a:r>
          </a:p>
        </p:txBody>
      </p:sp>
      <p:pic>
        <p:nvPicPr>
          <p:cNvPr id="4" name="Picture 3" descr="A screenshot of a social media post&#10;&#10;Description automatically generated">
            <a:extLst>
              <a:ext uri="{FF2B5EF4-FFF2-40B4-BE49-F238E27FC236}">
                <a16:creationId xmlns:a16="http://schemas.microsoft.com/office/drawing/2014/main" id="{22E50683-8D20-4A8F-B8C0-A3A38E2F59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8775" y="1317835"/>
            <a:ext cx="8314449" cy="5364411"/>
          </a:xfrm>
          <a:prstGeom prst="rect">
            <a:avLst/>
          </a:prstGeom>
        </p:spPr>
      </p:pic>
    </p:spTree>
    <p:extLst>
      <p:ext uri="{BB962C8B-B14F-4D97-AF65-F5344CB8AC3E}">
        <p14:creationId xmlns:p14="http://schemas.microsoft.com/office/powerpoint/2010/main" val="988633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28A48-AA04-4C96-9BAD-885764210535}"/>
              </a:ext>
            </a:extLst>
          </p:cNvPr>
          <p:cNvSpPr>
            <a:spLocks noGrp="1"/>
          </p:cNvSpPr>
          <p:nvPr>
            <p:ph type="title"/>
          </p:nvPr>
        </p:nvSpPr>
        <p:spPr/>
        <p:txBody>
          <a:bodyPr/>
          <a:lstStyle/>
          <a:p>
            <a:r>
              <a:rPr lang="en-US" dirty="0"/>
              <a:t>Product Vision</a:t>
            </a:r>
          </a:p>
        </p:txBody>
      </p:sp>
      <p:sp>
        <p:nvSpPr>
          <p:cNvPr id="3" name="Content Placeholder 2">
            <a:extLst>
              <a:ext uri="{FF2B5EF4-FFF2-40B4-BE49-F238E27FC236}">
                <a16:creationId xmlns:a16="http://schemas.microsoft.com/office/drawing/2014/main" id="{BB9C52C1-4AD0-4C63-AAC1-DE000881C6C4}"/>
              </a:ext>
            </a:extLst>
          </p:cNvPr>
          <p:cNvSpPr>
            <a:spLocks noGrp="1"/>
          </p:cNvSpPr>
          <p:nvPr>
            <p:ph idx="1"/>
          </p:nvPr>
        </p:nvSpPr>
        <p:spPr>
          <a:xfrm>
            <a:off x="1251678" y="3264409"/>
            <a:ext cx="10178322" cy="3593591"/>
          </a:xfrm>
        </p:spPr>
        <p:txBody>
          <a:bodyPr/>
          <a:lstStyle/>
          <a:p>
            <a:r>
              <a:rPr lang="en-US" dirty="0"/>
              <a:t>BCC is a tool used by students to rate their current teachers, view reviews of future teachers and contact previous students who have had those teachers</a:t>
            </a:r>
          </a:p>
        </p:txBody>
      </p:sp>
    </p:spTree>
    <p:extLst>
      <p:ext uri="{BB962C8B-B14F-4D97-AF65-F5344CB8AC3E}">
        <p14:creationId xmlns:p14="http://schemas.microsoft.com/office/powerpoint/2010/main" val="1653052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SSD</a:t>
            </a:r>
          </a:p>
        </p:txBody>
      </p:sp>
      <p:pic>
        <p:nvPicPr>
          <p:cNvPr id="4" name="Picture 3" descr="A screenshot of a social media post&#10;&#10;Description automatically generated">
            <a:extLst>
              <a:ext uri="{FF2B5EF4-FFF2-40B4-BE49-F238E27FC236}">
                <a16:creationId xmlns:a16="http://schemas.microsoft.com/office/drawing/2014/main" id="{A20B7A15-FD22-43F9-B73C-217911815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7745" y="1159191"/>
            <a:ext cx="9788967" cy="5698809"/>
          </a:xfrm>
          <a:prstGeom prst="rect">
            <a:avLst/>
          </a:prstGeom>
        </p:spPr>
      </p:pic>
    </p:spTree>
    <p:extLst>
      <p:ext uri="{BB962C8B-B14F-4D97-AF65-F5344CB8AC3E}">
        <p14:creationId xmlns:p14="http://schemas.microsoft.com/office/powerpoint/2010/main" val="3139598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SSD</a:t>
            </a:r>
          </a:p>
        </p:txBody>
      </p:sp>
      <p:pic>
        <p:nvPicPr>
          <p:cNvPr id="4" name="Picture 3" descr="A screenshot of a social media post&#10;&#10;Description automatically generated">
            <a:extLst>
              <a:ext uri="{FF2B5EF4-FFF2-40B4-BE49-F238E27FC236}">
                <a16:creationId xmlns:a16="http://schemas.microsoft.com/office/drawing/2014/main" id="{C6F11686-7686-425D-B82B-2E928B9EB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9498" y="1186555"/>
            <a:ext cx="9282682" cy="5671445"/>
          </a:xfrm>
          <a:prstGeom prst="rect">
            <a:avLst/>
          </a:prstGeom>
        </p:spPr>
      </p:pic>
    </p:spTree>
    <p:extLst>
      <p:ext uri="{BB962C8B-B14F-4D97-AF65-F5344CB8AC3E}">
        <p14:creationId xmlns:p14="http://schemas.microsoft.com/office/powerpoint/2010/main" val="2966044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SSD</a:t>
            </a:r>
          </a:p>
        </p:txBody>
      </p:sp>
      <p:pic>
        <p:nvPicPr>
          <p:cNvPr id="4" name="Picture 3" descr="A screenshot of a social media post&#10;&#10;Description automatically generated">
            <a:extLst>
              <a:ext uri="{FF2B5EF4-FFF2-40B4-BE49-F238E27FC236}">
                <a16:creationId xmlns:a16="http://schemas.microsoft.com/office/drawing/2014/main" id="{A187ADA3-C6E3-4E93-A11C-D4C0B5A79F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044" y="1079965"/>
            <a:ext cx="8621911" cy="5778035"/>
          </a:xfrm>
          <a:prstGeom prst="rect">
            <a:avLst/>
          </a:prstGeom>
        </p:spPr>
      </p:pic>
    </p:spTree>
    <p:extLst>
      <p:ext uri="{BB962C8B-B14F-4D97-AF65-F5344CB8AC3E}">
        <p14:creationId xmlns:p14="http://schemas.microsoft.com/office/powerpoint/2010/main" val="2809920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SSD</a:t>
            </a:r>
          </a:p>
        </p:txBody>
      </p:sp>
      <p:pic>
        <p:nvPicPr>
          <p:cNvPr id="4" name="Picture 3" descr="A screenshot of a cell phone&#10;&#10;Description automatically generated">
            <a:extLst>
              <a:ext uri="{FF2B5EF4-FFF2-40B4-BE49-F238E27FC236}">
                <a16:creationId xmlns:a16="http://schemas.microsoft.com/office/drawing/2014/main" id="{F945B299-5188-410F-BAA2-6FE9D9A66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9785" y="1254417"/>
            <a:ext cx="7952429" cy="5603583"/>
          </a:xfrm>
          <a:prstGeom prst="rect">
            <a:avLst/>
          </a:prstGeom>
        </p:spPr>
      </p:pic>
    </p:spTree>
    <p:extLst>
      <p:ext uri="{BB962C8B-B14F-4D97-AF65-F5344CB8AC3E}">
        <p14:creationId xmlns:p14="http://schemas.microsoft.com/office/powerpoint/2010/main" val="2235488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SSD</a:t>
            </a:r>
          </a:p>
        </p:txBody>
      </p:sp>
      <p:pic>
        <p:nvPicPr>
          <p:cNvPr id="4" name="Picture 3" descr="A screenshot of a social media post&#10;&#10;Description automatically generated">
            <a:extLst>
              <a:ext uri="{FF2B5EF4-FFF2-40B4-BE49-F238E27FC236}">
                <a16:creationId xmlns:a16="http://schemas.microsoft.com/office/drawing/2014/main" id="{22B907EE-406E-4516-916D-E10F702264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6488" y="1249212"/>
            <a:ext cx="8953834" cy="5608788"/>
          </a:xfrm>
          <a:prstGeom prst="rect">
            <a:avLst/>
          </a:prstGeom>
        </p:spPr>
      </p:pic>
    </p:spTree>
    <p:extLst>
      <p:ext uri="{BB962C8B-B14F-4D97-AF65-F5344CB8AC3E}">
        <p14:creationId xmlns:p14="http://schemas.microsoft.com/office/powerpoint/2010/main" val="2269492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OPERATIONS</a:t>
            </a:r>
          </a:p>
        </p:txBody>
      </p:sp>
      <p:sp>
        <p:nvSpPr>
          <p:cNvPr id="7" name="TextBox 6">
            <a:extLst>
              <a:ext uri="{FF2B5EF4-FFF2-40B4-BE49-F238E27FC236}">
                <a16:creationId xmlns:a16="http://schemas.microsoft.com/office/drawing/2014/main" id="{DD228CF4-DAA5-4A09-B605-B8C788E33EBB}"/>
              </a:ext>
            </a:extLst>
          </p:cNvPr>
          <p:cNvSpPr txBox="1"/>
          <p:nvPr/>
        </p:nvSpPr>
        <p:spPr>
          <a:xfrm>
            <a:off x="1251678" y="2286000"/>
            <a:ext cx="10356122" cy="2862322"/>
          </a:xfrm>
          <a:prstGeom prst="rect">
            <a:avLst/>
          </a:prstGeom>
          <a:noFill/>
        </p:spPr>
        <p:txBody>
          <a:bodyPr wrap="square" rtlCol="0">
            <a:spAutoFit/>
          </a:bodyPr>
          <a:lstStyle/>
          <a:p>
            <a:r>
              <a:rPr lang="en-US" dirty="0"/>
              <a:t>Examples</a:t>
            </a:r>
          </a:p>
          <a:p>
            <a:pPr marL="742950" lvl="1" indent="-285750">
              <a:buFont typeface="Arial" panose="020B0604020202020204" pitchFamily="34" charset="0"/>
              <a:buChar char="•"/>
            </a:pPr>
            <a:r>
              <a:rPr lang="en-US" dirty="0" err="1"/>
              <a:t>checkUsername</a:t>
            </a:r>
            <a:r>
              <a:rPr lang="en-US" dirty="0"/>
              <a:t>()</a:t>
            </a:r>
          </a:p>
          <a:p>
            <a:pPr marL="742950" lvl="1" indent="-285750">
              <a:buFont typeface="Arial" panose="020B0604020202020204" pitchFamily="34" charset="0"/>
              <a:buChar char="•"/>
            </a:pPr>
            <a:r>
              <a:rPr lang="en-US" dirty="0" err="1"/>
              <a:t>checkPassword</a:t>
            </a:r>
            <a:r>
              <a:rPr lang="en-US" dirty="0"/>
              <a:t>()</a:t>
            </a:r>
          </a:p>
          <a:p>
            <a:pPr marL="742950" lvl="1" indent="-285750">
              <a:buFont typeface="Arial" panose="020B0604020202020204" pitchFamily="34" charset="0"/>
              <a:buChar char="•"/>
            </a:pPr>
            <a:r>
              <a:rPr lang="en-US" dirty="0" err="1"/>
              <a:t>populateClassList</a:t>
            </a:r>
            <a:r>
              <a:rPr lang="en-US" dirty="0"/>
              <a:t>()</a:t>
            </a:r>
          </a:p>
          <a:p>
            <a:pPr marL="742950" lvl="1" indent="-285750">
              <a:buFont typeface="Arial" panose="020B0604020202020204" pitchFamily="34" charset="0"/>
              <a:buChar char="•"/>
            </a:pPr>
            <a:r>
              <a:rPr lang="en-US" dirty="0" err="1"/>
              <a:t>populateProfessorList</a:t>
            </a:r>
            <a:r>
              <a:rPr lang="en-US" dirty="0"/>
              <a:t>()</a:t>
            </a:r>
          </a:p>
          <a:p>
            <a:pPr marL="742950" lvl="1" indent="-285750">
              <a:buFont typeface="Arial" panose="020B0604020202020204" pitchFamily="34" charset="0"/>
              <a:buChar char="•"/>
            </a:pPr>
            <a:r>
              <a:rPr lang="en-US" dirty="0" err="1"/>
              <a:t>sendMessage</a:t>
            </a:r>
            <a:r>
              <a:rPr lang="en-US" dirty="0"/>
              <a:t>()</a:t>
            </a:r>
          </a:p>
          <a:p>
            <a:pPr marL="742950" lvl="1" indent="-285750">
              <a:buFont typeface="Arial" panose="020B0604020202020204" pitchFamily="34" charset="0"/>
              <a:buChar char="•"/>
            </a:pPr>
            <a:r>
              <a:rPr lang="en-US" dirty="0" err="1"/>
              <a:t>viewMessage</a:t>
            </a:r>
            <a:r>
              <a:rPr lang="en-US" dirty="0"/>
              <a:t>()</a:t>
            </a:r>
          </a:p>
          <a:p>
            <a:pPr lvl="1"/>
            <a:endParaRPr lang="en-US" dirty="0"/>
          </a:p>
          <a:p>
            <a:pPr lvl="1"/>
            <a:r>
              <a:rPr lang="en-US" dirty="0"/>
              <a:t>There are ~70 more </a:t>
            </a:r>
            <a:r>
              <a:rPr lang="en-US" dirty="0">
                <a:sym typeface="Wingdings" panose="05000000000000000000" pitchFamily="2" charset="2"/>
              </a:rPr>
              <a:t></a:t>
            </a:r>
            <a:r>
              <a:rPr lang="en-US" dirty="0"/>
              <a:t> </a:t>
            </a:r>
          </a:p>
          <a:p>
            <a:pPr lvl="1"/>
            <a:endParaRPr lang="en-US" dirty="0"/>
          </a:p>
        </p:txBody>
      </p:sp>
      <p:sp>
        <p:nvSpPr>
          <p:cNvPr id="3" name="TextBox 2">
            <a:extLst>
              <a:ext uri="{FF2B5EF4-FFF2-40B4-BE49-F238E27FC236}">
                <a16:creationId xmlns:a16="http://schemas.microsoft.com/office/drawing/2014/main" id="{44678D98-E9AE-4E8B-A5A3-329C89043C01}"/>
              </a:ext>
            </a:extLst>
          </p:cNvPr>
          <p:cNvSpPr txBox="1"/>
          <p:nvPr/>
        </p:nvSpPr>
        <p:spPr>
          <a:xfrm>
            <a:off x="1251678" y="1483895"/>
            <a:ext cx="9432364" cy="369332"/>
          </a:xfrm>
          <a:prstGeom prst="rect">
            <a:avLst/>
          </a:prstGeom>
          <a:noFill/>
        </p:spPr>
        <p:txBody>
          <a:bodyPr wrap="square" rtlCol="0">
            <a:spAutoFit/>
          </a:bodyPr>
          <a:lstStyle/>
          <a:p>
            <a:r>
              <a:rPr lang="en-US" dirty="0"/>
              <a:t>Defining the system operations helps us plan how we will implement the BCC application.</a:t>
            </a:r>
          </a:p>
        </p:txBody>
      </p:sp>
    </p:spTree>
    <p:extLst>
      <p:ext uri="{BB962C8B-B14F-4D97-AF65-F5344CB8AC3E}">
        <p14:creationId xmlns:p14="http://schemas.microsoft.com/office/powerpoint/2010/main" val="3305870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a:xfrm>
            <a:off x="1251678" y="382385"/>
            <a:ext cx="10178322" cy="1492132"/>
          </a:xfrm>
        </p:spPr>
        <p:txBody>
          <a:bodyPr/>
          <a:lstStyle/>
          <a:p>
            <a:r>
              <a:rPr lang="en-US"/>
              <a:t>Domain MOdel</a:t>
            </a:r>
            <a:endParaRPr lang="en-US" dirty="0"/>
          </a:p>
        </p:txBody>
      </p:sp>
      <p:pic>
        <p:nvPicPr>
          <p:cNvPr id="4" name="Picture 3">
            <a:extLst>
              <a:ext uri="{FF2B5EF4-FFF2-40B4-BE49-F238E27FC236}">
                <a16:creationId xmlns:a16="http://schemas.microsoft.com/office/drawing/2014/main" id="{6B5DEE95-D122-46B5-AEA0-9902A17803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7004" y="1829957"/>
            <a:ext cx="5357992" cy="4645658"/>
          </a:xfrm>
          <a:prstGeom prst="rect">
            <a:avLst/>
          </a:prstGeom>
        </p:spPr>
      </p:pic>
    </p:spTree>
    <p:extLst>
      <p:ext uri="{BB962C8B-B14F-4D97-AF65-F5344CB8AC3E}">
        <p14:creationId xmlns:p14="http://schemas.microsoft.com/office/powerpoint/2010/main" val="2784672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BC57A-2EA1-4640-96D0-7381D8ECF3DD}"/>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20B65DA8-D449-49D9-BF3C-EF476B15801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185433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Division</a:t>
            </a:r>
          </a:p>
        </p:txBody>
      </p:sp>
      <p:sp>
        <p:nvSpPr>
          <p:cNvPr id="3" name="Content Placeholder 2"/>
          <p:cNvSpPr>
            <a:spLocks noGrp="1"/>
          </p:cNvSpPr>
          <p:nvPr>
            <p:ph idx="1"/>
          </p:nvPr>
        </p:nvSpPr>
        <p:spPr/>
        <p:txBody>
          <a:bodyPr/>
          <a:lstStyle/>
          <a:p>
            <a:pPr>
              <a:lnSpc>
                <a:spcPct val="200000"/>
              </a:lnSpc>
            </a:pPr>
            <a:r>
              <a:rPr lang="en-US" dirty="0"/>
              <a:t>Use Cases handled by Kevin</a:t>
            </a:r>
            <a:r>
              <a:rPr lang="mr-IN" dirty="0"/>
              <a:t>–</a:t>
            </a:r>
            <a:r>
              <a:rPr lang="en-US" dirty="0"/>
              <a:t> Make Account, Respond to a Message, Flag Comment</a:t>
            </a:r>
          </a:p>
          <a:p>
            <a:pPr>
              <a:lnSpc>
                <a:spcPct val="200000"/>
              </a:lnSpc>
            </a:pPr>
            <a:r>
              <a:rPr lang="en-US" dirty="0"/>
              <a:t>Use Cases handled by Mark </a:t>
            </a:r>
            <a:r>
              <a:rPr lang="mr-IN" dirty="0"/>
              <a:t>–</a:t>
            </a:r>
            <a:r>
              <a:rPr lang="en-US" dirty="0"/>
              <a:t> Leave Review, Rate Review, Read Review</a:t>
            </a:r>
          </a:p>
          <a:p>
            <a:pPr>
              <a:lnSpc>
                <a:spcPct val="200000"/>
              </a:lnSpc>
            </a:pPr>
            <a:r>
              <a:rPr lang="en-US" dirty="0"/>
              <a:t>Use Cases handled by Connor </a:t>
            </a:r>
            <a:r>
              <a:rPr lang="mr-IN" dirty="0"/>
              <a:t>–</a:t>
            </a:r>
            <a:r>
              <a:rPr lang="en-US" dirty="0"/>
              <a:t> Contact Student, Edit Review, Delete Account, Log Out </a:t>
            </a:r>
          </a:p>
          <a:p>
            <a:endParaRPr lang="en-US" dirty="0"/>
          </a:p>
        </p:txBody>
      </p:sp>
    </p:spTree>
    <p:extLst>
      <p:ext uri="{BB962C8B-B14F-4D97-AF65-F5344CB8AC3E}">
        <p14:creationId xmlns:p14="http://schemas.microsoft.com/office/powerpoint/2010/main" val="37188196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A336-6660-4341-BB47-0D713E4C2011}"/>
              </a:ext>
            </a:extLst>
          </p:cNvPr>
          <p:cNvSpPr>
            <a:spLocks noGrp="1"/>
          </p:cNvSpPr>
          <p:nvPr>
            <p:ph type="title"/>
          </p:nvPr>
        </p:nvSpPr>
        <p:spPr/>
        <p:txBody>
          <a:bodyPr/>
          <a:lstStyle/>
          <a:p>
            <a:r>
              <a:rPr lang="en-US" dirty="0"/>
              <a:t>Make an account</a:t>
            </a:r>
          </a:p>
        </p:txBody>
      </p:sp>
      <p:sp>
        <p:nvSpPr>
          <p:cNvPr id="3" name="Content Placeholder 2">
            <a:extLst>
              <a:ext uri="{FF2B5EF4-FFF2-40B4-BE49-F238E27FC236}">
                <a16:creationId xmlns:a16="http://schemas.microsoft.com/office/drawing/2014/main" id="{C8309BAB-B4D9-4274-BAFF-C418BD84D7E7}"/>
              </a:ext>
            </a:extLst>
          </p:cNvPr>
          <p:cNvSpPr>
            <a:spLocks noGrp="1"/>
          </p:cNvSpPr>
          <p:nvPr>
            <p:ph idx="1"/>
          </p:nvPr>
        </p:nvSpPr>
        <p:spPr>
          <a:xfrm>
            <a:off x="1251678" y="1395662"/>
            <a:ext cx="10178322" cy="5462337"/>
          </a:xfrm>
        </p:spPr>
        <p:txBody>
          <a:bodyPr>
            <a:normAutofit fontScale="40000" lnSpcReduction="20000"/>
          </a:bodyPr>
          <a:lstStyle/>
          <a:p>
            <a:pPr marL="0" indent="0">
              <a:buNone/>
            </a:pPr>
            <a:r>
              <a:rPr lang="en-US" dirty="0"/>
              <a:t>Make an Account</a:t>
            </a:r>
          </a:p>
          <a:p>
            <a:pPr marL="0" indent="0">
              <a:buNone/>
            </a:pPr>
            <a:r>
              <a:rPr lang="en-US" dirty="0"/>
              <a:t>Scope: GCC Application</a:t>
            </a:r>
          </a:p>
          <a:p>
            <a:pPr marL="0" indent="0">
              <a:buNone/>
            </a:pPr>
            <a:r>
              <a:rPr lang="en-US" dirty="0"/>
              <a:t>Level: User Goal</a:t>
            </a:r>
          </a:p>
          <a:p>
            <a:pPr marL="0" indent="0">
              <a:buNone/>
            </a:pPr>
            <a:r>
              <a:rPr lang="en-US" dirty="0"/>
              <a:t>Primary Actor: Student</a:t>
            </a:r>
          </a:p>
          <a:p>
            <a:pPr marL="0" indent="0">
              <a:buNone/>
            </a:pPr>
            <a:r>
              <a:rPr lang="en-US" dirty="0"/>
              <a:t>Stakeholders and Interests:</a:t>
            </a:r>
          </a:p>
          <a:p>
            <a:pPr marL="0" indent="0">
              <a:buNone/>
            </a:pPr>
            <a:r>
              <a:rPr lang="en-US" dirty="0"/>
              <a:t>    Student User: Wants username and password stored and hashed for security.</a:t>
            </a:r>
          </a:p>
          <a:p>
            <a:pPr marL="0" indent="0">
              <a:buNone/>
            </a:pPr>
            <a:r>
              <a:rPr lang="en-US" dirty="0"/>
              <a:t>Preconditions: Student has loaded the site</a:t>
            </a:r>
          </a:p>
          <a:p>
            <a:pPr marL="0" indent="0">
              <a:buNone/>
            </a:pPr>
            <a:r>
              <a:rPr lang="en-US" dirty="0"/>
              <a:t>Success Guarantee: Students data is hashed and saved into database. Immediate access to the application is granted.</a:t>
            </a:r>
          </a:p>
          <a:p>
            <a:pPr marL="0" indent="0">
              <a:buNone/>
            </a:pPr>
            <a:r>
              <a:rPr lang="en-US" dirty="0"/>
              <a:t>Main Success Scenario:</a:t>
            </a:r>
          </a:p>
          <a:p>
            <a:pPr marL="0" indent="0">
              <a:buNone/>
            </a:pPr>
            <a:r>
              <a:rPr lang="en-US" dirty="0"/>
              <a:t>    Student loads application.</a:t>
            </a:r>
          </a:p>
          <a:p>
            <a:pPr marL="0" indent="0">
              <a:buNone/>
            </a:pPr>
            <a:r>
              <a:rPr lang="en-US" dirty="0"/>
              <a:t>    Student requests a new account.</a:t>
            </a:r>
          </a:p>
          <a:p>
            <a:pPr marL="0" indent="0">
              <a:buNone/>
            </a:pPr>
            <a:r>
              <a:rPr lang="en-US" dirty="0"/>
              <a:t>    Student enters Username, Password and, email, etc.</a:t>
            </a:r>
          </a:p>
          <a:p>
            <a:pPr marL="0" indent="0">
              <a:buNone/>
            </a:pPr>
            <a:r>
              <a:rPr lang="en-US" dirty="0"/>
              <a:t>    System updates valid students list with new student.</a:t>
            </a:r>
          </a:p>
          <a:p>
            <a:pPr marL="0" indent="0">
              <a:buNone/>
            </a:pPr>
            <a:r>
              <a:rPr lang="en-US" dirty="0"/>
              <a:t>    Student Logs in.</a:t>
            </a:r>
          </a:p>
          <a:p>
            <a:pPr marL="0" indent="0">
              <a:buNone/>
            </a:pPr>
            <a:r>
              <a:rPr lang="en-US" dirty="0"/>
              <a:t>Alternative Flows:</a:t>
            </a:r>
          </a:p>
          <a:p>
            <a:pPr marL="0" indent="0">
              <a:buNone/>
            </a:pPr>
            <a:r>
              <a:rPr lang="en-US" dirty="0"/>
              <a:t>a. At any time the student closes the application.</a:t>
            </a:r>
          </a:p>
          <a:p>
            <a:pPr marL="0" indent="0">
              <a:buNone/>
            </a:pPr>
            <a:r>
              <a:rPr lang="en-US" dirty="0"/>
              <a:t>    1. Interaction ends.</a:t>
            </a:r>
          </a:p>
          <a:p>
            <a:pPr marL="0" indent="0">
              <a:buNone/>
            </a:pPr>
            <a:r>
              <a:rPr lang="en-US" dirty="0"/>
              <a:t>b. At any time system fails.</a:t>
            </a:r>
          </a:p>
          <a:p>
            <a:pPr marL="0" indent="0">
              <a:buNone/>
            </a:pPr>
            <a:r>
              <a:rPr lang="en-US" dirty="0"/>
              <a:t>    1. Student will restart application.</a:t>
            </a:r>
          </a:p>
          <a:p>
            <a:pPr marL="0" indent="0">
              <a:buNone/>
            </a:pPr>
            <a:r>
              <a:rPr lang="en-US" dirty="0"/>
              <a:t>c. While student is on register page, they would like to login with valid credentials(the realized they had an account already)</a:t>
            </a:r>
          </a:p>
          <a:p>
            <a:pPr marL="0" indent="0">
              <a:buNone/>
            </a:pPr>
            <a:r>
              <a:rPr lang="en-US" dirty="0"/>
              <a:t>    1. Student clicks `return to login` and logs in with valid username and password.</a:t>
            </a:r>
          </a:p>
          <a:p>
            <a:pPr marL="0" indent="0">
              <a:buNone/>
            </a:pPr>
            <a:r>
              <a:rPr lang="en-US" dirty="0"/>
              <a:t>d. Username and password from account creation do not work.</a:t>
            </a:r>
          </a:p>
          <a:p>
            <a:pPr marL="0" indent="0">
              <a:buNone/>
            </a:pPr>
            <a:r>
              <a:rPr lang="en-US" dirty="0"/>
              <a:t>    1. Prompt student to reset password with security question.</a:t>
            </a:r>
          </a:p>
          <a:p>
            <a:pPr marL="0" indent="0">
              <a:buNone/>
            </a:pPr>
            <a:r>
              <a:rPr lang="en-US" dirty="0"/>
              <a:t>        1.1. Student answers security question correctly</a:t>
            </a:r>
          </a:p>
          <a:p>
            <a:pPr marL="0" indent="0">
              <a:buNone/>
            </a:pPr>
            <a:r>
              <a:rPr lang="en-US" dirty="0"/>
              <a:t>            1.1.1. Student resets password.</a:t>
            </a:r>
          </a:p>
          <a:p>
            <a:pPr marL="0" indent="0">
              <a:buNone/>
            </a:pPr>
            <a:r>
              <a:rPr lang="en-US" dirty="0"/>
              <a:t>        1.2. Student does not answer security question correctly</a:t>
            </a:r>
          </a:p>
          <a:p>
            <a:pPr marL="0" indent="0">
              <a:buNone/>
            </a:pPr>
            <a:r>
              <a:rPr lang="en-US" dirty="0"/>
              <a:t>            1.2.1 Student is returned to login page.</a:t>
            </a:r>
          </a:p>
        </p:txBody>
      </p:sp>
    </p:spTree>
    <p:extLst>
      <p:ext uri="{BB962C8B-B14F-4D97-AF65-F5344CB8AC3E}">
        <p14:creationId xmlns:p14="http://schemas.microsoft.com/office/powerpoint/2010/main" val="2467617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a:xfrm>
            <a:off x="1251678" y="382385"/>
            <a:ext cx="10178322" cy="1492132"/>
          </a:xfrm>
        </p:spPr>
        <p:txBody>
          <a:bodyPr/>
          <a:lstStyle/>
          <a:p>
            <a:r>
              <a:rPr lang="en-US" dirty="0"/>
              <a:t>Wireframes</a:t>
            </a:r>
          </a:p>
        </p:txBody>
      </p:sp>
      <p:pic>
        <p:nvPicPr>
          <p:cNvPr id="10" name="Picture 9" descr="A screenshot of a cell phone&#10;&#10;Description automatically generated">
            <a:extLst>
              <a:ext uri="{FF2B5EF4-FFF2-40B4-BE49-F238E27FC236}">
                <a16:creationId xmlns:a16="http://schemas.microsoft.com/office/drawing/2014/main" id="{A315453C-0D00-45E2-ADF9-940966D9F2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052" y="1444003"/>
            <a:ext cx="7867895" cy="4955412"/>
          </a:xfrm>
          <a:prstGeom prst="rect">
            <a:avLst/>
          </a:prstGeom>
        </p:spPr>
      </p:pic>
    </p:spTree>
    <p:extLst>
      <p:ext uri="{BB962C8B-B14F-4D97-AF65-F5344CB8AC3E}">
        <p14:creationId xmlns:p14="http://schemas.microsoft.com/office/powerpoint/2010/main" val="1374272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A336-6660-4341-BB47-0D713E4C2011}"/>
              </a:ext>
            </a:extLst>
          </p:cNvPr>
          <p:cNvSpPr>
            <a:spLocks noGrp="1"/>
          </p:cNvSpPr>
          <p:nvPr>
            <p:ph type="title"/>
          </p:nvPr>
        </p:nvSpPr>
        <p:spPr/>
        <p:txBody>
          <a:bodyPr/>
          <a:lstStyle/>
          <a:p>
            <a:r>
              <a:rPr lang="en-US" dirty="0"/>
              <a:t>Leave Review</a:t>
            </a:r>
          </a:p>
        </p:txBody>
      </p:sp>
      <p:sp>
        <p:nvSpPr>
          <p:cNvPr id="3" name="Content Placeholder 2">
            <a:extLst>
              <a:ext uri="{FF2B5EF4-FFF2-40B4-BE49-F238E27FC236}">
                <a16:creationId xmlns:a16="http://schemas.microsoft.com/office/drawing/2014/main" id="{C8309BAB-B4D9-4274-BAFF-C418BD84D7E7}"/>
              </a:ext>
            </a:extLst>
          </p:cNvPr>
          <p:cNvSpPr>
            <a:spLocks noGrp="1"/>
          </p:cNvSpPr>
          <p:nvPr>
            <p:ph idx="1"/>
          </p:nvPr>
        </p:nvSpPr>
        <p:spPr>
          <a:xfrm>
            <a:off x="1251677" y="1524000"/>
            <a:ext cx="4058259" cy="5334000"/>
          </a:xfrm>
        </p:spPr>
        <p:txBody>
          <a:bodyPr>
            <a:normAutofit/>
          </a:bodyPr>
          <a:lstStyle/>
          <a:p>
            <a:pPr marL="0" indent="0">
              <a:buNone/>
            </a:pPr>
            <a:r>
              <a:rPr lang="en-US" sz="800" dirty="0"/>
              <a:t>Leave Review</a:t>
            </a:r>
          </a:p>
          <a:p>
            <a:pPr marL="0" indent="0">
              <a:buNone/>
            </a:pPr>
            <a:r>
              <a:rPr lang="en-US" sz="800" dirty="0"/>
              <a:t>Scope: GCC Application</a:t>
            </a:r>
          </a:p>
          <a:p>
            <a:pPr marL="0" indent="0">
              <a:buNone/>
            </a:pPr>
            <a:r>
              <a:rPr lang="en-US" sz="800" dirty="0"/>
              <a:t>Level: User Goal</a:t>
            </a:r>
          </a:p>
          <a:p>
            <a:pPr marL="0" indent="0">
              <a:buNone/>
            </a:pPr>
            <a:r>
              <a:rPr lang="en-US" sz="800" dirty="0"/>
              <a:t>Primary Actor: Student</a:t>
            </a:r>
          </a:p>
          <a:p>
            <a:pPr marL="0" indent="0">
              <a:buNone/>
            </a:pPr>
            <a:r>
              <a:rPr lang="en-US" sz="800" dirty="0"/>
              <a:t>Stakeholders and Interests:</a:t>
            </a:r>
          </a:p>
          <a:p>
            <a:pPr marL="0" indent="0">
              <a:buNone/>
            </a:pPr>
            <a:r>
              <a:rPr lang="en-US" sz="800" dirty="0"/>
              <a:t>    Student User:</a:t>
            </a:r>
          </a:p>
          <a:p>
            <a:pPr marL="0" indent="0">
              <a:buNone/>
            </a:pPr>
            <a:r>
              <a:rPr lang="en-US" sz="800" dirty="0"/>
              <a:t>        Wants Username and Password to be recognized.</a:t>
            </a:r>
          </a:p>
          <a:p>
            <a:pPr marL="0" indent="0">
              <a:buNone/>
            </a:pPr>
            <a:r>
              <a:rPr lang="en-US" sz="800" dirty="0"/>
              <a:t>        Wants review to be saved for others to view</a:t>
            </a:r>
          </a:p>
          <a:p>
            <a:pPr marL="0" indent="0">
              <a:buNone/>
            </a:pPr>
            <a:r>
              <a:rPr lang="en-US" sz="800" dirty="0"/>
              <a:t>        Student has valid login credentials</a:t>
            </a:r>
          </a:p>
          <a:p>
            <a:pPr marL="0" indent="0">
              <a:buNone/>
            </a:pPr>
            <a:r>
              <a:rPr lang="en-US" sz="800" dirty="0"/>
              <a:t>    Preconditions:</a:t>
            </a:r>
          </a:p>
          <a:p>
            <a:pPr marL="0" indent="0">
              <a:buNone/>
            </a:pPr>
            <a:r>
              <a:rPr lang="en-US" sz="800" dirty="0"/>
              <a:t>        Student has loaded the program.</a:t>
            </a:r>
          </a:p>
          <a:p>
            <a:pPr marL="0" indent="0">
              <a:buNone/>
            </a:pPr>
            <a:r>
              <a:rPr lang="en-US" sz="800" dirty="0"/>
              <a:t>Success Guarantee:</a:t>
            </a:r>
          </a:p>
          <a:p>
            <a:pPr marL="0" indent="0">
              <a:buNone/>
            </a:pPr>
            <a:r>
              <a:rPr lang="en-US" sz="800" dirty="0"/>
              <a:t>    Student review is made available to other users on the site.</a:t>
            </a:r>
          </a:p>
          <a:p>
            <a:pPr marL="0" indent="0">
              <a:buNone/>
            </a:pPr>
            <a:r>
              <a:rPr lang="en-US" sz="800" dirty="0"/>
              <a:t>Main Success Scenario:</a:t>
            </a:r>
          </a:p>
          <a:p>
            <a:pPr marL="0" indent="0">
              <a:buNone/>
            </a:pPr>
            <a:r>
              <a:rPr lang="en-US" sz="800" dirty="0"/>
              <a:t>    Student loads application.</a:t>
            </a:r>
          </a:p>
          <a:p>
            <a:pPr marL="0" indent="0">
              <a:buNone/>
            </a:pPr>
            <a:r>
              <a:rPr lang="en-US" sz="800" dirty="0"/>
              <a:t>    Student logs in.</a:t>
            </a:r>
          </a:p>
          <a:p>
            <a:pPr marL="0" indent="0">
              <a:buNone/>
            </a:pPr>
            <a:r>
              <a:rPr lang="en-US" sz="800" dirty="0"/>
              <a:t>    Student selects professor they would like to review from drop-down menu</a:t>
            </a:r>
          </a:p>
          <a:p>
            <a:pPr marL="0" indent="0">
              <a:buNone/>
            </a:pPr>
            <a:r>
              <a:rPr lang="en-US" sz="800" dirty="0"/>
              <a:t>    Student is brought to professors review page</a:t>
            </a:r>
          </a:p>
          <a:p>
            <a:pPr marL="0" indent="0">
              <a:buNone/>
            </a:pPr>
            <a:r>
              <a:rPr lang="en-US" sz="800" dirty="0"/>
              <a:t>    Student writes review</a:t>
            </a:r>
          </a:p>
          <a:p>
            <a:pPr marL="0" indent="0">
              <a:buNone/>
            </a:pPr>
            <a:r>
              <a:rPr lang="en-US" sz="800" dirty="0"/>
              <a:t>    Student saves review</a:t>
            </a:r>
          </a:p>
          <a:p>
            <a:pPr marL="0" indent="0">
              <a:buNone/>
            </a:pPr>
            <a:r>
              <a:rPr lang="en-US" sz="800" dirty="0"/>
              <a:t>Alternative Flows:</a:t>
            </a:r>
          </a:p>
        </p:txBody>
      </p:sp>
      <p:sp>
        <p:nvSpPr>
          <p:cNvPr id="5" name="Content Placeholder 2">
            <a:extLst>
              <a:ext uri="{FF2B5EF4-FFF2-40B4-BE49-F238E27FC236}">
                <a16:creationId xmlns:a16="http://schemas.microsoft.com/office/drawing/2014/main" id="{4EBE774F-83CD-4E28-B0FA-3DEA1B66FC61}"/>
              </a:ext>
            </a:extLst>
          </p:cNvPr>
          <p:cNvSpPr txBox="1">
            <a:spLocks/>
          </p:cNvSpPr>
          <p:nvPr/>
        </p:nvSpPr>
        <p:spPr>
          <a:xfrm>
            <a:off x="5309936" y="1523999"/>
            <a:ext cx="4812632" cy="52377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en-US" sz="800" dirty="0"/>
              <a:t>a. At any time the student closes the application.</a:t>
            </a:r>
          </a:p>
          <a:p>
            <a:pPr marL="0" indent="0">
              <a:buFont typeface="Arial" panose="020B0604020202020204" pitchFamily="34" charset="0"/>
              <a:buNone/>
            </a:pPr>
            <a:r>
              <a:rPr lang="en-US" sz="800" dirty="0"/>
              <a:t>1. Interaction ends.</a:t>
            </a:r>
          </a:p>
          <a:p>
            <a:pPr marL="0" indent="0">
              <a:buFont typeface="Arial" panose="020B0604020202020204" pitchFamily="34" charset="0"/>
              <a:buNone/>
            </a:pPr>
            <a:r>
              <a:rPr lang="en-US" sz="800" dirty="0"/>
              <a:t>b. At any time system fails.</a:t>
            </a:r>
          </a:p>
          <a:p>
            <a:pPr marL="0" indent="0">
              <a:buFont typeface="Arial" panose="020B0604020202020204" pitchFamily="34" charset="0"/>
              <a:buNone/>
            </a:pPr>
            <a:r>
              <a:rPr lang="en-US" sz="800" dirty="0"/>
              <a:t>1. Student will restart application.</a:t>
            </a:r>
          </a:p>
          <a:p>
            <a:pPr marL="0" indent="0">
              <a:buFont typeface="Arial" panose="020B0604020202020204" pitchFamily="34" charset="0"/>
              <a:buNone/>
            </a:pPr>
            <a:r>
              <a:rPr lang="en-US" sz="800" dirty="0"/>
              <a:t>c. Student picks wrong professor</a:t>
            </a:r>
          </a:p>
          <a:p>
            <a:pPr marL="0" indent="0">
              <a:buFont typeface="Arial" panose="020B0604020202020204" pitchFamily="34" charset="0"/>
              <a:buNone/>
            </a:pPr>
            <a:r>
              <a:rPr lang="en-US" sz="800" dirty="0"/>
              <a:t>1. Student clicks `back` </a:t>
            </a:r>
          </a:p>
          <a:p>
            <a:pPr marL="0" indent="0">
              <a:buFont typeface="Arial" panose="020B0604020202020204" pitchFamily="34" charset="0"/>
              <a:buNone/>
            </a:pPr>
            <a:r>
              <a:rPr lang="en-US" sz="800" dirty="0"/>
              <a:t>2. Selects correct professor from drop-down list</a:t>
            </a:r>
          </a:p>
          <a:p>
            <a:pPr marL="0" indent="0">
              <a:buFont typeface="Arial" panose="020B0604020202020204" pitchFamily="34" charset="0"/>
              <a:buNone/>
            </a:pPr>
            <a:r>
              <a:rPr lang="en-US" sz="800" dirty="0"/>
              <a:t>d. Username and password do not work.</a:t>
            </a:r>
          </a:p>
          <a:p>
            <a:pPr marL="0" indent="0">
              <a:buFont typeface="Arial" panose="020B0604020202020204" pitchFamily="34" charset="0"/>
              <a:buNone/>
            </a:pPr>
            <a:r>
              <a:rPr lang="en-US" sz="800" dirty="0"/>
              <a:t>1. Prompt student to reset password with security question.</a:t>
            </a:r>
          </a:p>
          <a:p>
            <a:pPr marL="0" indent="0">
              <a:buFont typeface="Arial" panose="020B0604020202020204" pitchFamily="34" charset="0"/>
              <a:buNone/>
            </a:pPr>
            <a:r>
              <a:rPr lang="en-US" sz="800" dirty="0"/>
              <a:t>  1.1. Student answers security question correctly</a:t>
            </a:r>
          </a:p>
          <a:p>
            <a:pPr marL="0" indent="0">
              <a:buFont typeface="Arial" panose="020B0604020202020204" pitchFamily="34" charset="0"/>
              <a:buNone/>
            </a:pPr>
            <a:r>
              <a:rPr lang="en-US" sz="800" dirty="0"/>
              <a:t>    1.1.1. Student resets password.</a:t>
            </a:r>
          </a:p>
          <a:p>
            <a:pPr marL="0" indent="0">
              <a:buFont typeface="Arial" panose="020B0604020202020204" pitchFamily="34" charset="0"/>
              <a:buNone/>
            </a:pPr>
            <a:r>
              <a:rPr lang="en-US" sz="800" dirty="0"/>
              <a:t>  1.2. Student does not answer security question correctly</a:t>
            </a:r>
          </a:p>
          <a:p>
            <a:pPr marL="0" indent="0">
              <a:buFont typeface="Arial" panose="020B0604020202020204" pitchFamily="34" charset="0"/>
              <a:buNone/>
            </a:pPr>
            <a:r>
              <a:rPr lang="en-US" sz="800" dirty="0"/>
              <a:t>    1.2.1 Student is returned to login page.</a:t>
            </a:r>
          </a:p>
        </p:txBody>
      </p:sp>
    </p:spTree>
    <p:extLst>
      <p:ext uri="{BB962C8B-B14F-4D97-AF65-F5344CB8AC3E}">
        <p14:creationId xmlns:p14="http://schemas.microsoft.com/office/powerpoint/2010/main" val="2294061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A336-6660-4341-BB47-0D713E4C2011}"/>
              </a:ext>
            </a:extLst>
          </p:cNvPr>
          <p:cNvSpPr>
            <a:spLocks noGrp="1"/>
          </p:cNvSpPr>
          <p:nvPr>
            <p:ph type="title"/>
          </p:nvPr>
        </p:nvSpPr>
        <p:spPr/>
        <p:txBody>
          <a:bodyPr/>
          <a:lstStyle/>
          <a:p>
            <a:r>
              <a:rPr lang="en-US" dirty="0"/>
              <a:t>Contact Student</a:t>
            </a:r>
          </a:p>
        </p:txBody>
      </p:sp>
      <p:sp>
        <p:nvSpPr>
          <p:cNvPr id="3" name="Content Placeholder 2">
            <a:extLst>
              <a:ext uri="{FF2B5EF4-FFF2-40B4-BE49-F238E27FC236}">
                <a16:creationId xmlns:a16="http://schemas.microsoft.com/office/drawing/2014/main" id="{C8309BAB-B4D9-4274-BAFF-C418BD84D7E7}"/>
              </a:ext>
            </a:extLst>
          </p:cNvPr>
          <p:cNvSpPr>
            <a:spLocks noGrp="1"/>
          </p:cNvSpPr>
          <p:nvPr>
            <p:ph idx="1"/>
          </p:nvPr>
        </p:nvSpPr>
        <p:spPr>
          <a:xfrm>
            <a:off x="1251677" y="1283368"/>
            <a:ext cx="4058259" cy="5574632"/>
          </a:xfrm>
        </p:spPr>
        <p:txBody>
          <a:bodyPr>
            <a:normAutofit lnSpcReduction="10000"/>
          </a:bodyPr>
          <a:lstStyle/>
          <a:p>
            <a:pPr marL="0" indent="0">
              <a:buNone/>
            </a:pPr>
            <a:r>
              <a:rPr lang="en-US" sz="800" dirty="0"/>
              <a:t>Contact Student</a:t>
            </a:r>
          </a:p>
          <a:p>
            <a:pPr marL="0" indent="0">
              <a:buNone/>
            </a:pPr>
            <a:r>
              <a:rPr lang="en-US" sz="800" dirty="0"/>
              <a:t>Scope: GCC Application</a:t>
            </a:r>
          </a:p>
          <a:p>
            <a:pPr marL="0" indent="0">
              <a:buNone/>
            </a:pPr>
            <a:r>
              <a:rPr lang="en-US" sz="800" dirty="0"/>
              <a:t>Level: User Goal</a:t>
            </a:r>
          </a:p>
          <a:p>
            <a:pPr marL="0" indent="0">
              <a:buNone/>
            </a:pPr>
            <a:r>
              <a:rPr lang="en-US" sz="800" dirty="0"/>
              <a:t>Primary Actor: Student</a:t>
            </a:r>
          </a:p>
          <a:p>
            <a:pPr marL="0" indent="0">
              <a:buNone/>
            </a:pPr>
            <a:r>
              <a:rPr lang="en-US" sz="800" dirty="0"/>
              <a:t>Stakeholders and Interests:</a:t>
            </a:r>
          </a:p>
          <a:p>
            <a:pPr marL="0" indent="0">
              <a:buNone/>
            </a:pPr>
            <a:r>
              <a:rPr lang="en-US" sz="800" dirty="0"/>
              <a:t>    Student User:</a:t>
            </a:r>
          </a:p>
          <a:p>
            <a:pPr marL="0" indent="0">
              <a:buNone/>
            </a:pPr>
            <a:r>
              <a:rPr lang="en-US" sz="800" dirty="0"/>
              <a:t>        Wants Username and Password to be recognized.</a:t>
            </a:r>
          </a:p>
          <a:p>
            <a:pPr marL="0" indent="0">
              <a:buNone/>
            </a:pPr>
            <a:r>
              <a:rPr lang="en-US" sz="800" dirty="0"/>
              <a:t>        Wants review to be saved for others to view</a:t>
            </a:r>
          </a:p>
          <a:p>
            <a:pPr marL="0" indent="0">
              <a:buNone/>
            </a:pPr>
            <a:r>
              <a:rPr lang="en-US" sz="800" dirty="0"/>
              <a:t>        Wants contact with other Student to be over message board</a:t>
            </a:r>
          </a:p>
          <a:p>
            <a:pPr marL="0" indent="0">
              <a:buNone/>
            </a:pPr>
            <a:r>
              <a:rPr lang="en-US" sz="800" dirty="0"/>
              <a:t>    Preconditions:</a:t>
            </a:r>
          </a:p>
          <a:p>
            <a:pPr marL="0" indent="0">
              <a:buNone/>
            </a:pPr>
            <a:r>
              <a:rPr lang="en-US" sz="800" dirty="0"/>
              <a:t>        Student has loaded the program.</a:t>
            </a:r>
          </a:p>
          <a:p>
            <a:pPr marL="0" indent="0">
              <a:buNone/>
            </a:pPr>
            <a:r>
              <a:rPr lang="en-US" sz="800" dirty="0"/>
              <a:t>        Student has valid login credentials</a:t>
            </a:r>
          </a:p>
          <a:p>
            <a:pPr marL="0" indent="0">
              <a:buNone/>
            </a:pPr>
            <a:r>
              <a:rPr lang="en-US" sz="800" dirty="0"/>
              <a:t>Success Guarantee:</a:t>
            </a:r>
          </a:p>
          <a:p>
            <a:pPr marL="0" indent="0">
              <a:buNone/>
            </a:pPr>
            <a:r>
              <a:rPr lang="en-US" sz="800" dirty="0"/>
              <a:t>    Student is able to message other Student user (two-way anonymity)</a:t>
            </a:r>
          </a:p>
          <a:p>
            <a:pPr marL="0" indent="0">
              <a:buNone/>
            </a:pPr>
            <a:r>
              <a:rPr lang="en-US" sz="800" dirty="0"/>
              <a:t>Main Success Scenario:</a:t>
            </a:r>
          </a:p>
          <a:p>
            <a:pPr marL="0" indent="0">
              <a:buNone/>
            </a:pPr>
            <a:r>
              <a:rPr lang="en-US" sz="800" dirty="0"/>
              <a:t>    Student loads application.</a:t>
            </a:r>
          </a:p>
          <a:p>
            <a:pPr marL="0" indent="0">
              <a:buNone/>
            </a:pPr>
            <a:r>
              <a:rPr lang="en-US" sz="800" dirty="0"/>
              <a:t>    Student logs in.</a:t>
            </a:r>
          </a:p>
          <a:p>
            <a:pPr marL="0" indent="0">
              <a:buNone/>
            </a:pPr>
            <a:r>
              <a:rPr lang="en-US" sz="800" dirty="0"/>
              <a:t>    Student selects professor they would like to view reviews of</a:t>
            </a:r>
          </a:p>
          <a:p>
            <a:pPr marL="0" indent="0">
              <a:buNone/>
            </a:pPr>
            <a:r>
              <a:rPr lang="en-US" sz="800" dirty="0"/>
              <a:t>    Student is brought to professors review page</a:t>
            </a:r>
          </a:p>
          <a:p>
            <a:pPr marL="0" indent="0">
              <a:buNone/>
            </a:pPr>
            <a:r>
              <a:rPr lang="en-US" sz="800" dirty="0"/>
              <a:t>    Student selects, contact reviewer button</a:t>
            </a:r>
          </a:p>
          <a:p>
            <a:pPr marL="0" indent="0">
              <a:buNone/>
            </a:pPr>
            <a:r>
              <a:rPr lang="en-US" sz="800" dirty="0"/>
              <a:t>    Student creates message</a:t>
            </a:r>
          </a:p>
          <a:p>
            <a:pPr marL="0" indent="0">
              <a:buNone/>
            </a:pPr>
            <a:r>
              <a:rPr lang="en-US" sz="800" dirty="0"/>
              <a:t>    Student Sends message</a:t>
            </a:r>
          </a:p>
          <a:p>
            <a:pPr marL="0" indent="0">
              <a:buNone/>
            </a:pPr>
            <a:r>
              <a:rPr lang="en-US" sz="800" dirty="0"/>
              <a:t>    Opposing student responds to message</a:t>
            </a:r>
          </a:p>
          <a:p>
            <a:pPr marL="0" indent="0">
              <a:buNone/>
            </a:pPr>
            <a:r>
              <a:rPr lang="en-US" sz="800" dirty="0"/>
              <a:t>    Message Notification shows up on login of user</a:t>
            </a:r>
          </a:p>
          <a:p>
            <a:pPr marL="0" indent="0">
              <a:buNone/>
            </a:pPr>
            <a:r>
              <a:rPr lang="en-US" sz="800" dirty="0"/>
              <a:t>Alternative Flows:</a:t>
            </a:r>
          </a:p>
          <a:p>
            <a:pPr marL="0" indent="0">
              <a:buNone/>
            </a:pPr>
            <a:endParaRPr lang="en-US" sz="800" dirty="0"/>
          </a:p>
        </p:txBody>
      </p:sp>
      <p:sp>
        <p:nvSpPr>
          <p:cNvPr id="5" name="Content Placeholder 2">
            <a:extLst>
              <a:ext uri="{FF2B5EF4-FFF2-40B4-BE49-F238E27FC236}">
                <a16:creationId xmlns:a16="http://schemas.microsoft.com/office/drawing/2014/main" id="{4EBE774F-83CD-4E28-B0FA-3DEA1B66FC61}"/>
              </a:ext>
            </a:extLst>
          </p:cNvPr>
          <p:cNvSpPr txBox="1">
            <a:spLocks/>
          </p:cNvSpPr>
          <p:nvPr/>
        </p:nvSpPr>
        <p:spPr>
          <a:xfrm>
            <a:off x="5309936" y="1283369"/>
            <a:ext cx="4812632" cy="547837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800" dirty="0"/>
              <a:t>a. At any time the student closes the application.</a:t>
            </a:r>
          </a:p>
          <a:p>
            <a:pPr marL="0" indent="0">
              <a:buNone/>
            </a:pPr>
            <a:r>
              <a:rPr lang="en-US" sz="800" dirty="0"/>
              <a:t>1. Interaction ends.</a:t>
            </a:r>
          </a:p>
          <a:p>
            <a:pPr marL="0" indent="0">
              <a:buNone/>
            </a:pPr>
            <a:r>
              <a:rPr lang="en-US" sz="800" dirty="0"/>
              <a:t>b. At any time system fails.</a:t>
            </a:r>
          </a:p>
          <a:p>
            <a:pPr marL="0" indent="0">
              <a:buNone/>
            </a:pPr>
            <a:r>
              <a:rPr lang="en-US" sz="800" dirty="0"/>
              <a:t>1. Student will restart application.</a:t>
            </a:r>
          </a:p>
          <a:p>
            <a:pPr marL="0" indent="0">
              <a:buNone/>
            </a:pPr>
            <a:r>
              <a:rPr lang="en-US" sz="800" dirty="0"/>
              <a:t>c. Student picks wrong professor</a:t>
            </a:r>
          </a:p>
          <a:p>
            <a:pPr marL="0" indent="0">
              <a:buNone/>
            </a:pPr>
            <a:r>
              <a:rPr lang="en-US" sz="800" dirty="0"/>
              <a:t>1. Student clicks `back` </a:t>
            </a:r>
          </a:p>
          <a:p>
            <a:pPr marL="0" indent="0">
              <a:buNone/>
            </a:pPr>
            <a:r>
              <a:rPr lang="en-US" sz="800" dirty="0"/>
              <a:t>2. Selects correct professor from drop-down list</a:t>
            </a:r>
          </a:p>
          <a:p>
            <a:pPr marL="0" indent="0">
              <a:buNone/>
            </a:pPr>
            <a:r>
              <a:rPr lang="en-US" sz="800" dirty="0"/>
              <a:t>d. Username and password do not work.</a:t>
            </a:r>
          </a:p>
          <a:p>
            <a:pPr marL="0" indent="0">
              <a:buNone/>
            </a:pPr>
            <a:r>
              <a:rPr lang="en-US" sz="800" dirty="0"/>
              <a:t>1. Prompt student to reset password with security question.</a:t>
            </a:r>
          </a:p>
          <a:p>
            <a:pPr marL="0" indent="0">
              <a:buNone/>
            </a:pPr>
            <a:r>
              <a:rPr lang="en-US" sz="800" dirty="0"/>
              <a:t>  1.1. Student answers security question correctly</a:t>
            </a:r>
          </a:p>
          <a:p>
            <a:pPr marL="0" indent="0">
              <a:buNone/>
            </a:pPr>
            <a:r>
              <a:rPr lang="en-US" sz="800" dirty="0"/>
              <a:t>    1.1.1. Student resets password.</a:t>
            </a:r>
          </a:p>
          <a:p>
            <a:pPr marL="0" indent="0">
              <a:buNone/>
            </a:pPr>
            <a:r>
              <a:rPr lang="en-US" sz="800" dirty="0"/>
              <a:t>  1.2. Student does not answer security question correctly</a:t>
            </a:r>
          </a:p>
          <a:p>
            <a:pPr marL="0" indent="0">
              <a:buNone/>
            </a:pPr>
            <a:r>
              <a:rPr lang="en-US" sz="800" dirty="0"/>
              <a:t>    1.2.1 Student is returned to login page.</a:t>
            </a:r>
          </a:p>
        </p:txBody>
      </p:sp>
    </p:spTree>
    <p:extLst>
      <p:ext uri="{BB962C8B-B14F-4D97-AF65-F5344CB8AC3E}">
        <p14:creationId xmlns:p14="http://schemas.microsoft.com/office/powerpoint/2010/main" val="38497402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A336-6660-4341-BB47-0D713E4C2011}"/>
              </a:ext>
            </a:extLst>
          </p:cNvPr>
          <p:cNvSpPr>
            <a:spLocks noGrp="1"/>
          </p:cNvSpPr>
          <p:nvPr>
            <p:ph type="title"/>
          </p:nvPr>
        </p:nvSpPr>
        <p:spPr/>
        <p:txBody>
          <a:bodyPr/>
          <a:lstStyle/>
          <a:p>
            <a:r>
              <a:rPr lang="en-US" dirty="0"/>
              <a:t>Casual Use Cases</a:t>
            </a:r>
          </a:p>
        </p:txBody>
      </p:sp>
      <p:sp>
        <p:nvSpPr>
          <p:cNvPr id="3" name="Content Placeholder 2">
            <a:extLst>
              <a:ext uri="{FF2B5EF4-FFF2-40B4-BE49-F238E27FC236}">
                <a16:creationId xmlns:a16="http://schemas.microsoft.com/office/drawing/2014/main" id="{C8309BAB-B4D9-4274-BAFF-C418BD84D7E7}"/>
              </a:ext>
            </a:extLst>
          </p:cNvPr>
          <p:cNvSpPr>
            <a:spLocks noGrp="1"/>
          </p:cNvSpPr>
          <p:nvPr>
            <p:ph idx="1"/>
          </p:nvPr>
        </p:nvSpPr>
        <p:spPr>
          <a:xfrm>
            <a:off x="1251677" y="1283368"/>
            <a:ext cx="5173186" cy="5574632"/>
          </a:xfrm>
        </p:spPr>
        <p:txBody>
          <a:bodyPr>
            <a:normAutofit/>
          </a:bodyPr>
          <a:lstStyle/>
          <a:p>
            <a:pPr marL="0" indent="0">
              <a:buNone/>
            </a:pPr>
            <a:r>
              <a:rPr lang="en-US" sz="800" b="1" dirty="0"/>
              <a:t>Respond to a Message</a:t>
            </a:r>
          </a:p>
          <a:p>
            <a:pPr marL="0" indent="0">
              <a:buNone/>
            </a:pPr>
            <a:r>
              <a:rPr lang="en-US" sz="800" b="1" i="1" dirty="0"/>
              <a:t>Main Success Scenario</a:t>
            </a:r>
            <a:r>
              <a:rPr lang="en-US" sz="800" b="1" dirty="0"/>
              <a:t> </a:t>
            </a:r>
          </a:p>
          <a:p>
            <a:pPr marL="0" indent="0">
              <a:buNone/>
            </a:pPr>
            <a:r>
              <a:rPr lang="en-US" sz="800" dirty="0"/>
              <a:t>The user clicks on the message board icon on the main page. Selecting the message they want to respond to, they use the messing capability of the application to respond to the message.</a:t>
            </a:r>
          </a:p>
          <a:p>
            <a:pPr marL="0" indent="0">
              <a:buNone/>
            </a:pPr>
            <a:r>
              <a:rPr lang="en-US" sz="800" b="1" i="1" dirty="0"/>
              <a:t>Alternative Success Scenario</a:t>
            </a:r>
            <a:r>
              <a:rPr lang="en-US" sz="800" b="1" dirty="0"/>
              <a:t> </a:t>
            </a:r>
          </a:p>
          <a:p>
            <a:pPr marL="0" indent="0">
              <a:buNone/>
            </a:pPr>
            <a:r>
              <a:rPr lang="en-US" sz="800" b="1" dirty="0"/>
              <a:t>Edit Review</a:t>
            </a:r>
          </a:p>
          <a:p>
            <a:pPr marL="0" indent="0">
              <a:buNone/>
            </a:pPr>
            <a:r>
              <a:rPr lang="en-US" sz="800" b="1" i="1" dirty="0"/>
              <a:t>Main Success Scenario</a:t>
            </a:r>
            <a:r>
              <a:rPr lang="en-US" sz="800" b="1" dirty="0"/>
              <a:t> </a:t>
            </a:r>
          </a:p>
          <a:p>
            <a:pPr marL="0" indent="0">
              <a:buNone/>
            </a:pPr>
            <a:r>
              <a:rPr lang="en-US" sz="800" dirty="0"/>
              <a:t>The user logs in and navigates to their profile where all their reviews are listed. Using the editor, they change the content of their review and save changes.</a:t>
            </a:r>
          </a:p>
          <a:p>
            <a:pPr marL="0" indent="0">
              <a:buNone/>
            </a:pPr>
            <a:r>
              <a:rPr lang="en-US" sz="800" i="1" dirty="0"/>
              <a:t>Alternative Success Scenario</a:t>
            </a:r>
            <a:r>
              <a:rPr lang="en-US" sz="800" dirty="0"/>
              <a:t> The user logs in and navigates to their review by selecting the professor and finding their review under the professors page. Using the editor, they change the content of their review and save changes.</a:t>
            </a:r>
          </a:p>
          <a:p>
            <a:pPr marL="0" indent="0">
              <a:buNone/>
            </a:pPr>
            <a:r>
              <a:rPr lang="en-US" sz="800" b="1" dirty="0"/>
              <a:t>Delete Account</a:t>
            </a:r>
          </a:p>
          <a:p>
            <a:pPr marL="0" indent="0">
              <a:buNone/>
            </a:pPr>
            <a:r>
              <a:rPr lang="en-US" sz="800" b="1" i="1" dirty="0"/>
              <a:t>Main Success Scenario</a:t>
            </a:r>
            <a:r>
              <a:rPr lang="en-US" sz="800" b="1" dirty="0"/>
              <a:t> </a:t>
            </a:r>
          </a:p>
          <a:p>
            <a:pPr marL="0" indent="0">
              <a:buNone/>
            </a:pPr>
            <a:r>
              <a:rPr lang="en-US" sz="800" dirty="0"/>
              <a:t>While the user is logged in, the user navigates to their user profile settings and select the delete account button. After confirming your selection they are logged out.</a:t>
            </a:r>
          </a:p>
          <a:p>
            <a:pPr marL="0" indent="0">
              <a:buNone/>
            </a:pPr>
            <a:r>
              <a:rPr lang="en-US" sz="800" b="1" i="1" dirty="0"/>
              <a:t>Alternative Success Scenario</a:t>
            </a:r>
            <a:r>
              <a:rPr lang="en-US" sz="800" b="1" dirty="0"/>
              <a:t> </a:t>
            </a:r>
          </a:p>
          <a:p>
            <a:pPr marL="0" indent="0">
              <a:buNone/>
            </a:pPr>
            <a:r>
              <a:rPr lang="en-US" sz="800" b="1" dirty="0"/>
              <a:t>Rate Review</a:t>
            </a:r>
          </a:p>
          <a:p>
            <a:pPr marL="0" indent="0">
              <a:buNone/>
            </a:pPr>
            <a:r>
              <a:rPr lang="en-US" sz="800" b="1" i="1" dirty="0"/>
              <a:t>Main Success Scenario</a:t>
            </a:r>
            <a:r>
              <a:rPr lang="en-US" sz="800" b="1" dirty="0"/>
              <a:t> </a:t>
            </a:r>
          </a:p>
          <a:p>
            <a:pPr marL="0" indent="0">
              <a:buNone/>
            </a:pPr>
            <a:r>
              <a:rPr lang="en-US" sz="800" dirty="0"/>
              <a:t>User logs in with valid credentials. Selects the professor and class to read reviews for. Clicking the up-vote button if the review is accurate will increase the reviews score.</a:t>
            </a:r>
          </a:p>
          <a:p>
            <a:pPr marL="0" indent="0">
              <a:buNone/>
            </a:pPr>
            <a:r>
              <a:rPr lang="en-US" sz="800" b="1" i="1" dirty="0"/>
              <a:t>Alternative Success Scenario</a:t>
            </a:r>
            <a:r>
              <a:rPr lang="en-US" sz="800" b="1" dirty="0"/>
              <a:t> </a:t>
            </a:r>
          </a:p>
          <a:p>
            <a:pPr marL="0" indent="0">
              <a:buNone/>
            </a:pPr>
            <a:r>
              <a:rPr lang="en-US" sz="800" dirty="0"/>
              <a:t>User logs in with valid credentials. Selects the professor and class to read reviews for. Clicking the down-vote button if the review is inaccurate will decrease the reviews score.</a:t>
            </a:r>
          </a:p>
          <a:p>
            <a:pPr marL="0" indent="0">
              <a:buNone/>
            </a:pPr>
            <a:endParaRPr lang="en-US" sz="800" dirty="0"/>
          </a:p>
        </p:txBody>
      </p:sp>
      <p:sp>
        <p:nvSpPr>
          <p:cNvPr id="5" name="Content Placeholder 2">
            <a:extLst>
              <a:ext uri="{FF2B5EF4-FFF2-40B4-BE49-F238E27FC236}">
                <a16:creationId xmlns:a16="http://schemas.microsoft.com/office/drawing/2014/main" id="{4EBE774F-83CD-4E28-B0FA-3DEA1B66FC61}"/>
              </a:ext>
            </a:extLst>
          </p:cNvPr>
          <p:cNvSpPr txBox="1">
            <a:spLocks/>
          </p:cNvSpPr>
          <p:nvPr/>
        </p:nvSpPr>
        <p:spPr>
          <a:xfrm>
            <a:off x="6577263" y="1283369"/>
            <a:ext cx="5333999" cy="547837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800" b="1" dirty="0"/>
              <a:t>Flag Comment</a:t>
            </a:r>
          </a:p>
          <a:p>
            <a:pPr marL="0" indent="0">
              <a:buNone/>
            </a:pPr>
            <a:r>
              <a:rPr lang="en-US" sz="800" b="1" i="1" dirty="0"/>
              <a:t>Main Success Scenario</a:t>
            </a:r>
            <a:r>
              <a:rPr lang="en-US" sz="800" b="1" dirty="0"/>
              <a:t> </a:t>
            </a:r>
          </a:p>
          <a:p>
            <a:pPr marL="0" indent="0">
              <a:buNone/>
            </a:pPr>
            <a:r>
              <a:rPr lang="en-US" sz="800" dirty="0"/>
              <a:t>User logs in with valid credentials. Selects the professor and class to read reviews for. If a review is inappropriate or uses vulgar language, the users flags it.</a:t>
            </a:r>
          </a:p>
          <a:p>
            <a:pPr marL="0" indent="0">
              <a:buNone/>
            </a:pPr>
            <a:r>
              <a:rPr lang="en-US" sz="800" b="1" i="1" dirty="0"/>
              <a:t>Alternative Success Scenario</a:t>
            </a:r>
            <a:r>
              <a:rPr lang="en-US" sz="800" b="1" dirty="0"/>
              <a:t> </a:t>
            </a:r>
          </a:p>
          <a:p>
            <a:pPr marL="0" indent="0">
              <a:buNone/>
            </a:pPr>
            <a:r>
              <a:rPr lang="en-US" sz="800" b="1" dirty="0"/>
              <a:t>Read Review</a:t>
            </a:r>
          </a:p>
          <a:p>
            <a:pPr marL="0" indent="0">
              <a:buNone/>
            </a:pPr>
            <a:r>
              <a:rPr lang="en-US" sz="800" b="1" i="1" dirty="0"/>
              <a:t>Main Success Scenario</a:t>
            </a:r>
            <a:r>
              <a:rPr lang="en-US" sz="800" b="1" dirty="0"/>
              <a:t> </a:t>
            </a:r>
          </a:p>
          <a:p>
            <a:pPr marL="0" indent="0">
              <a:buNone/>
            </a:pPr>
            <a:r>
              <a:rPr lang="en-US" sz="800" dirty="0"/>
              <a:t>The user will login with valid credentials. Using the navigation page, selects a professor and the desired class to load reviews for. Reviews load in chronological order.</a:t>
            </a:r>
          </a:p>
          <a:p>
            <a:pPr marL="0" indent="0">
              <a:buNone/>
            </a:pPr>
            <a:r>
              <a:rPr lang="en-US" sz="800" b="1" i="1" dirty="0"/>
              <a:t>Alternative Success Scenario</a:t>
            </a:r>
            <a:r>
              <a:rPr lang="en-US" sz="800" b="1" dirty="0"/>
              <a:t> </a:t>
            </a:r>
          </a:p>
          <a:p>
            <a:pPr marL="0" indent="0">
              <a:buNone/>
            </a:pPr>
            <a:r>
              <a:rPr lang="en-US" sz="800" dirty="0"/>
              <a:t>User logs in with valid credentials. Using the navigation page, selects a class and the desired professor to load reviews for. Reviews load in chronological order.</a:t>
            </a:r>
          </a:p>
          <a:p>
            <a:pPr marL="0" indent="0">
              <a:buNone/>
            </a:pPr>
            <a:r>
              <a:rPr lang="en-US" sz="800" b="1" dirty="0"/>
              <a:t>Log Out</a:t>
            </a:r>
          </a:p>
          <a:p>
            <a:pPr marL="0" indent="0">
              <a:buNone/>
            </a:pPr>
            <a:r>
              <a:rPr lang="en-US" sz="800" b="1" i="1" dirty="0"/>
              <a:t>Main Success Scenario</a:t>
            </a:r>
            <a:r>
              <a:rPr lang="en-US" sz="800" b="1" dirty="0"/>
              <a:t> </a:t>
            </a:r>
          </a:p>
          <a:p>
            <a:pPr marL="0" indent="0">
              <a:buNone/>
            </a:pPr>
            <a:r>
              <a:rPr lang="en-US" sz="800" dirty="0"/>
              <a:t>While the user is logged in, the user navigates to their user profile settings and logs out.</a:t>
            </a:r>
          </a:p>
          <a:p>
            <a:pPr marL="0" indent="0">
              <a:buNone/>
            </a:pPr>
            <a:r>
              <a:rPr lang="en-US" sz="800" b="1" i="1" dirty="0"/>
              <a:t>Alternative Success Scenario</a:t>
            </a:r>
            <a:r>
              <a:rPr lang="en-US" sz="800" b="1" dirty="0"/>
              <a:t> </a:t>
            </a:r>
          </a:p>
          <a:p>
            <a:pPr marL="0" indent="0">
              <a:buNone/>
            </a:pPr>
            <a:r>
              <a:rPr lang="en-US" sz="800" dirty="0"/>
              <a:t>The user is automatically logged out when they close the application.</a:t>
            </a:r>
          </a:p>
        </p:txBody>
      </p:sp>
    </p:spTree>
    <p:extLst>
      <p:ext uri="{BB962C8B-B14F-4D97-AF65-F5344CB8AC3E}">
        <p14:creationId xmlns:p14="http://schemas.microsoft.com/office/powerpoint/2010/main" val="32379464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2ED6-2DB5-4942-92E9-8544E588ECD0}"/>
              </a:ext>
            </a:extLst>
          </p:cNvPr>
          <p:cNvSpPr>
            <a:spLocks noGrp="1"/>
          </p:cNvSpPr>
          <p:nvPr>
            <p:ph type="title"/>
          </p:nvPr>
        </p:nvSpPr>
        <p:spPr/>
        <p:txBody>
          <a:bodyPr/>
          <a:lstStyle/>
          <a:p>
            <a:r>
              <a:rPr lang="en-US" dirty="0"/>
              <a:t>Issue Tracking</a:t>
            </a:r>
          </a:p>
        </p:txBody>
      </p:sp>
      <p:sp>
        <p:nvSpPr>
          <p:cNvPr id="3" name="Content Placeholder 2">
            <a:extLst>
              <a:ext uri="{FF2B5EF4-FFF2-40B4-BE49-F238E27FC236}">
                <a16:creationId xmlns:a16="http://schemas.microsoft.com/office/drawing/2014/main" id="{D104FDDF-F102-46BC-A459-8865099BE2E4}"/>
              </a:ext>
            </a:extLst>
          </p:cNvPr>
          <p:cNvSpPr>
            <a:spLocks noGrp="1"/>
          </p:cNvSpPr>
          <p:nvPr>
            <p:ph idx="1"/>
          </p:nvPr>
        </p:nvSpPr>
        <p:spPr>
          <a:xfrm>
            <a:off x="1251678" y="1286359"/>
            <a:ext cx="10178322" cy="4593233"/>
          </a:xfrm>
        </p:spPr>
        <p:txBody>
          <a:bodyPr/>
          <a:lstStyle/>
          <a:p>
            <a:r>
              <a:rPr lang="en-US" dirty="0"/>
              <a:t>Please see our issue tracking repository on </a:t>
            </a:r>
            <a:r>
              <a:rPr lang="en-US" dirty="0" err="1"/>
              <a:t>Github</a:t>
            </a:r>
            <a:r>
              <a:rPr lang="en-US" dirty="0"/>
              <a:t> at the link below: </a:t>
            </a:r>
          </a:p>
          <a:p>
            <a:pPr marL="0" indent="0">
              <a:buNone/>
            </a:pPr>
            <a:r>
              <a:rPr lang="en-US" dirty="0"/>
              <a:t>https://github.com/MarkFuller1/BNU/issues</a:t>
            </a:r>
          </a:p>
        </p:txBody>
      </p:sp>
      <p:pic>
        <p:nvPicPr>
          <p:cNvPr id="4" name="Picture 3">
            <a:extLst>
              <a:ext uri="{FF2B5EF4-FFF2-40B4-BE49-F238E27FC236}">
                <a16:creationId xmlns:a16="http://schemas.microsoft.com/office/drawing/2014/main" id="{E271EE47-568D-4F5F-B966-57F423A7F1A3}"/>
              </a:ext>
            </a:extLst>
          </p:cNvPr>
          <p:cNvPicPr>
            <a:picLocks noChangeAspect="1"/>
          </p:cNvPicPr>
          <p:nvPr/>
        </p:nvPicPr>
        <p:blipFill>
          <a:blip r:embed="rId2"/>
          <a:stretch>
            <a:fillRect/>
          </a:stretch>
        </p:blipFill>
        <p:spPr>
          <a:xfrm>
            <a:off x="4415883" y="2191206"/>
            <a:ext cx="6334465" cy="4666793"/>
          </a:xfrm>
          <a:prstGeom prst="rect">
            <a:avLst/>
          </a:prstGeom>
        </p:spPr>
      </p:pic>
    </p:spTree>
    <p:extLst>
      <p:ext uri="{BB962C8B-B14F-4D97-AF65-F5344CB8AC3E}">
        <p14:creationId xmlns:p14="http://schemas.microsoft.com/office/powerpoint/2010/main" val="1153750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64003-A107-49F1-A1E3-B46819C4804D}"/>
              </a:ext>
            </a:extLst>
          </p:cNvPr>
          <p:cNvSpPr>
            <a:spLocks noGrp="1"/>
          </p:cNvSpPr>
          <p:nvPr>
            <p:ph type="title"/>
          </p:nvPr>
        </p:nvSpPr>
        <p:spPr/>
        <p:txBody>
          <a:bodyPr/>
          <a:lstStyle/>
          <a:p>
            <a:r>
              <a:rPr lang="en-US" dirty="0"/>
              <a:t>Actors</a:t>
            </a:r>
          </a:p>
        </p:txBody>
      </p:sp>
      <p:sp>
        <p:nvSpPr>
          <p:cNvPr id="3" name="Content Placeholder 2">
            <a:extLst>
              <a:ext uri="{FF2B5EF4-FFF2-40B4-BE49-F238E27FC236}">
                <a16:creationId xmlns:a16="http://schemas.microsoft.com/office/drawing/2014/main" id="{F040E405-B3A0-421B-8E5A-313E9ABBE35B}"/>
              </a:ext>
            </a:extLst>
          </p:cNvPr>
          <p:cNvSpPr>
            <a:spLocks noGrp="1"/>
          </p:cNvSpPr>
          <p:nvPr>
            <p:ph idx="1"/>
          </p:nvPr>
        </p:nvSpPr>
        <p:spPr/>
        <p:txBody>
          <a:bodyPr/>
          <a:lstStyle/>
          <a:p>
            <a:pPr marL="0" indent="0" algn="ctr">
              <a:buNone/>
            </a:pPr>
            <a:r>
              <a:rPr lang="en-US" dirty="0"/>
              <a:t>    User                                           Admin                                            System</a:t>
            </a:r>
          </a:p>
        </p:txBody>
      </p:sp>
      <p:pic>
        <p:nvPicPr>
          <p:cNvPr id="1026" name="Picture 2" descr="Image result for admin">
            <a:extLst>
              <a:ext uri="{FF2B5EF4-FFF2-40B4-BE49-F238E27FC236}">
                <a16:creationId xmlns:a16="http://schemas.microsoft.com/office/drawing/2014/main" id="{529342E6-0FD3-4216-9197-5E8B544FE9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4693" y="3287924"/>
            <a:ext cx="2701925" cy="27019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dmin">
            <a:extLst>
              <a:ext uri="{FF2B5EF4-FFF2-40B4-BE49-F238E27FC236}">
                <a16:creationId xmlns:a16="http://schemas.microsoft.com/office/drawing/2014/main" id="{641129A4-F93C-47B9-A9AB-EE898E0EC6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311" y="3287924"/>
            <a:ext cx="2701925" cy="27019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EB5C03E-7AFA-4892-ABA1-DE9BD5B33B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28075" y="3287924"/>
            <a:ext cx="2701925" cy="2627622"/>
          </a:xfrm>
          <a:prstGeom prst="rect">
            <a:avLst/>
          </a:prstGeom>
        </p:spPr>
      </p:pic>
    </p:spTree>
    <p:extLst>
      <p:ext uri="{BB962C8B-B14F-4D97-AF65-F5344CB8AC3E}">
        <p14:creationId xmlns:p14="http://schemas.microsoft.com/office/powerpoint/2010/main" val="39478081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16138-4D04-416D-B4D4-CFD4948DD472}"/>
              </a:ext>
            </a:extLst>
          </p:cNvPr>
          <p:cNvSpPr>
            <a:spLocks noGrp="1"/>
          </p:cNvSpPr>
          <p:nvPr>
            <p:ph type="title"/>
          </p:nvPr>
        </p:nvSpPr>
        <p:spPr/>
        <p:txBody>
          <a:bodyPr/>
          <a:lstStyle/>
          <a:p>
            <a:r>
              <a:rPr lang="en-US" dirty="0"/>
              <a:t>Timecard</a:t>
            </a:r>
          </a:p>
        </p:txBody>
      </p:sp>
      <p:sp>
        <p:nvSpPr>
          <p:cNvPr id="3" name="Content Placeholder 2">
            <a:extLst>
              <a:ext uri="{FF2B5EF4-FFF2-40B4-BE49-F238E27FC236}">
                <a16:creationId xmlns:a16="http://schemas.microsoft.com/office/drawing/2014/main" id="{26064B80-5833-472C-860E-72EDC1A0C460}"/>
              </a:ext>
            </a:extLst>
          </p:cNvPr>
          <p:cNvSpPr>
            <a:spLocks noGrp="1"/>
          </p:cNvSpPr>
          <p:nvPr>
            <p:ph idx="1"/>
          </p:nvPr>
        </p:nvSpPr>
        <p:spPr>
          <a:xfrm>
            <a:off x="1050758" y="1628275"/>
            <a:ext cx="3352800" cy="4251318"/>
          </a:xfrm>
        </p:spPr>
        <p:txBody>
          <a:bodyPr>
            <a:normAutofit/>
          </a:bodyPr>
          <a:lstStyle/>
          <a:p>
            <a:pPr marL="0" indent="0">
              <a:buNone/>
            </a:pPr>
            <a:r>
              <a:rPr lang="en-US" sz="1200" dirty="0"/>
              <a:t>Mark Fuller</a:t>
            </a:r>
          </a:p>
          <a:p>
            <a:pPr marL="0" indent="0">
              <a:buNone/>
            </a:pPr>
            <a:r>
              <a:rPr lang="en-US" sz="1200" dirty="0"/>
              <a:t>    09/10 - 1 Hour Use Case &amp;&amp; Requirements List</a:t>
            </a:r>
          </a:p>
          <a:p>
            <a:pPr marL="0" indent="0">
              <a:buNone/>
            </a:pPr>
            <a:r>
              <a:rPr lang="en-US" sz="1200" dirty="0"/>
              <a:t>    09/11 - 1 Hour Use Case </a:t>
            </a:r>
          </a:p>
          <a:p>
            <a:pPr marL="0" indent="0">
              <a:buNone/>
            </a:pPr>
            <a:r>
              <a:rPr lang="en-US" sz="1200" dirty="0"/>
              <a:t>    09/12 - 1 Hour Use Case </a:t>
            </a:r>
          </a:p>
          <a:p>
            <a:pPr marL="0" indent="0">
              <a:buNone/>
            </a:pPr>
            <a:r>
              <a:rPr lang="en-US" sz="1200" dirty="0"/>
              <a:t>    09/13 - 1 Hour Use Case </a:t>
            </a:r>
          </a:p>
          <a:p>
            <a:pPr marL="0" indent="0">
              <a:buNone/>
            </a:pPr>
            <a:r>
              <a:rPr lang="en-US" sz="1200" dirty="0"/>
              <a:t>    09/14 - 1 Hour Use Case </a:t>
            </a:r>
          </a:p>
          <a:p>
            <a:pPr marL="0" indent="0">
              <a:buNone/>
            </a:pPr>
            <a:r>
              <a:rPr lang="en-US" sz="1200" dirty="0"/>
              <a:t>    09/15 - 1 Hour Use Case </a:t>
            </a:r>
          </a:p>
          <a:p>
            <a:pPr marL="0" indent="0">
              <a:buNone/>
            </a:pPr>
            <a:r>
              <a:rPr lang="en-US" sz="1200" dirty="0"/>
              <a:t>    09/16 - 1 Hour Use Case </a:t>
            </a:r>
          </a:p>
          <a:p>
            <a:pPr marL="0" indent="0">
              <a:buNone/>
            </a:pPr>
            <a:r>
              <a:rPr lang="en-US" sz="1200" dirty="0"/>
              <a:t>    09/17 - 1 Hour Use Case </a:t>
            </a:r>
          </a:p>
          <a:p>
            <a:pPr marL="0" indent="0">
              <a:buNone/>
            </a:pPr>
            <a:r>
              <a:rPr lang="en-US" sz="1200" dirty="0"/>
              <a:t>    09/18 - 1 Hour Use Case </a:t>
            </a:r>
          </a:p>
          <a:p>
            <a:pPr marL="0" indent="0">
              <a:buNone/>
            </a:pPr>
            <a:r>
              <a:rPr lang="en-US" sz="1200" dirty="0"/>
              <a:t>    09/19 - 1 Hour Use Case </a:t>
            </a:r>
          </a:p>
          <a:p>
            <a:pPr marL="0" indent="0">
              <a:buNone/>
            </a:pPr>
            <a:r>
              <a:rPr lang="en-US" sz="1200" dirty="0"/>
              <a:t>    09/20 - Domain Model</a:t>
            </a:r>
          </a:p>
          <a:p>
            <a:pPr marL="0" indent="0">
              <a:buNone/>
            </a:pPr>
            <a:endParaRPr lang="en-US" dirty="0"/>
          </a:p>
          <a:p>
            <a:pPr marL="0" indent="0">
              <a:buNone/>
            </a:pPr>
            <a:endParaRPr lang="en-US" dirty="0"/>
          </a:p>
        </p:txBody>
      </p:sp>
      <p:sp>
        <p:nvSpPr>
          <p:cNvPr id="4" name="Content Placeholder 2">
            <a:extLst>
              <a:ext uri="{FF2B5EF4-FFF2-40B4-BE49-F238E27FC236}">
                <a16:creationId xmlns:a16="http://schemas.microsoft.com/office/drawing/2014/main" id="{D6A220AF-8CB6-4755-B437-605DC0AF503E}"/>
              </a:ext>
            </a:extLst>
          </p:cNvPr>
          <p:cNvSpPr txBox="1">
            <a:spLocks/>
          </p:cNvSpPr>
          <p:nvPr/>
        </p:nvSpPr>
        <p:spPr>
          <a:xfrm>
            <a:off x="4523874" y="1628274"/>
            <a:ext cx="3641558" cy="515753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en-US" sz="1200" dirty="0"/>
              <a:t>Connor </a:t>
            </a:r>
            <a:r>
              <a:rPr lang="en-US" sz="1200" dirty="0" err="1"/>
              <a:t>Woodahl</a:t>
            </a:r>
            <a:endParaRPr lang="en-US" sz="1200" dirty="0"/>
          </a:p>
          <a:p>
            <a:pPr marL="0" indent="0">
              <a:buFont typeface="Arial" panose="020B0604020202020204" pitchFamily="34" charset="0"/>
              <a:buNone/>
            </a:pPr>
            <a:r>
              <a:rPr lang="en-US" sz="1200" dirty="0"/>
              <a:t>    09/10 - 1 Requirements List</a:t>
            </a:r>
          </a:p>
          <a:p>
            <a:pPr marL="0" indent="0">
              <a:buFont typeface="Arial" panose="020B0604020202020204" pitchFamily="34" charset="0"/>
              <a:buNone/>
            </a:pPr>
            <a:r>
              <a:rPr lang="en-US" sz="1200" dirty="0"/>
              <a:t>    09/11 - 1 Wireframes</a:t>
            </a:r>
          </a:p>
          <a:p>
            <a:pPr marL="0" indent="0">
              <a:buFont typeface="Arial" panose="020B0604020202020204" pitchFamily="34" charset="0"/>
              <a:buNone/>
            </a:pPr>
            <a:r>
              <a:rPr lang="en-US" sz="1200" dirty="0"/>
              <a:t>    09/12 - 1 Wireframes</a:t>
            </a:r>
          </a:p>
          <a:p>
            <a:pPr marL="0" indent="0">
              <a:buFont typeface="Arial" panose="020B0604020202020204" pitchFamily="34" charset="0"/>
              <a:buNone/>
            </a:pPr>
            <a:r>
              <a:rPr lang="en-US" sz="1200" dirty="0"/>
              <a:t>    09/13 - 1 Wireframes</a:t>
            </a:r>
          </a:p>
          <a:p>
            <a:pPr marL="0" indent="0">
              <a:buFont typeface="Arial" panose="020B0604020202020204" pitchFamily="34" charset="0"/>
              <a:buNone/>
            </a:pPr>
            <a:r>
              <a:rPr lang="en-US" sz="1200" dirty="0"/>
              <a:t>    09/14 - 1 Wireframes</a:t>
            </a:r>
          </a:p>
          <a:p>
            <a:pPr marL="0" indent="0">
              <a:buFont typeface="Arial" panose="020B0604020202020204" pitchFamily="34" charset="0"/>
              <a:buNone/>
            </a:pPr>
            <a:r>
              <a:rPr lang="en-US" sz="1200" dirty="0"/>
              <a:t>    09/15 - 1 Wireframes</a:t>
            </a:r>
          </a:p>
          <a:p>
            <a:pPr marL="0" indent="0">
              <a:buFont typeface="Arial" panose="020B0604020202020204" pitchFamily="34" charset="0"/>
              <a:buNone/>
            </a:pPr>
            <a:r>
              <a:rPr lang="en-US" sz="1200" dirty="0"/>
              <a:t>    09/16 - 1 Wireframes</a:t>
            </a:r>
          </a:p>
          <a:p>
            <a:pPr marL="0" indent="0">
              <a:buFont typeface="Arial" panose="020B0604020202020204" pitchFamily="34" charset="0"/>
              <a:buNone/>
            </a:pPr>
            <a:r>
              <a:rPr lang="en-US" sz="1200" dirty="0"/>
              <a:t>    09/17 - 1 Wireframes</a:t>
            </a:r>
          </a:p>
          <a:p>
            <a:pPr marL="0" indent="0">
              <a:buFont typeface="Arial" panose="020B0604020202020204" pitchFamily="34" charset="0"/>
              <a:buNone/>
            </a:pPr>
            <a:r>
              <a:rPr lang="en-US" sz="1200" dirty="0"/>
              <a:t>    09/18 - 1 Wireframes</a:t>
            </a:r>
          </a:p>
          <a:p>
            <a:pPr marL="0" indent="0">
              <a:buFont typeface="Arial" panose="020B0604020202020204" pitchFamily="34" charset="0"/>
              <a:buNone/>
            </a:pPr>
            <a:r>
              <a:rPr lang="en-US" sz="1200" dirty="0"/>
              <a:t>    09/19 - 1 Use Case Diagram &amp;&amp; Traceability Matrix</a:t>
            </a:r>
          </a:p>
          <a:p>
            <a:pPr marL="0" indent="0">
              <a:buFont typeface="Arial" panose="020B0604020202020204" pitchFamily="34" charset="0"/>
              <a:buNone/>
            </a:pPr>
            <a:r>
              <a:rPr lang="en-US" sz="1200" dirty="0"/>
              <a:t>    09/20 - 1 Use Case Diagram &amp;&amp; Domain Model</a:t>
            </a:r>
          </a:p>
          <a:p>
            <a:pPr marL="0" indent="0">
              <a:buFont typeface="Arial" panose="020B0604020202020204" pitchFamily="34" charset="0"/>
              <a:buNone/>
            </a:pPr>
            <a:r>
              <a:rPr lang="en-US" sz="1200" dirty="0"/>
              <a:t>    09/21 - 1 Use Case Diagram</a:t>
            </a:r>
          </a:p>
        </p:txBody>
      </p:sp>
      <p:sp>
        <p:nvSpPr>
          <p:cNvPr id="5" name="Content Placeholder 2">
            <a:extLst>
              <a:ext uri="{FF2B5EF4-FFF2-40B4-BE49-F238E27FC236}">
                <a16:creationId xmlns:a16="http://schemas.microsoft.com/office/drawing/2014/main" id="{6E324358-70A9-4F52-9DE3-107DC00168A5}"/>
              </a:ext>
            </a:extLst>
          </p:cNvPr>
          <p:cNvSpPr txBox="1">
            <a:spLocks/>
          </p:cNvSpPr>
          <p:nvPr/>
        </p:nvSpPr>
        <p:spPr>
          <a:xfrm>
            <a:off x="8165431" y="1628274"/>
            <a:ext cx="3529263" cy="4847341"/>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en-US" sz="1200" dirty="0"/>
              <a:t>Kevin </a:t>
            </a:r>
            <a:r>
              <a:rPr lang="en-US" sz="1200" dirty="0" err="1"/>
              <a:t>Kulda</a:t>
            </a:r>
            <a:endParaRPr lang="en-US" sz="1200" dirty="0"/>
          </a:p>
          <a:p>
            <a:pPr marL="0" indent="0">
              <a:buFont typeface="Arial" panose="020B0604020202020204" pitchFamily="34" charset="0"/>
              <a:buNone/>
            </a:pPr>
            <a:r>
              <a:rPr lang="en-US" sz="1200" dirty="0"/>
              <a:t>    09/10 - 1 Requirements List</a:t>
            </a:r>
          </a:p>
          <a:p>
            <a:pPr marL="0" indent="0">
              <a:buFont typeface="Arial" panose="020B0604020202020204" pitchFamily="34" charset="0"/>
              <a:buNone/>
            </a:pPr>
            <a:r>
              <a:rPr lang="en-US" sz="1200" dirty="0"/>
              <a:t>    09/11 - </a:t>
            </a:r>
          </a:p>
          <a:p>
            <a:pPr marL="0" indent="0">
              <a:buFont typeface="Arial" panose="020B0604020202020204" pitchFamily="34" charset="0"/>
              <a:buNone/>
            </a:pPr>
            <a:r>
              <a:rPr lang="en-US" sz="1200" dirty="0"/>
              <a:t>    09/12 - </a:t>
            </a:r>
          </a:p>
          <a:p>
            <a:pPr marL="0" indent="0">
              <a:buFont typeface="Arial" panose="020B0604020202020204" pitchFamily="34" charset="0"/>
              <a:buNone/>
            </a:pPr>
            <a:r>
              <a:rPr lang="en-US" sz="1200" dirty="0"/>
              <a:t>    09/13 - </a:t>
            </a:r>
          </a:p>
          <a:p>
            <a:pPr marL="0" indent="0">
              <a:buFont typeface="Arial" panose="020B0604020202020204" pitchFamily="34" charset="0"/>
              <a:buNone/>
            </a:pPr>
            <a:r>
              <a:rPr lang="en-US" sz="1200" dirty="0"/>
              <a:t>    09/14 - </a:t>
            </a:r>
          </a:p>
          <a:p>
            <a:pPr marL="0" indent="0">
              <a:buFont typeface="Arial" panose="020B0604020202020204" pitchFamily="34" charset="0"/>
              <a:buNone/>
            </a:pPr>
            <a:r>
              <a:rPr lang="en-US" sz="1200" dirty="0"/>
              <a:t>    09/15 - </a:t>
            </a:r>
          </a:p>
          <a:p>
            <a:pPr marL="0" indent="0">
              <a:buFont typeface="Arial" panose="020B0604020202020204" pitchFamily="34" charset="0"/>
              <a:buNone/>
            </a:pPr>
            <a:r>
              <a:rPr lang="en-US" sz="1200" dirty="0"/>
              <a:t>    09/16 - </a:t>
            </a:r>
          </a:p>
          <a:p>
            <a:pPr marL="0" indent="0">
              <a:buFont typeface="Arial" panose="020B0604020202020204" pitchFamily="34" charset="0"/>
              <a:buNone/>
            </a:pPr>
            <a:r>
              <a:rPr lang="en-US" sz="1200" dirty="0"/>
              <a:t>    09/17 - </a:t>
            </a:r>
          </a:p>
          <a:p>
            <a:pPr marL="0" indent="0">
              <a:buFont typeface="Arial" panose="020B0604020202020204" pitchFamily="34" charset="0"/>
              <a:buNone/>
            </a:pPr>
            <a:r>
              <a:rPr lang="en-US" sz="1200" dirty="0"/>
              <a:t>    09/18 - </a:t>
            </a:r>
          </a:p>
          <a:p>
            <a:pPr marL="0" indent="0">
              <a:buFont typeface="Arial" panose="020B0604020202020204" pitchFamily="34" charset="0"/>
              <a:buNone/>
            </a:pPr>
            <a:r>
              <a:rPr lang="en-US" sz="1200" dirty="0"/>
              <a:t>    09/19 - 6 SSD</a:t>
            </a:r>
          </a:p>
          <a:p>
            <a:pPr marL="0" indent="0">
              <a:buFont typeface="Arial" panose="020B0604020202020204" pitchFamily="34" charset="0"/>
              <a:buNone/>
            </a:pPr>
            <a:r>
              <a:rPr lang="en-US" sz="1200" dirty="0"/>
              <a:t>    09/20 - 6 Domain Model &amp;&amp; System Operations</a:t>
            </a:r>
          </a:p>
          <a:p>
            <a:pPr marL="0" indent="0">
              <a:buFont typeface="Arial" panose="020B0604020202020204" pitchFamily="34" charset="0"/>
              <a:buNone/>
            </a:pPr>
            <a:r>
              <a:rPr lang="en-US" sz="1200" dirty="0"/>
              <a:t>    09/21 - Presentation</a:t>
            </a:r>
          </a:p>
        </p:txBody>
      </p:sp>
      <p:sp>
        <p:nvSpPr>
          <p:cNvPr id="6" name="TextBox 5">
            <a:extLst>
              <a:ext uri="{FF2B5EF4-FFF2-40B4-BE49-F238E27FC236}">
                <a16:creationId xmlns:a16="http://schemas.microsoft.com/office/drawing/2014/main" id="{997612C1-A835-443D-A659-D220073B3EE0}"/>
              </a:ext>
            </a:extLst>
          </p:cNvPr>
          <p:cNvSpPr txBox="1"/>
          <p:nvPr/>
        </p:nvSpPr>
        <p:spPr>
          <a:xfrm>
            <a:off x="4874003" y="5879593"/>
            <a:ext cx="2550253" cy="369332"/>
          </a:xfrm>
          <a:prstGeom prst="rect">
            <a:avLst/>
          </a:prstGeom>
          <a:noFill/>
        </p:spPr>
        <p:txBody>
          <a:bodyPr wrap="square" rtlCol="0">
            <a:spAutoFit/>
          </a:bodyPr>
          <a:lstStyle/>
          <a:p>
            <a:r>
              <a:rPr lang="en-US" dirty="0"/>
              <a:t>12 hours = 33% points</a:t>
            </a:r>
          </a:p>
        </p:txBody>
      </p:sp>
      <p:sp>
        <p:nvSpPr>
          <p:cNvPr id="8" name="TextBox 7">
            <a:extLst>
              <a:ext uri="{FF2B5EF4-FFF2-40B4-BE49-F238E27FC236}">
                <a16:creationId xmlns:a16="http://schemas.microsoft.com/office/drawing/2014/main" id="{AD302D24-043B-4462-ACA5-6E34264ED94B}"/>
              </a:ext>
            </a:extLst>
          </p:cNvPr>
          <p:cNvSpPr txBox="1"/>
          <p:nvPr/>
        </p:nvSpPr>
        <p:spPr>
          <a:xfrm>
            <a:off x="8405143" y="5879593"/>
            <a:ext cx="2527551" cy="369332"/>
          </a:xfrm>
          <a:prstGeom prst="rect">
            <a:avLst/>
          </a:prstGeom>
          <a:noFill/>
        </p:spPr>
        <p:txBody>
          <a:bodyPr wrap="square" rtlCol="0">
            <a:spAutoFit/>
          </a:bodyPr>
          <a:lstStyle/>
          <a:p>
            <a:r>
              <a:rPr lang="en-US" dirty="0"/>
              <a:t>13 hours = 33% points</a:t>
            </a:r>
          </a:p>
        </p:txBody>
      </p:sp>
      <p:sp>
        <p:nvSpPr>
          <p:cNvPr id="9" name="TextBox 8">
            <a:extLst>
              <a:ext uri="{FF2B5EF4-FFF2-40B4-BE49-F238E27FC236}">
                <a16:creationId xmlns:a16="http://schemas.microsoft.com/office/drawing/2014/main" id="{B81C9AEF-E65C-4F64-B346-DF47F8F3DA24}"/>
              </a:ext>
            </a:extLst>
          </p:cNvPr>
          <p:cNvSpPr txBox="1"/>
          <p:nvPr/>
        </p:nvSpPr>
        <p:spPr>
          <a:xfrm>
            <a:off x="1259305" y="5920557"/>
            <a:ext cx="2448629" cy="369332"/>
          </a:xfrm>
          <a:prstGeom prst="rect">
            <a:avLst/>
          </a:prstGeom>
          <a:noFill/>
        </p:spPr>
        <p:txBody>
          <a:bodyPr wrap="square" rtlCol="0">
            <a:spAutoFit/>
          </a:bodyPr>
          <a:lstStyle/>
          <a:p>
            <a:r>
              <a:rPr lang="en-US" dirty="0"/>
              <a:t>12 hours = 33% points</a:t>
            </a:r>
          </a:p>
        </p:txBody>
      </p:sp>
    </p:spTree>
    <p:extLst>
      <p:ext uri="{BB962C8B-B14F-4D97-AF65-F5344CB8AC3E}">
        <p14:creationId xmlns:p14="http://schemas.microsoft.com/office/powerpoint/2010/main" val="7411400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29634-1BDF-45A8-B2E4-1C1948CC2BA3}"/>
              </a:ext>
            </a:extLst>
          </p:cNvPr>
          <p:cNvSpPr>
            <a:spLocks noGrp="1"/>
          </p:cNvSpPr>
          <p:nvPr>
            <p:ph type="title"/>
          </p:nvPr>
        </p:nvSpPr>
        <p:spPr/>
        <p:txBody>
          <a:bodyPr/>
          <a:lstStyle/>
          <a:p>
            <a:r>
              <a:rPr lang="en-US" dirty="0"/>
              <a:t>Teamwork Plan</a:t>
            </a:r>
          </a:p>
        </p:txBody>
      </p:sp>
      <p:pic>
        <p:nvPicPr>
          <p:cNvPr id="9" name="Content Placeholder 8">
            <a:extLst>
              <a:ext uri="{FF2B5EF4-FFF2-40B4-BE49-F238E27FC236}">
                <a16:creationId xmlns:a16="http://schemas.microsoft.com/office/drawing/2014/main" id="{34E08CE7-A717-4B45-8101-B3E546858D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1913" y="2209869"/>
            <a:ext cx="9858455" cy="3343731"/>
          </a:xfrm>
        </p:spPr>
      </p:pic>
    </p:spTree>
    <p:extLst>
      <p:ext uri="{BB962C8B-B14F-4D97-AF65-F5344CB8AC3E}">
        <p14:creationId xmlns:p14="http://schemas.microsoft.com/office/powerpoint/2010/main" val="481892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Wireframes</a:t>
            </a:r>
          </a:p>
        </p:txBody>
      </p:sp>
      <p:pic>
        <p:nvPicPr>
          <p:cNvPr id="5" name="Content Placeholder 4" descr="A screenshot of a cell phone&#10;&#10;Description automatically generated">
            <a:extLst>
              <a:ext uri="{FF2B5EF4-FFF2-40B4-BE49-F238E27FC236}">
                <a16:creationId xmlns:a16="http://schemas.microsoft.com/office/drawing/2014/main" id="{C05ADD3A-7259-4C48-82A8-7DD0E44E32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8450" y="1441654"/>
            <a:ext cx="7915099" cy="5033961"/>
          </a:xfrm>
        </p:spPr>
      </p:pic>
      <p:sp>
        <p:nvSpPr>
          <p:cNvPr id="6" name="Rectangle 5">
            <a:extLst>
              <a:ext uri="{FF2B5EF4-FFF2-40B4-BE49-F238E27FC236}">
                <a16:creationId xmlns:a16="http://schemas.microsoft.com/office/drawing/2014/main" id="{E4476C7A-FB65-4B70-B829-4E19EEFBB11A}"/>
              </a:ext>
            </a:extLst>
          </p:cNvPr>
          <p:cNvSpPr/>
          <p:nvPr/>
        </p:nvSpPr>
        <p:spPr>
          <a:xfrm>
            <a:off x="3048000" y="2967335"/>
            <a:ext cx="6096000" cy="1754326"/>
          </a:xfrm>
          <a:prstGeom prst="rect">
            <a:avLst/>
          </a:prstGeom>
        </p:spPr>
        <p:txBody>
          <a:bodyPr>
            <a:spAutoFit/>
          </a:bodyPr>
          <a:lstStyle/>
          <a:p>
            <a:r>
              <a:rPr lang="en-US" dirty="0">
                <a:hlinkClick r:id="rId3"/>
              </a:rPr>
              <a:t>https://github.com/MarkFuller1/BNU/blob/master/docs/WireScreenShots/Screen%20Shot%202019-09-16%20at%209.29.44%20PM.png https://github.com/MarkFuller1/BNU/blob/master/docs/WireScreenShots/Screen%20Shot%202019-09-16%20at%209.29.44%20PM.png</a:t>
            </a:r>
            <a:endParaRPr lang="en-US" dirty="0"/>
          </a:p>
        </p:txBody>
      </p:sp>
      <p:pic>
        <p:nvPicPr>
          <p:cNvPr id="4" name="Picture 3" descr="A screenshot of a cell phone&#10;&#10;Description automatically generated">
            <a:extLst>
              <a:ext uri="{FF2B5EF4-FFF2-40B4-BE49-F238E27FC236}">
                <a16:creationId xmlns:a16="http://schemas.microsoft.com/office/drawing/2014/main" id="{B173B34A-D396-4256-ADE4-F565E99DD9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8767" y="1298485"/>
            <a:ext cx="8274463" cy="5177130"/>
          </a:xfrm>
          <a:prstGeom prst="rect">
            <a:avLst/>
          </a:prstGeom>
        </p:spPr>
      </p:pic>
    </p:spTree>
    <p:extLst>
      <p:ext uri="{BB962C8B-B14F-4D97-AF65-F5344CB8AC3E}">
        <p14:creationId xmlns:p14="http://schemas.microsoft.com/office/powerpoint/2010/main" val="2569227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Wireframes</a:t>
            </a:r>
          </a:p>
        </p:txBody>
      </p:sp>
      <p:pic>
        <p:nvPicPr>
          <p:cNvPr id="8" name="Content Placeholder 7" descr="A close up of a map&#10;&#10;Description automatically generated">
            <a:extLst>
              <a:ext uri="{FF2B5EF4-FFF2-40B4-BE49-F238E27FC236}">
                <a16:creationId xmlns:a16="http://schemas.microsoft.com/office/drawing/2014/main" id="{7658634A-9457-40DA-86AD-F87CE397D4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6053" y="1638300"/>
            <a:ext cx="7099894" cy="4533900"/>
          </a:xfrm>
        </p:spPr>
      </p:pic>
    </p:spTree>
    <p:extLst>
      <p:ext uri="{BB962C8B-B14F-4D97-AF65-F5344CB8AC3E}">
        <p14:creationId xmlns:p14="http://schemas.microsoft.com/office/powerpoint/2010/main" val="63701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Wireframes</a:t>
            </a:r>
          </a:p>
        </p:txBody>
      </p:sp>
      <p:pic>
        <p:nvPicPr>
          <p:cNvPr id="8" name="Picture 7" descr="A screenshot of a cell phone&#10;&#10;Description automatically generated">
            <a:extLst>
              <a:ext uri="{FF2B5EF4-FFF2-40B4-BE49-F238E27FC236}">
                <a16:creationId xmlns:a16="http://schemas.microsoft.com/office/drawing/2014/main" id="{F694432B-69E5-4CD2-9C44-4D72A70D3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353" y="1185554"/>
            <a:ext cx="7131294" cy="4486892"/>
          </a:xfrm>
          <a:prstGeom prst="rect">
            <a:avLst/>
          </a:prstGeom>
        </p:spPr>
      </p:pic>
    </p:spTree>
    <p:extLst>
      <p:ext uri="{BB962C8B-B14F-4D97-AF65-F5344CB8AC3E}">
        <p14:creationId xmlns:p14="http://schemas.microsoft.com/office/powerpoint/2010/main" val="300707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Wireframes</a:t>
            </a:r>
          </a:p>
        </p:txBody>
      </p:sp>
      <p:pic>
        <p:nvPicPr>
          <p:cNvPr id="5" name="Content Placeholder 4" descr="A screenshot of a cell phone&#10;&#10;Description automatically generated">
            <a:extLst>
              <a:ext uri="{FF2B5EF4-FFF2-40B4-BE49-F238E27FC236}">
                <a16:creationId xmlns:a16="http://schemas.microsoft.com/office/drawing/2014/main" id="{C05ADD3A-7259-4C48-82A8-7DD0E44E32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8450" y="1441654"/>
            <a:ext cx="7915099" cy="5033961"/>
          </a:xfrm>
        </p:spPr>
      </p:pic>
    </p:spTree>
    <p:extLst>
      <p:ext uri="{BB962C8B-B14F-4D97-AF65-F5344CB8AC3E}">
        <p14:creationId xmlns:p14="http://schemas.microsoft.com/office/powerpoint/2010/main" val="1228364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Wireframes</a:t>
            </a:r>
          </a:p>
        </p:txBody>
      </p:sp>
      <p:pic>
        <p:nvPicPr>
          <p:cNvPr id="8" name="Content Placeholder 7" descr="A screenshot of a cell phone&#10;&#10;Description automatically generated">
            <a:extLst>
              <a:ext uri="{FF2B5EF4-FFF2-40B4-BE49-F238E27FC236}">
                <a16:creationId xmlns:a16="http://schemas.microsoft.com/office/drawing/2014/main" id="{E5545265-2FFE-470A-B553-EAC964A188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6751" y="1047750"/>
            <a:ext cx="7508176" cy="4762500"/>
          </a:xfrm>
        </p:spPr>
      </p:pic>
    </p:spTree>
    <p:extLst>
      <p:ext uri="{BB962C8B-B14F-4D97-AF65-F5344CB8AC3E}">
        <p14:creationId xmlns:p14="http://schemas.microsoft.com/office/powerpoint/2010/main" val="3886356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Wireframes</a:t>
            </a:r>
          </a:p>
        </p:txBody>
      </p:sp>
      <p:pic>
        <p:nvPicPr>
          <p:cNvPr id="8" name="Content Placeholder 7" descr="A screenshot of a cell phone&#10;&#10;Description automatically generated">
            <a:extLst>
              <a:ext uri="{FF2B5EF4-FFF2-40B4-BE49-F238E27FC236}">
                <a16:creationId xmlns:a16="http://schemas.microsoft.com/office/drawing/2014/main" id="{1552C2D7-E717-42E5-A8D9-98A0FBCE99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4176" y="1098550"/>
            <a:ext cx="7503647" cy="4660900"/>
          </a:xfrm>
        </p:spPr>
      </p:pic>
    </p:spTree>
    <p:extLst>
      <p:ext uri="{BB962C8B-B14F-4D97-AF65-F5344CB8AC3E}">
        <p14:creationId xmlns:p14="http://schemas.microsoft.com/office/powerpoint/2010/main" val="255284396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otalTime>795</TotalTime>
  <Words>1804</Words>
  <Application>Microsoft Office PowerPoint</Application>
  <PresentationFormat>Widescreen</PresentationFormat>
  <Paragraphs>251</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Gill Sans MT</vt:lpstr>
      <vt:lpstr>Impact</vt:lpstr>
      <vt:lpstr>Badge</vt:lpstr>
      <vt:lpstr>BCC</vt:lpstr>
      <vt:lpstr>Product Vision</vt:lpstr>
      <vt:lpstr>Wireframes</vt:lpstr>
      <vt:lpstr>Wireframes</vt:lpstr>
      <vt:lpstr>Wireframes</vt:lpstr>
      <vt:lpstr>Wireframes</vt:lpstr>
      <vt:lpstr>Wireframes</vt:lpstr>
      <vt:lpstr>Wireframes</vt:lpstr>
      <vt:lpstr>Wireframes</vt:lpstr>
      <vt:lpstr>Wireframes</vt:lpstr>
      <vt:lpstr>Requirements</vt:lpstr>
      <vt:lpstr>Use Case Diagram</vt:lpstr>
      <vt:lpstr>Git Hub page</vt:lpstr>
      <vt:lpstr>Traceability Matrix</vt:lpstr>
      <vt:lpstr>SSD</vt:lpstr>
      <vt:lpstr>SSD</vt:lpstr>
      <vt:lpstr>SSD</vt:lpstr>
      <vt:lpstr>SSD</vt:lpstr>
      <vt:lpstr>SSD</vt:lpstr>
      <vt:lpstr>SSD</vt:lpstr>
      <vt:lpstr>SSD</vt:lpstr>
      <vt:lpstr>SSD</vt:lpstr>
      <vt:lpstr>SSD</vt:lpstr>
      <vt:lpstr>SSD</vt:lpstr>
      <vt:lpstr>OPERATIONS</vt:lpstr>
      <vt:lpstr>Domain MOdel</vt:lpstr>
      <vt:lpstr>Questions?</vt:lpstr>
      <vt:lpstr>Use Case Division</vt:lpstr>
      <vt:lpstr>Make an account</vt:lpstr>
      <vt:lpstr>Leave Review</vt:lpstr>
      <vt:lpstr>Contact Student</vt:lpstr>
      <vt:lpstr>Casual Use Cases</vt:lpstr>
      <vt:lpstr>Issue Tracking</vt:lpstr>
      <vt:lpstr>Actors</vt:lpstr>
      <vt:lpstr>Timecard</vt:lpstr>
      <vt:lpstr>Teamwork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BNU- BCC</dc:title>
  <dc:creator>Mark Fuller</dc:creator>
  <cp:lastModifiedBy>Mark Fuller</cp:lastModifiedBy>
  <cp:revision>25</cp:revision>
  <dcterms:created xsi:type="dcterms:W3CDTF">2019-09-22T21:27:30Z</dcterms:created>
  <dcterms:modified xsi:type="dcterms:W3CDTF">2019-09-25T03:12:13Z</dcterms:modified>
</cp:coreProperties>
</file>