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0"/>
    <p:sldMasterId id="2147483929" r:id="rId11"/>
  </p:sldMasterIdLst>
  <p:notesMasterIdLst>
    <p:notesMasterId r:id="rId33"/>
  </p:notesMasterIdLst>
  <p:handoutMasterIdLst>
    <p:handoutMasterId r:id="rId34"/>
  </p:handoutMasterIdLst>
  <p:sldIdLst>
    <p:sldId id="256" r:id="rId12"/>
    <p:sldId id="259" r:id="rId13"/>
    <p:sldId id="257" r:id="rId14"/>
    <p:sldId id="271" r:id="rId15"/>
    <p:sldId id="260" r:id="rId16"/>
    <p:sldId id="272" r:id="rId17"/>
    <p:sldId id="273" r:id="rId18"/>
    <p:sldId id="274" r:id="rId19"/>
    <p:sldId id="275" r:id="rId20"/>
    <p:sldId id="277" r:id="rId21"/>
    <p:sldId id="276" r:id="rId22"/>
    <p:sldId id="261" r:id="rId23"/>
    <p:sldId id="262" r:id="rId24"/>
    <p:sldId id="263" r:id="rId25"/>
    <p:sldId id="270" r:id="rId26"/>
    <p:sldId id="264" r:id="rId27"/>
    <p:sldId id="265" r:id="rId28"/>
    <p:sldId id="266" r:id="rId29"/>
    <p:sldId id="267" r:id="rId30"/>
    <p:sldId id="268" r:id="rId31"/>
    <p:sldId id="269" r:id="rId3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84838A68-D0B8-4779-B032-27756BAAC1A4}">
          <p14:sldIdLst>
            <p14:sldId id="256"/>
            <p14:sldId id="259"/>
            <p14:sldId id="257"/>
            <p14:sldId id="271"/>
            <p14:sldId id="260"/>
            <p14:sldId id="272"/>
            <p14:sldId id="273"/>
            <p14:sldId id="274"/>
            <p14:sldId id="275"/>
            <p14:sldId id="277"/>
            <p14:sldId id="276"/>
            <p14:sldId id="261"/>
            <p14:sldId id="262"/>
          </p14:sldIdLst>
        </p14:section>
        <p14:section name="Dark Theme" id="{90E59638-8AAC-4764-848B-E8B025767EC3}">
          <p14:sldIdLst>
            <p14:sldId id="263"/>
            <p14:sldId id="27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3"/>
    <a:srgbClr val="0069A7"/>
    <a:srgbClr val="0082CA"/>
    <a:srgbClr val="0073A2"/>
    <a:srgbClr val="2293C7"/>
    <a:srgbClr val="00B4E5"/>
    <a:srgbClr val="0086C3"/>
    <a:srgbClr val="00B5E6"/>
    <a:srgbClr val="00B3E6"/>
    <a:srgbClr val="994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B1C5C-7031-4CFD-9724-AAAD22726AC5}" v="5" dt="2023-06-05T14:06:28.696"/>
    <p1510:client id="{A4E23AF5-7413-4FBA-A380-F928C533FA41}" vWet="4" dt="2023-06-05T13:55:03.117"/>
    <p1510:client id="{A8295F6E-D816-42F0-BA78-1946DE251FD2}" v="17" dt="2023-06-05T14:03:4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microsoft.com/office/2016/11/relationships/changesInfo" Target="changesInfos/changesInfo1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rghil" userId="S::eranbg@codevalue.com::ef023396-9110-4746-b92d-c7bb092479d5" providerId="AD" clId="Web-{8B5B1C5C-7031-4CFD-9724-AAAD22726AC5}"/>
    <pc:docChg chg="modSld">
      <pc:chgData name="Eran Barghil" userId="S::eranbg@codevalue.com::ef023396-9110-4746-b92d-c7bb092479d5" providerId="AD" clId="Web-{8B5B1C5C-7031-4CFD-9724-AAAD22726AC5}" dt="2023-06-05T14:06:25.149" v="6" actId="20577"/>
      <pc:docMkLst>
        <pc:docMk/>
      </pc:docMkLst>
      <pc:sldChg chg="modSp">
        <pc:chgData name="Eran Barghil" userId="S::eranbg@codevalue.com::ef023396-9110-4746-b92d-c7bb092479d5" providerId="AD" clId="Web-{8B5B1C5C-7031-4CFD-9724-AAAD22726AC5}" dt="2023-06-05T14:06:25.149" v="6" actId="2057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8B5B1C5C-7031-4CFD-9724-AAAD22726AC5}" dt="2023-06-05T14:06:25.149" v="6" actId="20577"/>
          <ac:spMkLst>
            <pc:docMk/>
            <pc:sldMk cId="3657899056" sldId="256"/>
            <ac:spMk id="4" creationId="{12A9DF8D-7041-4442-A4BB-1F53946BD640}"/>
          </ac:spMkLst>
        </pc:spChg>
      </pc:sldChg>
    </pc:docChg>
  </pc:docChgLst>
  <pc:docChgLst>
    <pc:chgData name="Eran Barghil" userId="S::eranbg@codevalue.com::ef023396-9110-4746-b92d-c7bb092479d5" providerId="AD" clId="Web-{A8295F6E-D816-42F0-BA78-1946DE251FD2}"/>
    <pc:docChg chg="modSld">
      <pc:chgData name="Eran Barghil" userId="S::eranbg@codevalue.com::ef023396-9110-4746-b92d-c7bb092479d5" providerId="AD" clId="Web-{A8295F6E-D816-42F0-BA78-1946DE251FD2}" dt="2023-06-05T14:03:49.109" v="17"/>
      <pc:docMkLst>
        <pc:docMk/>
      </pc:docMkLst>
      <pc:sldChg chg="addSp delSp modSp">
        <pc:chgData name="Eran Barghil" userId="S::eranbg@codevalue.com::ef023396-9110-4746-b92d-c7bb092479d5" providerId="AD" clId="Web-{A8295F6E-D816-42F0-BA78-1946DE251FD2}" dt="2023-06-05T14:03:49.109" v="1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A8295F6E-D816-42F0-BA78-1946DE251FD2}" dt="2023-06-05T13:58:46.131" v="9" actId="20577"/>
          <ac:spMkLst>
            <pc:docMk/>
            <pc:sldMk cId="3657899056" sldId="256"/>
            <ac:spMk id="4" creationId="{12A9DF8D-7041-4442-A4BB-1F53946BD640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9.109" v="17"/>
          <ac:spMkLst>
            <pc:docMk/>
            <pc:sldMk cId="3657899056" sldId="256"/>
            <ac:spMk id="6" creationId="{23DF363B-E8DF-DB70-FC59-B9F872F38989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5.078" v="15"/>
          <ac:spMkLst>
            <pc:docMk/>
            <pc:sldMk cId="3657899056" sldId="256"/>
            <ac:spMk id="10" creationId="{5B786331-F050-5A59-5138-8919034C02B2}"/>
          </ac:spMkLst>
        </pc:spChg>
        <pc:picChg chg="add del mod ord">
          <ac:chgData name="Eran Barghil" userId="S::eranbg@codevalue.com::ef023396-9110-4746-b92d-c7bb092479d5" providerId="AD" clId="Web-{A8295F6E-D816-42F0-BA78-1946DE251FD2}" dt="2023-06-05T14:03:46.406" v="16"/>
          <ac:picMkLst>
            <pc:docMk/>
            <pc:sldMk cId="3657899056" sldId="256"/>
            <ac:picMk id="7" creationId="{53EA935F-32FA-2DED-4C6E-10BB9DAC8F80}"/>
          </ac:picMkLst>
        </pc:picChg>
        <pc:picChg chg="add del">
          <ac:chgData name="Eran Barghil" userId="S::eranbg@codevalue.com::ef023396-9110-4746-b92d-c7bb092479d5" providerId="AD" clId="Web-{A8295F6E-D816-42F0-BA78-1946DE251FD2}" dt="2023-06-05T14:03:49.109" v="17"/>
          <ac:picMkLst>
            <pc:docMk/>
            <pc:sldMk cId="3657899056" sldId="256"/>
            <ac:picMk id="8" creationId="{07A60E7C-56DD-4954-90EF-E1B3730B2399}"/>
          </ac:picMkLst>
        </pc:picChg>
        <pc:picChg chg="add del mod ord">
          <ac:chgData name="Eran Barghil" userId="S::eranbg@codevalue.com::ef023396-9110-4746-b92d-c7bb092479d5" providerId="AD" clId="Web-{A8295F6E-D816-42F0-BA78-1946DE251FD2}" dt="2023-06-05T14:03:43.390" v="14"/>
          <ac:picMkLst>
            <pc:docMk/>
            <pc:sldMk cId="3657899056" sldId="256"/>
            <ac:picMk id="11" creationId="{C29F364E-5EA6-F8E0-4883-EAF25041E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33.svg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34.svg"/><Relationship Id="rId10" Type="http://schemas.openxmlformats.org/officeDocument/2006/relationships/image" Target="../media/image11.emf"/><Relationship Id="rId4" Type="http://schemas.openxmlformats.org/officeDocument/2006/relationships/image" Target="../media/image4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Demo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About CodeValue</a:t>
            </a:r>
            <a:endParaRPr lang="LID4096" sz="4300">
              <a:solidFill>
                <a:srgbClr val="00D6F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1F6128-A9F5-01DD-EE5E-0784CE49F4BB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High quality software development solutions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2AADC80-D4A0-519D-4CE0-D6881F23A4DD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C71A08-9150-5397-CB19-42420485702B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147" name="Rounded Rectangle 10">
                <a:extLst>
                  <a:ext uri="{FF2B5EF4-FFF2-40B4-BE49-F238E27FC236}">
                    <a16:creationId xmlns:a16="http://schemas.microsoft.com/office/drawing/2014/main" id="{40B80898-D287-FA67-D3F3-CB8AF8CADFD3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ounded Rectangle 11">
                <a:extLst>
                  <a:ext uri="{FF2B5EF4-FFF2-40B4-BE49-F238E27FC236}">
                    <a16:creationId xmlns:a16="http://schemas.microsoft.com/office/drawing/2014/main" id="{8EC96353-AD88-1304-4835-ADEC18D5FE53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ounded Rectangle 12">
                <a:extLst>
                  <a:ext uri="{FF2B5EF4-FFF2-40B4-BE49-F238E27FC236}">
                    <a16:creationId xmlns:a16="http://schemas.microsoft.com/office/drawing/2014/main" id="{3AE4D9E3-F742-10F4-1A19-F7D4BCD7CA4A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ounded Rectangle 13">
                <a:extLst>
                  <a:ext uri="{FF2B5EF4-FFF2-40B4-BE49-F238E27FC236}">
                    <a16:creationId xmlns:a16="http://schemas.microsoft.com/office/drawing/2014/main" id="{9AA00482-78A9-0929-CAA5-B172B6654B83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ounded Rectangle 14">
                <a:extLst>
                  <a:ext uri="{FF2B5EF4-FFF2-40B4-BE49-F238E27FC236}">
                    <a16:creationId xmlns:a16="http://schemas.microsoft.com/office/drawing/2014/main" id="{5D451130-7706-FB4C-D344-8DB7775307B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833B293E-0C56-25E6-31D4-EBA841D7F2A6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Cloud Computing </a:t>
                </a:r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1FBE096F-8257-C36E-FEE1-EE1C4021ADDD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C7FBBE3D-CC7A-E810-B550-B78A1034C17F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 18">
                <a:extLst>
                  <a:ext uri="{FF2B5EF4-FFF2-40B4-BE49-F238E27FC236}">
                    <a16:creationId xmlns:a16="http://schemas.microsoft.com/office/drawing/2014/main" id="{9218D55F-0E67-0E0F-2F1E-8CFEF22C428D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tx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tx1"/>
                    </a:solidFill>
                  </a:rPr>
                  <a:t>UX</a:t>
                </a:r>
                <a:r>
                  <a:rPr lang="en-US" sz="1400" kern="1200">
                    <a:solidFill>
                      <a:schemeClr val="tx1"/>
                    </a:solidFill>
                  </a:rPr>
                  <a:t> &amp; Graphic Design </a:t>
                </a:r>
              </a:p>
            </p:txBody>
          </p:sp>
          <p:sp>
            <p:nvSpPr>
              <p:cNvPr id="156" name="Freeform 19">
                <a:extLst>
                  <a:ext uri="{FF2B5EF4-FFF2-40B4-BE49-F238E27FC236}">
                    <a16:creationId xmlns:a16="http://schemas.microsoft.com/office/drawing/2014/main" id="{F1941E53-4C2F-9344-DCCE-14DDFAF0048F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DevOps</a:t>
                </a:r>
              </a:p>
            </p:txBody>
          </p:sp>
          <p:sp>
            <p:nvSpPr>
              <p:cNvPr id="157" name="Freeform 20">
                <a:extLst>
                  <a:ext uri="{FF2B5EF4-FFF2-40B4-BE49-F238E27FC236}">
                    <a16:creationId xmlns:a16="http://schemas.microsoft.com/office/drawing/2014/main" id="{8D95A6AB-29FC-0D27-3353-869002E16B35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3FF7A0B-9ECF-77A8-1C94-D435FA053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159" name="Freeform 22">
                <a:extLst>
                  <a:ext uri="{FF2B5EF4-FFF2-40B4-BE49-F238E27FC236}">
                    <a16:creationId xmlns:a16="http://schemas.microsoft.com/office/drawing/2014/main" id="{28EFBFB3-B99A-84DA-2012-38FC911EA99B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20F58A4A-938C-D517-EB49-26D8780F9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161" name="Freeform 24">
                <a:extLst>
                  <a:ext uri="{FF2B5EF4-FFF2-40B4-BE49-F238E27FC236}">
                    <a16:creationId xmlns:a16="http://schemas.microsoft.com/office/drawing/2014/main" id="{28FACD13-57A3-9954-78E6-7D55DC994ADF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Freeform 26">
                <a:extLst>
                  <a:ext uri="{FF2B5EF4-FFF2-40B4-BE49-F238E27FC236}">
                    <a16:creationId xmlns:a16="http://schemas.microsoft.com/office/drawing/2014/main" id="{2982BC5F-5D6E-DB53-F4D8-46933CB7EC83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3A71086-8C46-EBFF-EF22-44B010A8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165" name="Freeform 28">
                <a:extLst>
                  <a:ext uri="{FF2B5EF4-FFF2-40B4-BE49-F238E27FC236}">
                    <a16:creationId xmlns:a16="http://schemas.microsoft.com/office/drawing/2014/main" id="{3DCE9101-48C4-2A65-1F62-A3B7A0FF93A6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4E054C04-7237-2A4E-8B14-53AC7F46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8CCCFF8-4E66-74F1-4107-4B522F888728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126" name="Rounded Rectangle 31">
                <a:extLst>
                  <a:ext uri="{FF2B5EF4-FFF2-40B4-BE49-F238E27FC236}">
                    <a16:creationId xmlns:a16="http://schemas.microsoft.com/office/drawing/2014/main" id="{AB7CB638-A3D1-EDBC-93B8-629D691D3DEC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32">
                <a:extLst>
                  <a:ext uri="{FF2B5EF4-FFF2-40B4-BE49-F238E27FC236}">
                    <a16:creationId xmlns:a16="http://schemas.microsoft.com/office/drawing/2014/main" id="{092B06AE-2080-198F-733C-D40C0282A9A8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33">
                <a:extLst>
                  <a:ext uri="{FF2B5EF4-FFF2-40B4-BE49-F238E27FC236}">
                    <a16:creationId xmlns:a16="http://schemas.microsoft.com/office/drawing/2014/main" id="{B2F0D64C-6FE1-09D6-BB4F-A6EF8066B62D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4">
                <a:extLst>
                  <a:ext uri="{FF2B5EF4-FFF2-40B4-BE49-F238E27FC236}">
                    <a16:creationId xmlns:a16="http://schemas.microsoft.com/office/drawing/2014/main" id="{9EF884A3-DE55-933D-6468-B94C3D2BFB8A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35">
                <a:extLst>
                  <a:ext uri="{FF2B5EF4-FFF2-40B4-BE49-F238E27FC236}">
                    <a16:creationId xmlns:a16="http://schemas.microsoft.com/office/drawing/2014/main" id="{832ED97F-6ED8-7FBC-90B3-0877B6F9DCE4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AFFF4CFA-030B-9F4E-4514-0F161590195F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Cloud Optimization</a:t>
                </a:r>
              </a:p>
            </p:txBody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F7741FBD-546C-5262-A512-BFCA0DB56AC2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6259F728-B672-B5EF-56FB-F9BE0D1DC321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IOT &amp; Embedded Software</a:t>
                </a:r>
              </a:p>
            </p:txBody>
          </p:sp>
          <p:sp>
            <p:nvSpPr>
              <p:cNvPr id="134" name="Freeform 39">
                <a:extLst>
                  <a:ext uri="{FF2B5EF4-FFF2-40B4-BE49-F238E27FC236}">
                    <a16:creationId xmlns:a16="http://schemas.microsoft.com/office/drawing/2014/main" id="{5F8717AC-967A-598F-F46F-3AE3E20A814F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Consultancy</a:t>
                </a:r>
              </a:p>
            </p:txBody>
          </p:sp>
          <p:sp>
            <p:nvSpPr>
              <p:cNvPr id="135" name="Freeform 40">
                <a:extLst>
                  <a:ext uri="{FF2B5EF4-FFF2-40B4-BE49-F238E27FC236}">
                    <a16:creationId xmlns:a16="http://schemas.microsoft.com/office/drawing/2014/main" id="{4B620E73-4C0C-1AE6-4E2B-AB74AB94D869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6" name="Freeform 41">
                <a:extLst>
                  <a:ext uri="{FF2B5EF4-FFF2-40B4-BE49-F238E27FC236}">
                    <a16:creationId xmlns:a16="http://schemas.microsoft.com/office/drawing/2014/main" id="{E5928899-0CBD-D4E0-0C2E-EC17736DD882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137" name="Freeform 42">
                <a:extLst>
                  <a:ext uri="{FF2B5EF4-FFF2-40B4-BE49-F238E27FC236}">
                    <a16:creationId xmlns:a16="http://schemas.microsoft.com/office/drawing/2014/main" id="{5D0FF60C-3D79-C499-6366-A8A8D137797F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43">
                <a:extLst>
                  <a:ext uri="{FF2B5EF4-FFF2-40B4-BE49-F238E27FC236}">
                    <a16:creationId xmlns:a16="http://schemas.microsoft.com/office/drawing/2014/main" id="{E8BF9B71-DF21-CDB1-A44F-3C5692F51290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9B99402-B4F5-6C9B-D46E-8A254493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140" name="Freeform 45">
                <a:extLst>
                  <a:ext uri="{FF2B5EF4-FFF2-40B4-BE49-F238E27FC236}">
                    <a16:creationId xmlns:a16="http://schemas.microsoft.com/office/drawing/2014/main" id="{7AC62194-D65A-FCE7-8DCC-EC928C512BE2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A19BC670-1BD5-131C-09C5-2B82B3D18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142" name="Freeform 47">
                <a:extLst>
                  <a:ext uri="{FF2B5EF4-FFF2-40B4-BE49-F238E27FC236}">
                    <a16:creationId xmlns:a16="http://schemas.microsoft.com/office/drawing/2014/main" id="{AAA8C460-D1BE-9C93-961D-202F4D02FC3F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4EA07693-8D07-DBD5-DC1D-E60152CDC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144" name="Freeform 49">
                <a:extLst>
                  <a:ext uri="{FF2B5EF4-FFF2-40B4-BE49-F238E27FC236}">
                    <a16:creationId xmlns:a16="http://schemas.microsoft.com/office/drawing/2014/main" id="{88237FE8-928F-3232-E200-EBA28526BC2A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D9BF836-0E19-5FFC-6040-4BDFFC4DF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BCD5AF5-2B30-F0DF-A045-110884CF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4143E6-BA22-B69E-B4CE-EDACF25BAE46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B9E96199-1589-5103-6A9E-E5CBC81557D8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/>
                  </a:solidFill>
                </a:rPr>
                <a:t>Digital Transformation</a:t>
              </a:r>
            </a:p>
          </p:txBody>
        </p:sp>
        <p:pic>
          <p:nvPicPr>
            <p:cNvPr id="124" name="Graphic 123" descr="Cloud Computing with solid fill">
              <a:extLst>
                <a:ext uri="{FF2B5EF4-FFF2-40B4-BE49-F238E27FC236}">
                  <a16:creationId xmlns:a16="http://schemas.microsoft.com/office/drawing/2014/main" id="{5DE39B78-462F-0065-020A-794A7EE58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125" name="Graphic 124" descr="Continuous Improvement with solid fill">
              <a:extLst>
                <a:ext uri="{FF2B5EF4-FFF2-40B4-BE49-F238E27FC236}">
                  <a16:creationId xmlns:a16="http://schemas.microsoft.com/office/drawing/2014/main" id="{D5485625-68EF-0EF3-EA9D-83F8D3FC1A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CodeValue at a Glance</a:t>
            </a:r>
            <a:endParaRPr lang="LID4096" sz="4300">
              <a:solidFill>
                <a:srgbClr val="00D6FF"/>
              </a:solidFill>
            </a:endParaRPr>
          </a:p>
        </p:txBody>
      </p:sp>
      <p:sp>
        <p:nvSpPr>
          <p:cNvPr id="169" name="AutoShape 166">
            <a:extLst>
              <a:ext uri="{FF2B5EF4-FFF2-40B4-BE49-F238E27FC236}">
                <a16:creationId xmlns:a16="http://schemas.microsoft.com/office/drawing/2014/main" id="{1EA77F7E-A8CA-1020-6287-04E77789EA2F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945">
            <a:extLst>
              <a:ext uri="{FF2B5EF4-FFF2-40B4-BE49-F238E27FC236}">
                <a16:creationId xmlns:a16="http://schemas.microsoft.com/office/drawing/2014/main" id="{C39E23B5-C424-475E-4203-46F89BB7AA8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AutoShape 166">
            <a:extLst>
              <a:ext uri="{FF2B5EF4-FFF2-40B4-BE49-F238E27FC236}">
                <a16:creationId xmlns:a16="http://schemas.microsoft.com/office/drawing/2014/main" id="{CEFB5980-C6BB-D63E-C10C-DB595C4421D7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AutoShape 945">
            <a:extLst>
              <a:ext uri="{FF2B5EF4-FFF2-40B4-BE49-F238E27FC236}">
                <a16:creationId xmlns:a16="http://schemas.microsoft.com/office/drawing/2014/main" id="{AEAF1466-28D2-8562-2A31-CBFDB55F026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TextBox 9">
            <a:extLst>
              <a:ext uri="{FF2B5EF4-FFF2-40B4-BE49-F238E27FC236}">
                <a16:creationId xmlns:a16="http://schemas.microsoft.com/office/drawing/2014/main" id="{7ADAF853-9632-BB9E-BC03-7C73EB2761D5}"/>
              </a:ext>
            </a:extLst>
          </p:cNvPr>
          <p:cNvSpPr txBox="1"/>
          <p:nvPr userDrawn="1"/>
        </p:nvSpPr>
        <p:spPr>
          <a:xfrm>
            <a:off x="600212" y="3373017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313" name="TextBox 10">
            <a:extLst>
              <a:ext uri="{FF2B5EF4-FFF2-40B4-BE49-F238E27FC236}">
                <a16:creationId xmlns:a16="http://schemas.microsoft.com/office/drawing/2014/main" id="{2FCDA9A8-0140-06EA-0150-BE46C3BC0A82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314" name="TextBox 11">
            <a:extLst>
              <a:ext uri="{FF2B5EF4-FFF2-40B4-BE49-F238E27FC236}">
                <a16:creationId xmlns:a16="http://schemas.microsoft.com/office/drawing/2014/main" id="{7AA603B3-CD39-B858-11E9-FDFF4F5AD203}"/>
              </a:ext>
            </a:extLst>
          </p:cNvPr>
          <p:cNvSpPr txBox="1"/>
          <p:nvPr userDrawn="1"/>
        </p:nvSpPr>
        <p:spPr>
          <a:xfrm>
            <a:off x="4908376" y="3426660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315" name="TextBox 12">
            <a:extLst>
              <a:ext uri="{FF2B5EF4-FFF2-40B4-BE49-F238E27FC236}">
                <a16:creationId xmlns:a16="http://schemas.microsoft.com/office/drawing/2014/main" id="{4ECB5FBA-62C3-4A4D-7EA6-3D4D13DF6DA6}"/>
              </a:ext>
            </a:extLst>
          </p:cNvPr>
          <p:cNvSpPr txBox="1"/>
          <p:nvPr userDrawn="1"/>
        </p:nvSpPr>
        <p:spPr>
          <a:xfrm>
            <a:off x="7345655" y="3426660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316" name="TextBox 13">
            <a:extLst>
              <a:ext uri="{FF2B5EF4-FFF2-40B4-BE49-F238E27FC236}">
                <a16:creationId xmlns:a16="http://schemas.microsoft.com/office/drawing/2014/main" id="{60A25B74-36E5-BB0F-2360-2C6C2C04A748}"/>
              </a:ext>
            </a:extLst>
          </p:cNvPr>
          <p:cNvSpPr txBox="1"/>
          <p:nvPr userDrawn="1"/>
        </p:nvSpPr>
        <p:spPr>
          <a:xfrm>
            <a:off x="9485116" y="3424218"/>
            <a:ext cx="219744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2010</a:t>
            </a:r>
          </a:p>
        </p:txBody>
      </p:sp>
      <p:pic>
        <p:nvPicPr>
          <p:cNvPr id="317" name="Graphic 316" descr="Good Idea with solid fill">
            <a:extLst>
              <a:ext uri="{FF2B5EF4-FFF2-40B4-BE49-F238E27FC236}">
                <a16:creationId xmlns:a16="http://schemas.microsoft.com/office/drawing/2014/main" id="{45B93D2C-7882-A3B5-95B7-B079712C3F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318" name="Graphic 317" descr="Group of people with solid fill">
            <a:extLst>
              <a:ext uri="{FF2B5EF4-FFF2-40B4-BE49-F238E27FC236}">
                <a16:creationId xmlns:a16="http://schemas.microsoft.com/office/drawing/2014/main" id="{FEF0CD3C-4358-161F-DC62-F24E4EEBE0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319" name="Graphic 318" descr="Bank with solid fill">
            <a:extLst>
              <a:ext uri="{FF2B5EF4-FFF2-40B4-BE49-F238E27FC236}">
                <a16:creationId xmlns:a16="http://schemas.microsoft.com/office/drawing/2014/main" id="{35E9D3A4-1F2E-A14A-991E-1EF5A9921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320" name="Graphic 319" descr="Earth globe: Africa and Europe with solid fill">
            <a:extLst>
              <a:ext uri="{FF2B5EF4-FFF2-40B4-BE49-F238E27FC236}">
                <a16:creationId xmlns:a16="http://schemas.microsoft.com/office/drawing/2014/main" id="{DC9F4AD6-A821-1CC3-2347-56306062C4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321" name="Graphic 320" descr="Flip calendar with solid fill">
            <a:extLst>
              <a:ext uri="{FF2B5EF4-FFF2-40B4-BE49-F238E27FC236}">
                <a16:creationId xmlns:a16="http://schemas.microsoft.com/office/drawing/2014/main" id="{48121D4C-DE0A-CE25-0CB9-8A9FD32A004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rgbClr val="00D6FF"/>
                </a:solidFill>
              </a:rPr>
              <a:t>Demo</a:t>
            </a:r>
            <a:endParaRPr lang="LID4096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About CodeValue</a:t>
            </a:r>
            <a:endParaRPr lang="LID4096" sz="4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solutions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Global development teams (Israel &amp; Eastern Europe)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46465DA-DA87-C8AA-14EF-F6E9AD168073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FCDC8B-15D7-3A5A-FF31-47D80C94B3D1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3" name="Rounded Rectangle 10">
                <a:extLst>
                  <a:ext uri="{FF2B5EF4-FFF2-40B4-BE49-F238E27FC236}">
                    <a16:creationId xmlns:a16="http://schemas.microsoft.com/office/drawing/2014/main" id="{61D37CAD-A9C2-577A-16C6-EF54AF127A3C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11">
                <a:extLst>
                  <a:ext uri="{FF2B5EF4-FFF2-40B4-BE49-F238E27FC236}">
                    <a16:creationId xmlns:a16="http://schemas.microsoft.com/office/drawing/2014/main" id="{E2193336-92E9-8B8D-6AE3-2DBC11A47A54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E89CA9D6-F3C6-711F-F59F-AE031AF167AE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13">
                <a:extLst>
                  <a:ext uri="{FF2B5EF4-FFF2-40B4-BE49-F238E27FC236}">
                    <a16:creationId xmlns:a16="http://schemas.microsoft.com/office/drawing/2014/main" id="{11C1FF75-D56F-59F9-7DFC-723DDCDB3A97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14">
                <a:extLst>
                  <a:ext uri="{FF2B5EF4-FFF2-40B4-BE49-F238E27FC236}">
                    <a16:creationId xmlns:a16="http://schemas.microsoft.com/office/drawing/2014/main" id="{F6559AD4-2218-825B-B5DA-058C9142A79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47A42484-CD5D-D1E1-86CA-70DB5A00A493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Cloud Computing </a:t>
                </a: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49D0BE54-DB4C-6199-0419-B07253901CFB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F3EE9238-76EA-D693-2D78-898E20F03670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B9722235-C5F3-63FE-9E54-AF4D210EBB96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bg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bg1"/>
                    </a:solidFill>
                  </a:rPr>
                  <a:t>UX</a:t>
                </a:r>
                <a:r>
                  <a:rPr lang="en-US" sz="1400" kern="1200">
                    <a:solidFill>
                      <a:schemeClr val="bg1"/>
                    </a:solidFill>
                  </a:rPr>
                  <a:t> &amp; Graphic Design </a:t>
                </a:r>
              </a:p>
            </p:txBody>
          </p:sp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725CA63B-0C6E-21B0-2240-C42FED272F2A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DevOps</a:t>
                </a:r>
              </a:p>
            </p:txBody>
          </p:sp>
          <p:sp>
            <p:nvSpPr>
              <p:cNvPr id="60" name="Freeform 20">
                <a:extLst>
                  <a:ext uri="{FF2B5EF4-FFF2-40B4-BE49-F238E27FC236}">
                    <a16:creationId xmlns:a16="http://schemas.microsoft.com/office/drawing/2014/main" id="{13B80A80-CC86-43B1-8E3A-1B0C767599FD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5092518-E1E0-602D-39BF-B0AE19929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55F28079-BBFC-DC16-9B66-85E40E697233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40573D-D0DE-0AAD-C2BB-1E6D3EF8A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27600A2E-7CDB-6A05-7354-09FC6952AF0E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2825D62-B999-D1EB-FE08-86E0CEBC5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409" y="3380668"/>
                <a:ext cx="371259" cy="313530"/>
              </a:xfrm>
              <a:prstGeom prst="rect">
                <a:avLst/>
              </a:prstGeom>
            </p:spPr>
          </p:pic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C1E180F8-6ED3-A2C1-415A-FF0059558736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AB02810-653C-7E29-0523-08CB59BC5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D602F66F-F941-4672-5A61-4E460ECF443B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00FA719-7FAF-FC03-E1CA-9836DCCFD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C628BFC-1B93-A536-68F1-277B135FFDB9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71" name="Rounded Rectangle 31">
                <a:extLst>
                  <a:ext uri="{FF2B5EF4-FFF2-40B4-BE49-F238E27FC236}">
                    <a16:creationId xmlns:a16="http://schemas.microsoft.com/office/drawing/2014/main" id="{55E3B29A-E57D-2FE5-0CCB-C27E91B68B20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32">
                <a:extLst>
                  <a:ext uri="{FF2B5EF4-FFF2-40B4-BE49-F238E27FC236}">
                    <a16:creationId xmlns:a16="http://schemas.microsoft.com/office/drawing/2014/main" id="{67E3B54C-6D26-D0A6-5F09-2A9ACEEA44B7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33">
                <a:extLst>
                  <a:ext uri="{FF2B5EF4-FFF2-40B4-BE49-F238E27FC236}">
                    <a16:creationId xmlns:a16="http://schemas.microsoft.com/office/drawing/2014/main" id="{25BC9EC4-E186-E137-B1E6-49C61669DEF1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34">
                <a:extLst>
                  <a:ext uri="{FF2B5EF4-FFF2-40B4-BE49-F238E27FC236}">
                    <a16:creationId xmlns:a16="http://schemas.microsoft.com/office/drawing/2014/main" id="{DCF4930A-FFEA-E483-AEAF-206A6650E669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35">
                <a:extLst>
                  <a:ext uri="{FF2B5EF4-FFF2-40B4-BE49-F238E27FC236}">
                    <a16:creationId xmlns:a16="http://schemas.microsoft.com/office/drawing/2014/main" id="{BBC1088A-EA40-5B82-FD88-7CC459C237A3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BF4AF54D-6CB5-C203-F43E-8F5609FF857C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bg1"/>
                    </a:solidFill>
                  </a:rPr>
                  <a:t>Cloud Optimization</a:t>
                </a:r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FE00323A-4424-9C1E-72C0-441325426D75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E180B36-F9A4-5188-39BA-FB7E461E620B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IOT &amp; Embedded Software</a:t>
                </a:r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45090DCD-5B86-302C-429E-741403BCC5EC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Consultancy</a:t>
                </a:r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ED4E828-FB83-BD41-F690-94E24A61D315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B1A9405F-0EA7-0CEE-E77B-697385CCB9AC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0C5B3B22-7ABC-A265-55DC-9C8D03D2239E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EBA1D433-39FE-FC05-8840-D15309FE1ACF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232ACA61-16CD-3FA3-07AE-357BEFF9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6571996-61A2-5920-76D9-8826CB546275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F3FFED7-C84F-2891-0AD6-DE6C7116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744E8D7C-79E7-38CB-B482-0A3BD45AC781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E44ECA77-A6E1-3F13-C439-6D3FA5D9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89B27E18-B30E-B6CB-89BA-1E70B4021FC3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83C75D-707B-56A8-45A5-121AF34C1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E8E1D4-0C39-73DE-2BCD-FACC68DD6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B13305-9238-5C20-AF20-87633CE8C2E4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65FFB53F-5240-9DB8-E54D-03E58ACDF72E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bg1"/>
                  </a:solidFill>
                </a:rPr>
                <a:t>Digital Transformation</a:t>
              </a:r>
            </a:p>
          </p:txBody>
        </p:sp>
        <p:pic>
          <p:nvPicPr>
            <p:cNvPr id="94" name="Graphic 93" descr="Cloud Computing with solid fill">
              <a:extLst>
                <a:ext uri="{FF2B5EF4-FFF2-40B4-BE49-F238E27FC236}">
                  <a16:creationId xmlns:a16="http://schemas.microsoft.com/office/drawing/2014/main" id="{84698093-F986-8836-62AD-E5C179208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95" name="Graphic 94" descr="Continuous Improvement with solid fill">
              <a:extLst>
                <a:ext uri="{FF2B5EF4-FFF2-40B4-BE49-F238E27FC236}">
                  <a16:creationId xmlns:a16="http://schemas.microsoft.com/office/drawing/2014/main" id="{B65F1382-ADC2-E2D0-D925-1BDF37CE4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3424218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3614718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3642939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CodeValue at a glance</a:t>
            </a:r>
            <a:endParaRPr lang="LID4096" sz="4300"/>
          </a:p>
        </p:txBody>
      </p:sp>
      <p:sp>
        <p:nvSpPr>
          <p:cNvPr id="195" name="TextBox 9">
            <a:extLst>
              <a:ext uri="{FF2B5EF4-FFF2-40B4-BE49-F238E27FC236}">
                <a16:creationId xmlns:a16="http://schemas.microsoft.com/office/drawing/2014/main" id="{708200F9-FF2D-C908-AEC2-893B0D4846A2}"/>
              </a:ext>
            </a:extLst>
          </p:cNvPr>
          <p:cNvSpPr txBox="1"/>
          <p:nvPr userDrawn="1"/>
        </p:nvSpPr>
        <p:spPr>
          <a:xfrm>
            <a:off x="737016" y="3676955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196" name="TextBox 10">
            <a:extLst>
              <a:ext uri="{FF2B5EF4-FFF2-40B4-BE49-F238E27FC236}">
                <a16:creationId xmlns:a16="http://schemas.microsoft.com/office/drawing/2014/main" id="{D59CA5B4-4F13-7289-F3B8-D5FEE842D6D6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197" name="TextBox 11">
            <a:extLst>
              <a:ext uri="{FF2B5EF4-FFF2-40B4-BE49-F238E27FC236}">
                <a16:creationId xmlns:a16="http://schemas.microsoft.com/office/drawing/2014/main" id="{4030372F-6A70-ECBF-4924-C2EC09E36769}"/>
              </a:ext>
            </a:extLst>
          </p:cNvPr>
          <p:cNvSpPr txBox="1"/>
          <p:nvPr userDrawn="1"/>
        </p:nvSpPr>
        <p:spPr>
          <a:xfrm>
            <a:off x="4919141" y="3515949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198" name="TextBox 12">
            <a:extLst>
              <a:ext uri="{FF2B5EF4-FFF2-40B4-BE49-F238E27FC236}">
                <a16:creationId xmlns:a16="http://schemas.microsoft.com/office/drawing/2014/main" id="{7065F390-ADC7-C096-23B8-378D0ECDFC7B}"/>
              </a:ext>
            </a:extLst>
          </p:cNvPr>
          <p:cNvSpPr txBox="1"/>
          <p:nvPr userDrawn="1"/>
        </p:nvSpPr>
        <p:spPr>
          <a:xfrm>
            <a:off x="7398359" y="3530617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199" name="TextBox 13">
            <a:extLst>
              <a:ext uri="{FF2B5EF4-FFF2-40B4-BE49-F238E27FC236}">
                <a16:creationId xmlns:a16="http://schemas.microsoft.com/office/drawing/2014/main" id="{6BED7E8B-0502-111E-2006-3F1156E2D3E0}"/>
              </a:ext>
            </a:extLst>
          </p:cNvPr>
          <p:cNvSpPr txBox="1"/>
          <p:nvPr userDrawn="1"/>
        </p:nvSpPr>
        <p:spPr>
          <a:xfrm>
            <a:off x="9485116" y="3849374"/>
            <a:ext cx="219744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2010</a:t>
            </a:r>
          </a:p>
        </p:txBody>
      </p:sp>
      <p:pic>
        <p:nvPicPr>
          <p:cNvPr id="201" name="Graphic 200" descr="Good Idea with solid fill">
            <a:extLst>
              <a:ext uri="{FF2B5EF4-FFF2-40B4-BE49-F238E27FC236}">
                <a16:creationId xmlns:a16="http://schemas.microsoft.com/office/drawing/2014/main" id="{9F7F308B-4F3F-7776-4766-076DE146D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203" name="Graphic 202" descr="Group of people with solid fill">
            <a:extLst>
              <a:ext uri="{FF2B5EF4-FFF2-40B4-BE49-F238E27FC236}">
                <a16:creationId xmlns:a16="http://schemas.microsoft.com/office/drawing/2014/main" id="{ECAD03A1-4AE2-6932-D278-3CF758FA6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205" name="Graphic 204" descr="Bank with solid fill">
            <a:extLst>
              <a:ext uri="{FF2B5EF4-FFF2-40B4-BE49-F238E27FC236}">
                <a16:creationId xmlns:a16="http://schemas.microsoft.com/office/drawing/2014/main" id="{A1C3DCEA-F100-5327-D302-447111EBB0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207" name="Graphic 206" descr="Earth globe: Africa and Europe with solid fill">
            <a:extLst>
              <a:ext uri="{FF2B5EF4-FFF2-40B4-BE49-F238E27FC236}">
                <a16:creationId xmlns:a16="http://schemas.microsoft.com/office/drawing/2014/main" id="{B3A90CED-F3F6-72A7-560E-346C5ECB396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209" name="Graphic 208" descr="Flip calendar with solid fill">
            <a:extLst>
              <a:ext uri="{FF2B5EF4-FFF2-40B4-BE49-F238E27FC236}">
                <a16:creationId xmlns:a16="http://schemas.microsoft.com/office/drawing/2014/main" id="{4832832B-7D9A-8917-8A3D-25DD606A53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56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 Coding: Elevating Code and Architecture Best Practices with AI​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0FE93-A4FC-6175-535E-C3EC3761E2D0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33B541D3-4693-0E09-A274-84572FF2D946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65789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0EE6-8DC7-E3D7-3A71-B4CB54CD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A0836E-3AC0-15AA-6DBD-518AC83F4F40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7D17D-947F-25AC-F798-FBC3E034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999F-164F-BE8C-9CC3-89F282591518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D6DD51-E7AF-5A9E-08FC-73615997FC95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608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Adopting Project Architecture (optimized for AI coding) – Debatable</a:t>
            </a:r>
          </a:p>
          <a:p>
            <a:endParaRPr lang="en-US" sz="24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Vertical Slice Architecture</a:t>
            </a:r>
          </a:p>
          <a:p>
            <a:pPr lvl="1"/>
            <a:r>
              <a:rPr lang="en-US" sz="2000" dirty="0"/>
              <a:t>Organized by feature rather than technical layer</a:t>
            </a: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Atomic Composable </a:t>
            </a:r>
          </a:p>
          <a:p>
            <a:pPr lvl="1"/>
            <a:r>
              <a:rPr lang="en-US" sz="2000" dirty="0"/>
              <a:t>Organized by granular logical blocks – Atoms, Molecules, Organism</a:t>
            </a:r>
          </a:p>
          <a:p>
            <a:pPr lvl="1"/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Pros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One prompt context priming</a:t>
            </a:r>
          </a:p>
          <a:p>
            <a:pPr lvl="1"/>
            <a:r>
              <a:rPr lang="en-US" sz="2200" dirty="0"/>
              <a:t>Feature centric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Cons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Code duplication across features</a:t>
            </a:r>
          </a:p>
          <a:p>
            <a:pPr lvl="1"/>
            <a:r>
              <a:rPr lang="en-US" sz="2200" dirty="0"/>
              <a:t>Requires discipline to NOT build </a:t>
            </a:r>
            <a:r>
              <a:rPr lang="en-US" sz="2200" dirty="0" err="1"/>
              <a:t>utils.shared</a:t>
            </a:r>
            <a:r>
              <a:rPr lang="en-US" sz="2200" dirty="0"/>
              <a:t> code</a:t>
            </a:r>
          </a:p>
          <a:p>
            <a:pPr lvl="1"/>
            <a:r>
              <a:rPr lang="en-US" sz="2200" dirty="0"/>
              <a:t>Terrible code reuse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D892-CBE9-E544-802A-1D53F800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1269BB-299F-7C37-6D4D-8D005628939D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BB05-F298-FFCE-5C88-7910AEEB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CodeValue</a:t>
            </a:r>
            <a:r>
              <a:rPr lang="en-US" dirty="0"/>
              <a:t> Architect Assistant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D4ED-049D-B83E-44D1-63B0A2F19BA6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BA8D67-9019-3347-CF2B-E30E3833C341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Customize agent role prompts</a:t>
            </a:r>
          </a:p>
          <a:p>
            <a:endParaRPr lang="en-US" dirty="0"/>
          </a:p>
          <a:p>
            <a:pPr lvl="1"/>
            <a:r>
              <a:rPr lang="en-US" dirty="0"/>
              <a:t>TBD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TBD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17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79BC03-E6D8-8E1D-0901-20D6DF6EEB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2906" y="3639889"/>
            <a:ext cx="4464496" cy="525346"/>
          </a:xfrm>
        </p:spPr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15744C-9277-4A73-E667-0E1722D8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2906" y="4221088"/>
            <a:ext cx="4464496" cy="1944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22146A-7266-55B7-D383-D230F5FB4956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033CF463-ADFA-9644-227D-1E989430267C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85659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Cool Presentation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A60E7C-56DD-4954-90EF-E1B3730B23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Module 1</a:t>
            </a:r>
          </a:p>
          <a:p>
            <a:r>
              <a:rPr lang="en-US"/>
              <a:t>Module 2</a:t>
            </a:r>
          </a:p>
          <a:p>
            <a:r>
              <a:rPr lang="en-US"/>
              <a:t>Module 3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6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About Jane</a:t>
            </a:r>
            <a:endParaRPr lang="LID4096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83CE66-6D85-49B5-B45A-61D9A7613D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This is me</a:t>
            </a:r>
          </a:p>
          <a:p>
            <a:r>
              <a:rPr lang="en-US"/>
              <a:t>This is also me</a:t>
            </a:r>
          </a:p>
          <a:p>
            <a:r>
              <a:rPr lang="en-US"/>
              <a:t>This is so true about me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4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Cool Content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can teach you so much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8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Vibe / Agentic Coding is …</a:t>
            </a:r>
          </a:p>
          <a:p>
            <a:endParaRPr lang="en-US" dirty="0"/>
          </a:p>
          <a:p>
            <a:r>
              <a:rPr lang="en-US" dirty="0"/>
              <a:t>Review Vibe Coding space</a:t>
            </a:r>
          </a:p>
          <a:p>
            <a:endParaRPr lang="en-US" dirty="0"/>
          </a:p>
          <a:p>
            <a:r>
              <a:rPr lang="en-US" dirty="0"/>
              <a:t>Real live usage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Naive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19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587F5D-EA8A-4A32-A09F-9CC676044C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Mark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 Gankin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0" y="2563906"/>
            <a:ext cx="9113838" cy="3601944"/>
          </a:xfrm>
        </p:spPr>
        <p:txBody>
          <a:bodyPr/>
          <a:lstStyle/>
          <a:p>
            <a:r>
              <a:rPr lang="en-US" dirty="0"/>
              <a:t>Software Architect at </a:t>
            </a:r>
            <a:r>
              <a:rPr lang="en-US" dirty="0" err="1"/>
              <a:t>CodeValue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 and technology enthusiast with constant passion to learn</a:t>
            </a:r>
          </a:p>
          <a:p>
            <a:endParaRPr lang="en-US" dirty="0"/>
          </a:p>
          <a:p>
            <a:r>
              <a:rPr lang="en-US" dirty="0"/>
              <a:t>Crazy about skiing, cars, space, science and Depeche Mode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3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AAFF54-C936-C8C1-D873-27C4D878744A}"/>
              </a:ext>
            </a:extLst>
          </p:cNvPr>
          <p:cNvGrpSpPr/>
          <p:nvPr/>
        </p:nvGrpSpPr>
        <p:grpSpPr>
          <a:xfrm>
            <a:off x="621835" y="1705535"/>
            <a:ext cx="1646237" cy="1714500"/>
            <a:chOff x="0" y="-71720"/>
            <a:chExt cx="13716000" cy="13716000"/>
          </a:xfrm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6CAEA673-2753-1308-759B-F19405B4721A}"/>
                </a:ext>
              </a:extLst>
            </p:cNvPr>
            <p:cNvSpPr/>
            <p:nvPr/>
          </p:nvSpPr>
          <p:spPr>
            <a:xfrm>
              <a:off x="0" y="-7172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49480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3825EB-1DFA-41FF-9F2B-843826D5890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6945-16DE-0A52-D48C-773A1D2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96127"/>
            <a:ext cx="11522075" cy="1079401"/>
          </a:xfrm>
        </p:spPr>
        <p:txBody>
          <a:bodyPr>
            <a:normAutofit fontScale="90000"/>
          </a:bodyPr>
          <a:lstStyle/>
          <a:p>
            <a:r>
              <a:rPr lang="en-US" sz="4300" dirty="0"/>
              <a:t>Vibe Coding:</a:t>
            </a:r>
            <a:br>
              <a:rPr lang="en-US" sz="4300" dirty="0"/>
            </a:br>
            <a:r>
              <a:rPr lang="en-US" sz="4300" dirty="0"/>
              <a:t>A New Paradigm in Software Development</a:t>
            </a:r>
            <a:endParaRPr lang="LID4096" sz="4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96BF90-B9E5-BF3D-88DF-FEA9F4C85389}"/>
              </a:ext>
            </a:extLst>
          </p:cNvPr>
          <p:cNvSpPr txBox="1">
            <a:spLocks/>
          </p:cNvSpPr>
          <p:nvPr/>
        </p:nvSpPr>
        <p:spPr>
          <a:xfrm>
            <a:off x="334961" y="1916486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hottest new programming language is English"</a:t>
            </a:r>
          </a:p>
          <a:p>
            <a:pPr lvl="1"/>
            <a:r>
              <a:rPr lang="en-US" sz="2800" dirty="0"/>
              <a:t>Andrej </a:t>
            </a:r>
            <a:r>
              <a:rPr lang="en-US" sz="2800" dirty="0" err="1"/>
              <a:t>Karpathy</a:t>
            </a:r>
            <a:r>
              <a:rPr lang="en-US" sz="2800" dirty="0"/>
              <a:t> (Jan 24, 2023)</a:t>
            </a:r>
          </a:p>
          <a:p>
            <a:pPr lvl="1"/>
            <a:endParaRPr lang="en-US" sz="2800" dirty="0"/>
          </a:p>
          <a:p>
            <a:r>
              <a:rPr lang="en-US" dirty="0"/>
              <a:t>Apple &amp; Anthropic started collaboration on a Vibe Coding platform.</a:t>
            </a:r>
          </a:p>
          <a:p>
            <a:endParaRPr lang="en-US" dirty="0"/>
          </a:p>
          <a:p>
            <a:r>
              <a:rPr lang="en-US" dirty="0"/>
              <a:t>OpenAI acquires </a:t>
            </a:r>
            <a:r>
              <a:rPr lang="en-US" dirty="0" err="1"/>
              <a:t>WindSurf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5</a:t>
            </a:fld>
            <a:endParaRPr lang="LID4096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8FBAE5-F2D5-1977-FDB9-81D6C804085F}"/>
              </a:ext>
            </a:extLst>
          </p:cNvPr>
          <p:cNvSpPr txBox="1">
            <a:spLocks/>
          </p:cNvSpPr>
          <p:nvPr/>
        </p:nvSpPr>
        <p:spPr>
          <a:xfrm>
            <a:off x="334962" y="253883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00" kern="12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Vibe Coding Tools Landscape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13DCA-C1B0-8FD3-1FE2-76DD01226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05526"/>
              </p:ext>
            </p:extLst>
          </p:nvPr>
        </p:nvGraphicFramePr>
        <p:xfrm>
          <a:off x="334963" y="1192307"/>
          <a:ext cx="11522075" cy="49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44652731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568530998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282433656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1210036713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198246144"/>
                    </a:ext>
                  </a:extLst>
                </a:gridCol>
              </a:tblGrid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No-code / Low-code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IDE-based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 Code Extensions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Command-line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Agents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87747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Copilot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Aider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Jules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084209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Windsurf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1594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Base44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 Cli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387581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1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25EB-45CF-FD44-6073-D5053BB8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C25323-CDC5-2E75-3F41-B6406C6DCCF5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91365-44A3-01AA-C381-0174227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AI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93CA-F4BF-0C68-CA28-EA638FB6EEF3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672FBF-471C-9D70-1302-2F7E2122194A}"/>
              </a:ext>
            </a:extLst>
          </p:cNvPr>
          <p:cNvSpPr txBox="1">
            <a:spLocks/>
          </p:cNvSpPr>
          <p:nvPr/>
        </p:nvSpPr>
        <p:spPr>
          <a:xfrm>
            <a:off x="190946" y="1494693"/>
            <a:ext cx="11522075" cy="5139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“Big 3“ concepts for good results</a:t>
            </a:r>
          </a:p>
          <a:p>
            <a:pPr lvl="1"/>
            <a:r>
              <a:rPr lang="en-US" sz="2800" dirty="0"/>
              <a:t>Context - </a:t>
            </a:r>
            <a:r>
              <a:rPr lang="en-US" dirty="0"/>
              <a:t>efficient and informative</a:t>
            </a:r>
          </a:p>
          <a:p>
            <a:pPr lvl="1"/>
            <a:r>
              <a:rPr lang="en-US" sz="2800" dirty="0"/>
              <a:t>Model - </a:t>
            </a:r>
            <a:r>
              <a:rPr lang="en-US" dirty="0"/>
              <a:t>right model for each role</a:t>
            </a:r>
          </a:p>
          <a:p>
            <a:pPr lvl="1"/>
            <a:r>
              <a:rPr lang="en-US" sz="2800" dirty="0"/>
              <a:t>Prompt - </a:t>
            </a:r>
            <a:r>
              <a:rPr lang="en-US" dirty="0"/>
              <a:t>right prompt for </a:t>
            </a:r>
            <a:r>
              <a:rPr lang="en-US"/>
              <a:t>each role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Use MCP Servers</a:t>
            </a:r>
          </a:p>
          <a:p>
            <a:pPr lvl="1"/>
            <a:r>
              <a:rPr lang="en-US" sz="2800" dirty="0"/>
              <a:t>Contex7 – </a:t>
            </a:r>
            <a:r>
              <a:rPr lang="en-US" dirty="0"/>
              <a:t>up to date documentation of more than 13k libraries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Right agent rules for your project</a:t>
            </a:r>
          </a:p>
          <a:p>
            <a:pPr lvl="1"/>
            <a:r>
              <a:rPr lang="en-US" dirty="0"/>
              <a:t>.cursor/rules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roo</a:t>
            </a:r>
            <a:r>
              <a:rPr lang="en-US" dirty="0"/>
              <a:t>/rules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3F8B-7372-3C36-7066-ADF55C12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BD5D00-769E-26D3-97B7-19C76F3448E7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C4F7-46B2-A4AE-EFE1-4C6A97DF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61F4-981F-23E3-5159-56AE6228AA50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A3BFC-80BF-520F-F4FC-36DBFB5A7FF4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599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 project context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Project Metadata Context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ai_docs</a:t>
            </a:r>
            <a:r>
              <a:rPr lang="en-US" dirty="0"/>
              <a:t>/ – knowledge repo</a:t>
            </a:r>
          </a:p>
          <a:p>
            <a:pPr lvl="2"/>
            <a:r>
              <a:rPr lang="en-US" dirty="0"/>
              <a:t>/specs/ – plan, project requirements</a:t>
            </a:r>
          </a:p>
          <a:p>
            <a:pPr lvl="2"/>
            <a:r>
              <a:rPr lang="en-US" dirty="0"/>
              <a:t>/.</a:t>
            </a:r>
            <a:r>
              <a:rPr lang="en-US" dirty="0" err="1"/>
              <a:t>claude</a:t>
            </a:r>
            <a:r>
              <a:rPr lang="en-US" dirty="0"/>
              <a:t>, /.cursor, /.cline, /.</a:t>
            </a:r>
            <a:r>
              <a:rPr lang="en-US" dirty="0" err="1"/>
              <a:t>roo</a:t>
            </a:r>
            <a:r>
              <a:rPr lang="en-US" dirty="0"/>
              <a:t> folders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Memory Bank</a:t>
            </a:r>
          </a:p>
          <a:p>
            <a:pPr lvl="2"/>
            <a:r>
              <a:rPr lang="en-US" dirty="0"/>
              <a:t>/memory-bank/</a:t>
            </a:r>
          </a:p>
          <a:p>
            <a:pPr lvl="3"/>
            <a:r>
              <a:rPr lang="en-US" dirty="0"/>
              <a:t>projectbrief.md</a:t>
            </a:r>
          </a:p>
          <a:p>
            <a:pPr lvl="3"/>
            <a:r>
              <a:rPr lang="en-US" dirty="0"/>
              <a:t>productContext.md</a:t>
            </a:r>
          </a:p>
          <a:p>
            <a:pPr lvl="3"/>
            <a:r>
              <a:rPr lang="en-US" dirty="0"/>
              <a:t>activeContext.md</a:t>
            </a:r>
          </a:p>
          <a:p>
            <a:pPr lvl="3"/>
            <a:r>
              <a:rPr lang="en-US" dirty="0"/>
              <a:t>systemPatterns.md</a:t>
            </a:r>
          </a:p>
          <a:p>
            <a:pPr lvl="3"/>
            <a:r>
              <a:rPr lang="en-US" dirty="0"/>
              <a:t>techContext.md</a:t>
            </a:r>
          </a:p>
          <a:p>
            <a:pPr lvl="3"/>
            <a:r>
              <a:rPr lang="en-US" dirty="0"/>
              <a:t>progress.md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5B85-7CCB-AE4B-DA2C-956AA0E9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C30D88-3E89-3720-D8CB-B430A257A941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63C7-5569-C7A6-5BC5-C9E52D64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4200-56E8-B078-90BE-D841C9C695F1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2D2190-8F8C-BE76-FF9D-6A58A036527C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appropriate model to each agent role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Architect / Orchestrator</a:t>
            </a:r>
          </a:p>
          <a:p>
            <a:pPr lvl="2"/>
            <a:r>
              <a:rPr lang="en-US" dirty="0"/>
              <a:t>Use model with good reasoning capabilities, like Gemini 2.5 Pro / o4-mini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/ Debug </a:t>
            </a:r>
          </a:p>
          <a:p>
            <a:pPr lvl="2"/>
            <a:r>
              <a:rPr lang="en-US" dirty="0"/>
              <a:t>Use models like Claude 4 / 3.5, which excel in coding 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capabilities</a:t>
            </a:r>
          </a:p>
          <a:p>
            <a:pPr lvl="2"/>
            <a:r>
              <a:rPr lang="en-US" dirty="0"/>
              <a:t>Prompt caching</a:t>
            </a:r>
          </a:p>
          <a:p>
            <a:pPr lvl="2"/>
            <a:r>
              <a:rPr lang="en-US" dirty="0"/>
              <a:t>Computer use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4088C-4D02-C8AF-F269-2C60ED16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622BFA-91EB-15FE-5951-068BB2740CD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8771B-4577-3035-41C2-64F068E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7253-8745-695B-15CD-D4CC6F3A2C72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60664-D6E4-E369-2F6F-C67F5FD7CF98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Customize agent role prompts</a:t>
            </a:r>
          </a:p>
          <a:p>
            <a:endParaRPr lang="en-US" dirty="0"/>
          </a:p>
          <a:p>
            <a:pPr lvl="1"/>
            <a:r>
              <a:rPr lang="en-US" dirty="0"/>
              <a:t>Best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TBD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67666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00b6f5-c83f-4836-86f9-72d46c2ea1b9" xsi:nil="true"/>
    <lcf76f155ced4ddcb4097134ff3c332f xmlns="80f09798-dd10-4a37-bfed-67234558c2b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4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5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6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7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E52B14E2DA54BB8B249EE39D548B1" ma:contentTypeVersion="10" ma:contentTypeDescription="Create a new document." ma:contentTypeScope="" ma:versionID="95a2424e6fc27d5b9985060a7534307a">
  <xsd:schema xmlns:xsd="http://www.w3.org/2001/XMLSchema" xmlns:xs="http://www.w3.org/2001/XMLSchema" xmlns:p="http://schemas.microsoft.com/office/2006/metadata/properties" xmlns:ns2="80f09798-dd10-4a37-bfed-67234558c2b6" xmlns:ns3="a800b6f5-c83f-4836-86f9-72d46c2ea1b9" targetNamespace="http://schemas.microsoft.com/office/2006/metadata/properties" ma:root="true" ma:fieldsID="8da6b3f4074f5a04073c03c68fbf822d" ns2:_="" ns3:_="">
    <xsd:import namespace="80f09798-dd10-4a37-bfed-67234558c2b6"/>
    <xsd:import namespace="a800b6f5-c83f-4836-86f9-72d46c2ea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09798-dd10-4a37-bfed-67234558c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df763b-012c-45d3-8250-6630ea709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0b6f5-c83f-4836-86f9-72d46c2ea1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1d571b4-8abc-4636-90c2-7934ca46e0ff}" ma:internalName="TaxCatchAll" ma:showField="CatchAllData" ma:web="a800b6f5-c83f-4836-86f9-72d46c2ea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Props1.xml><?xml version="1.0" encoding="utf-8"?>
<ds:datastoreItem xmlns:ds="http://schemas.openxmlformats.org/officeDocument/2006/customXml" ds:itemID="{FEAE737A-72D2-4F07-84A4-D46333E273A5}">
  <ds:schemaRefs>
    <ds:schemaRef ds:uri="4f71d51a-5d96-4d0d-a867-32d2be8bb7f9"/>
    <ds:schemaRef ds:uri="ebdb95d2-7889-4365-bc41-ff9018d333cd"/>
    <ds:schemaRef ds:uri="http://schemas.microsoft.com/office/2006/metadata/properties"/>
    <ds:schemaRef ds:uri="http://schemas.microsoft.com/office/infopath/2007/PartnerControls"/>
    <ds:schemaRef ds:uri="a800b6f5-c83f-4836-86f9-72d46c2ea1b9"/>
    <ds:schemaRef ds:uri="80f09798-dd10-4a37-bfed-67234558c2b6"/>
  </ds:schemaRefs>
</ds:datastoreItem>
</file>

<file path=customXml/itemProps2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BCF350-4CCF-4108-B4FD-B704B5202C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C94C378-1C9D-48AA-8908-508AD1A01C2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4EDBBAD-01A2-4785-8057-246366BE4C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6D59E98-AEA9-46D9-897C-74EEAA18C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f09798-dd10-4a37-bfed-67234558c2b6"/>
    <ds:schemaRef ds:uri="a800b6f5-c83f-4836-86f9-72d46c2ea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72E7EFC2-C293-4CFF-A00A-D70116F17A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1630</TotalTime>
  <Words>517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Vibe Coding: Elevating Code and Architecture Best Practices with AI​</vt:lpstr>
      <vt:lpstr>Agenda</vt:lpstr>
      <vt:lpstr>About Mark</vt:lpstr>
      <vt:lpstr>Vibe Coding: A New Paradigm in Software Development</vt:lpstr>
      <vt:lpstr>PowerPoint Presentation</vt:lpstr>
      <vt:lpstr>Core Concepts of AI Coding</vt:lpstr>
      <vt:lpstr>Core Concepts of Agentic Coding</vt:lpstr>
      <vt:lpstr>Core Concepts of Agentic Coding</vt:lpstr>
      <vt:lpstr>Core Concepts of Agentic Coding</vt:lpstr>
      <vt:lpstr>Core Concepts of Agentic Coding</vt:lpstr>
      <vt:lpstr>CodeValue Architect Assistant</vt:lpstr>
      <vt:lpstr>PowerPoint Presentation</vt:lpstr>
      <vt:lpstr>PowerPoint Presentation</vt:lpstr>
      <vt:lpstr>My Cool Presentation</vt:lpstr>
      <vt:lpstr>PowerPoint Presentation</vt:lpstr>
      <vt:lpstr>Agenda</vt:lpstr>
      <vt:lpstr>About Jane</vt:lpstr>
      <vt:lpstr>PowerPoint Presentation</vt:lpstr>
      <vt:lpstr>Cool Content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Leehee Gerti</dc:creator>
  <cp:keywords/>
  <dc:description/>
  <cp:lastModifiedBy>Mark Gankin</cp:lastModifiedBy>
  <cp:revision>32</cp:revision>
  <dcterms:created xsi:type="dcterms:W3CDTF">2019-02-13T15:50:47Z</dcterms:created>
  <dcterms:modified xsi:type="dcterms:W3CDTF">2025-05-28T15:24:05Z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0x0101008BFE52B14E2DA54BB8B249EE39D548B1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