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6" r:id="rId4"/>
    <p:sldId id="311" r:id="rId5"/>
    <p:sldId id="310" r:id="rId6"/>
    <p:sldId id="309" r:id="rId7"/>
    <p:sldId id="308" r:id="rId8"/>
    <p:sldId id="320" r:id="rId9"/>
    <p:sldId id="307" r:id="rId10"/>
    <p:sldId id="319" r:id="rId11"/>
    <p:sldId id="322" r:id="rId12"/>
    <p:sldId id="321" r:id="rId13"/>
    <p:sldId id="318" r:id="rId14"/>
    <p:sldId id="325" r:id="rId15"/>
    <p:sldId id="317" r:id="rId16"/>
    <p:sldId id="3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22BC-4D85-48C0-9ECD-9BF00762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2E593-72A0-49B2-8DBF-0E278A28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ABAC-33BC-4F3A-965B-20409905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7A63-00BE-4D89-B801-0E0F1942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B397-FB31-431B-B249-078190C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D3CD-D87F-42C4-B633-870357CD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229C8-89AA-4BAF-A8F1-82137000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7FE3-3143-4F6D-83DF-7F7BB059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9351-BD8A-460F-A77F-4E91D15E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A1FC-935C-44C1-A3AA-E67A4B70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0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4299E-3AB8-483C-B8E2-61BA05F1D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0469-B710-42FF-B291-BD90F8A7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5C4A-7DBD-4571-BEC2-7740B083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0932-029B-42F3-A6C9-E5F7E380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951-F635-4C3D-9480-E8BE2B33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9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2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1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85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17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C9EA-D869-4934-B946-1F82ABC3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32C3-783A-442E-966F-0DEA07FF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E83E-7DFF-4267-8790-23941F7F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46EA-2CD8-4207-8B5A-75E5056E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361A-77D9-4C7E-808F-9AE41691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47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6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2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9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02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562BF8-B937-4FF3-85BA-B2711274C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E5D984-2CB3-441F-91AF-E4ECBF4A01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155" y="1825873"/>
            <a:ext cx="4862384" cy="4350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33">
                <a:latin typeface="Replica Std" panose="020B0504020101020102" pitchFamily="34" charset="0"/>
              </a:defRPr>
            </a:lvl1pPr>
            <a:lvl2pPr>
              <a:defRPr sz="1866">
                <a:latin typeface="Replica Std" panose="020B0504020101020102" pitchFamily="34" charset="0"/>
              </a:defRPr>
            </a:lvl2pPr>
          </a:lstStyle>
          <a:p>
            <a:pPr marL="0" indent="0">
              <a:buNone/>
            </a:pPr>
            <a:r>
              <a:rPr lang="en-GB" dirty="0"/>
              <a:t>Insert Text Here</a:t>
            </a:r>
          </a:p>
          <a:p>
            <a:pPr marL="685731" lvl="1" indent="-228577"/>
            <a:r>
              <a:rPr lang="en-GB" dirty="0"/>
              <a:t>Blank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0D4D6-09C4-4073-88A7-66B1E0AD125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155" y="421695"/>
            <a:ext cx="4862384" cy="10895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latin typeface="Replica Std" panose="020B0504020101020102" pitchFamily="34" charset="0"/>
              </a:defRPr>
            </a:lvl1pPr>
          </a:lstStyle>
          <a:p>
            <a:pPr marL="0" indent="0">
              <a:buNone/>
            </a:pPr>
            <a:r>
              <a:rPr lang="en-GB" dirty="0"/>
              <a:t>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7BAD34-8391-4DC1-BCBB-BC5A58EF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44" y="642904"/>
            <a:ext cx="1524547" cy="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C622-D32F-4904-A0DE-33D5DA61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6DDB-9141-49C4-844E-2F7AEA88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F9DD-7345-46F0-9A66-980B75E3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19C8-E206-4FCB-804D-EA316001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DE5A-BAA7-4A8F-AD1B-434889C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BBAC-6400-40D8-8C32-54E14C2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DA38-C9B7-481C-9901-4CA923ACE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6489D-14C7-40AD-BBB5-4FCE55D37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4494-7672-4423-9682-226ABD7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C667-2128-472D-AF16-3F0A70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E5FA-F627-427F-8A4D-4AEF392E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AE8F-CA97-4FEE-92CB-3B39CE1E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BBF4-130A-4534-873C-3049F67A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299F4-EC1B-410B-BB3C-9F31F523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28BDD-CBE7-4C72-A8BC-4AFEE85A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2786B-6A94-45E0-BC8D-AF683CB9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ECD17-3FDC-4593-B52F-A581D1F4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4EAD-1E20-47CE-A7EB-14D1E9A5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F41E8-BFE6-4C5B-B871-411EC79E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AAF8-42F6-40BA-9191-C68D9960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97E31-0ED9-4EE0-8E73-79E2C5C6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E0FC-B23B-4FC4-91C1-F5F24064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18A96-3F05-4573-B27E-8C7DA206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03F48-E913-4B96-B60F-A50BCE99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B518-C9E3-4E9D-BD87-667F84D6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4EF06-CF33-420C-9A1F-A57850B6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C06F-1B70-49D0-98D1-FB2CDB49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FB95-C567-4DB3-8D75-706294F3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F98B-DA5B-4BA5-985C-E961B756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398B-67B7-4C5E-BED1-B13D1162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CFAFC-9B80-480A-A7A5-CB84B488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0736-A311-4954-A353-5FC38A64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F09-DE08-4A1F-A807-ED7C7767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F6040-FA10-4DE3-AF6F-2377EB2A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DB307-1E71-442E-92B9-45B877F5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C3EE-D73E-4330-A457-8330318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2472-033C-48FA-B277-9EC1F85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B751A-5CBF-4C31-99D3-D0D321BD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BA776-5C83-4A78-B7FE-E316C585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B9BC-5BF1-4A17-8740-F4188F88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B0CB-78DF-44A1-B51D-D76498F49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03CC-CB08-4776-A359-889E06B6134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90EB-81AA-4CBF-B67B-D06CCCCC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62DE-E36E-4A8D-B4F9-7FB4A369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E1AF-92DF-4B40-816D-F91E55CB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1173-A004-45D9-99D1-9A622B5DF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CF73-0F3E-4E46-B51A-BBE4E9F4F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9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Project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Most of the organization’s resources are involved in project work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Team members are often co-located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Project managers have a great deal of independence and authority</a:t>
            </a:r>
            <a:endParaRPr lang="en-CA" altLang="en-US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4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600" b="1" dirty="0">
                <a:latin typeface="Replica Std" panose="020B0504020101020102" pitchFamily="34" charset="0"/>
              </a:rPr>
              <a:t>Project Organisation –</a:t>
            </a:r>
            <a:br>
              <a:rPr lang="en-US" sz="3600" b="1" dirty="0">
                <a:latin typeface="Replica Std" panose="020B0504020101020102" pitchFamily="34" charset="0"/>
              </a:rPr>
            </a:br>
            <a:r>
              <a:rPr lang="en-US" sz="3600" b="1" dirty="0">
                <a:latin typeface="Replica Std" panose="020B0504020101020102" pitchFamily="34" charset="0"/>
              </a:rPr>
              <a:t>Project Management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This form of organisation performs well when there is a continuous flow of projects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Advantageous when short lead times and high customer focus is of most importance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Often leads to higher costs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Technology suffers, knowledge is not shared, no consistency or repeatability 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At project completion, people don’t “have a home” to return to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Difficulty with shared facilities or equipment</a:t>
            </a:r>
          </a:p>
          <a:p>
            <a:pPr defTabSz="609539">
              <a:spcBef>
                <a:spcPct val="20000"/>
              </a:spcBef>
              <a:defRPr/>
            </a:pPr>
            <a:endParaRPr lang="en-CA" sz="2000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Matrix Organisation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35F6D7-6E35-46BC-B771-60E70F95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58" y="2946124"/>
            <a:ext cx="1378796" cy="20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Times New Roman" panose="02020603050405020304" pitchFamily="18" charset="0"/>
              </a:rPr>
              <a:t>  </a:t>
            </a:r>
            <a:endParaRPr lang="en-US" altLang="en-US" sz="1200" b="1" dirty="0"/>
          </a:p>
        </p:txBody>
      </p:sp>
      <p:sp>
        <p:nvSpPr>
          <p:cNvPr id="5" name="Line 54">
            <a:extLst>
              <a:ext uri="{FF2B5EF4-FFF2-40B4-BE49-F238E27FC236}">
                <a16:creationId xmlns:a16="http://schemas.microsoft.com/office/drawing/2014/main" id="{F8BF6021-F34F-4574-899D-0141A5BC0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533" y="2654069"/>
            <a:ext cx="0" cy="253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6" name="Line 55">
            <a:extLst>
              <a:ext uri="{FF2B5EF4-FFF2-40B4-BE49-F238E27FC236}">
                <a16:creationId xmlns:a16="http://schemas.microsoft.com/office/drawing/2014/main" id="{A5037214-2381-4357-9D28-C76AE1CBB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376" y="2501693"/>
            <a:ext cx="0" cy="40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7" name="Line 56">
            <a:extLst>
              <a:ext uri="{FF2B5EF4-FFF2-40B4-BE49-F238E27FC236}">
                <a16:creationId xmlns:a16="http://schemas.microsoft.com/office/drawing/2014/main" id="{4AD9A45A-04A2-42DA-9E92-F66C08ABA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219" y="2654069"/>
            <a:ext cx="0" cy="253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8" name="Line 57">
            <a:extLst>
              <a:ext uri="{FF2B5EF4-FFF2-40B4-BE49-F238E27FC236}">
                <a16:creationId xmlns:a16="http://schemas.microsoft.com/office/drawing/2014/main" id="{B2D8928C-F785-49F1-8F57-75F5E516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063" y="2654069"/>
            <a:ext cx="0" cy="253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6332784B-1467-4659-B353-E5A605AA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27" y="2892158"/>
            <a:ext cx="992563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Engineering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0" name="Rectangle 59">
            <a:extLst>
              <a:ext uri="{FF2B5EF4-FFF2-40B4-BE49-F238E27FC236}">
                <a16:creationId xmlns:a16="http://schemas.microsoft.com/office/drawing/2014/main" id="{DF09E919-FBE7-4F34-9AD8-572634DE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247" y="2892158"/>
            <a:ext cx="879340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Operations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1" name="Rectangle 60">
            <a:extLst>
              <a:ext uri="{FF2B5EF4-FFF2-40B4-BE49-F238E27FC236}">
                <a16:creationId xmlns:a16="http://schemas.microsoft.com/office/drawing/2014/main" id="{05984C1F-B5A7-45AC-8A0D-31764C71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206" y="2892158"/>
            <a:ext cx="879340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Finance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2" name="Rectangle 61">
            <a:extLst>
              <a:ext uri="{FF2B5EF4-FFF2-40B4-BE49-F238E27FC236}">
                <a16:creationId xmlns:a16="http://schemas.microsoft.com/office/drawing/2014/main" id="{BB58F610-0F07-44A6-B56D-5CA75BCD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11" y="2892158"/>
            <a:ext cx="878281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Others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BCB76F89-31BB-46A2-8FF9-BFDBB4AE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64" y="3490024"/>
            <a:ext cx="997855" cy="371418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Project Mgr.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X</a:t>
            </a: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0FDE0412-D5C2-479F-B925-FD24F9A7F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66" y="4068843"/>
            <a:ext cx="997855" cy="370360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Project Mgr.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Y</a:t>
            </a:r>
          </a:p>
        </p:txBody>
      </p:sp>
      <p:sp>
        <p:nvSpPr>
          <p:cNvPr id="15" name="Rectangle 64">
            <a:extLst>
              <a:ext uri="{FF2B5EF4-FFF2-40B4-BE49-F238E27FC236}">
                <a16:creationId xmlns:a16="http://schemas.microsoft.com/office/drawing/2014/main" id="{400101FB-5D74-4E0B-BC7A-ACA26CF91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62" y="4563008"/>
            <a:ext cx="985157" cy="371418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Project Mgr.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Z</a:t>
            </a:r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BB80BC35-6A81-47DC-9118-414B45C9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6600" y="3665679"/>
            <a:ext cx="40834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7" name="Line 66">
            <a:extLst>
              <a:ext uri="{FF2B5EF4-FFF2-40B4-BE49-F238E27FC236}">
                <a16:creationId xmlns:a16="http://schemas.microsoft.com/office/drawing/2014/main" id="{14E01899-9A9D-48AA-A670-DB1BE1FC2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6600" y="4787340"/>
            <a:ext cx="40834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8" name="Line 67">
            <a:extLst>
              <a:ext uri="{FF2B5EF4-FFF2-40B4-BE49-F238E27FC236}">
                <a16:creationId xmlns:a16="http://schemas.microsoft.com/office/drawing/2014/main" id="{2A9577BF-D17E-421B-88E9-6FC486603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6600" y="4273069"/>
            <a:ext cx="40834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9" name="Line 68">
            <a:extLst>
              <a:ext uri="{FF2B5EF4-FFF2-40B4-BE49-F238E27FC236}">
                <a16:creationId xmlns:a16="http://schemas.microsoft.com/office/drawing/2014/main" id="{A3015018-77F0-4D33-AE6D-C0D513559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830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0" name="Line 69">
            <a:extLst>
              <a:ext uri="{FF2B5EF4-FFF2-40B4-BE49-F238E27FC236}">
                <a16:creationId xmlns:a16="http://schemas.microsoft.com/office/drawing/2014/main" id="{85279CC6-1F46-49F8-8666-AE896D6E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056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1" name="Line 70">
            <a:extLst>
              <a:ext uri="{FF2B5EF4-FFF2-40B4-BE49-F238E27FC236}">
                <a16:creationId xmlns:a16="http://schemas.microsoft.com/office/drawing/2014/main" id="{4BA023CD-ED18-4B10-B3B9-597A1EB6D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841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2" name="Rectangle 71">
            <a:extLst>
              <a:ext uri="{FF2B5EF4-FFF2-40B4-BE49-F238E27FC236}">
                <a16:creationId xmlns:a16="http://schemas.microsoft.com/office/drawing/2014/main" id="{885E1E8F-12AF-41F2-93E0-49F32F18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128" y="1998004"/>
            <a:ext cx="1058170" cy="49945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1374" tIns="30687" rIns="61374" bIns="306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solidFill>
                  <a:schemeClr val="bg1"/>
                </a:solidFill>
                <a:latin typeface="Replica Std" panose="020B0504020101020102" pitchFamily="34" charset="0"/>
              </a:rPr>
              <a:t>General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solidFill>
                  <a:schemeClr val="bg1"/>
                </a:solidFill>
                <a:latin typeface="Replica Std" panose="020B0504020101020102" pitchFamily="34" charset="0"/>
              </a:rPr>
              <a:t>Manager</a:t>
            </a:r>
          </a:p>
        </p:txBody>
      </p:sp>
      <p:sp>
        <p:nvSpPr>
          <p:cNvPr id="23" name="Line 72">
            <a:extLst>
              <a:ext uri="{FF2B5EF4-FFF2-40B4-BE49-F238E27FC236}">
                <a16:creationId xmlns:a16="http://schemas.microsoft.com/office/drawing/2014/main" id="{27053ADF-EF38-4472-A0E6-D846F645E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2654069"/>
            <a:ext cx="477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4" name="Line 73">
            <a:extLst>
              <a:ext uri="{FF2B5EF4-FFF2-40B4-BE49-F238E27FC236}">
                <a16:creationId xmlns:a16="http://schemas.microsoft.com/office/drawing/2014/main" id="{CEB6966A-49DA-4407-B5BD-427F5AF29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2654069"/>
            <a:ext cx="0" cy="21459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5" name="Rectangle 74">
            <a:extLst>
              <a:ext uri="{FF2B5EF4-FFF2-40B4-BE49-F238E27FC236}">
                <a16:creationId xmlns:a16="http://schemas.microsoft.com/office/drawing/2014/main" id="{714DE175-78D2-4828-AD80-1796A84B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568" y="3379974"/>
            <a:ext cx="1656610" cy="26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33" b="1" dirty="0">
                <a:solidFill>
                  <a:schemeClr val="bg1"/>
                </a:solidFill>
                <a:highlight>
                  <a:srgbClr val="000000"/>
                </a:highlight>
                <a:latin typeface="Replica Std" panose="020B0504020101020102" pitchFamily="34" charset="0"/>
              </a:rPr>
              <a:t>Project Responsibility</a:t>
            </a:r>
          </a:p>
        </p:txBody>
      </p:sp>
      <p:sp>
        <p:nvSpPr>
          <p:cNvPr id="26" name="Rectangle 75">
            <a:extLst>
              <a:ext uri="{FF2B5EF4-FFF2-40B4-BE49-F238E27FC236}">
                <a16:creationId xmlns:a16="http://schemas.microsoft.com/office/drawing/2014/main" id="{7D82848F-8924-409E-8BA6-FCE7A91E3F8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0095" y="4124353"/>
            <a:ext cx="1727912" cy="2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highlight>
                  <a:srgbClr val="000000"/>
                </a:highlight>
                <a:latin typeface="Replica Std" panose="020B0504020101020102" pitchFamily="34" charset="0"/>
              </a:rPr>
              <a:t>Functional Responsibility</a:t>
            </a:r>
          </a:p>
        </p:txBody>
      </p:sp>
      <p:sp>
        <p:nvSpPr>
          <p:cNvPr id="27" name="Line 76">
            <a:extLst>
              <a:ext uri="{FF2B5EF4-FFF2-40B4-BE49-F238E27FC236}">
                <a16:creationId xmlns:a16="http://schemas.microsoft.com/office/drawing/2014/main" id="{C23201F8-45B0-434D-9B0C-7279FD6FF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3669912"/>
            <a:ext cx="228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8" name="Line 77">
            <a:extLst>
              <a:ext uri="{FF2B5EF4-FFF2-40B4-BE49-F238E27FC236}">
                <a16:creationId xmlns:a16="http://schemas.microsoft.com/office/drawing/2014/main" id="{E2D90E1E-A3CA-46A3-AC66-E9CB78119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300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9" name="Line 78">
            <a:extLst>
              <a:ext uri="{FF2B5EF4-FFF2-40B4-BE49-F238E27FC236}">
                <a16:creationId xmlns:a16="http://schemas.microsoft.com/office/drawing/2014/main" id="{7498B7D0-7936-4441-AE50-56AA8F0FB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4279418"/>
            <a:ext cx="228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30" name="Line 79">
            <a:extLst>
              <a:ext uri="{FF2B5EF4-FFF2-40B4-BE49-F238E27FC236}">
                <a16:creationId xmlns:a16="http://schemas.microsoft.com/office/drawing/2014/main" id="{C98A1996-EEBB-4C00-A11F-813191E6C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97" y="4787340"/>
            <a:ext cx="228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436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Strong and Weak Matrix</a:t>
            </a:r>
          </a:p>
        </p:txBody>
      </p:sp>
      <p:sp>
        <p:nvSpPr>
          <p:cNvPr id="4" name="Line 54">
            <a:extLst>
              <a:ext uri="{FF2B5EF4-FFF2-40B4-BE49-F238E27FC236}">
                <a16:creationId xmlns:a16="http://schemas.microsoft.com/office/drawing/2014/main" id="{F97B18CA-821F-4205-9162-873C04AA7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533" y="2654069"/>
            <a:ext cx="0" cy="253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5" name="Line 55">
            <a:extLst>
              <a:ext uri="{FF2B5EF4-FFF2-40B4-BE49-F238E27FC236}">
                <a16:creationId xmlns:a16="http://schemas.microsoft.com/office/drawing/2014/main" id="{822DC2A0-592F-4A14-8455-044CB7E71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376" y="2501693"/>
            <a:ext cx="0" cy="40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80E4CAD9-D61E-47D4-B266-70252E30A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219" y="2654069"/>
            <a:ext cx="0" cy="253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7" name="Line 57">
            <a:extLst>
              <a:ext uri="{FF2B5EF4-FFF2-40B4-BE49-F238E27FC236}">
                <a16:creationId xmlns:a16="http://schemas.microsoft.com/office/drawing/2014/main" id="{886CA45A-9F60-4DBF-AE14-620C0D19C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063" y="2654069"/>
            <a:ext cx="0" cy="253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6C847DA4-1F89-4CAC-89C8-E42A6951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27" y="2892158"/>
            <a:ext cx="992563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Engineering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9" name="Rectangle 59">
            <a:extLst>
              <a:ext uri="{FF2B5EF4-FFF2-40B4-BE49-F238E27FC236}">
                <a16:creationId xmlns:a16="http://schemas.microsoft.com/office/drawing/2014/main" id="{5DAAC4DF-E0BC-4ACF-96C0-0E01E2F3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247" y="2892158"/>
            <a:ext cx="879340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Operations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0399E021-3A83-45A7-BB14-00C7BD69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206" y="2892158"/>
            <a:ext cx="879340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Finance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67A7C23F-5ABB-4B9B-B2B0-5F519448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11" y="2892158"/>
            <a:ext cx="878281" cy="371417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Others</a:t>
            </a:r>
            <a:endParaRPr lang="en-US" altLang="en-US" sz="1333" b="1" dirty="0">
              <a:solidFill>
                <a:schemeClr val="bg1"/>
              </a:solidFill>
              <a:latin typeface="Replica Std" panose="020B0504020101020102" pitchFamily="34" charset="0"/>
            </a:endParaRPr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1F9AB561-A54E-423C-A123-0CE0870A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64" y="3490024"/>
            <a:ext cx="997855" cy="371418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Project Mgr.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X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E2976DA4-FFBD-4571-AA72-D4591345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66" y="4068843"/>
            <a:ext cx="997855" cy="370360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Project Mgr.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Y</a:t>
            </a: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2FE3230-BF08-4179-901B-5B24862B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62" y="4563008"/>
            <a:ext cx="985157" cy="371418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55025" tIns="27512" rIns="55025" bIns="27512" anchor="ctr"/>
          <a:lstStyle>
            <a:lvl1pPr defTabSz="739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397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397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397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Project Mgr.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67" b="1" dirty="0">
                <a:solidFill>
                  <a:schemeClr val="bg1"/>
                </a:solidFill>
                <a:latin typeface="Replica Std" panose="020B0504020101020102" pitchFamily="34" charset="0"/>
              </a:rPr>
              <a:t>Z</a:t>
            </a:r>
          </a:p>
        </p:txBody>
      </p:sp>
      <p:sp>
        <p:nvSpPr>
          <p:cNvPr id="15" name="Line 65">
            <a:extLst>
              <a:ext uri="{FF2B5EF4-FFF2-40B4-BE49-F238E27FC236}">
                <a16:creationId xmlns:a16="http://schemas.microsoft.com/office/drawing/2014/main" id="{C4F4FD9E-D2FB-42E5-9E6D-C84731B0C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6600" y="3665679"/>
            <a:ext cx="40834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6" name="Line 66">
            <a:extLst>
              <a:ext uri="{FF2B5EF4-FFF2-40B4-BE49-F238E27FC236}">
                <a16:creationId xmlns:a16="http://schemas.microsoft.com/office/drawing/2014/main" id="{356495D2-E357-4E34-9A70-87D3D2AF4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6600" y="4787340"/>
            <a:ext cx="40834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7" name="Line 67">
            <a:extLst>
              <a:ext uri="{FF2B5EF4-FFF2-40B4-BE49-F238E27FC236}">
                <a16:creationId xmlns:a16="http://schemas.microsoft.com/office/drawing/2014/main" id="{2E317355-E76F-4DCC-94E1-1EB007147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6600" y="4273069"/>
            <a:ext cx="40834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8" name="Line 68">
            <a:extLst>
              <a:ext uri="{FF2B5EF4-FFF2-40B4-BE49-F238E27FC236}">
                <a16:creationId xmlns:a16="http://schemas.microsoft.com/office/drawing/2014/main" id="{5EF726AF-DD77-4120-870C-B9EF1B92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830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19" name="Line 69">
            <a:extLst>
              <a:ext uri="{FF2B5EF4-FFF2-40B4-BE49-F238E27FC236}">
                <a16:creationId xmlns:a16="http://schemas.microsoft.com/office/drawing/2014/main" id="{1966B309-8C86-48ED-8CDC-EC39EDB7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056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0" name="Line 70">
            <a:extLst>
              <a:ext uri="{FF2B5EF4-FFF2-40B4-BE49-F238E27FC236}">
                <a16:creationId xmlns:a16="http://schemas.microsoft.com/office/drawing/2014/main" id="{E277021D-DAF9-460B-9FD1-A8AA4D9C8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841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1" name="Rectangle 71">
            <a:extLst>
              <a:ext uri="{FF2B5EF4-FFF2-40B4-BE49-F238E27FC236}">
                <a16:creationId xmlns:a16="http://schemas.microsoft.com/office/drawing/2014/main" id="{06365148-A951-488D-B047-EB21D723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128" y="1998004"/>
            <a:ext cx="1058170" cy="49945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1374" tIns="30687" rIns="61374" bIns="306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solidFill>
                  <a:schemeClr val="bg1"/>
                </a:solidFill>
                <a:latin typeface="Replica Std" panose="020B0504020101020102" pitchFamily="34" charset="0"/>
              </a:rPr>
              <a:t>General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solidFill>
                  <a:schemeClr val="bg1"/>
                </a:solidFill>
                <a:latin typeface="Replica Std" panose="020B0504020101020102" pitchFamily="34" charset="0"/>
              </a:rPr>
              <a:t>Manager</a:t>
            </a:r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7DE56AF9-6D9E-4FB1-9C15-86452F1D0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2654069"/>
            <a:ext cx="477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3" name="Line 73">
            <a:extLst>
              <a:ext uri="{FF2B5EF4-FFF2-40B4-BE49-F238E27FC236}">
                <a16:creationId xmlns:a16="http://schemas.microsoft.com/office/drawing/2014/main" id="{03735A3B-F0FB-4701-803B-A5B9DC820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2654069"/>
            <a:ext cx="0" cy="21459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4" name="Rectangle 74">
            <a:extLst>
              <a:ext uri="{FF2B5EF4-FFF2-40B4-BE49-F238E27FC236}">
                <a16:creationId xmlns:a16="http://schemas.microsoft.com/office/drawing/2014/main" id="{4FCE191C-9AE9-482B-97F0-6AA7398D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568" y="3379974"/>
            <a:ext cx="1656610" cy="26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33" b="1" dirty="0">
                <a:solidFill>
                  <a:schemeClr val="bg1"/>
                </a:solidFill>
                <a:highlight>
                  <a:srgbClr val="000000"/>
                </a:highlight>
                <a:latin typeface="Replica Std" panose="020B0504020101020102" pitchFamily="34" charset="0"/>
              </a:rPr>
              <a:t>Project Responsibility</a:t>
            </a:r>
          </a:p>
        </p:txBody>
      </p:sp>
      <p:sp>
        <p:nvSpPr>
          <p:cNvPr id="25" name="Rectangle 75">
            <a:extLst>
              <a:ext uri="{FF2B5EF4-FFF2-40B4-BE49-F238E27FC236}">
                <a16:creationId xmlns:a16="http://schemas.microsoft.com/office/drawing/2014/main" id="{5480DDF6-2EEF-4477-B639-CF8DC72AA2C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0095" y="4124353"/>
            <a:ext cx="1727912" cy="2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highlight>
                  <a:srgbClr val="000000"/>
                </a:highlight>
                <a:latin typeface="Replica Std" panose="020B0504020101020102" pitchFamily="34" charset="0"/>
              </a:rPr>
              <a:t>Functional Responsibility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id="{7A420755-9591-4B61-AE66-39C704781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3669912"/>
            <a:ext cx="228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7" name="Line 77">
            <a:extLst>
              <a:ext uri="{FF2B5EF4-FFF2-40B4-BE49-F238E27FC236}">
                <a16:creationId xmlns:a16="http://schemas.microsoft.com/office/drawing/2014/main" id="{CDF42918-429F-4200-8777-431AA73DC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300" y="3280505"/>
            <a:ext cx="0" cy="196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8" name="Line 78">
            <a:extLst>
              <a:ext uri="{FF2B5EF4-FFF2-40B4-BE49-F238E27FC236}">
                <a16:creationId xmlns:a16="http://schemas.microsoft.com/office/drawing/2014/main" id="{88497E15-79FC-4841-A9FC-70EF7967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" y="4279418"/>
            <a:ext cx="228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9" name="Line 79">
            <a:extLst>
              <a:ext uri="{FF2B5EF4-FFF2-40B4-BE49-F238E27FC236}">
                <a16:creationId xmlns:a16="http://schemas.microsoft.com/office/drawing/2014/main" id="{CB943714-349E-4B28-B67A-106BD8FFE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97" y="4787340"/>
            <a:ext cx="228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0735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Matrix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Blend of functional and project organisation</a:t>
            </a:r>
          </a:p>
          <a:p>
            <a:pPr marL="0" indent="0"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PM manages the “what” and the “when”</a:t>
            </a:r>
          </a:p>
          <a:p>
            <a:pPr marL="0" indent="0"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Functional manager manages “how” and “who”</a:t>
            </a:r>
          </a:p>
          <a:p>
            <a:pPr marL="0" indent="0"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Weak matrices…similar to functional organizations – PM roles are often a coordinator/expediter</a:t>
            </a:r>
          </a:p>
          <a:p>
            <a:pPr marL="0" indent="0"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Strong matrices…similar to project </a:t>
            </a:r>
            <a:r>
              <a:rPr lang="en-US" altLang="en-US" sz="1600" dirty="0" err="1">
                <a:solidFill>
                  <a:prstClr val="black"/>
                </a:solidFill>
                <a:latin typeface="Replica Std" panose="020B0504020101020102" pitchFamily="34" charset="0"/>
              </a:rPr>
              <a:t>organisations</a:t>
            </a: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 – PM roles are full-time with significant authority</a:t>
            </a:r>
            <a:endParaRPr lang="en-CA" altLang="en-US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Matrix Organisation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Balance of other two approaches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Single point of responsibility (PM) for project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Project staff have an “</a:t>
            </a:r>
            <a:r>
              <a:rPr lang="en-US" sz="1600" dirty="0" err="1">
                <a:solidFill>
                  <a:prstClr val="black"/>
                </a:solidFill>
                <a:latin typeface="Replica Std" panose="020B0504020101020102" pitchFamily="34" charset="0"/>
              </a:rPr>
              <a:t>organisational</a:t>
            </a: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 home” to return following the project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Reduced cost due to effective use of resources 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A strong technical (functional) base can be developed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Facilitates horizontal communication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Better balance among cost, time and performance</a:t>
            </a:r>
            <a:endParaRPr lang="en-CA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2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Matrix Organisation –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Complexity in information flow and workflow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Dual reporting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Potential for conflict 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Lack of authority for PM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Potential duplication of effort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Increased costs due to higher project administration costs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Steep horizontal or vertical pyramids reduce authority of managers operating within the matrix</a:t>
            </a:r>
            <a:endParaRPr lang="en-CA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3 Basic Types of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866" dirty="0">
                <a:solidFill>
                  <a:prstClr val="black"/>
                </a:solidFill>
                <a:latin typeface="Replica Std" panose="020B0504020101020102" pitchFamily="34" charset="0"/>
              </a:rPr>
              <a:t>Functional </a:t>
            </a:r>
          </a:p>
          <a:p>
            <a:pPr defTabSz="609539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GB" altLang="en-US" sz="1866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defTabSz="609539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866" dirty="0">
                <a:solidFill>
                  <a:prstClr val="black"/>
                </a:solidFill>
                <a:latin typeface="Replica Std" panose="020B0504020101020102" pitchFamily="34" charset="0"/>
              </a:rPr>
              <a:t>Project</a:t>
            </a:r>
          </a:p>
          <a:p>
            <a:pPr defTabSz="609539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GB" altLang="en-US" sz="1866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defTabSz="609539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866" dirty="0">
                <a:solidFill>
                  <a:prstClr val="black"/>
                </a:solidFill>
                <a:latin typeface="Replica Std" panose="020B0504020101020102" pitchFamily="34" charset="0"/>
              </a:rPr>
              <a:t>Hybrid or Matrix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Functional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b="1" dirty="0">
                <a:latin typeface="Replica Std" panose="020B0504020101020102" pitchFamily="34" charset="0"/>
              </a:rPr>
              <a:t>Organised according to business function </a:t>
            </a: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(e.g. marketing, accounting, engineering, etc.)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A hierarchy where each employee has one clear reporting relationship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When a project involves multiple areas, Project Coordination performed by Functional Managers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CA" altLang="en-US" sz="2133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Functional Organisation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3E9C2C-138A-4EEC-AC71-F605ECD1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812" y="2293040"/>
            <a:ext cx="1151289" cy="44866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7DF287F-1CF0-438B-BDD2-7D63CBF5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482" y="2868684"/>
            <a:ext cx="3808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25382A4-DE93-4958-A0B8-9136600C5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86" y="3055981"/>
            <a:ext cx="722730" cy="403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AB73AF-0D1F-46C9-A722-CB53D33B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49" y="3055981"/>
            <a:ext cx="722730" cy="403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6A8B139-CC91-4876-A169-065A9CBB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09" y="3055981"/>
            <a:ext cx="722730" cy="403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025BF85-2D7D-4B81-994E-9FADCA38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656" y="3055981"/>
            <a:ext cx="965051" cy="403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99FA429-CFAA-4C59-A130-7CCCD6F4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89" y="3680302"/>
            <a:ext cx="265600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93FA386-633D-4A35-BF6D-1B69235F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8" y="3680302"/>
            <a:ext cx="265600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D1FA6DB-ACB5-4161-9A1D-6055716F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49" y="3680302"/>
            <a:ext cx="265601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01A3127B-069E-41CF-A6EB-D28F25FC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478" y="3680302"/>
            <a:ext cx="265601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59E4A639-9C11-4D46-BB4C-672F3544F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09" y="3680302"/>
            <a:ext cx="265600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37EB0AFA-A4A1-45F4-9E1E-CAA622B1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239" y="3680302"/>
            <a:ext cx="265600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89584529-0736-4094-892E-354A4AC5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69" y="3680302"/>
            <a:ext cx="266659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7FB6C5A2-1E90-49B2-BD2E-DA069BB9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558" y="3680302"/>
            <a:ext cx="265601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201A5971-D76D-475B-A83D-C801F6C8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652" y="4237957"/>
            <a:ext cx="265601" cy="3576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8E839CF-7BC3-4043-93CA-CB80D70A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185" y="4237957"/>
            <a:ext cx="265601" cy="3576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BC8A1F9-D2B1-4DAE-A54E-8CF36865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045" y="4237957"/>
            <a:ext cx="266659" cy="3576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AE8B3E0C-B4AD-410C-A2BE-B945DD2E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90" y="4731064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6AA47E1-4711-472B-99AF-0BEF8F0B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16" y="4731064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748FBC83-1A9F-4101-AE5D-AB7456EC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781" y="4934233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C5FACDDB-CE9B-47F5-BE20-CDB7BA95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850" y="4934233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08F8E1EF-BE6B-43BC-B9DF-BA145A2C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977" y="4934233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3A7B21EE-CCA8-4D0B-BF09-85E47521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9" y="3680302"/>
            <a:ext cx="265600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DD57B8AE-3F10-42D2-AF1A-7D32BE6A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820" y="3680302"/>
            <a:ext cx="265601" cy="3566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5446E605-2415-4DCC-8E6D-990A28E9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542" y="5137401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7B46025-65F5-4FF3-A24B-22BEBB84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610" y="5137401"/>
            <a:ext cx="174598" cy="220099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grpSp>
        <p:nvGrpSpPr>
          <p:cNvPr id="30" name="Group 31">
            <a:extLst>
              <a:ext uri="{FF2B5EF4-FFF2-40B4-BE49-F238E27FC236}">
                <a16:creationId xmlns:a16="http://schemas.microsoft.com/office/drawing/2014/main" id="{2BDA9221-E6F3-40ED-8939-992246E87B39}"/>
              </a:ext>
            </a:extLst>
          </p:cNvPr>
          <p:cNvGrpSpPr>
            <a:grpSpLocks/>
          </p:cNvGrpSpPr>
          <p:nvPr/>
        </p:nvGrpSpPr>
        <p:grpSpPr bwMode="auto">
          <a:xfrm>
            <a:off x="1680255" y="3463376"/>
            <a:ext cx="432792" cy="217983"/>
            <a:chOff x="1369" y="2194"/>
            <a:chExt cx="432" cy="173"/>
          </a:xfrm>
        </p:grpSpPr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F6A9B40B-14D0-4D5B-8EB9-FCCEF7017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207B0BDD-8A78-4127-ADD4-6D611CC13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75CEF9E1-F493-40DF-9029-B2C1243E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08984078-4A44-44D1-9D22-58F44152A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ED3E5B10-6F62-437F-B055-AC266B40D6F0}"/>
              </a:ext>
            </a:extLst>
          </p:cNvPr>
          <p:cNvGrpSpPr>
            <a:grpSpLocks/>
          </p:cNvGrpSpPr>
          <p:nvPr/>
        </p:nvGrpSpPr>
        <p:grpSpPr bwMode="auto">
          <a:xfrm>
            <a:off x="2615678" y="3463376"/>
            <a:ext cx="457129" cy="217983"/>
            <a:chOff x="2276" y="2194"/>
            <a:chExt cx="432" cy="173"/>
          </a:xfrm>
        </p:grpSpPr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F7B498FF-16C1-439F-89A5-A14550E49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D56073A-DF8C-4DBB-8BDD-2B93036F6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37D4FC95-5917-45C9-835B-30FDB1C15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EA9B51AA-1F21-488F-BC7F-87C8F94DE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8FC37860-0848-4808-841B-AA5B82A25F31}"/>
              </a:ext>
            </a:extLst>
          </p:cNvPr>
          <p:cNvGrpSpPr>
            <a:grpSpLocks/>
          </p:cNvGrpSpPr>
          <p:nvPr/>
        </p:nvGrpSpPr>
        <p:grpSpPr bwMode="auto">
          <a:xfrm>
            <a:off x="3575439" y="3463376"/>
            <a:ext cx="457129" cy="217983"/>
            <a:chOff x="3183" y="2194"/>
            <a:chExt cx="432" cy="173"/>
          </a:xfrm>
        </p:grpSpPr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ADB62DEF-73CF-4AFF-9495-C25C2BC8A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D2E000CF-639B-468D-9732-2F353CFA7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BCAB3777-8F17-49B6-9E0D-DC89D3162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211F7814-86CC-4427-AF16-DAE9E914B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grpSp>
        <p:nvGrpSpPr>
          <p:cNvPr id="45" name="Group 46">
            <a:extLst>
              <a:ext uri="{FF2B5EF4-FFF2-40B4-BE49-F238E27FC236}">
                <a16:creationId xmlns:a16="http://schemas.microsoft.com/office/drawing/2014/main" id="{F0853DAD-E530-4FBF-A6AE-E1DB4019E05D}"/>
              </a:ext>
            </a:extLst>
          </p:cNvPr>
          <p:cNvGrpSpPr>
            <a:grpSpLocks/>
          </p:cNvGrpSpPr>
          <p:nvPr/>
        </p:nvGrpSpPr>
        <p:grpSpPr bwMode="auto">
          <a:xfrm>
            <a:off x="4535198" y="3463376"/>
            <a:ext cx="457129" cy="217983"/>
            <a:chOff x="4090" y="2194"/>
            <a:chExt cx="432" cy="173"/>
          </a:xfrm>
        </p:grpSpPr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2E27C05-7DF6-466A-A1A6-49ED80696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7411EDEF-69A0-4829-B581-D83CB1396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3C35D8B-B4B6-468B-897A-2FC4C8C17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FE389B01-EC38-4FBA-ACF3-23331E20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grpSp>
        <p:nvGrpSpPr>
          <p:cNvPr id="50" name="Group 51">
            <a:extLst>
              <a:ext uri="{FF2B5EF4-FFF2-40B4-BE49-F238E27FC236}">
                <a16:creationId xmlns:a16="http://schemas.microsoft.com/office/drawing/2014/main" id="{DC1D2D94-15CD-4E43-9DE4-F21C26FB8778}"/>
              </a:ext>
            </a:extLst>
          </p:cNvPr>
          <p:cNvGrpSpPr>
            <a:grpSpLocks/>
          </p:cNvGrpSpPr>
          <p:nvPr/>
        </p:nvGrpSpPr>
        <p:grpSpPr bwMode="auto">
          <a:xfrm>
            <a:off x="5540460" y="3463376"/>
            <a:ext cx="457129" cy="217983"/>
            <a:chOff x="5040" y="2194"/>
            <a:chExt cx="432" cy="173"/>
          </a:xfrm>
        </p:grpSpPr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0290D29E-6ACE-4012-AA0E-32E50651D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712547A5-A473-4A09-8AD5-38296BF25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D7DFAFE-F4A0-4E19-A73E-B87F47960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513A14A-7EBB-4407-B640-CB5FCF5DF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sp>
        <p:nvSpPr>
          <p:cNvPr id="55" name="Line 56">
            <a:extLst>
              <a:ext uri="{FF2B5EF4-FFF2-40B4-BE49-F238E27FC236}">
                <a16:creationId xmlns:a16="http://schemas.microsoft.com/office/drawing/2014/main" id="{A5F45C03-F87C-494A-AF06-041A2F79DF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2632" y="4103569"/>
            <a:ext cx="5291" cy="1365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65BB834D-81F2-452F-B930-0B1EE369F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7924" y="4103569"/>
            <a:ext cx="15544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5536E268-4234-4159-9B55-AE5EAC36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283" y="2309971"/>
            <a:ext cx="825373" cy="226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67" b="1" dirty="0">
                <a:latin typeface="Replica Std" panose="020B0504020101020102" pitchFamily="34" charset="0"/>
              </a:rPr>
              <a:t>MD/CEO</a:t>
            </a:r>
          </a:p>
        </p:txBody>
      </p:sp>
      <p:sp>
        <p:nvSpPr>
          <p:cNvPr id="58" name="Rectangle 70">
            <a:extLst>
              <a:ext uri="{FF2B5EF4-FFF2-40B4-BE49-F238E27FC236}">
                <a16:creationId xmlns:a16="http://schemas.microsoft.com/office/drawing/2014/main" id="{E36A82E7-CC97-4C21-8A7D-4959C149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59" y="3184019"/>
            <a:ext cx="825373" cy="205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Engineering</a:t>
            </a:r>
          </a:p>
        </p:txBody>
      </p:sp>
      <p:sp>
        <p:nvSpPr>
          <p:cNvPr id="59" name="Rectangle 71">
            <a:extLst>
              <a:ext uri="{FF2B5EF4-FFF2-40B4-BE49-F238E27FC236}">
                <a16:creationId xmlns:a16="http://schemas.microsoft.com/office/drawing/2014/main" id="{2C346BFF-20DC-48B3-808A-4D4B6ACF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614" y="3196717"/>
            <a:ext cx="825373" cy="205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Operations</a:t>
            </a:r>
          </a:p>
        </p:txBody>
      </p:sp>
      <p:sp>
        <p:nvSpPr>
          <p:cNvPr id="60" name="Rectangle 72">
            <a:extLst>
              <a:ext uri="{FF2B5EF4-FFF2-40B4-BE49-F238E27FC236}">
                <a16:creationId xmlns:a16="http://schemas.microsoft.com/office/drawing/2014/main" id="{3DD233B2-2F17-46B9-BBD7-FE4C6F55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666" y="3196717"/>
            <a:ext cx="825373" cy="205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Financial</a:t>
            </a:r>
          </a:p>
        </p:txBody>
      </p:sp>
      <p:sp>
        <p:nvSpPr>
          <p:cNvPr id="61" name="Rectangle 73">
            <a:extLst>
              <a:ext uri="{FF2B5EF4-FFF2-40B4-BE49-F238E27FC236}">
                <a16:creationId xmlns:a16="http://schemas.microsoft.com/office/drawing/2014/main" id="{5C575A16-6F1A-411D-A762-5C7D12B2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656" y="3173438"/>
            <a:ext cx="1015843" cy="205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Administration</a:t>
            </a:r>
          </a:p>
        </p:txBody>
      </p:sp>
      <p:sp>
        <p:nvSpPr>
          <p:cNvPr id="62" name="Rectangle 74">
            <a:extLst>
              <a:ext uri="{FF2B5EF4-FFF2-40B4-BE49-F238E27FC236}">
                <a16:creationId xmlns:a16="http://schemas.microsoft.com/office/drawing/2014/main" id="{60C4CBFE-5876-4A07-B8E1-5F97661F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862" y="3082435"/>
            <a:ext cx="825373" cy="3491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Times New Roman" panose="02020603050405020304" pitchFamily="18" charset="0"/>
              </a:rPr>
              <a:t>Adminis-tration</a:t>
            </a:r>
          </a:p>
        </p:txBody>
      </p:sp>
      <p:sp>
        <p:nvSpPr>
          <p:cNvPr id="63" name="Rectangle 75">
            <a:extLst>
              <a:ext uri="{FF2B5EF4-FFF2-40B4-BE49-F238E27FC236}">
                <a16:creationId xmlns:a16="http://schemas.microsoft.com/office/drawing/2014/main" id="{4A6C19CF-366B-4707-91E1-4DF5AA47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17" y="3196717"/>
            <a:ext cx="1378796" cy="2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latin typeface="Times New Roman" panose="02020603050405020304" pitchFamily="18" charset="0"/>
              </a:rPr>
              <a:t>  </a:t>
            </a:r>
            <a:r>
              <a:rPr lang="en-US" altLang="en-US" sz="1467" b="1" dirty="0">
                <a:latin typeface="Replica Std" panose="020B0504020101020102" pitchFamily="34" charset="0"/>
              </a:rPr>
              <a:t>Division</a:t>
            </a:r>
          </a:p>
        </p:txBody>
      </p:sp>
      <p:sp>
        <p:nvSpPr>
          <p:cNvPr id="64" name="Rectangle 76">
            <a:extLst>
              <a:ext uri="{FF2B5EF4-FFF2-40B4-BE49-F238E27FC236}">
                <a16:creationId xmlns:a16="http://schemas.microsoft.com/office/drawing/2014/main" id="{256A181C-1689-4712-8264-C0C100AB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95" y="3463376"/>
            <a:ext cx="1201023" cy="2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latin typeface="Replica Std" panose="020B0504020101020102" pitchFamily="34" charset="0"/>
              </a:rPr>
              <a:t> Department</a:t>
            </a:r>
          </a:p>
        </p:txBody>
      </p:sp>
      <p:sp>
        <p:nvSpPr>
          <p:cNvPr id="65" name="Rectangle 77">
            <a:extLst>
              <a:ext uri="{FF2B5EF4-FFF2-40B4-BE49-F238E27FC236}">
                <a16:creationId xmlns:a16="http://schemas.microsoft.com/office/drawing/2014/main" id="{D5B294C6-F4EC-4175-A3D9-1AE283DC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84" y="4171821"/>
            <a:ext cx="1117428" cy="2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7" b="1" dirty="0">
                <a:latin typeface="Replica Std" panose="020B0504020101020102" pitchFamily="34" charset="0"/>
              </a:rPr>
              <a:t> Section</a:t>
            </a:r>
          </a:p>
        </p:txBody>
      </p:sp>
      <p:grpSp>
        <p:nvGrpSpPr>
          <p:cNvPr id="66" name="Group 101">
            <a:extLst>
              <a:ext uri="{FF2B5EF4-FFF2-40B4-BE49-F238E27FC236}">
                <a16:creationId xmlns:a16="http://schemas.microsoft.com/office/drawing/2014/main" id="{7BBC3B9E-44C9-47FB-AB7C-1E23E74DFD8C}"/>
              </a:ext>
            </a:extLst>
          </p:cNvPr>
          <p:cNvGrpSpPr>
            <a:grpSpLocks/>
          </p:cNvGrpSpPr>
          <p:nvPr/>
        </p:nvGrpSpPr>
        <p:grpSpPr bwMode="auto">
          <a:xfrm>
            <a:off x="3209312" y="4595618"/>
            <a:ext cx="366127" cy="558714"/>
            <a:chOff x="2837" y="3252"/>
            <a:chExt cx="346" cy="487"/>
          </a:xfrm>
        </p:grpSpPr>
        <p:grpSp>
          <p:nvGrpSpPr>
            <p:cNvPr id="67" name="Group 63">
              <a:extLst>
                <a:ext uri="{FF2B5EF4-FFF2-40B4-BE49-F238E27FC236}">
                  <a16:creationId xmlns:a16="http://schemas.microsoft.com/office/drawing/2014/main" id="{94C32583-D211-4288-B432-64E771DCF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7" y="3696"/>
              <a:ext cx="346" cy="43"/>
              <a:chOff x="2837" y="3922"/>
              <a:chExt cx="346" cy="43"/>
            </a:xfrm>
          </p:grpSpPr>
          <p:sp>
            <p:nvSpPr>
              <p:cNvPr id="69" name="Line 64">
                <a:extLst>
                  <a:ext uri="{FF2B5EF4-FFF2-40B4-BE49-F238E27FC236}">
                    <a16:creationId xmlns:a16="http://schemas.microsoft.com/office/drawing/2014/main" id="{625C412D-6F3A-4E2A-ACA4-07972B4C6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7" y="3922"/>
                <a:ext cx="0" cy="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200" dirty="0"/>
              </a:p>
            </p:txBody>
          </p:sp>
          <p:sp>
            <p:nvSpPr>
              <p:cNvPr id="70" name="Line 65">
                <a:extLst>
                  <a:ext uri="{FF2B5EF4-FFF2-40B4-BE49-F238E27FC236}">
                    <a16:creationId xmlns:a16="http://schemas.microsoft.com/office/drawing/2014/main" id="{6CF18118-65DF-4061-844C-DB081B589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3922"/>
                <a:ext cx="0" cy="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200" dirty="0"/>
              </a:p>
            </p:txBody>
          </p:sp>
          <p:sp>
            <p:nvSpPr>
              <p:cNvPr id="71" name="Line 66">
                <a:extLst>
                  <a:ext uri="{FF2B5EF4-FFF2-40B4-BE49-F238E27FC236}">
                    <a16:creationId xmlns:a16="http://schemas.microsoft.com/office/drawing/2014/main" id="{4DC224EF-3592-45D6-949F-0AA78EEC9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3922"/>
                <a:ext cx="3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200" dirty="0"/>
              </a:p>
            </p:txBody>
          </p:sp>
        </p:grpSp>
        <p:sp>
          <p:nvSpPr>
            <p:cNvPr id="68" name="Line 80">
              <a:extLst>
                <a:ext uri="{FF2B5EF4-FFF2-40B4-BE49-F238E27FC236}">
                  <a16:creationId xmlns:a16="http://schemas.microsoft.com/office/drawing/2014/main" id="{083D6FFA-1FF6-43E5-8416-552680D04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3252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sp>
        <p:nvSpPr>
          <p:cNvPr id="72" name="Rectangle 81">
            <a:extLst>
              <a:ext uri="{FF2B5EF4-FFF2-40B4-BE49-F238E27FC236}">
                <a16:creationId xmlns:a16="http://schemas.microsoft.com/office/drawing/2014/main" id="{DB0D7383-98C7-43EA-AC2A-617DF659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316" y="3043283"/>
            <a:ext cx="722730" cy="403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733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" name="Group 100">
            <a:extLst>
              <a:ext uri="{FF2B5EF4-FFF2-40B4-BE49-F238E27FC236}">
                <a16:creationId xmlns:a16="http://schemas.microsoft.com/office/drawing/2014/main" id="{EF973C1F-86D6-4289-9BC6-D1CFC83486AA}"/>
              </a:ext>
            </a:extLst>
          </p:cNvPr>
          <p:cNvGrpSpPr>
            <a:grpSpLocks/>
          </p:cNvGrpSpPr>
          <p:nvPr/>
        </p:nvGrpSpPr>
        <p:grpSpPr bwMode="auto">
          <a:xfrm>
            <a:off x="2238969" y="4595618"/>
            <a:ext cx="761882" cy="355545"/>
            <a:chOff x="1920" y="3264"/>
            <a:chExt cx="720" cy="300"/>
          </a:xfrm>
        </p:grpSpPr>
        <p:sp>
          <p:nvSpPr>
            <p:cNvPr id="74" name="Line 67">
              <a:extLst>
                <a:ext uri="{FF2B5EF4-FFF2-40B4-BE49-F238E27FC236}">
                  <a16:creationId xmlns:a16="http://schemas.microsoft.com/office/drawing/2014/main" id="{BE62E926-774B-4CA5-9370-302AD288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6" y="32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75" name="Line 68">
              <a:extLst>
                <a:ext uri="{FF2B5EF4-FFF2-40B4-BE49-F238E27FC236}">
                  <a16:creationId xmlns:a16="http://schemas.microsoft.com/office/drawing/2014/main" id="{3C9B20D8-6388-4DA8-953B-A28DCA96B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FC1060B3-64C8-4294-AC5C-5EF12C4F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504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77" name="Line 83">
              <a:extLst>
                <a:ext uri="{FF2B5EF4-FFF2-40B4-BE49-F238E27FC236}">
                  <a16:creationId xmlns:a16="http://schemas.microsoft.com/office/drawing/2014/main" id="{E0FC8B6D-E652-44AC-8509-4AD7E979C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3492"/>
              <a:ext cx="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78" name="Line 84">
              <a:extLst>
                <a:ext uri="{FF2B5EF4-FFF2-40B4-BE49-F238E27FC236}">
                  <a16:creationId xmlns:a16="http://schemas.microsoft.com/office/drawing/2014/main" id="{A1FC029D-021C-45B1-B79C-A0B8EB724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grpSp>
        <p:nvGrpSpPr>
          <p:cNvPr id="79" name="Group 99">
            <a:extLst>
              <a:ext uri="{FF2B5EF4-FFF2-40B4-BE49-F238E27FC236}">
                <a16:creationId xmlns:a16="http://schemas.microsoft.com/office/drawing/2014/main" id="{11D57176-591D-4917-B2E4-8646A6C521C6}"/>
              </a:ext>
            </a:extLst>
          </p:cNvPr>
          <p:cNvGrpSpPr>
            <a:grpSpLocks/>
          </p:cNvGrpSpPr>
          <p:nvPr/>
        </p:nvGrpSpPr>
        <p:grpSpPr bwMode="auto">
          <a:xfrm>
            <a:off x="1655918" y="4608316"/>
            <a:ext cx="365068" cy="139678"/>
            <a:chOff x="1369" y="3276"/>
            <a:chExt cx="345" cy="84"/>
          </a:xfrm>
        </p:grpSpPr>
        <p:grpSp>
          <p:nvGrpSpPr>
            <p:cNvPr id="80" name="Group 59">
              <a:extLst>
                <a:ext uri="{FF2B5EF4-FFF2-40B4-BE49-F238E27FC236}">
                  <a16:creationId xmlns:a16="http://schemas.microsoft.com/office/drawing/2014/main" id="{F7755807-DDEB-4ED5-9902-7C841842A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" y="3317"/>
              <a:ext cx="345" cy="43"/>
              <a:chOff x="1369" y="3317"/>
              <a:chExt cx="345" cy="43"/>
            </a:xfrm>
          </p:grpSpPr>
          <p:sp>
            <p:nvSpPr>
              <p:cNvPr id="82" name="Line 60">
                <a:extLst>
                  <a:ext uri="{FF2B5EF4-FFF2-40B4-BE49-F238E27FC236}">
                    <a16:creationId xmlns:a16="http://schemas.microsoft.com/office/drawing/2014/main" id="{093D570B-D39B-440A-930E-0FA635B10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9" y="3317"/>
                <a:ext cx="0" cy="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200" dirty="0"/>
              </a:p>
            </p:txBody>
          </p:sp>
          <p:sp>
            <p:nvSpPr>
              <p:cNvPr id="83" name="Line 61">
                <a:extLst>
                  <a:ext uri="{FF2B5EF4-FFF2-40B4-BE49-F238E27FC236}">
                    <a16:creationId xmlns:a16="http://schemas.microsoft.com/office/drawing/2014/main" id="{7A492C07-B6F0-446E-9183-1EDE7E1E4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4" y="3317"/>
                <a:ext cx="0" cy="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200" dirty="0"/>
              </a:p>
            </p:txBody>
          </p:sp>
          <p:sp>
            <p:nvSpPr>
              <p:cNvPr id="84" name="Line 62">
                <a:extLst>
                  <a:ext uri="{FF2B5EF4-FFF2-40B4-BE49-F238E27FC236}">
                    <a16:creationId xmlns:a16="http://schemas.microsoft.com/office/drawing/2014/main" id="{06CD0C70-585F-4B17-AF23-FA3659585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9" y="3317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200" dirty="0"/>
              </a:p>
            </p:txBody>
          </p:sp>
        </p:grp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EF520E84-8583-4921-AB50-B9523E253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76"/>
              <a:ext cx="0" cy="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sp>
        <p:nvSpPr>
          <p:cNvPr id="85" name="Text Box 86">
            <a:extLst>
              <a:ext uri="{FF2B5EF4-FFF2-40B4-BE49-F238E27FC236}">
                <a16:creationId xmlns:a16="http://schemas.microsoft.com/office/drawing/2014/main" id="{19855968-03D8-49D4-B0C2-91A124611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083" y="3173437"/>
            <a:ext cx="680404" cy="379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Marketing</a:t>
            </a:r>
          </a:p>
        </p:txBody>
      </p:sp>
      <p:sp>
        <p:nvSpPr>
          <p:cNvPr id="86" name="Line 87">
            <a:extLst>
              <a:ext uri="{FF2B5EF4-FFF2-40B4-BE49-F238E27FC236}">
                <a16:creationId xmlns:a16="http://schemas.microsoft.com/office/drawing/2014/main" id="{49F5D236-0793-43A6-81F9-1AC0D6648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526" y="2741704"/>
            <a:ext cx="0" cy="1269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87" name="Line 88">
            <a:extLst>
              <a:ext uri="{FF2B5EF4-FFF2-40B4-BE49-F238E27FC236}">
                <a16:creationId xmlns:a16="http://schemas.microsoft.com/office/drawing/2014/main" id="{8C8DB076-CC04-4AB0-8FD5-563655721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49" y="2887445"/>
            <a:ext cx="0" cy="10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88" name="Line 89">
            <a:extLst>
              <a:ext uri="{FF2B5EF4-FFF2-40B4-BE49-F238E27FC236}">
                <a16:creationId xmlns:a16="http://schemas.microsoft.com/office/drawing/2014/main" id="{0A6EBCE8-0F46-4552-86EF-2B3CA8CB3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526" y="2868684"/>
            <a:ext cx="0" cy="203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89" name="Line 90">
            <a:extLst>
              <a:ext uri="{FF2B5EF4-FFF2-40B4-BE49-F238E27FC236}">
                <a16:creationId xmlns:a16="http://schemas.microsoft.com/office/drawing/2014/main" id="{D4148FB4-D462-4D8D-810E-12D3E506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3424" y="2868684"/>
            <a:ext cx="0" cy="203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90" name="Line 91">
            <a:extLst>
              <a:ext uri="{FF2B5EF4-FFF2-40B4-BE49-F238E27FC236}">
                <a16:creationId xmlns:a16="http://schemas.microsoft.com/office/drawing/2014/main" id="{23104301-AF8C-4504-ACA2-79F7E8F0F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8475" y="2868684"/>
            <a:ext cx="0" cy="203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91" name="Line 92">
            <a:extLst>
              <a:ext uri="{FF2B5EF4-FFF2-40B4-BE49-F238E27FC236}">
                <a16:creationId xmlns:a16="http://schemas.microsoft.com/office/drawing/2014/main" id="{0204CA18-19F0-4DC7-AFC8-CF8F9CD52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577" y="2868684"/>
            <a:ext cx="0" cy="203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92" name="Line 95">
            <a:extLst>
              <a:ext uri="{FF2B5EF4-FFF2-40B4-BE49-F238E27FC236}">
                <a16:creationId xmlns:a16="http://schemas.microsoft.com/office/drawing/2014/main" id="{C79B3A03-5496-4C67-BD79-1D618DF06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2836" y="2868684"/>
            <a:ext cx="0" cy="203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93" name="Line 96">
            <a:extLst>
              <a:ext uri="{FF2B5EF4-FFF2-40B4-BE49-F238E27FC236}">
                <a16:creationId xmlns:a16="http://schemas.microsoft.com/office/drawing/2014/main" id="{2E7157AB-7CF0-4975-BF25-90642E367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4514" y="4036904"/>
            <a:ext cx="0" cy="203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94" name="Line 98">
            <a:extLst>
              <a:ext uri="{FF2B5EF4-FFF2-40B4-BE49-F238E27FC236}">
                <a16:creationId xmlns:a16="http://schemas.microsoft.com/office/drawing/2014/main" id="{C853FAF6-FE80-4513-A138-8AFF82213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89" y="4087697"/>
            <a:ext cx="0" cy="1523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95" name="Rectangle 79">
            <a:extLst>
              <a:ext uri="{FF2B5EF4-FFF2-40B4-BE49-F238E27FC236}">
                <a16:creationId xmlns:a16="http://schemas.microsoft.com/office/drawing/2014/main" id="{0EB0643F-AA93-419B-8153-9A80B841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227" y="4524116"/>
            <a:ext cx="2706799" cy="3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Replica Std" panose="020B0504020101020102" pitchFamily="34" charset="0"/>
              </a:rPr>
              <a:t>Functional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7943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Functional Organisation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954360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Easier budgeting and cost control 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Better technical control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Flexibility and broad base of resources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Continuity in the functional disciplines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Lines of responsibility are easily understood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Facilitates mass production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Single reporting for employees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Communication channels (vertical) are understood </a:t>
            </a:r>
          </a:p>
          <a:p>
            <a:pPr defTabSz="609539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Quick reaction capability (depending on priorities of functional managers)</a:t>
            </a:r>
            <a:endParaRPr lang="en-CA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Functional Organisation –Disadvantages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No one individual directly responsible for the total project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Does not provide project-oriented emphasis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Coordination can become complex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Decisions are slow and often favour the strongest functional group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No customer focus/response to customer slow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Motivation and innovation are decreased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Ideas tend to be functionally oriented</a:t>
            </a:r>
            <a:endParaRPr lang="en-CA" sz="1600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3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Project Organisation</a:t>
            </a:r>
          </a:p>
        </p:txBody>
      </p:sp>
      <p:sp>
        <p:nvSpPr>
          <p:cNvPr id="4" name="Rectangle 95">
            <a:extLst>
              <a:ext uri="{FF2B5EF4-FFF2-40B4-BE49-F238E27FC236}">
                <a16:creationId xmlns:a16="http://schemas.microsoft.com/office/drawing/2014/main" id="{39E5B56F-A63F-4EC3-B820-76931A8F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666" y="2493107"/>
            <a:ext cx="1394499" cy="54344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5" name="Rectangle 97">
            <a:extLst>
              <a:ext uri="{FF2B5EF4-FFF2-40B4-BE49-F238E27FC236}">
                <a16:creationId xmlns:a16="http://schemas.microsoft.com/office/drawing/2014/main" id="{50F46763-09F0-453E-9234-AEB6D435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48" y="3271920"/>
            <a:ext cx="1159946" cy="48833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6" name="Rectangle 98">
            <a:extLst>
              <a:ext uri="{FF2B5EF4-FFF2-40B4-BE49-F238E27FC236}">
                <a16:creationId xmlns:a16="http://schemas.microsoft.com/office/drawing/2014/main" id="{D718D24F-E27F-475C-9A9F-DC707D39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458" y="3271920"/>
            <a:ext cx="1168918" cy="48833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7" name="Rectangle 99">
            <a:extLst>
              <a:ext uri="{FF2B5EF4-FFF2-40B4-BE49-F238E27FC236}">
                <a16:creationId xmlns:a16="http://schemas.microsoft.com/office/drawing/2014/main" id="{B0311BA1-E2F1-4904-8E64-08D803D26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768" y="3271920"/>
            <a:ext cx="1121496" cy="48833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dirty="0"/>
          </a:p>
        </p:txBody>
      </p:sp>
      <p:sp>
        <p:nvSpPr>
          <p:cNvPr id="8" name="Rectangle 159">
            <a:extLst>
              <a:ext uri="{FF2B5EF4-FFF2-40B4-BE49-F238E27FC236}">
                <a16:creationId xmlns:a16="http://schemas.microsoft.com/office/drawing/2014/main" id="{249A92BF-5DF6-4972-9505-5041991D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137" y="2510038"/>
            <a:ext cx="999732" cy="3903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67" b="1" dirty="0">
                <a:latin typeface="Replica Std" panose="020B0504020101020102" pitchFamily="34" charset="0"/>
              </a:rPr>
              <a:t>Chief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67" b="1" dirty="0">
                <a:latin typeface="Replica Std" panose="020B0504020101020102" pitchFamily="34" charset="0"/>
              </a:rPr>
              <a:t>Executive</a:t>
            </a:r>
          </a:p>
        </p:txBody>
      </p:sp>
      <p:sp>
        <p:nvSpPr>
          <p:cNvPr id="9" name="Rectangle 160">
            <a:extLst>
              <a:ext uri="{FF2B5EF4-FFF2-40B4-BE49-F238E27FC236}">
                <a16:creationId xmlns:a16="http://schemas.microsoft.com/office/drawing/2014/main" id="{7D5ED0D1-3CC5-477E-A897-272CD566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47" y="3322713"/>
            <a:ext cx="1159947" cy="349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Project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Manager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83A06E-090E-4F26-BD85-F09AA22B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098" y="3337822"/>
            <a:ext cx="999732" cy="349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Project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Manager</a:t>
            </a:r>
          </a:p>
        </p:txBody>
      </p:sp>
      <p:sp>
        <p:nvSpPr>
          <p:cNvPr id="11" name="Rectangle 162">
            <a:extLst>
              <a:ext uri="{FF2B5EF4-FFF2-40B4-BE49-F238E27FC236}">
                <a16:creationId xmlns:a16="http://schemas.microsoft.com/office/drawing/2014/main" id="{0A17A677-4E7C-497E-9519-63C8CF40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561" y="3322713"/>
            <a:ext cx="999732" cy="349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61374" tIns="30687" rIns="61374" bIns="306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Project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Manager</a:t>
            </a:r>
          </a:p>
        </p:txBody>
      </p:sp>
      <p:grpSp>
        <p:nvGrpSpPr>
          <p:cNvPr id="12" name="Group 231">
            <a:extLst>
              <a:ext uri="{FF2B5EF4-FFF2-40B4-BE49-F238E27FC236}">
                <a16:creationId xmlns:a16="http://schemas.microsoft.com/office/drawing/2014/main" id="{2DCE5427-E8E4-42B6-9462-F2E93998CE0B}"/>
              </a:ext>
            </a:extLst>
          </p:cNvPr>
          <p:cNvGrpSpPr>
            <a:grpSpLocks/>
          </p:cNvGrpSpPr>
          <p:nvPr/>
        </p:nvGrpSpPr>
        <p:grpSpPr bwMode="auto">
          <a:xfrm>
            <a:off x="2200989" y="3045119"/>
            <a:ext cx="3130028" cy="231244"/>
            <a:chOff x="1200" y="1912"/>
            <a:chExt cx="3672" cy="264"/>
          </a:xfrm>
          <a:solidFill>
            <a:schemeClr val="bg2">
              <a:lumMod val="90000"/>
            </a:schemeClr>
          </a:solidFill>
        </p:grpSpPr>
        <p:sp>
          <p:nvSpPr>
            <p:cNvPr id="13" name="Line 96">
              <a:extLst>
                <a:ext uri="{FF2B5EF4-FFF2-40B4-BE49-F238E27FC236}">
                  <a16:creationId xmlns:a16="http://schemas.microsoft.com/office/drawing/2014/main" id="{E7E54D34-5620-4EB3-A70F-FB193BD53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032"/>
              <a:ext cx="3671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14" name="Line 177">
              <a:extLst>
                <a:ext uri="{FF2B5EF4-FFF2-40B4-BE49-F238E27FC236}">
                  <a16:creationId xmlns:a16="http://schemas.microsoft.com/office/drawing/2014/main" id="{ED9F6E82-BF4B-4EF3-B8E0-9B77D3E2F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912"/>
              <a:ext cx="0" cy="1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15" name="Line 179">
              <a:extLst>
                <a:ext uri="{FF2B5EF4-FFF2-40B4-BE49-F238E27FC236}">
                  <a16:creationId xmlns:a16="http://schemas.microsoft.com/office/drawing/2014/main" id="{58EC399D-2D96-4BDA-A30B-2DDB58DA7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32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16" name="Line 180">
              <a:extLst>
                <a:ext uri="{FF2B5EF4-FFF2-40B4-BE49-F238E27FC236}">
                  <a16:creationId xmlns:a16="http://schemas.microsoft.com/office/drawing/2014/main" id="{DE6D2857-3E1E-4483-A7E0-70E4F5DE3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32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17" name="Line 183">
              <a:extLst>
                <a:ext uri="{FF2B5EF4-FFF2-40B4-BE49-F238E27FC236}">
                  <a16:creationId xmlns:a16="http://schemas.microsoft.com/office/drawing/2014/main" id="{CF879276-8DBA-4E8A-9F1B-133B23837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" y="2032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sp>
        <p:nvSpPr>
          <p:cNvPr id="19" name="Rectangle 102">
            <a:extLst>
              <a:ext uri="{FF2B5EF4-FFF2-40B4-BE49-F238E27FC236}">
                <a16:creationId xmlns:a16="http://schemas.microsoft.com/office/drawing/2014/main" id="{69C113FF-0725-448E-A36A-84EA35D9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964" y="4031686"/>
            <a:ext cx="738264" cy="43193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MANU.</a:t>
            </a:r>
            <a:endParaRPr lang="en-CA" altLang="en-US" sz="933" b="1" dirty="0">
              <a:latin typeface="Replica Std" panose="020B0504020101020102" pitchFamily="34" charset="0"/>
            </a:endParaRPr>
          </a:p>
        </p:txBody>
      </p:sp>
      <p:grpSp>
        <p:nvGrpSpPr>
          <p:cNvPr id="20" name="Group 121">
            <a:extLst>
              <a:ext uri="{FF2B5EF4-FFF2-40B4-BE49-F238E27FC236}">
                <a16:creationId xmlns:a16="http://schemas.microsoft.com/office/drawing/2014/main" id="{4FEE948E-84E3-4B1D-93D1-87E115149B3C}"/>
              </a:ext>
            </a:extLst>
          </p:cNvPr>
          <p:cNvGrpSpPr>
            <a:grpSpLocks/>
          </p:cNvGrpSpPr>
          <p:nvPr/>
        </p:nvGrpSpPr>
        <p:grpSpPr bwMode="auto">
          <a:xfrm>
            <a:off x="3126458" y="3661327"/>
            <a:ext cx="1168918" cy="492176"/>
            <a:chOff x="1369" y="2194"/>
            <a:chExt cx="432" cy="173"/>
          </a:xfrm>
        </p:grpSpPr>
        <p:sp>
          <p:nvSpPr>
            <p:cNvPr id="21" name="Line 122">
              <a:extLst>
                <a:ext uri="{FF2B5EF4-FFF2-40B4-BE49-F238E27FC236}">
                  <a16:creationId xmlns:a16="http://schemas.microsoft.com/office/drawing/2014/main" id="{4C1190A8-7250-42B7-AB84-74E1E4D0A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22" name="Line 123">
              <a:extLst>
                <a:ext uri="{FF2B5EF4-FFF2-40B4-BE49-F238E27FC236}">
                  <a16:creationId xmlns:a16="http://schemas.microsoft.com/office/drawing/2014/main" id="{302C7092-23BF-4C30-A688-046C4F1BB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23" name="Line 124">
              <a:extLst>
                <a:ext uri="{FF2B5EF4-FFF2-40B4-BE49-F238E27FC236}">
                  <a16:creationId xmlns:a16="http://schemas.microsoft.com/office/drawing/2014/main" id="{9E3D46B9-E8B7-4D76-92C9-41829B8BE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24" name="Line 125">
              <a:extLst>
                <a:ext uri="{FF2B5EF4-FFF2-40B4-BE49-F238E27FC236}">
                  <a16:creationId xmlns:a16="http://schemas.microsoft.com/office/drawing/2014/main" id="{3B93BA3F-DC18-43CF-A16A-0580045EF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sp>
        <p:nvSpPr>
          <p:cNvPr id="25" name="Rectangle 185">
            <a:extLst>
              <a:ext uri="{FF2B5EF4-FFF2-40B4-BE49-F238E27FC236}">
                <a16:creationId xmlns:a16="http://schemas.microsoft.com/office/drawing/2014/main" id="{13AB6962-5C56-4FDB-A25B-F875FB8FC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13" y="4031686"/>
            <a:ext cx="738264" cy="43193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ENG.</a:t>
            </a:r>
            <a:endParaRPr lang="en-CA" altLang="en-US" sz="933" b="1" dirty="0">
              <a:latin typeface="Replica Std" panose="020B0504020101020102" pitchFamily="34" charset="0"/>
            </a:endParaRPr>
          </a:p>
        </p:txBody>
      </p:sp>
      <p:sp>
        <p:nvSpPr>
          <p:cNvPr id="26" name="Rectangle 209">
            <a:extLst>
              <a:ext uri="{FF2B5EF4-FFF2-40B4-BE49-F238E27FC236}">
                <a16:creationId xmlns:a16="http://schemas.microsoft.com/office/drawing/2014/main" id="{A94C6AD3-A0FF-4427-B082-048EF780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862" y="4031686"/>
            <a:ext cx="738264" cy="43193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MANU.</a:t>
            </a:r>
            <a:endParaRPr lang="en-CA" altLang="en-US" sz="933" b="1" dirty="0">
              <a:latin typeface="Replica Std" panose="020B0504020101020102" pitchFamily="34" charset="0"/>
            </a:endParaRPr>
          </a:p>
        </p:txBody>
      </p:sp>
      <p:sp>
        <p:nvSpPr>
          <p:cNvPr id="27" name="Line 211">
            <a:extLst>
              <a:ext uri="{FF2B5EF4-FFF2-40B4-BE49-F238E27FC236}">
                <a16:creationId xmlns:a16="http://schemas.microsoft.com/office/drawing/2014/main" id="{6A0340C1-70A9-4550-99C1-F1F09AF3D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356" y="3863437"/>
            <a:ext cx="1168918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8" name="Line 212">
            <a:extLst>
              <a:ext uri="{FF2B5EF4-FFF2-40B4-BE49-F238E27FC236}">
                <a16:creationId xmlns:a16="http://schemas.microsoft.com/office/drawing/2014/main" id="{E3CD3DF9-C466-4981-B0AB-36B1095E2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881" y="3661327"/>
            <a:ext cx="1" cy="2012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29" name="Line 213">
            <a:extLst>
              <a:ext uri="{FF2B5EF4-FFF2-40B4-BE49-F238E27FC236}">
                <a16:creationId xmlns:a16="http://schemas.microsoft.com/office/drawing/2014/main" id="{FC298C1C-788B-413A-9759-AD49EA02E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748" y="3863438"/>
            <a:ext cx="1" cy="203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30" name="Line 214">
            <a:extLst>
              <a:ext uri="{FF2B5EF4-FFF2-40B4-BE49-F238E27FC236}">
                <a16:creationId xmlns:a16="http://schemas.microsoft.com/office/drawing/2014/main" id="{22050027-DB68-4BA3-871E-A15316168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356" y="3863438"/>
            <a:ext cx="1" cy="203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200" dirty="0"/>
          </a:p>
        </p:txBody>
      </p:sp>
      <p:sp>
        <p:nvSpPr>
          <p:cNvPr id="31" name="Rectangle 215">
            <a:extLst>
              <a:ext uri="{FF2B5EF4-FFF2-40B4-BE49-F238E27FC236}">
                <a16:creationId xmlns:a16="http://schemas.microsoft.com/office/drawing/2014/main" id="{EC9247C9-F3B8-4AB6-B1D8-6D1749D4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11" y="4031686"/>
            <a:ext cx="738264" cy="43193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ENG.</a:t>
            </a:r>
            <a:endParaRPr lang="en-CA" altLang="en-US" sz="933" b="1" dirty="0">
              <a:latin typeface="Replica Std" panose="020B0504020101020102" pitchFamily="34" charset="0"/>
            </a:endParaRPr>
          </a:p>
        </p:txBody>
      </p:sp>
      <p:sp>
        <p:nvSpPr>
          <p:cNvPr id="33" name="Rectangle 218">
            <a:extLst>
              <a:ext uri="{FF2B5EF4-FFF2-40B4-BE49-F238E27FC236}">
                <a16:creationId xmlns:a16="http://schemas.microsoft.com/office/drawing/2014/main" id="{D2FD31DF-3858-484C-B250-B2384ACB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274" y="4031686"/>
            <a:ext cx="738264" cy="43193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MANU.</a:t>
            </a:r>
            <a:endParaRPr lang="en-CA" altLang="en-US" sz="933" b="1" dirty="0">
              <a:latin typeface="Replica Std" panose="020B0504020101020102" pitchFamily="34" charset="0"/>
            </a:endParaRPr>
          </a:p>
        </p:txBody>
      </p:sp>
      <p:grpSp>
        <p:nvGrpSpPr>
          <p:cNvPr id="34" name="Group 219">
            <a:extLst>
              <a:ext uri="{FF2B5EF4-FFF2-40B4-BE49-F238E27FC236}">
                <a16:creationId xmlns:a16="http://schemas.microsoft.com/office/drawing/2014/main" id="{94DA9DAD-2171-42F1-AD7C-EC190BFE5420}"/>
              </a:ext>
            </a:extLst>
          </p:cNvPr>
          <p:cNvGrpSpPr>
            <a:grpSpLocks/>
          </p:cNvGrpSpPr>
          <p:nvPr/>
        </p:nvGrpSpPr>
        <p:grpSpPr bwMode="auto">
          <a:xfrm>
            <a:off x="5005768" y="3661327"/>
            <a:ext cx="1168918" cy="492176"/>
            <a:chOff x="1369" y="2194"/>
            <a:chExt cx="432" cy="173"/>
          </a:xfrm>
        </p:grpSpPr>
        <p:sp>
          <p:nvSpPr>
            <p:cNvPr id="35" name="Line 220">
              <a:extLst>
                <a:ext uri="{FF2B5EF4-FFF2-40B4-BE49-F238E27FC236}">
                  <a16:creationId xmlns:a16="http://schemas.microsoft.com/office/drawing/2014/main" id="{D64A5B3E-9285-4B54-BC21-B7462FF0E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22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6" name="Line 221">
              <a:extLst>
                <a:ext uri="{FF2B5EF4-FFF2-40B4-BE49-F238E27FC236}">
                  <a16:creationId xmlns:a16="http://schemas.microsoft.com/office/drawing/2014/main" id="{39CA78FE-2F5C-42E9-804E-685D065E8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2194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7" name="Line 222">
              <a:extLst>
                <a:ext uri="{FF2B5EF4-FFF2-40B4-BE49-F238E27FC236}">
                  <a16:creationId xmlns:a16="http://schemas.microsoft.com/office/drawing/2014/main" id="{E4D6471B-8DF8-42DA-9654-156A706B3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  <p:sp>
          <p:nvSpPr>
            <p:cNvPr id="38" name="Line 223">
              <a:extLst>
                <a:ext uri="{FF2B5EF4-FFF2-40B4-BE49-F238E27FC236}">
                  <a16:creationId xmlns:a16="http://schemas.microsoft.com/office/drawing/2014/main" id="{EBF0E4DD-EF1D-4047-BB1B-F381BA796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2280"/>
              <a:ext cx="0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200" dirty="0"/>
            </a:p>
          </p:txBody>
        </p:sp>
      </p:grpSp>
      <p:sp>
        <p:nvSpPr>
          <p:cNvPr id="39" name="Rectangle 224">
            <a:extLst>
              <a:ext uri="{FF2B5EF4-FFF2-40B4-BE49-F238E27FC236}">
                <a16:creationId xmlns:a16="http://schemas.microsoft.com/office/drawing/2014/main" id="{ADDB2972-4F3A-4026-8503-913D7470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223" y="4031686"/>
            <a:ext cx="738264" cy="431936"/>
          </a:xfrm>
          <a:prstGeom prst="rect">
            <a:avLst/>
          </a:prstGeom>
          <a:solidFill>
            <a:srgbClr val="D7151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33" b="1" dirty="0">
                <a:latin typeface="Replica Std" panose="020B0504020101020102" pitchFamily="34" charset="0"/>
              </a:rPr>
              <a:t>ENG.</a:t>
            </a:r>
            <a:endParaRPr lang="en-CA" altLang="en-US" sz="933" b="1" dirty="0">
              <a:latin typeface="Replica Std" panose="020B0504020101020102" pitchFamily="34" charset="0"/>
            </a:endParaRPr>
          </a:p>
        </p:txBody>
      </p:sp>
      <p:sp>
        <p:nvSpPr>
          <p:cNvPr id="40" name="Line 225">
            <a:extLst>
              <a:ext uri="{FF2B5EF4-FFF2-40B4-BE49-F238E27FC236}">
                <a16:creationId xmlns:a16="http://schemas.microsoft.com/office/drawing/2014/main" id="{B5A6A995-F837-4C06-8308-ED8348110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356" y="4372417"/>
            <a:ext cx="1" cy="252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41" name="Line 226">
            <a:extLst>
              <a:ext uri="{FF2B5EF4-FFF2-40B4-BE49-F238E27FC236}">
                <a16:creationId xmlns:a16="http://schemas.microsoft.com/office/drawing/2014/main" id="{02670B06-6214-4303-A8E3-48ED4EE75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1407" y="4372417"/>
            <a:ext cx="1" cy="252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42" name="Line 227">
            <a:extLst>
              <a:ext uri="{FF2B5EF4-FFF2-40B4-BE49-F238E27FC236}">
                <a16:creationId xmlns:a16="http://schemas.microsoft.com/office/drawing/2014/main" id="{E19730E9-D3DC-495C-BEA1-0566BA0B1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68" y="4372417"/>
            <a:ext cx="1" cy="252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43" name="Line 228">
            <a:extLst>
              <a:ext uri="{FF2B5EF4-FFF2-40B4-BE49-F238E27FC236}">
                <a16:creationId xmlns:a16="http://schemas.microsoft.com/office/drawing/2014/main" id="{EBECE00E-FC2F-4059-8C22-27EE4533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1509" y="4372417"/>
            <a:ext cx="1" cy="252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44" name="Line 229">
            <a:extLst>
              <a:ext uri="{FF2B5EF4-FFF2-40B4-BE49-F238E27FC236}">
                <a16:creationId xmlns:a16="http://schemas.microsoft.com/office/drawing/2014/main" id="{50582AFF-3AAA-4013-9708-00D08B957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6458" y="4372417"/>
            <a:ext cx="1" cy="252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  <p:sp>
        <p:nvSpPr>
          <p:cNvPr id="45" name="Line 230">
            <a:extLst>
              <a:ext uri="{FF2B5EF4-FFF2-40B4-BE49-F238E27FC236}">
                <a16:creationId xmlns:a16="http://schemas.microsoft.com/office/drawing/2014/main" id="{72C8286F-BC4F-4E1C-9937-458BB10F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819" y="4372417"/>
            <a:ext cx="1" cy="252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978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Project Organisation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Complete line authority over project 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Team members work directly for project manager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Strong communication channels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Staff expertise can be focused on a project while minimizing sharing across projects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Low project lead times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High project morale/loyalty</a:t>
            </a:r>
          </a:p>
          <a:p>
            <a:pPr defTabSz="609539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High customer focus</a:t>
            </a:r>
            <a:endParaRPr lang="en-CA" sz="1600" dirty="0">
              <a:solidFill>
                <a:prstClr val="black"/>
              </a:solidFill>
              <a:latin typeface="Replica Std" panose="020B0504020101020102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7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0810" y="215966"/>
            <a:ext cx="5879093" cy="15597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4000" b="1" dirty="0">
                <a:latin typeface="Replica Std" panose="020B0504020101020102" pitchFamily="34" charset="0"/>
              </a:rPr>
              <a:t>Project Organisation –</a:t>
            </a:r>
            <a:br>
              <a:rPr lang="en-US" sz="4000" b="1" dirty="0">
                <a:latin typeface="Replica Std" panose="020B0504020101020102" pitchFamily="34" charset="0"/>
              </a:rPr>
            </a:br>
            <a:r>
              <a:rPr lang="en-US" sz="4000" b="1" dirty="0">
                <a:latin typeface="Replica Std" panose="020B0504020101020102" pitchFamily="34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810" y="1832161"/>
            <a:ext cx="5616013" cy="46348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High cost due to duplication of effort 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Tendency to retain personnel on a project after they are needed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Functional expertise decreases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Reduced technical interchange between projects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Replica Std" panose="020B0504020101020102" pitchFamily="34" charset="0"/>
              </a:rPr>
              <a:t>Reduced career continuity and opportunities</a:t>
            </a: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2133" dirty="0">
              <a:solidFill>
                <a:prstClr val="black"/>
              </a:solidFill>
            </a:endParaRPr>
          </a:p>
          <a:p>
            <a:pPr defTabSz="609539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CA" altLang="en-US" sz="2133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133" dirty="0">
              <a:latin typeface="Replica Std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6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593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Replica Std</vt:lpstr>
      <vt:lpstr>Times New Roman</vt:lpstr>
      <vt:lpstr>Office Theme</vt:lpstr>
      <vt:lpstr>PowerPoint Presentation</vt:lpstr>
      <vt:lpstr>3 Basic Types of structure</vt:lpstr>
      <vt:lpstr>Functional Organisation</vt:lpstr>
      <vt:lpstr>Functional Organisation</vt:lpstr>
      <vt:lpstr>Functional Organisation – Advantages</vt:lpstr>
      <vt:lpstr>Functional Organisation –Disadvantages</vt:lpstr>
      <vt:lpstr>Project Organisation</vt:lpstr>
      <vt:lpstr>Project Organisation – Advantages</vt:lpstr>
      <vt:lpstr>Project Organisation – Disadvantages</vt:lpstr>
      <vt:lpstr>Project Organisation</vt:lpstr>
      <vt:lpstr>Project Organisation – Project Management Implications</vt:lpstr>
      <vt:lpstr>Matrix Organisation</vt:lpstr>
      <vt:lpstr>Strong and Weak Matrix</vt:lpstr>
      <vt:lpstr>Matrix Organisation</vt:lpstr>
      <vt:lpstr>Matrix Organisation – Advantages</vt:lpstr>
      <vt:lpstr>Matrix Organisation –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2020-12-13T21:23:41Z</dcterms:created>
  <dcterms:modified xsi:type="dcterms:W3CDTF">2020-12-13T21:25:25Z</dcterms:modified>
</cp:coreProperties>
</file>