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media/image1.png" ContentType="image/png"/>
  <Override PartName="/ppt/media/image2.wmf" ContentType="image/x-wmf"/>
  <Override PartName="/ppt/media/image3.wmf" ContentType="image/x-wmf"/>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Click to move the slide</a:t>
            </a:r>
            <a:endParaRPr b="0" lang="en-GB" sz="4400" spc="-1" strike="noStrike">
              <a:latin typeface="Arial"/>
            </a:endParaRPr>
          </a:p>
        </p:txBody>
      </p:sp>
      <p:sp>
        <p:nvSpPr>
          <p:cNvPr id="269"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270"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271"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272"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27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A440DA9-39B2-4794-8782-4C0706DA33D1}"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685800" y="1143000"/>
            <a:ext cx="5486040" cy="3085920"/>
          </a:xfrm>
          <a:prstGeom prst="rect">
            <a:avLst/>
          </a:prstGeom>
        </p:spPr>
      </p:sp>
      <p:sp>
        <p:nvSpPr>
          <p:cNvPr id="366"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GB" sz="2000" spc="-1" strike="noStrike">
                <a:latin typeface="Arial"/>
              </a:rPr>
              <a:t>So no GUI</a:t>
            </a:r>
            <a:endParaRPr b="0" lang="en-GB" sz="2000" spc="-1" strike="noStrike">
              <a:latin typeface="Arial"/>
            </a:endParaRPr>
          </a:p>
          <a:p>
            <a:pPr marL="216000" indent="-216000">
              <a:lnSpc>
                <a:spcPct val="100000"/>
              </a:lnSpc>
            </a:pPr>
            <a:r>
              <a:rPr b="0" lang="en-GB" sz="2000" spc="-1" strike="noStrike">
                <a:latin typeface="Arial"/>
              </a:rPr>
              <a:t>OO code is more maintainable – why?</a:t>
            </a:r>
            <a:endParaRPr b="0" lang="en-GB" sz="2000" spc="-1" strike="noStrike">
              <a:latin typeface="Arial"/>
            </a:endParaRPr>
          </a:p>
          <a:p>
            <a:pPr marL="216000" indent="-216000">
              <a:lnSpc>
                <a:spcPct val="100000"/>
              </a:lnSpc>
            </a:pPr>
            <a:r>
              <a:rPr b="0" lang="en-GB" sz="2000" spc="-1" strike="noStrike">
                <a:latin typeface="Arial"/>
              </a:rPr>
              <a:t>Platform independent, so why pick Java?</a:t>
            </a:r>
            <a:endParaRPr b="0" lang="en-GB" sz="2000" spc="-1" strike="noStrike">
              <a:latin typeface="Arial"/>
            </a:endParaRPr>
          </a:p>
          <a:p>
            <a:pPr marL="216000" indent="-216000">
              <a:lnSpc>
                <a:spcPct val="100000"/>
              </a:lnSpc>
            </a:pPr>
            <a:endParaRPr b="0" lang="en-GB" sz="2000" spc="-1" strike="noStrike">
              <a:latin typeface="Arial"/>
            </a:endParaRPr>
          </a:p>
        </p:txBody>
      </p:sp>
      <p:sp>
        <p:nvSpPr>
          <p:cNvPr id="367" name="TextShape 3"/>
          <p:cNvSpPr txBox="1"/>
          <p:nvPr/>
        </p:nvSpPr>
        <p:spPr>
          <a:xfrm>
            <a:off x="3884760" y="8685360"/>
            <a:ext cx="2971440" cy="458280"/>
          </a:xfrm>
          <a:prstGeom prst="rect">
            <a:avLst/>
          </a:prstGeom>
          <a:noFill/>
          <a:ln w="0">
            <a:noFill/>
          </a:ln>
        </p:spPr>
        <p:txBody>
          <a:bodyPr anchor="b">
            <a:noAutofit/>
          </a:bodyPr>
          <a:p>
            <a:pPr algn="r">
              <a:lnSpc>
                <a:spcPct val="100000"/>
              </a:lnSpc>
            </a:pPr>
            <a:fld id="{06BF849E-87B4-4E79-875F-8BDC2BCB4F28}" type="slidenum">
              <a:rPr b="0" lang="en-GB" sz="1200" spc="-1" strike="noStrike">
                <a:solidFill>
                  <a:srgbClr val="000000"/>
                </a:solidFill>
                <a:latin typeface="+mn-lt"/>
                <a:ea typeface="+mn-ea"/>
              </a:rPr>
              <a:t>16</a:t>
            </a:fld>
            <a:endParaRPr b="0" lang="en-GB"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685800" y="1143000"/>
            <a:ext cx="5486040" cy="3085920"/>
          </a:xfrm>
          <a:prstGeom prst="rect">
            <a:avLst/>
          </a:prstGeom>
        </p:spPr>
      </p:sp>
      <p:sp>
        <p:nvSpPr>
          <p:cNvPr id="369" name="PlaceHolder 2"/>
          <p:cNvSpPr>
            <a:spLocks noGrp="1"/>
          </p:cNvSpPr>
          <p:nvPr>
            <p:ph type="body"/>
          </p:nvPr>
        </p:nvSpPr>
        <p:spPr>
          <a:xfrm>
            <a:off x="685800" y="4400640"/>
            <a:ext cx="5486040" cy="3600000"/>
          </a:xfrm>
          <a:prstGeom prst="rect">
            <a:avLst/>
          </a:prstGeom>
        </p:spPr>
        <p:txBody>
          <a:bodyPr>
            <a:noAutofit/>
          </a:bodyPr>
          <a:p>
            <a:endParaRPr b="0" lang="en-GB" sz="2000" spc="-1" strike="noStrike">
              <a:latin typeface="Arial"/>
            </a:endParaRPr>
          </a:p>
        </p:txBody>
      </p:sp>
      <p:sp>
        <p:nvSpPr>
          <p:cNvPr id="370" name="TextShape 3"/>
          <p:cNvSpPr txBox="1"/>
          <p:nvPr/>
        </p:nvSpPr>
        <p:spPr>
          <a:xfrm>
            <a:off x="3884760" y="8685360"/>
            <a:ext cx="2971440" cy="458280"/>
          </a:xfrm>
          <a:prstGeom prst="rect">
            <a:avLst/>
          </a:prstGeom>
          <a:noFill/>
          <a:ln w="0">
            <a:noFill/>
          </a:ln>
        </p:spPr>
        <p:txBody>
          <a:bodyPr anchor="b">
            <a:noAutofit/>
          </a:bodyPr>
          <a:p>
            <a:pPr algn="r">
              <a:lnSpc>
                <a:spcPct val="100000"/>
              </a:lnSpc>
            </a:pPr>
            <a:fld id="{E2AF50DA-A6B5-4408-8637-AEF885E5D15F}" type="slidenum">
              <a:rPr b="0" lang="en-GB" sz="1200" spc="-1" strike="noStrike">
                <a:solidFill>
                  <a:srgbClr val="000000"/>
                </a:solidFill>
                <a:latin typeface="+mn-lt"/>
                <a:ea typeface="+mn-ea"/>
              </a:rPr>
              <a:t>16</a:t>
            </a:fld>
            <a:endParaRPr b="0" lang="en-GB"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sldImg"/>
          </p:nvPr>
        </p:nvSpPr>
        <p:spPr>
          <a:xfrm>
            <a:off x="685800" y="1143000"/>
            <a:ext cx="5486040" cy="3085920"/>
          </a:xfrm>
          <a:prstGeom prst="rect">
            <a:avLst/>
          </a:prstGeom>
        </p:spPr>
      </p:sp>
      <p:sp>
        <p:nvSpPr>
          <p:cNvPr id="372" name="PlaceHolder 2"/>
          <p:cNvSpPr>
            <a:spLocks noGrp="1"/>
          </p:cNvSpPr>
          <p:nvPr>
            <p:ph type="body"/>
          </p:nvPr>
        </p:nvSpPr>
        <p:spPr>
          <a:xfrm>
            <a:off x="685800" y="4400640"/>
            <a:ext cx="5486040" cy="3600000"/>
          </a:xfrm>
          <a:prstGeom prst="rect">
            <a:avLst/>
          </a:prstGeom>
        </p:spPr>
        <p:txBody>
          <a:bodyPr>
            <a:noAutofit/>
          </a:bodyPr>
          <a:p>
            <a:endParaRPr b="0" lang="en-GB" sz="2000" spc="-1" strike="noStrike">
              <a:latin typeface="Arial"/>
            </a:endParaRPr>
          </a:p>
        </p:txBody>
      </p:sp>
      <p:sp>
        <p:nvSpPr>
          <p:cNvPr id="373" name="TextShape 3"/>
          <p:cNvSpPr txBox="1"/>
          <p:nvPr/>
        </p:nvSpPr>
        <p:spPr>
          <a:xfrm>
            <a:off x="3884760" y="8685360"/>
            <a:ext cx="2971440" cy="458280"/>
          </a:xfrm>
          <a:prstGeom prst="rect">
            <a:avLst/>
          </a:prstGeom>
          <a:noFill/>
          <a:ln w="0">
            <a:noFill/>
          </a:ln>
        </p:spPr>
        <p:txBody>
          <a:bodyPr anchor="b">
            <a:noAutofit/>
          </a:bodyPr>
          <a:p>
            <a:pPr algn="r">
              <a:lnSpc>
                <a:spcPct val="100000"/>
              </a:lnSpc>
            </a:pPr>
            <a:fld id="{4209D7AE-985F-4C45-9E92-51139B32E35F}"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sldImg"/>
          </p:nvPr>
        </p:nvSpPr>
        <p:spPr>
          <a:xfrm>
            <a:off x="685800" y="1143000"/>
            <a:ext cx="5486040" cy="3085920"/>
          </a:xfrm>
          <a:prstGeom prst="rect">
            <a:avLst/>
          </a:prstGeom>
        </p:spPr>
      </p:sp>
      <p:sp>
        <p:nvSpPr>
          <p:cNvPr id="375" name="PlaceHolder 2"/>
          <p:cNvSpPr>
            <a:spLocks noGrp="1"/>
          </p:cNvSpPr>
          <p:nvPr>
            <p:ph type="body"/>
          </p:nvPr>
        </p:nvSpPr>
        <p:spPr>
          <a:xfrm>
            <a:off x="685800" y="4400640"/>
            <a:ext cx="5486040" cy="3600000"/>
          </a:xfrm>
          <a:prstGeom prst="rect">
            <a:avLst/>
          </a:prstGeom>
        </p:spPr>
        <p:txBody>
          <a:bodyPr>
            <a:noAutofit/>
          </a:bodyPr>
          <a:p>
            <a:endParaRPr b="0" lang="en-GB" sz="2000" spc="-1" strike="noStrike">
              <a:latin typeface="Arial"/>
            </a:endParaRPr>
          </a:p>
        </p:txBody>
      </p:sp>
      <p:sp>
        <p:nvSpPr>
          <p:cNvPr id="376" name="TextShape 3"/>
          <p:cNvSpPr txBox="1"/>
          <p:nvPr/>
        </p:nvSpPr>
        <p:spPr>
          <a:xfrm>
            <a:off x="3884760" y="8685360"/>
            <a:ext cx="2971440" cy="458280"/>
          </a:xfrm>
          <a:prstGeom prst="rect">
            <a:avLst/>
          </a:prstGeom>
          <a:noFill/>
          <a:ln w="0">
            <a:noFill/>
          </a:ln>
        </p:spPr>
        <p:txBody>
          <a:bodyPr anchor="b">
            <a:noAutofit/>
          </a:bodyPr>
          <a:p>
            <a:pPr algn="r">
              <a:lnSpc>
                <a:spcPct val="100000"/>
              </a:lnSpc>
            </a:pPr>
            <a:fld id="{B2FCD4E9-7BE8-42C2-B75C-C908F7FBAE6A}"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685800" y="1143000"/>
            <a:ext cx="5486040" cy="3085920"/>
          </a:xfrm>
          <a:prstGeom prst="rect">
            <a:avLst/>
          </a:prstGeom>
        </p:spPr>
      </p:sp>
      <p:sp>
        <p:nvSpPr>
          <p:cNvPr id="378" name="PlaceHolder 2"/>
          <p:cNvSpPr>
            <a:spLocks noGrp="1"/>
          </p:cNvSpPr>
          <p:nvPr>
            <p:ph type="body"/>
          </p:nvPr>
        </p:nvSpPr>
        <p:spPr>
          <a:xfrm>
            <a:off x="685800" y="4400640"/>
            <a:ext cx="5486040" cy="3600000"/>
          </a:xfrm>
          <a:prstGeom prst="rect">
            <a:avLst/>
          </a:prstGeom>
        </p:spPr>
        <p:txBody>
          <a:bodyPr>
            <a:noAutofit/>
          </a:bodyPr>
          <a:p>
            <a:endParaRPr b="0" lang="en-GB" sz="2000" spc="-1" strike="noStrike">
              <a:latin typeface="Arial"/>
            </a:endParaRPr>
          </a:p>
        </p:txBody>
      </p:sp>
      <p:sp>
        <p:nvSpPr>
          <p:cNvPr id="379" name="TextShape 3"/>
          <p:cNvSpPr txBox="1"/>
          <p:nvPr/>
        </p:nvSpPr>
        <p:spPr>
          <a:xfrm>
            <a:off x="3884760" y="8685360"/>
            <a:ext cx="2971440" cy="458280"/>
          </a:xfrm>
          <a:prstGeom prst="rect">
            <a:avLst/>
          </a:prstGeom>
          <a:noFill/>
          <a:ln w="0">
            <a:noFill/>
          </a:ln>
        </p:spPr>
        <p:txBody>
          <a:bodyPr anchor="b">
            <a:noAutofit/>
          </a:bodyPr>
          <a:p>
            <a:pPr algn="r">
              <a:lnSpc>
                <a:spcPct val="100000"/>
              </a:lnSpc>
            </a:pPr>
            <a:fld id="{5E5658C7-32B6-4431-810E-DC5BD27539F8}"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438120" y="1235160"/>
            <a:ext cx="5920920" cy="3330360"/>
          </a:xfrm>
          <a:prstGeom prst="rect">
            <a:avLst/>
          </a:prstGeom>
        </p:spPr>
      </p:sp>
      <p:sp>
        <p:nvSpPr>
          <p:cNvPr id="381" name="PlaceHolder 2"/>
          <p:cNvSpPr>
            <a:spLocks noGrp="1"/>
          </p:cNvSpPr>
          <p:nvPr>
            <p:ph type="body"/>
          </p:nvPr>
        </p:nvSpPr>
        <p:spPr>
          <a:xfrm>
            <a:off x="679680" y="4752000"/>
            <a:ext cx="5437800" cy="3887640"/>
          </a:xfrm>
          <a:prstGeom prst="rect">
            <a:avLst/>
          </a:prstGeom>
        </p:spPr>
        <p:txBody>
          <a:bodyPr>
            <a:noAutofit/>
          </a:bodyPr>
          <a:p>
            <a:endParaRPr b="0" lang="en-GB" sz="2000" spc="-1" strike="noStrike">
              <a:latin typeface="Arial"/>
            </a:endParaRPr>
          </a:p>
        </p:txBody>
      </p:sp>
      <p:sp>
        <p:nvSpPr>
          <p:cNvPr id="382" name="TextShape 3"/>
          <p:cNvSpPr txBox="1"/>
          <p:nvPr/>
        </p:nvSpPr>
        <p:spPr>
          <a:xfrm>
            <a:off x="3850560" y="9378720"/>
            <a:ext cx="2945160" cy="495000"/>
          </a:xfrm>
          <a:prstGeom prst="rect">
            <a:avLst/>
          </a:prstGeom>
          <a:noFill/>
          <a:ln w="0">
            <a:noFill/>
          </a:ln>
        </p:spPr>
        <p:txBody>
          <a:bodyPr anchor="b">
            <a:noAutofit/>
          </a:bodyPr>
          <a:p>
            <a:pPr algn="r">
              <a:lnSpc>
                <a:spcPct val="100000"/>
              </a:lnSpc>
            </a:pPr>
            <a:fld id="{7D9E7084-51E8-4843-B31C-5FCEAE87BD3B}"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4278960" y="10157400"/>
            <a:ext cx="3277800" cy="531360"/>
          </a:xfrm>
          <a:prstGeom prst="rect">
            <a:avLst/>
          </a:prstGeom>
          <a:noFill/>
          <a:ln w="0">
            <a:noFill/>
          </a:ln>
        </p:spPr>
        <p:style>
          <a:lnRef idx="0"/>
          <a:fillRef idx="0"/>
          <a:effectRef idx="0"/>
          <a:fontRef idx="minor"/>
        </p:style>
        <p:txBody>
          <a:bodyPr lIns="0" rIns="0" tIns="0" bIns="0" anchor="b">
            <a:noAutofit/>
          </a:bodyPr>
          <a:p>
            <a:pPr algn="r">
              <a:lnSpc>
                <a:spcPct val="100000"/>
              </a:lnSpc>
            </a:pPr>
            <a:fld id="{8B27F97A-EC70-48D7-A81A-F91113500EB9}" type="slidenum">
              <a:rPr b="0" lang="en-GB" sz="1400" spc="-1" strike="noStrike">
                <a:solidFill>
                  <a:srgbClr val="000000"/>
                </a:solidFill>
                <a:latin typeface="Times New Roman"/>
                <a:ea typeface="DejaVu Sans"/>
              </a:rPr>
              <a:t>16</a:t>
            </a:fld>
            <a:endParaRPr b="0" lang="en-GB" sz="1400" spc="-1" strike="noStrike">
              <a:latin typeface="Arial"/>
            </a:endParaRPr>
          </a:p>
        </p:txBody>
      </p:sp>
      <p:sp>
        <p:nvSpPr>
          <p:cNvPr id="357" name="PlaceHolder 2"/>
          <p:cNvSpPr>
            <a:spLocks noGrp="1"/>
          </p:cNvSpPr>
          <p:nvPr>
            <p:ph type="sldImg"/>
          </p:nvPr>
        </p:nvSpPr>
        <p:spPr>
          <a:xfrm>
            <a:off x="217440" y="812880"/>
            <a:ext cx="7122240" cy="4005720"/>
          </a:xfrm>
          <a:prstGeom prst="rect">
            <a:avLst/>
          </a:prstGeom>
        </p:spPr>
      </p:sp>
      <p:sp>
        <p:nvSpPr>
          <p:cNvPr id="358" name="PlaceHolder 3"/>
          <p:cNvSpPr>
            <a:spLocks noGrp="1"/>
          </p:cNvSpPr>
          <p:nvPr>
            <p:ph type="body"/>
          </p:nvPr>
        </p:nvSpPr>
        <p:spPr>
          <a:xfrm>
            <a:off x="756000" y="5078520"/>
            <a:ext cx="6045120" cy="4808160"/>
          </a:xfrm>
          <a:prstGeom prst="rect">
            <a:avLst/>
          </a:prstGeom>
        </p:spPr>
        <p:txBody>
          <a:bodyPr lIns="0" rIns="0" tIns="0" bIns="0">
            <a:noAutofit/>
          </a:bodyPr>
          <a:p>
            <a:endParaRPr b="0" lang="en-GB"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4278960" y="10157400"/>
            <a:ext cx="3277800" cy="531360"/>
          </a:xfrm>
          <a:prstGeom prst="rect">
            <a:avLst/>
          </a:prstGeom>
          <a:noFill/>
          <a:ln w="0">
            <a:noFill/>
          </a:ln>
        </p:spPr>
        <p:style>
          <a:lnRef idx="0"/>
          <a:fillRef idx="0"/>
          <a:effectRef idx="0"/>
          <a:fontRef idx="minor"/>
        </p:style>
        <p:txBody>
          <a:bodyPr lIns="0" rIns="0" tIns="0" bIns="0" anchor="b">
            <a:noAutofit/>
          </a:bodyPr>
          <a:p>
            <a:pPr algn="r">
              <a:lnSpc>
                <a:spcPct val="100000"/>
              </a:lnSpc>
            </a:pPr>
            <a:fld id="{54AC30AB-95FA-445C-9069-1CE399E89AF3}" type="slidenum">
              <a:rPr b="0" lang="en-GB" sz="1400" spc="-1" strike="noStrike">
                <a:solidFill>
                  <a:srgbClr val="000000"/>
                </a:solidFill>
                <a:latin typeface="Times New Roman"/>
                <a:ea typeface="DejaVu Sans"/>
              </a:rPr>
              <a:t>16</a:t>
            </a:fld>
            <a:endParaRPr b="0" lang="en-GB" sz="1400" spc="-1" strike="noStrike">
              <a:latin typeface="Arial"/>
            </a:endParaRPr>
          </a:p>
        </p:txBody>
      </p:sp>
      <p:sp>
        <p:nvSpPr>
          <p:cNvPr id="360" name="PlaceHolder 2"/>
          <p:cNvSpPr>
            <a:spLocks noGrp="1"/>
          </p:cNvSpPr>
          <p:nvPr>
            <p:ph type="sldImg"/>
          </p:nvPr>
        </p:nvSpPr>
        <p:spPr>
          <a:xfrm>
            <a:off x="217440" y="812880"/>
            <a:ext cx="7122240" cy="4005720"/>
          </a:xfrm>
          <a:prstGeom prst="rect">
            <a:avLst/>
          </a:prstGeom>
        </p:spPr>
      </p:sp>
      <p:sp>
        <p:nvSpPr>
          <p:cNvPr id="361" name="PlaceHolder 3"/>
          <p:cNvSpPr>
            <a:spLocks noGrp="1"/>
          </p:cNvSpPr>
          <p:nvPr>
            <p:ph type="body"/>
          </p:nvPr>
        </p:nvSpPr>
        <p:spPr>
          <a:xfrm>
            <a:off x="756000" y="5078520"/>
            <a:ext cx="6045120" cy="4808160"/>
          </a:xfrm>
          <a:prstGeom prst="rect">
            <a:avLst/>
          </a:prstGeom>
        </p:spPr>
        <p:txBody>
          <a:bodyPr lIns="0" rIns="0" tIns="0" bIns="0">
            <a:noAutofit/>
          </a:bodyPr>
          <a:p>
            <a:endParaRPr b="0" lang="en-GB"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4278960" y="10157400"/>
            <a:ext cx="3277800" cy="531360"/>
          </a:xfrm>
          <a:prstGeom prst="rect">
            <a:avLst/>
          </a:prstGeom>
          <a:noFill/>
          <a:ln w="0">
            <a:noFill/>
          </a:ln>
        </p:spPr>
        <p:style>
          <a:lnRef idx="0"/>
          <a:fillRef idx="0"/>
          <a:effectRef idx="0"/>
          <a:fontRef idx="minor"/>
        </p:style>
        <p:txBody>
          <a:bodyPr lIns="0" rIns="0" tIns="0" bIns="0" anchor="b">
            <a:noAutofit/>
          </a:bodyPr>
          <a:p>
            <a:pPr algn="r">
              <a:lnSpc>
                <a:spcPct val="100000"/>
              </a:lnSpc>
            </a:pPr>
            <a:fld id="{E79814AC-BC1C-47CD-B997-C6F5C71E0649}" type="slidenum">
              <a:rPr b="0" lang="en-GB" sz="1400" spc="-1" strike="noStrike">
                <a:solidFill>
                  <a:srgbClr val="000000"/>
                </a:solidFill>
                <a:latin typeface="Times New Roman"/>
                <a:ea typeface="DejaVu Sans"/>
              </a:rPr>
              <a:t>16</a:t>
            </a:fld>
            <a:endParaRPr b="0" lang="en-GB" sz="1400" spc="-1" strike="noStrike">
              <a:latin typeface="Arial"/>
            </a:endParaRPr>
          </a:p>
        </p:txBody>
      </p:sp>
      <p:sp>
        <p:nvSpPr>
          <p:cNvPr id="363" name="PlaceHolder 2"/>
          <p:cNvSpPr>
            <a:spLocks noGrp="1"/>
          </p:cNvSpPr>
          <p:nvPr>
            <p:ph type="sldImg"/>
          </p:nvPr>
        </p:nvSpPr>
        <p:spPr>
          <a:xfrm>
            <a:off x="217440" y="812880"/>
            <a:ext cx="7122240" cy="4005720"/>
          </a:xfrm>
          <a:prstGeom prst="rect">
            <a:avLst/>
          </a:prstGeom>
        </p:spPr>
      </p:sp>
      <p:sp>
        <p:nvSpPr>
          <p:cNvPr id="364" name="PlaceHolder 3"/>
          <p:cNvSpPr>
            <a:spLocks noGrp="1"/>
          </p:cNvSpPr>
          <p:nvPr>
            <p:ph type="body"/>
          </p:nvPr>
        </p:nvSpPr>
        <p:spPr>
          <a:xfrm>
            <a:off x="756000" y="5078520"/>
            <a:ext cx="6045120" cy="4808160"/>
          </a:xfrm>
          <a:prstGeom prst="rect">
            <a:avLst/>
          </a:prstGeom>
        </p:spPr>
        <p:txBody>
          <a:bodyPr lIns="0" rIns="0" tIns="0" bIns="0">
            <a:noAutofit/>
          </a:bodyPr>
          <a:p>
            <a:endParaRPr b="0" lang="en-GB"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1"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5"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4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4"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6"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0"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3"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8"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1"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5"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9"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1"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3"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84"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9"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0"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4"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1"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5"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9"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1"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2"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2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3"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7"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5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6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6"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6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8"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7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72"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4"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75"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78"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7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0"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2"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3"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4"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5"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6"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7"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4"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6"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8"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99"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04"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5"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7"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8"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09"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3"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5"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6"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0"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1"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23"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4"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5"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6"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7"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8"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3"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5"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7"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3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4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6"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4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8"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2"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4"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5"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8"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0"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62"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3"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4"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5"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6"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7"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Click to </a:t>
            </a:r>
            <a:r>
              <a:rPr b="0" lang="en-GB" sz="4400" spc="-1" strike="noStrike">
                <a:latin typeface="Arial"/>
              </a:rPr>
              <a:t>edit the </a:t>
            </a:r>
            <a:r>
              <a:rPr b="0" lang="en-GB" sz="4400" spc="-1" strike="noStrike">
                <a:latin typeface="Arial"/>
              </a:rPr>
              <a:t>title text </a:t>
            </a:r>
            <a:r>
              <a:rPr b="0" lang="en-GB" sz="4400" spc="-1" strike="noStrike">
                <a:latin typeface="Arial"/>
              </a:rPr>
              <a:t>format</a:t>
            </a:r>
            <a:endParaRPr b="0" lang="en-GB" sz="44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a:t>
            </a:r>
            <a:r>
              <a:rPr b="0" lang="en-US" sz="4400" spc="-1" strike="noStrike">
                <a:solidFill>
                  <a:srgbClr val="000000"/>
                </a:solidFill>
                <a:latin typeface="Calibri Light"/>
              </a:rPr>
              <a:t>edit </a:t>
            </a:r>
            <a:r>
              <a:rPr b="0" lang="en-US" sz="4400" spc="-1" strike="noStrike">
                <a:solidFill>
                  <a:srgbClr val="000000"/>
                </a:solidFill>
                <a:latin typeface="Calibri Light"/>
              </a:rPr>
              <a:t>Master </a:t>
            </a:r>
            <a:r>
              <a:rPr b="0" lang="en-US" sz="4400" spc="-1" strike="noStrike">
                <a:solidFill>
                  <a:srgbClr val="000000"/>
                </a:solidFill>
                <a:latin typeface="Calibri Light"/>
              </a:rPr>
              <a:t>title </a:t>
            </a:r>
            <a:r>
              <a:rPr b="0" lang="en-US" sz="4400" spc="-1" strike="noStrike">
                <a:solidFill>
                  <a:srgbClr val="000000"/>
                </a:solidFill>
                <a:latin typeface="Calibri Light"/>
              </a:rPr>
              <a:t>style</a:t>
            </a:r>
            <a:endParaRPr b="0" lang="en-US" sz="4400" spc="-1" strike="noStrike">
              <a:solidFill>
                <a:srgbClr val="000000"/>
              </a:solidFill>
              <a:latin typeface="Calibri"/>
            </a:endParaRPr>
          </a:p>
        </p:txBody>
      </p:sp>
      <p:sp>
        <p:nvSpPr>
          <p:cNvPr id="189"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90"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8BCDECF9-EB25-4792-9BEE-E07B7F43D0E9}" type="datetime">
              <a:rPr b="0" lang="en-GB" sz="1200" spc="-1" strike="noStrike">
                <a:solidFill>
                  <a:srgbClr val="8b8b8b"/>
                </a:solidFill>
                <a:latin typeface="Calibri"/>
              </a:rPr>
              <a:t>13/12/20</a:t>
            </a:fld>
            <a:endParaRPr b="0" lang="en-GB" sz="1200" spc="-1" strike="noStrike">
              <a:latin typeface="Times New Roman"/>
            </a:endParaRPr>
          </a:p>
        </p:txBody>
      </p:sp>
      <p:sp>
        <p:nvSpPr>
          <p:cNvPr id="191" name="PlaceHolder 4"/>
          <p:cNvSpPr>
            <a:spLocks noGrp="1"/>
          </p:cNvSpPr>
          <p:nvPr>
            <p:ph type="ftr"/>
          </p:nvPr>
        </p:nvSpPr>
        <p:spPr>
          <a:xfrm>
            <a:off x="4038480" y="6356520"/>
            <a:ext cx="4114440" cy="364680"/>
          </a:xfrm>
          <a:prstGeom prst="rect">
            <a:avLst/>
          </a:prstGeom>
        </p:spPr>
        <p:txBody>
          <a:bodyPr anchor="ctr">
            <a:noAutofit/>
          </a:bodyPr>
          <a:p>
            <a:endParaRPr b="0" lang="en-GB" sz="2400" spc="-1" strike="noStrike">
              <a:latin typeface="Times New Roman"/>
            </a:endParaRPr>
          </a:p>
        </p:txBody>
      </p:sp>
      <p:sp>
        <p:nvSpPr>
          <p:cNvPr id="192"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EE161777-568C-47E5-82BD-35DC4BA5DF41}" type="slidenum">
              <a:rPr b="0" lang="en-GB" sz="1200" spc="-1" strike="noStrike">
                <a:solidFill>
                  <a:srgbClr val="8b8b8b"/>
                </a:solidFill>
                <a:latin typeface="Calibri"/>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PlaceHolder 1"/>
          <p:cNvSpPr>
            <a:spLocks noGrp="1"/>
          </p:cNvSpPr>
          <p:nvPr>
            <p:ph type="title"/>
          </p:nvPr>
        </p:nvSpPr>
        <p:spPr>
          <a:xfrm>
            <a:off x="415440" y="593280"/>
            <a:ext cx="11360520" cy="763200"/>
          </a:xfrm>
          <a:prstGeom prst="rect">
            <a:avLst/>
          </a:prstGeom>
        </p:spPr>
        <p:txBody>
          <a:bodyPr tIns="91440" bIns="91440">
            <a:noAutofit/>
          </a:bodyPr>
          <a:p>
            <a:r>
              <a:rPr b="0" lang="en-US" sz="4400" spc="-1" strike="noStrike">
                <a:solidFill>
                  <a:srgbClr val="000000"/>
                </a:solidFill>
                <a:latin typeface="Calibri"/>
              </a:rPr>
              <a:t>Click to edit the title text format</a:t>
            </a:r>
            <a:endParaRPr b="0" lang="en-US" sz="4400" spc="-1" strike="noStrike">
              <a:solidFill>
                <a:srgbClr val="000000"/>
              </a:solidFill>
              <a:latin typeface="Calibri"/>
            </a:endParaRPr>
          </a:p>
        </p:txBody>
      </p:sp>
      <p:sp>
        <p:nvSpPr>
          <p:cNvPr id="230" name="PlaceHolder 2"/>
          <p:cNvSpPr>
            <a:spLocks noGrp="1"/>
          </p:cNvSpPr>
          <p:nvPr>
            <p:ph type="body"/>
          </p:nvPr>
        </p:nvSpPr>
        <p:spPr>
          <a:xfrm>
            <a:off x="415440" y="1536480"/>
            <a:ext cx="11360520" cy="455472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Calibri"/>
              </a:rPr>
              <a:t>Second Outline Level</a:t>
            </a:r>
            <a:endParaRPr b="0" lang="en-US" sz="2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Calibri"/>
              </a:rPr>
              <a:t>Third Outline Level</a:t>
            </a:r>
            <a:endParaRPr b="0" lang="en-US" sz="2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Calibri"/>
              </a:rPr>
              <a:t>Fourth Outline Level</a:t>
            </a:r>
            <a:endParaRPr b="0" lang="en-US" sz="2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Calibri"/>
              </a:rPr>
              <a:t>Fifth Outline Level</a:t>
            </a:r>
            <a:endParaRPr b="0" lang="en-US" sz="2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Calibri"/>
              </a:rPr>
              <a:t>Sixth Outline Level</a:t>
            </a:r>
            <a:endParaRPr b="0" lang="en-US" sz="2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Calibri"/>
              </a:rPr>
              <a:t>Seventh Outline Level</a:t>
            </a:r>
            <a:endParaRPr b="0" lang="en-US" sz="2800" spc="-1" strike="noStrike">
              <a:solidFill>
                <a:srgbClr val="000000"/>
              </a:solidFill>
              <a:latin typeface="Calibri"/>
            </a:endParaRPr>
          </a:p>
        </p:txBody>
      </p:sp>
      <p:sp>
        <p:nvSpPr>
          <p:cNvPr id="231" name="PlaceHolder 3"/>
          <p:cNvSpPr>
            <a:spLocks noGrp="1"/>
          </p:cNvSpPr>
          <p:nvPr>
            <p:ph type="sldNum"/>
          </p:nvPr>
        </p:nvSpPr>
        <p:spPr>
          <a:xfrm>
            <a:off x="11296440" y="6217560"/>
            <a:ext cx="731160" cy="524520"/>
          </a:xfrm>
          <a:prstGeom prst="rect">
            <a:avLst/>
          </a:prstGeom>
        </p:spPr>
        <p:txBody>
          <a:bodyPr tIns="91440" bIns="91440" anchor="ctr">
            <a:noAutofit/>
          </a:bodyPr>
          <a:p>
            <a:pPr algn="r">
              <a:lnSpc>
                <a:spcPct val="100000"/>
              </a:lnSpc>
            </a:pPr>
            <a:fld id="{DAB58453-7040-41DC-B942-333C8F75967F}" type="slidenum">
              <a:rPr b="0" lang="en-GB" sz="1200" spc="-1" strike="noStrike">
                <a:solidFill>
                  <a:srgbClr val="8b8b8b"/>
                </a:solidFill>
                <a:latin typeface="Calibri"/>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6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838440" y="365040"/>
            <a:ext cx="10513440" cy="132336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0" lang="en-US" sz="4800" spc="-1" strike="noStrike">
                <a:solidFill>
                  <a:srgbClr val="000000"/>
                </a:solidFill>
                <a:latin typeface="Ubunu"/>
                <a:ea typeface="DejaVu Sans"/>
              </a:rPr>
              <a:t>Classes</a:t>
            </a:r>
            <a:endParaRPr b="0" lang="en-GB" sz="4800" spc="-1" strike="noStrike">
              <a:latin typeface="Arial"/>
            </a:endParaRPr>
          </a:p>
        </p:txBody>
      </p:sp>
      <p:sp>
        <p:nvSpPr>
          <p:cNvPr id="275" name="CustomShape 2"/>
          <p:cNvSpPr/>
          <p:nvPr/>
        </p:nvSpPr>
        <p:spPr>
          <a:xfrm>
            <a:off x="838080" y="1512000"/>
            <a:ext cx="8148240" cy="5110200"/>
          </a:xfrm>
          <a:prstGeom prst="rect">
            <a:avLst/>
          </a:prstGeom>
          <a:noFill/>
          <a:ln w="0">
            <a:noFill/>
          </a:ln>
        </p:spPr>
        <p:style>
          <a:lnRef idx="0"/>
          <a:fillRef idx="0"/>
          <a:effectRef idx="0"/>
          <a:fontRef idx="minor"/>
        </p:style>
        <p:txBody>
          <a:bodyPr lIns="90000" rIns="90000" tIns="45000" bIns="45000">
            <a:normAutofit fontScale="76000"/>
          </a:bodyPr>
          <a:p>
            <a:pPr marL="216000" indent="-214920">
              <a:lnSpc>
                <a:spcPct val="90000"/>
              </a:lnSpc>
              <a:spcBef>
                <a:spcPts val="1001"/>
              </a:spcBef>
              <a:tabLst>
                <a:tab algn="l" pos="0"/>
              </a:tabLst>
            </a:pPr>
            <a:r>
              <a:rPr b="0" lang="en-GB" sz="2400" spc="-1" strike="noStrike">
                <a:solidFill>
                  <a:srgbClr val="000000"/>
                </a:solidFill>
                <a:latin typeface="Ubuntu"/>
                <a:ea typeface="DejaVu Sans"/>
              </a:rPr>
              <a:t>A class is a template or blueprint for creating objects</a:t>
            </a:r>
            <a:endParaRPr b="0" lang="en-GB" sz="2400" spc="-1" strike="noStrike">
              <a:latin typeface="Arial"/>
            </a:endParaRPr>
          </a:p>
          <a:p>
            <a:pPr marL="216000" indent="-214920">
              <a:lnSpc>
                <a:spcPct val="90000"/>
              </a:lnSpc>
              <a:spcBef>
                <a:spcPts val="1001"/>
              </a:spcBef>
              <a:tabLst>
                <a:tab algn="l" pos="0"/>
              </a:tabLst>
            </a:pPr>
            <a:endParaRPr b="0" lang="en-GB" sz="2400" spc="-1" strike="noStrike">
              <a:latin typeface="Arial"/>
            </a:endParaRPr>
          </a:p>
          <a:p>
            <a:pPr marL="216000" indent="-214920">
              <a:lnSpc>
                <a:spcPct val="90000"/>
              </a:lnSpc>
              <a:spcBef>
                <a:spcPts val="1001"/>
              </a:spcBef>
              <a:tabLst>
                <a:tab algn="l" pos="0"/>
              </a:tabLst>
            </a:pPr>
            <a:r>
              <a:rPr b="0" lang="en-GB" sz="2400" spc="-1" strike="noStrike">
                <a:solidFill>
                  <a:srgbClr val="000000"/>
                </a:solidFill>
                <a:latin typeface="Ubuntu"/>
                <a:ea typeface="DejaVu Sans"/>
              </a:rPr>
              <a:t>A class contains:</a:t>
            </a:r>
            <a:endParaRPr b="0" lang="en-GB" sz="2400" spc="-1" strike="noStrike">
              <a:latin typeface="Arial"/>
            </a:endParaRPr>
          </a:p>
          <a:p>
            <a:pPr marL="216000" indent="-214920">
              <a:lnSpc>
                <a:spcPct val="90000"/>
              </a:lnSpc>
              <a:spcBef>
                <a:spcPts val="499"/>
              </a:spcBef>
              <a:tabLst>
                <a:tab algn="l" pos="0"/>
              </a:tabLst>
            </a:pPr>
            <a:r>
              <a:rPr b="0" lang="en-GB" sz="2400" spc="-1" strike="noStrike">
                <a:solidFill>
                  <a:srgbClr val="000000"/>
                </a:solidFill>
                <a:latin typeface="Ubuntu"/>
                <a:ea typeface="DejaVu Sans"/>
              </a:rPr>
              <a:t>	</a:t>
            </a:r>
            <a:r>
              <a:rPr b="0" lang="en-GB" sz="2400" spc="-1" strike="noStrike">
                <a:solidFill>
                  <a:srgbClr val="000000"/>
                </a:solidFill>
                <a:latin typeface="Ubuntu"/>
                <a:ea typeface="DejaVu Sans"/>
              </a:rPr>
              <a:t>attributes (data) </a:t>
            </a:r>
            <a:endParaRPr b="0" lang="en-GB" sz="2400" spc="-1" strike="noStrike">
              <a:latin typeface="Arial"/>
            </a:endParaRPr>
          </a:p>
          <a:p>
            <a:pPr marL="216000" indent="-214920">
              <a:lnSpc>
                <a:spcPct val="90000"/>
              </a:lnSpc>
              <a:spcBef>
                <a:spcPts val="499"/>
              </a:spcBef>
              <a:tabLst>
                <a:tab algn="l" pos="0"/>
              </a:tabLst>
            </a:pPr>
            <a:r>
              <a:rPr b="0" lang="en-GB" sz="2400" spc="-1" strike="noStrike">
                <a:solidFill>
                  <a:srgbClr val="000000"/>
                </a:solidFill>
                <a:latin typeface="Ubuntu"/>
                <a:ea typeface="DejaVu Sans"/>
              </a:rPr>
              <a:t>	</a:t>
            </a:r>
            <a:r>
              <a:rPr b="0" lang="en-GB" sz="2400" spc="-1" strike="noStrike">
                <a:solidFill>
                  <a:srgbClr val="000000"/>
                </a:solidFill>
                <a:latin typeface="Ubuntu"/>
                <a:ea typeface="DejaVu Sans"/>
              </a:rPr>
              <a:t>methods (behaviours/ its sub-routines)</a:t>
            </a:r>
            <a:endParaRPr b="0" lang="en-GB" sz="2400" spc="-1" strike="noStrike">
              <a:latin typeface="Arial"/>
            </a:endParaRPr>
          </a:p>
          <a:p>
            <a:pPr marL="216000" indent="-214920">
              <a:lnSpc>
                <a:spcPct val="100000"/>
              </a:lnSpc>
              <a:spcBef>
                <a:spcPts val="1134"/>
              </a:spcBef>
              <a:tabLst>
                <a:tab algn="l" pos="0"/>
              </a:tabLst>
            </a:pPr>
            <a:endParaRPr b="0" lang="en-GB" sz="2400" spc="-1" strike="noStrike">
              <a:latin typeface="Arial"/>
            </a:endParaRPr>
          </a:p>
          <a:p>
            <a:pPr marL="216000" indent="-214920">
              <a:lnSpc>
                <a:spcPct val="90000"/>
              </a:lnSpc>
              <a:spcBef>
                <a:spcPts val="1001"/>
              </a:spcBef>
              <a:tabLst>
                <a:tab algn="l" pos="0"/>
              </a:tabLst>
            </a:pPr>
            <a:r>
              <a:rPr b="0" lang="en-US" sz="2400" spc="-1" strike="noStrike">
                <a:solidFill>
                  <a:srgbClr val="000000"/>
                </a:solidFill>
                <a:latin typeface="Ubuntu"/>
                <a:ea typeface="DejaVu Sans"/>
              </a:rPr>
              <a:t>Classes represented as a diagram:</a:t>
            </a:r>
            <a:endParaRPr b="0" lang="en-GB" sz="2400" spc="-1" strike="noStrike">
              <a:latin typeface="Arial"/>
            </a:endParaRPr>
          </a:p>
          <a:p>
            <a:pPr lvl="1" marL="432000" indent="-214920">
              <a:lnSpc>
                <a:spcPct val="90000"/>
              </a:lnSpc>
              <a:spcBef>
                <a:spcPts val="499"/>
              </a:spcBef>
              <a:buClr>
                <a:srgbClr val="000000"/>
              </a:buClr>
              <a:buSzPct val="45000"/>
              <a:buFont typeface="Wingdings" charset="2"/>
              <a:buChar char=""/>
              <a:tabLst>
                <a:tab algn="l" pos="0"/>
              </a:tabLst>
            </a:pPr>
            <a:r>
              <a:rPr b="0" lang="en-US" sz="2400" spc="-1" strike="noStrike">
                <a:solidFill>
                  <a:srgbClr val="000000"/>
                </a:solidFill>
                <a:latin typeface="Ubuntu"/>
                <a:ea typeface="DejaVu Sans"/>
              </a:rPr>
              <a:t>Name</a:t>
            </a:r>
            <a:endParaRPr b="0" lang="en-GB" sz="2400" spc="-1" strike="noStrike">
              <a:latin typeface="Arial"/>
            </a:endParaRPr>
          </a:p>
          <a:p>
            <a:pPr>
              <a:lnSpc>
                <a:spcPct val="90000"/>
              </a:lnSpc>
              <a:spcBef>
                <a:spcPts val="499"/>
              </a:spcBef>
              <a:tabLst>
                <a:tab algn="l" pos="0"/>
              </a:tabLst>
            </a:pPr>
            <a:r>
              <a:rPr b="0" lang="en-US" sz="2400" spc="-1" strike="noStrike">
                <a:solidFill>
                  <a:srgbClr val="000000"/>
                </a:solidFill>
                <a:latin typeface="Ubuntu"/>
                <a:ea typeface="DejaVu Sans"/>
              </a:rPr>
              <a:t>	</a:t>
            </a:r>
            <a:r>
              <a:rPr b="0" lang="en-US" sz="2400" spc="-1" strike="noStrike">
                <a:solidFill>
                  <a:srgbClr val="000000"/>
                </a:solidFill>
                <a:latin typeface="Ubuntu"/>
                <a:ea typeface="DejaVu Sans"/>
              </a:rPr>
              <a:t>Attributes</a:t>
            </a:r>
            <a:endParaRPr b="0" lang="en-GB" sz="2400" spc="-1" strike="noStrike">
              <a:latin typeface="Arial"/>
            </a:endParaRPr>
          </a:p>
          <a:p>
            <a:pPr>
              <a:lnSpc>
                <a:spcPct val="90000"/>
              </a:lnSpc>
              <a:spcBef>
                <a:spcPts val="499"/>
              </a:spcBef>
              <a:tabLst>
                <a:tab algn="l" pos="0"/>
              </a:tabLst>
            </a:pPr>
            <a:r>
              <a:rPr b="0" lang="en-US" sz="2400" spc="-1" strike="noStrike">
                <a:solidFill>
                  <a:srgbClr val="000000"/>
                </a:solidFill>
                <a:latin typeface="Ubuntu"/>
                <a:ea typeface="DejaVu Sans"/>
              </a:rPr>
              <a:t>	</a:t>
            </a:r>
            <a:r>
              <a:rPr b="0" lang="en-US" sz="2400" spc="-1" strike="noStrike">
                <a:solidFill>
                  <a:srgbClr val="000000"/>
                </a:solidFill>
                <a:latin typeface="Ubuntu"/>
                <a:ea typeface="DejaVu Sans"/>
              </a:rPr>
              <a:t>Methods</a:t>
            </a:r>
            <a:endParaRPr b="0" lang="en-GB" sz="2400" spc="-1" strike="noStrike">
              <a:latin typeface="Arial"/>
            </a:endParaRPr>
          </a:p>
          <a:p>
            <a:pPr>
              <a:lnSpc>
                <a:spcPct val="90000"/>
              </a:lnSpc>
              <a:spcBef>
                <a:spcPts val="499"/>
              </a:spcBef>
              <a:tabLst>
                <a:tab algn="l" pos="0"/>
              </a:tabLst>
            </a:pPr>
            <a:r>
              <a:rPr b="0" lang="en-US" sz="2400" spc="-1" strike="noStrike">
                <a:solidFill>
                  <a:srgbClr val="000000"/>
                </a:solidFill>
                <a:latin typeface="Ubuntu"/>
                <a:ea typeface="DejaVu Sans"/>
              </a:rPr>
              <a:t>	</a:t>
            </a:r>
            <a:r>
              <a:rPr b="0" lang="en-US" sz="2400" spc="-1" strike="noStrike">
                <a:solidFill>
                  <a:srgbClr val="000000"/>
                </a:solidFill>
                <a:latin typeface="Ubuntu"/>
                <a:ea typeface="DejaVu Sans"/>
              </a:rPr>
              <a:t>	</a:t>
            </a:r>
            <a:r>
              <a:rPr b="0" lang="en-US" sz="2400" spc="-1" strike="noStrike">
                <a:solidFill>
                  <a:srgbClr val="000000"/>
                </a:solidFill>
                <a:latin typeface="Ubuntu"/>
                <a:ea typeface="DejaVu Sans"/>
              </a:rPr>
              <a:t>	</a:t>
            </a:r>
            <a:r>
              <a:rPr b="0" lang="en-US" sz="2400" spc="-1" strike="noStrike">
                <a:solidFill>
                  <a:srgbClr val="000000"/>
                </a:solidFill>
                <a:latin typeface="Ubuntu"/>
                <a:ea typeface="DejaVu Sans"/>
              </a:rPr>
              <a:t>	</a:t>
            </a:r>
            <a:r>
              <a:rPr b="0" lang="en-US" sz="2400" spc="-1" strike="noStrike">
                <a:solidFill>
                  <a:srgbClr val="000000"/>
                </a:solidFill>
                <a:latin typeface="Ubuntu"/>
                <a:ea typeface="DejaVu Sans"/>
              </a:rPr>
              <a:t>	</a:t>
            </a:r>
            <a:r>
              <a:rPr b="0" lang="en-US" sz="2400" spc="-1" strike="noStrike">
                <a:solidFill>
                  <a:srgbClr val="000000"/>
                </a:solidFill>
                <a:latin typeface="Ubuntu"/>
                <a:ea typeface="DejaVu Sans"/>
              </a:rPr>
              <a:t>	</a:t>
            </a:r>
            <a:r>
              <a:rPr b="0" lang="en-US" sz="2400" spc="-1" strike="noStrike">
                <a:solidFill>
                  <a:srgbClr val="000000"/>
                </a:solidFill>
                <a:latin typeface="Ubuntu"/>
                <a:ea typeface="DejaVu Sans"/>
              </a:rPr>
              <a:t>	</a:t>
            </a:r>
            <a:r>
              <a:rPr b="0" lang="en-US" sz="2400" spc="-1" strike="noStrike">
                <a:solidFill>
                  <a:srgbClr val="000000"/>
                </a:solidFill>
                <a:latin typeface="Ubuntu"/>
                <a:ea typeface="DejaVu Sans"/>
              </a:rPr>
              <a:t>	</a:t>
            </a:r>
            <a:r>
              <a:rPr b="0" lang="en-US" sz="2400" spc="-1" strike="noStrike">
                <a:solidFill>
                  <a:srgbClr val="000000"/>
                </a:solidFill>
                <a:latin typeface="Ubuntu"/>
                <a:ea typeface="DejaVu Sans"/>
              </a:rPr>
              <a:t>	</a:t>
            </a:r>
            <a:r>
              <a:rPr b="0"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Constructor: – procedure to ‘build’ an object when created</a:t>
            </a:r>
            <a:endParaRPr b="0" lang="en-GB" sz="2400" spc="-1" strike="noStrike">
              <a:latin typeface="Arial"/>
            </a:endParaRPr>
          </a:p>
          <a:p>
            <a:pPr>
              <a:lnSpc>
                <a:spcPct val="90000"/>
              </a:lnSpc>
              <a:spcBef>
                <a:spcPts val="499"/>
              </a:spcBef>
              <a:tabLst>
                <a:tab algn="l" pos="0"/>
              </a:tabLst>
            </a:pP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Getters: – functions that access and get an attribute’s value </a:t>
            </a:r>
            <a:endParaRPr b="0" lang="en-GB" sz="2400" spc="-1" strike="noStrike">
              <a:latin typeface="Arial"/>
            </a:endParaRPr>
          </a:p>
          <a:p>
            <a:pPr>
              <a:lnSpc>
                <a:spcPct val="90000"/>
              </a:lnSpc>
              <a:spcBef>
                <a:spcPts val="499"/>
              </a:spcBef>
              <a:tabLst>
                <a:tab algn="l" pos="0"/>
              </a:tabLst>
            </a:pP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	</a:t>
            </a:r>
            <a:r>
              <a:rPr b="0" i="1" lang="en-US" sz="2400" spc="-1" strike="noStrike">
                <a:solidFill>
                  <a:srgbClr val="000000"/>
                </a:solidFill>
                <a:latin typeface="Ubuntu"/>
                <a:ea typeface="DejaVu Sans"/>
              </a:rPr>
              <a:t>Setters: – procedures that change an attribute’s value </a:t>
            </a:r>
            <a:endParaRPr b="0" lang="en-GB" sz="2400" spc="-1" strike="noStrike">
              <a:latin typeface="Arial"/>
            </a:endParaRPr>
          </a:p>
        </p:txBody>
      </p:sp>
      <p:sp>
        <p:nvSpPr>
          <p:cNvPr id="276" name="CustomShape 3"/>
          <p:cNvSpPr/>
          <p:nvPr/>
        </p:nvSpPr>
        <p:spPr>
          <a:xfrm>
            <a:off x="8338320" y="398160"/>
            <a:ext cx="3710160" cy="4443120"/>
          </a:xfrm>
          <a:prstGeom prst="rect">
            <a:avLst/>
          </a:prstGeom>
          <a:solidFill>
            <a:srgbClr val="f2f2f2"/>
          </a:solidFill>
          <a:ln w="12600">
            <a:solidFill>
              <a:srgbClr val="43729d"/>
            </a:solidFill>
            <a:miter/>
          </a:ln>
        </p:spPr>
        <p:style>
          <a:lnRef idx="0"/>
          <a:fillRef idx="0"/>
          <a:effectRef idx="0"/>
          <a:fontRef idx="minor"/>
        </p:style>
      </p:sp>
      <p:sp>
        <p:nvSpPr>
          <p:cNvPr id="277" name="CustomShape 4"/>
          <p:cNvSpPr/>
          <p:nvPr/>
        </p:nvSpPr>
        <p:spPr>
          <a:xfrm>
            <a:off x="8447760" y="1280880"/>
            <a:ext cx="3601440" cy="8640"/>
          </a:xfrm>
          <a:custGeom>
            <a:avLst/>
            <a:gdLst/>
            <a:ahLst/>
            <a:rect l="l" t="t" r="r" b="b"/>
            <a:pathLst>
              <a:path w="10009" h="29">
                <a:moveTo>
                  <a:pt x="0" y="28"/>
                </a:moveTo>
                <a:lnTo>
                  <a:pt x="10008" y="0"/>
                </a:lnTo>
              </a:path>
            </a:pathLst>
          </a:custGeom>
          <a:noFill/>
          <a:ln w="12600">
            <a:solidFill>
              <a:srgbClr val="000000"/>
            </a:solidFill>
            <a:miter/>
          </a:ln>
        </p:spPr>
        <p:style>
          <a:lnRef idx="0"/>
          <a:fillRef idx="0"/>
          <a:effectRef idx="0"/>
          <a:fontRef idx="minor"/>
        </p:style>
      </p:sp>
      <p:sp>
        <p:nvSpPr>
          <p:cNvPr id="278" name="CustomShape 5"/>
          <p:cNvSpPr/>
          <p:nvPr/>
        </p:nvSpPr>
        <p:spPr>
          <a:xfrm>
            <a:off x="8694720" y="476640"/>
            <a:ext cx="3152520" cy="699120"/>
          </a:xfrm>
          <a:prstGeom prst="rect">
            <a:avLst/>
          </a:prstGeom>
          <a:solidFill>
            <a:srgbClr val="f2f2f2"/>
          </a:solidFill>
          <a:ln w="0">
            <a:noFill/>
          </a:ln>
        </p:spPr>
        <p:style>
          <a:lnRef idx="0"/>
          <a:fillRef idx="0"/>
          <a:effectRef idx="0"/>
          <a:fontRef idx="minor"/>
        </p:style>
        <p:txBody>
          <a:bodyPr lIns="90000" rIns="90000" tIns="45000" bIns="45000">
            <a:spAutoFit/>
          </a:bodyPr>
          <a:p>
            <a:pPr algn="ctr">
              <a:lnSpc>
                <a:spcPct val="100000"/>
              </a:lnSpc>
            </a:pPr>
            <a:r>
              <a:rPr b="1" lang="en-GB" sz="4000" spc="-1" strike="noStrike">
                <a:solidFill>
                  <a:srgbClr val="000000"/>
                </a:solidFill>
                <a:latin typeface="Calibri"/>
                <a:ea typeface="DejaVu Sans"/>
              </a:rPr>
              <a:t>Dog</a:t>
            </a:r>
            <a:endParaRPr b="0" lang="en-GB" sz="4000" spc="-1" strike="noStrike">
              <a:latin typeface="Arial"/>
            </a:endParaRPr>
          </a:p>
        </p:txBody>
      </p:sp>
      <p:sp>
        <p:nvSpPr>
          <p:cNvPr id="279" name="CustomShape 6"/>
          <p:cNvSpPr/>
          <p:nvPr/>
        </p:nvSpPr>
        <p:spPr>
          <a:xfrm>
            <a:off x="8435520" y="2376720"/>
            <a:ext cx="3601440" cy="8640"/>
          </a:xfrm>
          <a:custGeom>
            <a:avLst/>
            <a:gdLst/>
            <a:ahLst/>
            <a:rect l="l" t="t" r="r" b="b"/>
            <a:pathLst>
              <a:path w="10009" h="29">
                <a:moveTo>
                  <a:pt x="0" y="28"/>
                </a:moveTo>
                <a:lnTo>
                  <a:pt x="10008" y="0"/>
                </a:lnTo>
              </a:path>
            </a:pathLst>
          </a:custGeom>
          <a:noFill/>
          <a:ln w="12600">
            <a:solidFill>
              <a:srgbClr val="000000"/>
            </a:solidFill>
            <a:miter/>
          </a:ln>
        </p:spPr>
        <p:style>
          <a:lnRef idx="0"/>
          <a:fillRef idx="0"/>
          <a:effectRef idx="0"/>
          <a:fontRef idx="minor"/>
        </p:style>
      </p:sp>
      <p:sp>
        <p:nvSpPr>
          <p:cNvPr id="280" name="CustomShape 7"/>
          <p:cNvSpPr/>
          <p:nvPr/>
        </p:nvSpPr>
        <p:spPr>
          <a:xfrm>
            <a:off x="8524800" y="1289160"/>
            <a:ext cx="3467880" cy="912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Ubunut"/>
                <a:ea typeface="DejaVu Sans"/>
              </a:rPr>
              <a:t>int age</a:t>
            </a:r>
            <a:endParaRPr b="0" lang="en-GB" sz="1800" spc="-1" strike="noStrike">
              <a:latin typeface="Arial"/>
            </a:endParaRPr>
          </a:p>
          <a:p>
            <a:pPr>
              <a:lnSpc>
                <a:spcPct val="100000"/>
              </a:lnSpc>
            </a:pPr>
            <a:r>
              <a:rPr b="0" lang="en-GB" sz="1800" spc="-1" strike="noStrike">
                <a:solidFill>
                  <a:srgbClr val="000000"/>
                </a:solidFill>
                <a:latin typeface="Ubunut"/>
                <a:ea typeface="DejaVu Sans"/>
              </a:rPr>
              <a:t>char gender </a:t>
            </a:r>
            <a:endParaRPr b="0" lang="en-GB" sz="1800" spc="-1" strike="noStrike">
              <a:latin typeface="Arial"/>
            </a:endParaRPr>
          </a:p>
          <a:p>
            <a:pPr>
              <a:lnSpc>
                <a:spcPct val="100000"/>
              </a:lnSpc>
            </a:pPr>
            <a:r>
              <a:rPr b="0" lang="en-GB" sz="1800" spc="-1" strike="noStrike">
                <a:solidFill>
                  <a:srgbClr val="000000"/>
                </a:solidFill>
                <a:latin typeface="Ubunut"/>
                <a:ea typeface="DejaVu Sans"/>
              </a:rPr>
              <a:t>Breed breed</a:t>
            </a:r>
            <a:endParaRPr b="0" lang="en-GB" sz="1800" spc="-1" strike="noStrike">
              <a:latin typeface="Arial"/>
            </a:endParaRPr>
          </a:p>
        </p:txBody>
      </p:sp>
      <p:sp>
        <p:nvSpPr>
          <p:cNvPr id="281" name="CustomShape 8"/>
          <p:cNvSpPr/>
          <p:nvPr/>
        </p:nvSpPr>
        <p:spPr>
          <a:xfrm>
            <a:off x="8338320" y="2510280"/>
            <a:ext cx="3710160" cy="2558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Ubunut"/>
                <a:ea typeface="DejaVu Sans"/>
              </a:rPr>
              <a:t>Dog(Breed given_breed, char gender)</a:t>
            </a:r>
            <a:endParaRPr b="0" lang="en-GB" sz="1800" spc="-1" strike="noStrike">
              <a:latin typeface="Arial"/>
            </a:endParaRPr>
          </a:p>
          <a:p>
            <a:pPr>
              <a:lnSpc>
                <a:spcPct val="100000"/>
              </a:lnSpc>
            </a:pPr>
            <a:r>
              <a:rPr b="0" lang="en-GB" sz="1800" spc="-1" strike="noStrike">
                <a:solidFill>
                  <a:srgbClr val="000000"/>
                </a:solidFill>
                <a:latin typeface="Ubunut"/>
                <a:ea typeface="DejaVu Sans"/>
              </a:rPr>
              <a:t>Bark()</a:t>
            </a:r>
            <a:endParaRPr b="0" lang="en-GB" sz="1800" spc="-1" strike="noStrike">
              <a:latin typeface="Arial"/>
            </a:endParaRPr>
          </a:p>
          <a:p>
            <a:pPr>
              <a:lnSpc>
                <a:spcPct val="100000"/>
              </a:lnSpc>
            </a:pPr>
            <a:r>
              <a:rPr b="0" lang="en-GB" sz="1800" spc="-1" strike="noStrike">
                <a:solidFill>
                  <a:srgbClr val="000000"/>
                </a:solidFill>
                <a:latin typeface="Ubunut"/>
                <a:ea typeface="DejaVu Sans"/>
              </a:rPr>
              <a:t>setAge(int age)</a:t>
            </a:r>
            <a:endParaRPr b="0" lang="en-GB" sz="1800" spc="-1" strike="noStrike">
              <a:latin typeface="Arial"/>
            </a:endParaRPr>
          </a:p>
          <a:p>
            <a:pPr>
              <a:lnSpc>
                <a:spcPct val="100000"/>
              </a:lnSpc>
            </a:pPr>
            <a:r>
              <a:rPr b="0" lang="en-GB" sz="1800" spc="-1" strike="noStrike">
                <a:solidFill>
                  <a:srgbClr val="000000"/>
                </a:solidFill>
                <a:latin typeface="Ubunut"/>
                <a:ea typeface="DejaVu Sans"/>
              </a:rPr>
              <a:t>getAge()</a:t>
            </a:r>
            <a:endParaRPr b="0" lang="en-GB" sz="1800" spc="-1" strike="noStrike">
              <a:latin typeface="Arial"/>
            </a:endParaRPr>
          </a:p>
          <a:p>
            <a:pPr>
              <a:lnSpc>
                <a:spcPct val="100000"/>
              </a:lnSpc>
            </a:pPr>
            <a:r>
              <a:rPr b="0" lang="en-GB" sz="1800" spc="-1" strike="noStrike">
                <a:solidFill>
                  <a:srgbClr val="000000"/>
                </a:solidFill>
                <a:latin typeface="Ubunut"/>
                <a:ea typeface="DejaVu Sans"/>
              </a:rPr>
              <a:t>setGender(char gender)</a:t>
            </a:r>
            <a:endParaRPr b="0" lang="en-GB" sz="1800" spc="-1" strike="noStrike">
              <a:latin typeface="Arial"/>
            </a:endParaRPr>
          </a:p>
          <a:p>
            <a:pPr>
              <a:lnSpc>
                <a:spcPct val="100000"/>
              </a:lnSpc>
            </a:pPr>
            <a:r>
              <a:rPr b="0" lang="en-GB" sz="1800" spc="-1" strike="noStrike">
                <a:solidFill>
                  <a:srgbClr val="000000"/>
                </a:solidFill>
                <a:latin typeface="Ubunut"/>
                <a:ea typeface="DejaVu Sans"/>
              </a:rPr>
              <a:t>getGender()</a:t>
            </a:r>
            <a:endParaRPr b="0" lang="en-GB" sz="1800" spc="-1" strike="noStrike">
              <a:latin typeface="Arial"/>
            </a:endParaRPr>
          </a:p>
          <a:p>
            <a:pPr>
              <a:lnSpc>
                <a:spcPct val="100000"/>
              </a:lnSpc>
            </a:pPr>
            <a:r>
              <a:rPr b="0" lang="en-GB" sz="1800" spc="-1" strike="noStrike">
                <a:solidFill>
                  <a:srgbClr val="000000"/>
                </a:solidFill>
                <a:latin typeface="Ubunut"/>
                <a:ea typeface="DejaVu Sans"/>
              </a:rPr>
              <a:t>getBreed()</a:t>
            </a:r>
            <a:endParaRPr b="0" lang="en-GB" sz="1800" spc="-1" strike="noStrike">
              <a:latin typeface="Arial"/>
            </a:endParaRPr>
          </a:p>
          <a:p>
            <a:pP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75">
                                            <p:txEl>
                                              <p:pRg st="2" end="2"/>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275">
                                            <p:txEl>
                                              <p:pRg st="3" end="3"/>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75">
                                            <p:txEl>
                                              <p:pRg st="6" end="6"/>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275">
                                            <p:txEl>
                                              <p:pRg st="7" end="7"/>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275">
                                            <p:txEl>
                                              <p:pRg st="8" end="8"/>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27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76"/>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277"/>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278"/>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279"/>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280"/>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28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275">
                                            <p:txEl>
                                              <p:pRg st="6" end="6"/>
                                            </p:txEl>
                                          </p:spTgt>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275">
                                            <p:txEl>
                                              <p:pRg st="7" end="7"/>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275">
                                            <p:txEl>
                                              <p:pRg st="8" end="8"/>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275">
                                            <p:txEl>
                                              <p:pRg st="9" end="9"/>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275">
                                            <p:txEl>
                                              <p:pRg st="10" end="10"/>
                                            </p:txEl>
                                          </p:spTgt>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275">
                                            <p:txEl>
                                              <p:pRg st="11" end="11"/>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275">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GB" sz="4800" spc="-1" strike="noStrike">
                <a:solidFill>
                  <a:srgbClr val="000000"/>
                </a:solidFill>
                <a:latin typeface="Ubuntu"/>
              </a:rPr>
              <a:t>Animalopoly</a:t>
            </a:r>
            <a:endParaRPr b="0" lang="en-US" sz="4800" spc="-1" strike="noStrike">
              <a:solidFill>
                <a:srgbClr val="000000"/>
              </a:solidFill>
              <a:latin typeface="Ubuntu"/>
            </a:endParaRPr>
          </a:p>
        </p:txBody>
      </p:sp>
      <p:sp>
        <p:nvSpPr>
          <p:cNvPr id="339" name="TextShape 2"/>
          <p:cNvSpPr txBox="1"/>
          <p:nvPr/>
        </p:nvSpPr>
        <p:spPr>
          <a:xfrm>
            <a:off x="838080" y="1825560"/>
            <a:ext cx="10515240" cy="4350960"/>
          </a:xfrm>
          <a:prstGeom prst="rect">
            <a:avLst/>
          </a:prstGeom>
          <a:noFill/>
          <a:ln w="0">
            <a:noFill/>
          </a:ln>
        </p:spPr>
        <p:txBody>
          <a:bodyPr>
            <a:normAutofit/>
          </a:bodyPr>
          <a:p>
            <a:pPr>
              <a:lnSpc>
                <a:spcPct val="90000"/>
              </a:lnSpc>
              <a:spcBef>
                <a:spcPts val="1001"/>
              </a:spcBef>
              <a:tabLst>
                <a:tab algn="l" pos="0"/>
              </a:tabLst>
            </a:pPr>
            <a:r>
              <a:rPr b="0" lang="en-US" sz="2400" spc="-1" strike="noStrike">
                <a:solidFill>
                  <a:srgbClr val="000000"/>
                </a:solidFill>
                <a:latin typeface="Ubuntu"/>
              </a:rPr>
              <a:t>You have been hired to create a text based board game. Your employer has requested the code is created using object oriented programming and to be maintainable to enable other coders can work on it in the future. This board game needs to run on the Windows operating system so they have requested you write </a:t>
            </a:r>
            <a:r>
              <a:rPr b="0" lang="en-GB" sz="2400" spc="-1" strike="noStrike">
                <a:solidFill>
                  <a:srgbClr val="000000"/>
                </a:solidFill>
                <a:latin typeface="Ubuntu"/>
              </a:rPr>
              <a:t>it in C#.</a:t>
            </a:r>
            <a:endParaRPr b="0" lang="en-US" sz="2400" spc="-1" strike="noStrike">
              <a:solidFill>
                <a:srgbClr val="000000"/>
              </a:solidFill>
              <a:latin typeface="Ubuntu"/>
            </a:endParaRPr>
          </a:p>
          <a:p>
            <a:pPr>
              <a:lnSpc>
                <a:spcPct val="90000"/>
              </a:lnSpc>
              <a:spcBef>
                <a:spcPts val="1001"/>
              </a:spcBef>
              <a:tabLst>
                <a:tab algn="l" pos="0"/>
              </a:tabLst>
            </a:pPr>
            <a:endParaRPr b="0" lang="en-US" sz="2400" spc="-1" strike="noStrike">
              <a:solidFill>
                <a:srgbClr val="000000"/>
              </a:solidFill>
              <a:latin typeface="Ubuntu"/>
            </a:endParaRPr>
          </a:p>
          <a:p>
            <a:pPr>
              <a:lnSpc>
                <a:spcPct val="90000"/>
              </a:lnSpc>
              <a:spcBef>
                <a:spcPts val="1001"/>
              </a:spcBef>
              <a:tabLst>
                <a:tab algn="l" pos="0"/>
              </a:tabLst>
            </a:pPr>
            <a:r>
              <a:rPr b="0" lang="en-US" sz="2400" spc="-1" strike="noStrike">
                <a:solidFill>
                  <a:srgbClr val="000000"/>
                </a:solidFill>
                <a:latin typeface="Ubuntu"/>
              </a:rPr>
              <a:t>You are creating an animal themed version of a famous board game. In this game players move around a board buying animals, you then charge other players to visit that animal. The last player that still has money </a:t>
            </a:r>
            <a:r>
              <a:rPr b="0" lang="en-GB" sz="2400" spc="-1" strike="noStrike">
                <a:solidFill>
                  <a:srgbClr val="000000"/>
                </a:solidFill>
                <a:latin typeface="Ubuntu"/>
              </a:rPr>
              <a:t>wins.</a:t>
            </a:r>
            <a:endParaRPr b="0" lang="en-US" sz="2400" spc="-1" strike="noStrike">
              <a:solidFill>
                <a:srgbClr val="000000"/>
              </a:solidFill>
              <a:latin typeface="Ubuntu"/>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GB" sz="4800" spc="-1" strike="noStrike">
                <a:solidFill>
                  <a:srgbClr val="000000"/>
                </a:solidFill>
                <a:latin typeface="Ubuntu"/>
              </a:rPr>
              <a:t>Animalopoly</a:t>
            </a:r>
            <a:endParaRPr b="0" lang="en-US" sz="4800" spc="-1" strike="noStrike">
              <a:solidFill>
                <a:srgbClr val="000000"/>
              </a:solidFill>
              <a:latin typeface="Ubuntu"/>
            </a:endParaRPr>
          </a:p>
        </p:txBody>
      </p:sp>
      <p:sp>
        <p:nvSpPr>
          <p:cNvPr id="341" name="TextShape 2"/>
          <p:cNvSpPr txBox="1"/>
          <p:nvPr/>
        </p:nvSpPr>
        <p:spPr>
          <a:xfrm>
            <a:off x="838080" y="1825560"/>
            <a:ext cx="10515240" cy="4350960"/>
          </a:xfrm>
          <a:prstGeom prst="rect">
            <a:avLst/>
          </a:prstGeom>
          <a:noFill/>
          <a:ln w="0">
            <a:noFill/>
          </a:ln>
        </p:spPr>
        <p:txBody>
          <a:bodyPr>
            <a:normAutofit/>
          </a:bodyPr>
          <a:p>
            <a:pPr>
              <a:lnSpc>
                <a:spcPct val="90000"/>
              </a:lnSpc>
              <a:spcBef>
                <a:spcPts val="1001"/>
              </a:spcBef>
              <a:tabLst>
                <a:tab algn="l" pos="0"/>
              </a:tabLst>
            </a:pPr>
            <a:r>
              <a:rPr b="0" lang="en-US" sz="2400" spc="-1" strike="noStrike">
                <a:solidFill>
                  <a:srgbClr val="000000"/>
                </a:solidFill>
                <a:latin typeface="Ubuntu"/>
              </a:rPr>
              <a:t>Your players move around a board with 26 spaces. They move around by </a:t>
            </a:r>
            <a:r>
              <a:rPr b="0" lang="en-US" sz="2400" spc="-1" strike="noStrike">
                <a:solidFill>
                  <a:srgbClr val="000000"/>
                </a:solidFill>
                <a:latin typeface="Ubuntu"/>
              </a:rPr>
              <a:t>rolling two dice which are added together to determine how far they move.</a:t>
            </a:r>
            <a:endParaRPr b="0" lang="en-US" sz="2400" spc="-1" strike="noStrike">
              <a:solidFill>
                <a:srgbClr val="000000"/>
              </a:solidFill>
              <a:latin typeface="Ubuntu"/>
            </a:endParaRPr>
          </a:p>
          <a:p>
            <a:pPr>
              <a:lnSpc>
                <a:spcPct val="90000"/>
              </a:lnSpc>
              <a:spcBef>
                <a:spcPts val="1001"/>
              </a:spcBef>
              <a:tabLst>
                <a:tab algn="l" pos="0"/>
              </a:tabLst>
            </a:pPr>
            <a:endParaRPr b="0" lang="en-US" sz="2400" spc="-1" strike="noStrike">
              <a:solidFill>
                <a:srgbClr val="000000"/>
              </a:solidFill>
              <a:latin typeface="Ubuntu"/>
            </a:endParaRPr>
          </a:p>
          <a:p>
            <a:pPr>
              <a:lnSpc>
                <a:spcPct val="90000"/>
              </a:lnSpc>
              <a:spcBef>
                <a:spcPts val="1001"/>
              </a:spcBef>
              <a:tabLst>
                <a:tab algn="l" pos="0"/>
              </a:tabLst>
            </a:pPr>
            <a:r>
              <a:rPr b="0" lang="en-US" sz="2400" spc="-1" strike="noStrike">
                <a:solidFill>
                  <a:srgbClr val="000000"/>
                </a:solidFill>
                <a:latin typeface="Ubuntu"/>
              </a:rPr>
              <a:t>If a player rolls a double, they are given the chance to draw a card from the </a:t>
            </a:r>
            <a:r>
              <a:rPr b="0" lang="en-US" sz="2400" spc="-1" strike="noStrike">
                <a:solidFill>
                  <a:srgbClr val="000000"/>
                </a:solidFill>
                <a:latin typeface="Ubuntu"/>
              </a:rPr>
              <a:t>deck. The card will contain a scenario (e.g. “You have won the lottery” / </a:t>
            </a:r>
            <a:r>
              <a:rPr b="0" lang="en-US" sz="2400" spc="-1" strike="noStrike">
                <a:solidFill>
                  <a:srgbClr val="000000"/>
                </a:solidFill>
                <a:latin typeface="Ubuntu"/>
              </a:rPr>
              <a:t>“You owe debt”) and an amount of money they player is given or </a:t>
            </a:r>
            <a:r>
              <a:rPr b="0" lang="en-GB" sz="2400" spc="-1" strike="noStrike">
                <a:solidFill>
                  <a:srgbClr val="000000"/>
                </a:solidFill>
                <a:latin typeface="Ubuntu"/>
              </a:rPr>
              <a:t>must pay.</a:t>
            </a:r>
            <a:endParaRPr b="0" lang="en-US" sz="2400" spc="-1" strike="noStrike">
              <a:solidFill>
                <a:srgbClr val="000000"/>
              </a:solidFill>
              <a:latin typeface="Ubuntu"/>
            </a:endParaRPr>
          </a:p>
          <a:p>
            <a:pPr>
              <a:lnSpc>
                <a:spcPct val="90000"/>
              </a:lnSpc>
              <a:spcBef>
                <a:spcPts val="1001"/>
              </a:spcBef>
              <a:tabLst>
                <a:tab algn="l" pos="0"/>
              </a:tabLst>
            </a:pPr>
            <a:endParaRPr b="0" lang="en-US" sz="2400" spc="-1" strike="noStrike">
              <a:solidFill>
                <a:srgbClr val="000000"/>
              </a:solidFill>
              <a:latin typeface="Ubuntu"/>
            </a:endParaRPr>
          </a:p>
          <a:p>
            <a:pPr>
              <a:lnSpc>
                <a:spcPct val="90000"/>
              </a:lnSpc>
              <a:spcBef>
                <a:spcPts val="1001"/>
              </a:spcBef>
              <a:tabLst>
                <a:tab algn="l" pos="0"/>
              </a:tabLst>
            </a:pPr>
            <a:r>
              <a:rPr b="0" lang="en-US" sz="2400" spc="-1" strike="noStrike">
                <a:solidFill>
                  <a:srgbClr val="000000"/>
                </a:solidFill>
                <a:latin typeface="Ubuntu"/>
              </a:rPr>
              <a:t>When a player passes start they are given £500. If they land on start they </a:t>
            </a:r>
            <a:r>
              <a:rPr b="0" lang="en-US" sz="2400" spc="-1" strike="noStrike">
                <a:solidFill>
                  <a:srgbClr val="000000"/>
                </a:solidFill>
                <a:latin typeface="Ubuntu"/>
              </a:rPr>
              <a:t>are given £1000. Landing on “miss a turn” means they miss their next turn.</a:t>
            </a:r>
            <a:endParaRPr b="0" lang="en-US" sz="2400" spc="-1" strike="noStrike">
              <a:solidFill>
                <a:srgbClr val="000000"/>
              </a:solidFill>
              <a:latin typeface="Ubuntu"/>
            </a:endParaRPr>
          </a:p>
          <a:p>
            <a:pPr>
              <a:lnSpc>
                <a:spcPct val="90000"/>
              </a:lnSpc>
              <a:spcBef>
                <a:spcPts val="1001"/>
              </a:spcBef>
              <a:tabLst>
                <a:tab algn="l" pos="0"/>
              </a:tabLst>
            </a:pPr>
            <a:endParaRPr b="0" lang="en-US" sz="2400" spc="-1" strike="noStrike">
              <a:solidFill>
                <a:srgbClr val="000000"/>
              </a:solidFill>
              <a:latin typeface="Ubuntu"/>
            </a:endParaRPr>
          </a:p>
          <a:p>
            <a:pPr>
              <a:lnSpc>
                <a:spcPct val="90000"/>
              </a:lnSpc>
              <a:spcBef>
                <a:spcPts val="1001"/>
              </a:spcBef>
              <a:tabLst>
                <a:tab algn="l" pos="0"/>
              </a:tabLst>
            </a:pPr>
            <a:endParaRPr b="0" lang="en-US" sz="2400" spc="-1" strike="noStrike">
              <a:solidFill>
                <a:srgbClr val="000000"/>
              </a:solidFill>
              <a:latin typeface="Ubuntu"/>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2" name="Content Placeholder 3" descr=""/>
          <p:cNvPicPr/>
          <p:nvPr/>
        </p:nvPicPr>
        <p:blipFill>
          <a:blip r:embed="rId1"/>
          <a:stretch/>
        </p:blipFill>
        <p:spPr>
          <a:xfrm>
            <a:off x="1929240" y="484560"/>
            <a:ext cx="8074080" cy="5974920"/>
          </a:xfrm>
          <a:prstGeom prst="rect">
            <a:avLst/>
          </a:prstGeom>
          <a:ln w="0">
            <a:noFill/>
          </a:ln>
        </p:spPr>
      </p:pic>
      <p:sp>
        <p:nvSpPr>
          <p:cNvPr id="343" name="CustomShape 1"/>
          <p:cNvSpPr/>
          <p:nvPr/>
        </p:nvSpPr>
        <p:spPr>
          <a:xfrm>
            <a:off x="5978520" y="3244320"/>
            <a:ext cx="23436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Ubuntu"/>
              </a:rPr>
              <a:t> </a:t>
            </a:r>
            <a:endParaRPr b="0" lang="en-GB" sz="1800" spc="-1" strike="noStrike">
              <a:latin typeface="Ubuntu"/>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GB" sz="4800" spc="-1" strike="noStrike">
                <a:solidFill>
                  <a:srgbClr val="000000"/>
                </a:solidFill>
                <a:latin typeface="Ubuntu"/>
              </a:rPr>
              <a:t>Animalopoly</a:t>
            </a:r>
            <a:endParaRPr b="0" lang="en-US" sz="4800" spc="-1" strike="noStrike">
              <a:solidFill>
                <a:srgbClr val="000000"/>
              </a:solidFill>
              <a:latin typeface="Ubuntu"/>
            </a:endParaRPr>
          </a:p>
        </p:txBody>
      </p:sp>
      <p:sp>
        <p:nvSpPr>
          <p:cNvPr id="345" name="TextShape 2"/>
          <p:cNvSpPr txBox="1"/>
          <p:nvPr/>
        </p:nvSpPr>
        <p:spPr>
          <a:xfrm>
            <a:off x="838080" y="1888200"/>
            <a:ext cx="6575760" cy="4556160"/>
          </a:xfrm>
          <a:prstGeom prst="rect">
            <a:avLst/>
          </a:prstGeom>
          <a:noFill/>
          <a:ln w="0">
            <a:noFill/>
          </a:ln>
        </p:spPr>
        <p:txBody>
          <a:bodyPr>
            <a:normAutofit/>
          </a:bodyPr>
          <a:p>
            <a:pPr>
              <a:lnSpc>
                <a:spcPct val="90000"/>
              </a:lnSpc>
              <a:spcBef>
                <a:spcPts val="1001"/>
              </a:spcBef>
              <a:tabLst>
                <a:tab algn="l" pos="0"/>
              </a:tabLst>
            </a:pPr>
            <a:r>
              <a:rPr b="0" lang="en-US" sz="2400" spc="-1" strike="noStrike">
                <a:solidFill>
                  <a:srgbClr val="000000"/>
                </a:solidFill>
                <a:latin typeface="Ubuntu"/>
              </a:rPr>
              <a:t>On each space they land there is information about the animal that lives in that space. The animal has a name/species, a level, a cost to stop/visit, a cost to buy and an owner. </a:t>
            </a:r>
            <a:endParaRPr b="0" lang="en-US" sz="2400" spc="-1" strike="noStrike">
              <a:solidFill>
                <a:srgbClr val="000000"/>
              </a:solidFill>
              <a:latin typeface="Ubuntu"/>
            </a:endParaRPr>
          </a:p>
          <a:p>
            <a:pPr>
              <a:lnSpc>
                <a:spcPct val="90000"/>
              </a:lnSpc>
              <a:spcBef>
                <a:spcPts val="1001"/>
              </a:spcBef>
              <a:tabLst>
                <a:tab algn="l" pos="0"/>
              </a:tabLst>
            </a:pPr>
            <a:r>
              <a:rPr b="0" lang="en-US" sz="2400" spc="-1" strike="noStrike">
                <a:solidFill>
                  <a:srgbClr val="000000"/>
                </a:solidFill>
                <a:latin typeface="Ubuntu"/>
              </a:rPr>
              <a:t>If the animal has no owner the player is offered the chance to buy it at its set cost. </a:t>
            </a:r>
            <a:endParaRPr b="0" lang="en-US" sz="2400" spc="-1" strike="noStrike">
              <a:solidFill>
                <a:srgbClr val="000000"/>
              </a:solidFill>
              <a:latin typeface="Ubuntu"/>
            </a:endParaRPr>
          </a:p>
          <a:p>
            <a:pPr>
              <a:lnSpc>
                <a:spcPct val="90000"/>
              </a:lnSpc>
              <a:spcBef>
                <a:spcPts val="1001"/>
              </a:spcBef>
              <a:tabLst>
                <a:tab algn="l" pos="0"/>
              </a:tabLst>
            </a:pPr>
            <a:r>
              <a:rPr b="0" lang="en-US" sz="2400" spc="-1" strike="noStrike">
                <a:solidFill>
                  <a:srgbClr val="000000"/>
                </a:solidFill>
                <a:latin typeface="Ubuntu"/>
              </a:rPr>
              <a:t>If the animal is already owned by someone else, you must pay the stop cost. The level determines the cost to visit and can be upgraded by the owner. </a:t>
            </a:r>
            <a:endParaRPr b="0" lang="en-US" sz="2400" spc="-1" strike="noStrike">
              <a:solidFill>
                <a:srgbClr val="000000"/>
              </a:solidFill>
              <a:latin typeface="Ubuntu"/>
            </a:endParaRPr>
          </a:p>
          <a:p>
            <a:pPr>
              <a:lnSpc>
                <a:spcPct val="90000"/>
              </a:lnSpc>
              <a:spcBef>
                <a:spcPts val="1001"/>
              </a:spcBef>
              <a:tabLst>
                <a:tab algn="l" pos="0"/>
              </a:tabLst>
            </a:pPr>
            <a:r>
              <a:rPr b="0" lang="en-US" sz="2400" spc="-1" strike="noStrike">
                <a:solidFill>
                  <a:srgbClr val="000000"/>
                </a:solidFill>
                <a:latin typeface="Ubuntu"/>
              </a:rPr>
              <a:t>An example of a squirrel animal might be:</a:t>
            </a:r>
            <a:endParaRPr b="0" lang="en-US" sz="2400" spc="-1" strike="noStrike">
              <a:solidFill>
                <a:srgbClr val="000000"/>
              </a:solidFill>
              <a:latin typeface="Ubuntu"/>
            </a:endParaRPr>
          </a:p>
          <a:p>
            <a:pPr>
              <a:lnSpc>
                <a:spcPct val="90000"/>
              </a:lnSpc>
              <a:spcBef>
                <a:spcPts val="1001"/>
              </a:spcBef>
              <a:tabLst>
                <a:tab algn="l" pos="0"/>
              </a:tabLst>
            </a:pPr>
            <a:endParaRPr b="0" lang="en-US" sz="2400" spc="-1" strike="noStrike">
              <a:solidFill>
                <a:srgbClr val="000000"/>
              </a:solidFill>
              <a:latin typeface="Ubuntu"/>
            </a:endParaRPr>
          </a:p>
        </p:txBody>
      </p:sp>
      <p:pic>
        <p:nvPicPr>
          <p:cNvPr id="346" name="Picture 3_0" descr=""/>
          <p:cNvPicPr/>
          <p:nvPr/>
        </p:nvPicPr>
        <p:blipFill>
          <a:blip r:embed="rId1"/>
          <a:stretch/>
        </p:blipFill>
        <p:spPr>
          <a:xfrm>
            <a:off x="7327440" y="1521360"/>
            <a:ext cx="4631400" cy="4525920"/>
          </a:xfrm>
          <a:prstGeom prst="rect">
            <a:avLst/>
          </a:prstGeom>
          <a:ln w="0">
            <a:noFill/>
          </a:ln>
        </p:spPr>
      </p:pic>
      <p:sp>
        <p:nvSpPr>
          <p:cNvPr id="347" name="CustomShape 3"/>
          <p:cNvSpPr/>
          <p:nvPr/>
        </p:nvSpPr>
        <p:spPr>
          <a:xfrm>
            <a:off x="5969520" y="3244320"/>
            <a:ext cx="25272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GB" sz="4800" spc="-1" strike="noStrike">
                <a:solidFill>
                  <a:srgbClr val="000000"/>
                </a:solidFill>
                <a:latin typeface="Ubuntu"/>
              </a:rPr>
              <a:t>Animalopoly – deliverables </a:t>
            </a:r>
            <a:endParaRPr b="0" lang="en-US" sz="4800" spc="-1" strike="noStrike">
              <a:solidFill>
                <a:srgbClr val="000000"/>
              </a:solidFill>
              <a:latin typeface="Ubuntu"/>
            </a:endParaRPr>
          </a:p>
        </p:txBody>
      </p:sp>
      <p:sp>
        <p:nvSpPr>
          <p:cNvPr id="349" name="TextShape 2"/>
          <p:cNvSpPr txBox="1"/>
          <p:nvPr/>
        </p:nvSpPr>
        <p:spPr>
          <a:xfrm>
            <a:off x="838080" y="1825560"/>
            <a:ext cx="10515240" cy="4350960"/>
          </a:xfrm>
          <a:prstGeom prst="rect">
            <a:avLst/>
          </a:prstGeom>
          <a:noFill/>
          <a:ln w="0">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GB" sz="4800" spc="-1" strike="noStrike">
                <a:solidFill>
                  <a:srgbClr val="000000"/>
                </a:solidFill>
                <a:latin typeface="Ubuntu"/>
              </a:rPr>
              <a:t>Animalopoly  </a:t>
            </a:r>
            <a:br/>
            <a:r>
              <a:rPr b="0" lang="en-GB" sz="4800" spc="-1" strike="noStrike">
                <a:solidFill>
                  <a:srgbClr val="000000"/>
                </a:solidFill>
                <a:latin typeface="Ubuntu"/>
              </a:rPr>
              <a:t>What classes do you need?</a:t>
            </a:r>
            <a:endParaRPr b="0" lang="en-US" sz="4800" spc="-1" strike="noStrike">
              <a:solidFill>
                <a:srgbClr val="000000"/>
              </a:solidFill>
              <a:latin typeface="Ubuntu"/>
            </a:endParaRPr>
          </a:p>
        </p:txBody>
      </p:sp>
      <p:sp>
        <p:nvSpPr>
          <p:cNvPr id="351" name="TextShape 2"/>
          <p:cNvSpPr txBox="1"/>
          <p:nvPr/>
        </p:nvSpPr>
        <p:spPr>
          <a:xfrm>
            <a:off x="838080" y="2525760"/>
            <a:ext cx="10515240" cy="2674440"/>
          </a:xfrm>
          <a:prstGeom prst="rect">
            <a:avLst/>
          </a:prstGeom>
          <a:noFill/>
          <a:ln w="0">
            <a:noFill/>
          </a:ln>
        </p:spPr>
        <p:txBody>
          <a:bodyPr>
            <a:normAutofit/>
          </a:bodyPr>
          <a:p>
            <a:pPr>
              <a:lnSpc>
                <a:spcPct val="90000"/>
              </a:lnSpc>
              <a:spcBef>
                <a:spcPts val="1001"/>
              </a:spcBef>
              <a:tabLst>
                <a:tab algn="l" pos="0"/>
              </a:tabLst>
            </a:pPr>
            <a:r>
              <a:rPr b="0" lang="en-GB" sz="2400" spc="-1" strike="noStrike">
                <a:solidFill>
                  <a:srgbClr val="000000"/>
                </a:solidFill>
                <a:latin typeface="Ubuntu"/>
              </a:rPr>
              <a:t>Dice</a:t>
            </a:r>
            <a:endParaRPr b="0" lang="en-US" sz="2400" spc="-1" strike="noStrike">
              <a:solidFill>
                <a:srgbClr val="000000"/>
              </a:solidFill>
              <a:latin typeface="Ubuntu"/>
            </a:endParaRPr>
          </a:p>
          <a:p>
            <a:pPr marL="216000" indent="-216000">
              <a:lnSpc>
                <a:spcPct val="90000"/>
              </a:lnSpc>
              <a:spcBef>
                <a:spcPts val="1001"/>
              </a:spcBef>
              <a:tabLst>
                <a:tab algn="l" pos="0"/>
              </a:tabLst>
            </a:pPr>
            <a:r>
              <a:rPr b="0" lang="en-US" sz="2400" spc="-1" strike="noStrike">
                <a:solidFill>
                  <a:srgbClr val="000000"/>
                </a:solidFill>
                <a:latin typeface="Ubuntu"/>
              </a:rPr>
              <a:t>Have two dice that the player can roll</a:t>
            </a:r>
            <a:endParaRPr b="0" lang="en-US" sz="2400" spc="-1" strike="noStrike">
              <a:solidFill>
                <a:srgbClr val="000000"/>
              </a:solidFill>
              <a:latin typeface="Ubuntu"/>
            </a:endParaRPr>
          </a:p>
          <a:p>
            <a:pPr marL="216000" indent="-216000">
              <a:lnSpc>
                <a:spcPct val="90000"/>
              </a:lnSpc>
              <a:spcBef>
                <a:spcPts val="1001"/>
              </a:spcBef>
              <a:tabLst>
                <a:tab algn="l" pos="0"/>
              </a:tabLst>
            </a:pPr>
            <a:r>
              <a:rPr b="0" lang="en-US" sz="2400" spc="-1" strike="noStrike">
                <a:solidFill>
                  <a:srgbClr val="000000"/>
                </a:solidFill>
                <a:latin typeface="Ubuntu"/>
              </a:rPr>
              <a:t>Tell the player how many spaces to move by</a:t>
            </a:r>
            <a:endParaRPr b="0" lang="en-US" sz="2400" spc="-1" strike="noStrike">
              <a:solidFill>
                <a:srgbClr val="000000"/>
              </a:solidFill>
              <a:latin typeface="Ubuntu"/>
            </a:endParaRPr>
          </a:p>
          <a:p>
            <a:pPr marL="216000" indent="-216000">
              <a:lnSpc>
                <a:spcPct val="90000"/>
              </a:lnSpc>
              <a:spcBef>
                <a:spcPts val="1001"/>
              </a:spcBef>
              <a:tabLst>
                <a:tab algn="l" pos="0"/>
              </a:tabLst>
            </a:pPr>
            <a:r>
              <a:rPr b="0" lang="en-US" sz="2400" spc="-1" strike="noStrike">
                <a:solidFill>
                  <a:srgbClr val="000000"/>
                </a:solidFill>
                <a:latin typeface="Ubuntu"/>
              </a:rPr>
              <a:t>Confirm when two of the same dice have been rolled </a:t>
            </a:r>
            <a:endParaRPr b="0" lang="en-US" sz="2400" spc="-1" strike="noStrike">
              <a:solidFill>
                <a:srgbClr val="000000"/>
              </a:solidFill>
              <a:latin typeface="Ubuntu"/>
            </a:endParaRPr>
          </a:p>
          <a:p>
            <a:pPr>
              <a:lnSpc>
                <a:spcPct val="90000"/>
              </a:lnSpc>
              <a:spcBef>
                <a:spcPts val="1001"/>
              </a:spcBef>
              <a:tabLst>
                <a:tab algn="l" pos="0"/>
              </a:tabLst>
            </a:pPr>
            <a:endParaRPr b="0" lang="en-US" sz="2400" spc="-1" strike="noStrike">
              <a:solidFill>
                <a:srgbClr val="000000"/>
              </a:solidFill>
              <a:latin typeface="Ubuntu"/>
            </a:endParaRPr>
          </a:p>
        </p:txBody>
      </p:sp>
      <p:sp>
        <p:nvSpPr>
          <p:cNvPr id="352" name="CustomShape 3"/>
          <p:cNvSpPr/>
          <p:nvPr/>
        </p:nvSpPr>
        <p:spPr>
          <a:xfrm>
            <a:off x="5969520" y="3244320"/>
            <a:ext cx="25272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 </a:t>
            </a:r>
            <a:endParaRPr b="0" lang="en-GB" sz="1800" spc="-1" strike="noStrike">
              <a:latin typeface="Arial"/>
            </a:endParaRPr>
          </a:p>
        </p:txBody>
      </p:sp>
      <p:sp>
        <p:nvSpPr>
          <p:cNvPr id="353" name="CustomShape 4"/>
          <p:cNvSpPr/>
          <p:nvPr/>
        </p:nvSpPr>
        <p:spPr>
          <a:xfrm>
            <a:off x="5949000" y="3244320"/>
            <a:ext cx="3992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GB" sz="4800" spc="-1" strike="noStrike">
                <a:solidFill>
                  <a:srgbClr val="000000"/>
                </a:solidFill>
                <a:latin typeface="Ubuntu"/>
              </a:rPr>
              <a:t>Q</a:t>
            </a:r>
            <a:r>
              <a:rPr b="0" lang="en-GB" sz="4800" spc="-1" strike="noStrike">
                <a:solidFill>
                  <a:srgbClr val="000000"/>
                </a:solidFill>
                <a:latin typeface="Ubuntu"/>
              </a:rPr>
              <a:t>u</a:t>
            </a:r>
            <a:r>
              <a:rPr b="0" lang="en-GB" sz="4800" spc="-1" strike="noStrike">
                <a:solidFill>
                  <a:srgbClr val="000000"/>
                </a:solidFill>
                <a:latin typeface="Ubuntu"/>
              </a:rPr>
              <a:t>e</a:t>
            </a:r>
            <a:r>
              <a:rPr b="0" lang="en-GB" sz="4800" spc="-1" strike="noStrike">
                <a:solidFill>
                  <a:srgbClr val="000000"/>
                </a:solidFill>
                <a:latin typeface="Ubuntu"/>
              </a:rPr>
              <a:t>s</a:t>
            </a:r>
            <a:r>
              <a:rPr b="0" lang="en-GB" sz="4800" spc="-1" strike="noStrike">
                <a:solidFill>
                  <a:srgbClr val="000000"/>
                </a:solidFill>
                <a:latin typeface="Ubuntu"/>
              </a:rPr>
              <a:t>t</a:t>
            </a:r>
            <a:r>
              <a:rPr b="0" lang="en-GB" sz="4800" spc="-1" strike="noStrike">
                <a:solidFill>
                  <a:srgbClr val="000000"/>
                </a:solidFill>
                <a:latin typeface="Ubuntu"/>
              </a:rPr>
              <a:t>i</a:t>
            </a:r>
            <a:r>
              <a:rPr b="0" lang="en-GB" sz="4800" spc="-1" strike="noStrike">
                <a:solidFill>
                  <a:srgbClr val="000000"/>
                </a:solidFill>
                <a:latin typeface="Ubuntu"/>
              </a:rPr>
              <a:t>o</a:t>
            </a:r>
            <a:r>
              <a:rPr b="0" lang="en-GB" sz="4800" spc="-1" strike="noStrike">
                <a:solidFill>
                  <a:srgbClr val="000000"/>
                </a:solidFill>
                <a:latin typeface="Ubuntu"/>
              </a:rPr>
              <a:t>n</a:t>
            </a:r>
            <a:r>
              <a:rPr b="0" lang="en-GB" sz="4800" spc="-1" strike="noStrike">
                <a:solidFill>
                  <a:srgbClr val="000000"/>
                </a:solidFill>
                <a:latin typeface="Ubuntu"/>
              </a:rPr>
              <a:t>s</a:t>
            </a:r>
            <a:r>
              <a:rPr b="0" lang="en-GB" sz="4800" spc="-1" strike="noStrike">
                <a:solidFill>
                  <a:srgbClr val="000000"/>
                </a:solidFill>
                <a:latin typeface="Ubuntu"/>
              </a:rPr>
              <a:t> </a:t>
            </a:r>
            <a:r>
              <a:rPr b="0" lang="en-GB" sz="4800" spc="-1" strike="noStrike">
                <a:solidFill>
                  <a:srgbClr val="000000"/>
                </a:solidFill>
                <a:latin typeface="Ubuntu"/>
              </a:rPr>
              <a:t>t</a:t>
            </a:r>
            <a:r>
              <a:rPr b="0" lang="en-GB" sz="4800" spc="-1" strike="noStrike">
                <a:solidFill>
                  <a:srgbClr val="000000"/>
                </a:solidFill>
                <a:latin typeface="Ubuntu"/>
              </a:rPr>
              <a:t>o</a:t>
            </a:r>
            <a:r>
              <a:rPr b="0" lang="en-GB" sz="4800" spc="-1" strike="noStrike">
                <a:solidFill>
                  <a:srgbClr val="000000"/>
                </a:solidFill>
                <a:latin typeface="Ubuntu"/>
              </a:rPr>
              <a:t> </a:t>
            </a:r>
            <a:r>
              <a:rPr b="0" lang="en-GB" sz="4800" spc="-1" strike="noStrike">
                <a:solidFill>
                  <a:srgbClr val="000000"/>
                </a:solidFill>
                <a:latin typeface="Ubuntu"/>
              </a:rPr>
              <a:t>c</a:t>
            </a:r>
            <a:r>
              <a:rPr b="0" lang="en-GB" sz="4800" spc="-1" strike="noStrike">
                <a:solidFill>
                  <a:srgbClr val="000000"/>
                </a:solidFill>
                <a:latin typeface="Ubuntu"/>
              </a:rPr>
              <a:t>o</a:t>
            </a:r>
            <a:r>
              <a:rPr b="0" lang="en-GB" sz="4800" spc="-1" strike="noStrike">
                <a:solidFill>
                  <a:srgbClr val="000000"/>
                </a:solidFill>
                <a:latin typeface="Ubuntu"/>
              </a:rPr>
              <a:t>n</a:t>
            </a:r>
            <a:r>
              <a:rPr b="0" lang="en-GB" sz="4800" spc="-1" strike="noStrike">
                <a:solidFill>
                  <a:srgbClr val="000000"/>
                </a:solidFill>
                <a:latin typeface="Ubuntu"/>
              </a:rPr>
              <a:t>s</a:t>
            </a:r>
            <a:r>
              <a:rPr b="0" lang="en-GB" sz="4800" spc="-1" strike="noStrike">
                <a:solidFill>
                  <a:srgbClr val="000000"/>
                </a:solidFill>
                <a:latin typeface="Ubuntu"/>
              </a:rPr>
              <a:t>i</a:t>
            </a:r>
            <a:r>
              <a:rPr b="0" lang="en-GB" sz="4800" spc="-1" strike="noStrike">
                <a:solidFill>
                  <a:srgbClr val="000000"/>
                </a:solidFill>
                <a:latin typeface="Ubuntu"/>
              </a:rPr>
              <a:t>d</a:t>
            </a:r>
            <a:r>
              <a:rPr b="0" lang="en-GB" sz="4800" spc="-1" strike="noStrike">
                <a:solidFill>
                  <a:srgbClr val="000000"/>
                </a:solidFill>
                <a:latin typeface="Ubuntu"/>
              </a:rPr>
              <a:t>e</a:t>
            </a:r>
            <a:r>
              <a:rPr b="0" lang="en-GB" sz="4800" spc="-1" strike="noStrike">
                <a:solidFill>
                  <a:srgbClr val="000000"/>
                </a:solidFill>
                <a:latin typeface="Ubuntu"/>
              </a:rPr>
              <a:t>r</a:t>
            </a:r>
            <a:endParaRPr b="0" lang="en-US" sz="4800" spc="-1" strike="noStrike">
              <a:solidFill>
                <a:srgbClr val="000000"/>
              </a:solidFill>
              <a:latin typeface="Ubuntu"/>
            </a:endParaRPr>
          </a:p>
        </p:txBody>
      </p:sp>
      <p:sp>
        <p:nvSpPr>
          <p:cNvPr id="355" name="TextShape 2"/>
          <p:cNvSpPr txBox="1"/>
          <p:nvPr/>
        </p:nvSpPr>
        <p:spPr>
          <a:xfrm>
            <a:off x="838080" y="1825560"/>
            <a:ext cx="10515240" cy="4350960"/>
          </a:xfrm>
          <a:prstGeom prst="rect">
            <a:avLst/>
          </a:prstGeom>
          <a:noFill/>
          <a:ln w="0">
            <a:noFill/>
          </a:ln>
        </p:spPr>
        <p:txBody>
          <a:bodyPr>
            <a:normAutofit/>
          </a:bodyPr>
          <a:p>
            <a:pPr marL="228600" indent="-228240">
              <a:lnSpc>
                <a:spcPct val="90000"/>
              </a:lnSpc>
              <a:spcBef>
                <a:spcPts val="1001"/>
              </a:spcBef>
            </a:pPr>
            <a:r>
              <a:rPr b="0" lang="en-GB" sz="2400" spc="-1" strike="noStrike">
                <a:solidFill>
                  <a:srgbClr val="000000"/>
                </a:solidFill>
                <a:latin typeface="Ubuntu"/>
              </a:rPr>
              <a:t>How do we keep track of our Players?</a:t>
            </a:r>
            <a:endParaRPr b="0" lang="en-US" sz="2400" spc="-1" strike="noStrike">
              <a:solidFill>
                <a:srgbClr val="000000"/>
              </a:solidFill>
              <a:latin typeface="Ubuntu"/>
            </a:endParaRPr>
          </a:p>
          <a:p>
            <a:pPr marL="228600" indent="-228240">
              <a:lnSpc>
                <a:spcPct val="90000"/>
              </a:lnSpc>
              <a:spcBef>
                <a:spcPts val="1001"/>
              </a:spcBef>
            </a:pPr>
            <a:r>
              <a:rPr b="0" lang="en-GB" sz="2400" spc="-1" strike="noStrike">
                <a:solidFill>
                  <a:srgbClr val="000000"/>
                </a:solidFill>
                <a:latin typeface="Ubuntu"/>
              </a:rPr>
              <a:t> </a:t>
            </a:r>
            <a:endParaRPr b="0" lang="en-US" sz="2400" spc="-1" strike="noStrike">
              <a:solidFill>
                <a:srgbClr val="000000"/>
              </a:solidFill>
              <a:latin typeface="Ubuntu"/>
            </a:endParaRPr>
          </a:p>
          <a:p>
            <a:pPr marL="228600" indent="-228240">
              <a:lnSpc>
                <a:spcPct val="90000"/>
              </a:lnSpc>
              <a:spcBef>
                <a:spcPts val="1001"/>
              </a:spcBef>
            </a:pPr>
            <a:r>
              <a:rPr b="0" lang="en-GB" sz="2400" spc="-1" strike="noStrike">
                <a:solidFill>
                  <a:srgbClr val="000000"/>
                </a:solidFill>
                <a:latin typeface="Ubuntu"/>
              </a:rPr>
              <a:t>How do we keep track of our Animals?</a:t>
            </a:r>
            <a:endParaRPr b="0" lang="en-US" sz="2400" spc="-1" strike="noStrike">
              <a:solidFill>
                <a:srgbClr val="000000"/>
              </a:solidFill>
              <a:latin typeface="Ubuntu"/>
            </a:endParaRPr>
          </a:p>
          <a:p>
            <a:pPr marL="228600" indent="-228240">
              <a:lnSpc>
                <a:spcPct val="90000"/>
              </a:lnSpc>
              <a:spcBef>
                <a:spcPts val="1001"/>
              </a:spcBef>
            </a:pPr>
            <a:r>
              <a:rPr b="0" lang="en-GB" sz="2400" spc="-1" strike="noStrike">
                <a:solidFill>
                  <a:srgbClr val="000000"/>
                </a:solidFill>
                <a:latin typeface="Ubuntu"/>
              </a:rPr>
              <a:t> </a:t>
            </a:r>
            <a:endParaRPr b="0" lang="en-US" sz="2400" spc="-1" strike="noStrike">
              <a:solidFill>
                <a:srgbClr val="000000"/>
              </a:solidFill>
              <a:latin typeface="Ubuntu"/>
            </a:endParaRPr>
          </a:p>
          <a:p>
            <a:pPr marL="228600" indent="-228240">
              <a:lnSpc>
                <a:spcPct val="90000"/>
              </a:lnSpc>
              <a:spcBef>
                <a:spcPts val="1001"/>
              </a:spcBef>
            </a:pPr>
            <a:r>
              <a:rPr b="0" lang="en-GB" sz="2400" spc="-1" strike="noStrike">
                <a:solidFill>
                  <a:srgbClr val="000000"/>
                </a:solidFill>
                <a:latin typeface="Ubuntu"/>
              </a:rPr>
              <a:t>How do we keep track of the Cards?</a:t>
            </a:r>
            <a:endParaRPr b="0" lang="en-US" sz="2400" spc="-1" strike="noStrike">
              <a:solidFill>
                <a:srgbClr val="000000"/>
              </a:solidFill>
              <a:latin typeface="Ubuntu"/>
            </a:endParaRPr>
          </a:p>
          <a:p>
            <a:pPr marL="228600" indent="-228240">
              <a:lnSpc>
                <a:spcPct val="90000"/>
              </a:lnSpc>
              <a:spcBef>
                <a:spcPts val="1001"/>
              </a:spcBef>
            </a:pPr>
            <a:r>
              <a:rPr b="0" lang="en-GB" sz="2400" spc="-1" strike="noStrike">
                <a:solidFill>
                  <a:srgbClr val="000000"/>
                </a:solidFill>
                <a:latin typeface="Ubuntu"/>
              </a:rPr>
              <a:t> </a:t>
            </a:r>
            <a:endParaRPr b="0" lang="en-US" sz="2400" spc="-1" strike="noStrike">
              <a:solidFill>
                <a:srgbClr val="000000"/>
              </a:solidFill>
              <a:latin typeface="Ubuntu"/>
            </a:endParaRPr>
          </a:p>
          <a:p>
            <a:pPr marL="228600" indent="-228240">
              <a:lnSpc>
                <a:spcPct val="90000"/>
              </a:lnSpc>
              <a:spcBef>
                <a:spcPts val="1001"/>
              </a:spcBef>
            </a:pPr>
            <a:r>
              <a:rPr b="0" lang="en-GB" sz="2400" spc="-1" strike="noStrike">
                <a:solidFill>
                  <a:srgbClr val="000000"/>
                </a:solidFill>
                <a:latin typeface="Ubuntu"/>
              </a:rPr>
              <a:t>What is the relationship between the Board and the Players? </a:t>
            </a:r>
            <a:endParaRPr b="0" lang="en-US" sz="2400" spc="-1" strike="noStrike">
              <a:solidFill>
                <a:srgbClr val="000000"/>
              </a:solidFill>
              <a:latin typeface="Ubuntu"/>
            </a:endParaRPr>
          </a:p>
          <a:p>
            <a:pPr marL="228600" indent="-228240">
              <a:lnSpc>
                <a:spcPct val="90000"/>
              </a:lnSpc>
              <a:spcBef>
                <a:spcPts val="1001"/>
              </a:spcBef>
            </a:pPr>
            <a:r>
              <a:rPr b="0" lang="en-GB" sz="2400" spc="-1" strike="noStrike">
                <a:solidFill>
                  <a:srgbClr val="000000"/>
                </a:solidFill>
                <a:latin typeface="Ubuntu"/>
              </a:rPr>
              <a:t> </a:t>
            </a:r>
            <a:endParaRPr b="0" lang="en-US" sz="2400" spc="-1" strike="noStrike">
              <a:solidFill>
                <a:srgbClr val="000000"/>
              </a:solidFill>
              <a:latin typeface="Ubuntu"/>
            </a:endParaRPr>
          </a:p>
          <a:p>
            <a:pPr marL="228600" indent="-228240">
              <a:lnSpc>
                <a:spcPct val="90000"/>
              </a:lnSpc>
              <a:spcBef>
                <a:spcPts val="1001"/>
              </a:spcBef>
            </a:pPr>
            <a:r>
              <a:rPr b="0" lang="en-GB" sz="2400" spc="-1" strike="noStrike">
                <a:solidFill>
                  <a:srgbClr val="000000"/>
                </a:solidFill>
                <a:latin typeface="Ubuntu"/>
              </a:rPr>
              <a:t>What is the relationship between the Board and Animals?</a:t>
            </a:r>
            <a:endParaRPr b="0" lang="en-US" sz="2400" spc="-1" strike="noStrike">
              <a:solidFill>
                <a:srgbClr val="000000"/>
              </a:solidFill>
              <a:latin typeface="Ubuntu"/>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838080" y="365040"/>
            <a:ext cx="10513440" cy="132336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pPr>
            <a:r>
              <a:rPr b="0" lang="en-GB" sz="4800" spc="-1" strike="noStrike">
                <a:solidFill>
                  <a:srgbClr val="000000"/>
                </a:solidFill>
                <a:latin typeface="Ubuntu"/>
                <a:ea typeface="DejaVu Sans"/>
              </a:rPr>
              <a:t>Constructors    </a:t>
            </a:r>
            <a:endParaRPr b="0" lang="en-GB" sz="4800" spc="-1" strike="noStrike">
              <a:latin typeface="Arial"/>
            </a:endParaRPr>
          </a:p>
        </p:txBody>
      </p:sp>
      <p:sp>
        <p:nvSpPr>
          <p:cNvPr id="283" name="CustomShape 2"/>
          <p:cNvSpPr/>
          <p:nvPr/>
        </p:nvSpPr>
        <p:spPr>
          <a:xfrm>
            <a:off x="838080" y="1501560"/>
            <a:ext cx="6936120" cy="4760640"/>
          </a:xfrm>
          <a:prstGeom prst="rect">
            <a:avLst/>
          </a:prstGeom>
          <a:noFill/>
          <a:ln w="0">
            <a:noFill/>
          </a:ln>
        </p:spPr>
        <p:style>
          <a:lnRef idx="0"/>
          <a:fillRef idx="0"/>
          <a:effectRef idx="0"/>
          <a:fontRef idx="minor"/>
        </p:style>
        <p:txBody>
          <a:bodyPr lIns="90000" rIns="90000" tIns="45000" bIns="45000">
            <a:normAutofit fontScale="56000"/>
          </a:bodyPr>
          <a:p>
            <a:pPr marL="228600" indent="-226440">
              <a:lnSpc>
                <a:spcPct val="90000"/>
              </a:lnSpc>
              <a:spcBef>
                <a:spcPts val="1001"/>
              </a:spcBef>
              <a:tabLst>
                <a:tab algn="l" pos="0"/>
              </a:tabLst>
            </a:pPr>
            <a:r>
              <a:rPr b="0" lang="en-US" sz="2800" spc="-1" strike="noStrike">
                <a:solidFill>
                  <a:srgbClr val="000000"/>
                </a:solidFill>
                <a:latin typeface="Calibri"/>
                <a:ea typeface="DejaVu Sans"/>
              </a:rPr>
              <a:t>Every time we create an instance of a class – an object – we need to build it</a:t>
            </a:r>
            <a:endParaRPr b="0" lang="en-GB" sz="2800" spc="-1" strike="noStrike">
              <a:latin typeface="Arial"/>
            </a:endParaRPr>
          </a:p>
          <a:p>
            <a:pPr marL="228600" indent="-226440">
              <a:lnSpc>
                <a:spcPct val="90000"/>
              </a:lnSpc>
              <a:spcBef>
                <a:spcPts val="1001"/>
              </a:spcBef>
              <a:tabLst>
                <a:tab algn="l" pos="0"/>
              </a:tabLst>
            </a:pPr>
            <a:endParaRPr b="0" lang="en-GB" sz="2800" spc="-1" strike="noStrike">
              <a:latin typeface="Arial"/>
            </a:endParaRPr>
          </a:p>
          <a:p>
            <a:pPr marL="228600" indent="-226440">
              <a:lnSpc>
                <a:spcPct val="90000"/>
              </a:lnSpc>
              <a:spcBef>
                <a:spcPts val="1001"/>
              </a:spcBef>
              <a:tabLst>
                <a:tab algn="l" pos="0"/>
              </a:tabLst>
            </a:pPr>
            <a:r>
              <a:rPr b="0" lang="en-US" sz="2800" spc="-1" strike="noStrike">
                <a:solidFill>
                  <a:srgbClr val="000000"/>
                </a:solidFill>
                <a:latin typeface="Calibri"/>
                <a:ea typeface="DejaVu Sans"/>
              </a:rPr>
              <a:t>This means we set any attribute values it has or settings it needs when it’s created </a:t>
            </a:r>
            <a:endParaRPr b="0" lang="en-GB" sz="2800" spc="-1" strike="noStrike">
              <a:latin typeface="Arial"/>
            </a:endParaRPr>
          </a:p>
          <a:p>
            <a:pPr marL="228600" indent="-226440">
              <a:lnSpc>
                <a:spcPct val="90000"/>
              </a:lnSpc>
              <a:spcBef>
                <a:spcPts val="1001"/>
              </a:spcBef>
              <a:tabLst>
                <a:tab algn="l" pos="0"/>
              </a:tabLst>
            </a:pPr>
            <a:endParaRPr b="0" lang="en-GB" sz="2800" spc="-1" strike="noStrike">
              <a:latin typeface="Arial"/>
            </a:endParaRPr>
          </a:p>
          <a:p>
            <a:pPr marL="228600" indent="-226440">
              <a:lnSpc>
                <a:spcPct val="90000"/>
              </a:lnSpc>
              <a:spcBef>
                <a:spcPts val="1001"/>
              </a:spcBef>
              <a:tabLst>
                <a:tab algn="l" pos="0"/>
              </a:tabLst>
            </a:pPr>
            <a:r>
              <a:rPr b="0" lang="en-US" sz="2800" spc="-1" strike="noStrike">
                <a:solidFill>
                  <a:srgbClr val="000000"/>
                </a:solidFill>
                <a:latin typeface="Calibri"/>
                <a:ea typeface="DejaVu Sans"/>
              </a:rPr>
              <a:t>The constructor procedure tends to be named the same as the class</a:t>
            </a:r>
            <a:endParaRPr b="0" lang="en-GB" sz="2800" spc="-1" strike="noStrike">
              <a:latin typeface="Arial"/>
            </a:endParaRPr>
          </a:p>
          <a:p>
            <a:pPr marL="228600" indent="-226440">
              <a:lnSpc>
                <a:spcPct val="90000"/>
              </a:lnSpc>
              <a:spcBef>
                <a:spcPts val="1001"/>
              </a:spcBef>
              <a:tabLst>
                <a:tab algn="l" pos="0"/>
              </a:tabLst>
            </a:pPr>
            <a:endParaRPr b="0" lang="en-GB" sz="2800" spc="-1" strike="noStrike">
              <a:latin typeface="Arial"/>
            </a:endParaRPr>
          </a:p>
          <a:p>
            <a:pPr marL="228600" indent="-226440">
              <a:lnSpc>
                <a:spcPct val="90000"/>
              </a:lnSpc>
              <a:spcBef>
                <a:spcPts val="1001"/>
              </a:spcBef>
              <a:tabLst>
                <a:tab algn="l" pos="0"/>
              </a:tabLst>
            </a:pPr>
            <a:r>
              <a:rPr b="0" lang="en-US" sz="2800" spc="-1" strike="noStrike">
                <a:solidFill>
                  <a:srgbClr val="000000"/>
                </a:solidFill>
                <a:latin typeface="Calibri"/>
                <a:ea typeface="DejaVu Sans"/>
              </a:rPr>
              <a:t>e.g. This calling code constructs a Dog of the breed collie of the male gender, when the program is run. Then it sets the age of the dog to 4 and gets the gender.</a:t>
            </a:r>
            <a:endParaRPr b="0" lang="en-GB" sz="2800" spc="-1" strike="noStrike">
              <a:latin typeface="Arial"/>
            </a:endParaRPr>
          </a:p>
        </p:txBody>
      </p:sp>
      <p:sp>
        <p:nvSpPr>
          <p:cNvPr id="284" name="CustomShape 3"/>
          <p:cNvSpPr/>
          <p:nvPr/>
        </p:nvSpPr>
        <p:spPr>
          <a:xfrm>
            <a:off x="7800120" y="815040"/>
            <a:ext cx="4121640" cy="5352120"/>
          </a:xfrm>
          <a:prstGeom prst="rect">
            <a:avLst/>
          </a:prstGeom>
          <a:solidFill>
            <a:srgbClr val="f2f2f2"/>
          </a:solidFill>
          <a:ln w="12600">
            <a:solidFill>
              <a:srgbClr val="43729d"/>
            </a:solidFill>
            <a:miter/>
          </a:ln>
        </p:spPr>
        <p:style>
          <a:lnRef idx="0"/>
          <a:fillRef idx="0"/>
          <a:effectRef idx="0"/>
          <a:fontRef idx="minor"/>
        </p:style>
        <p:txBody>
          <a:bodyPr lIns="90000" rIns="90000" tIns="45000" bIns="45000">
            <a:noAutofit/>
          </a:bodyPr>
          <a:p>
            <a:pPr>
              <a:lnSpc>
                <a:spcPct val="100000"/>
              </a:lnSpc>
            </a:pPr>
            <a:r>
              <a:rPr b="0" lang="en-GB" sz="2200" spc="-1" strike="noStrike">
                <a:solidFill>
                  <a:srgbClr val="000000"/>
                </a:solidFill>
                <a:latin typeface="Calibri"/>
                <a:ea typeface="DejaVu Sans"/>
              </a:rPr>
              <a:t>/</a:t>
            </a:r>
            <a:r>
              <a:rPr b="0" lang="en-GB" sz="2000" spc="-1" strike="noStrike">
                <a:solidFill>
                  <a:srgbClr val="000000"/>
                </a:solidFill>
                <a:latin typeface="Calibri"/>
                <a:ea typeface="DejaVu Sans"/>
              </a:rPr>
              <a:t>/ Constructor in pseudocode </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1800" spc="-1" strike="noStrike">
                <a:solidFill>
                  <a:srgbClr val="000000"/>
                </a:solidFill>
                <a:latin typeface="Calibri"/>
                <a:ea typeface="DejaVu Sans"/>
              </a:rPr>
              <a:t>public procedure Dog(given_breed, given_gender)</a:t>
            </a:r>
            <a:endParaRPr b="0" lang="en-GB" sz="1800" spc="-1" strike="noStrike">
              <a:latin typeface="Arial"/>
            </a:endParaRPr>
          </a:p>
          <a:p>
            <a:pPr>
              <a:lnSpc>
                <a:spcPct val="100000"/>
              </a:lnSpc>
            </a:pPr>
            <a:r>
              <a:rPr b="0" lang="en-GB" sz="1800" spc="-1" strike="noStrike">
                <a:solidFill>
                  <a:srgbClr val="000000"/>
                </a:solidFill>
                <a:latin typeface="Calibri"/>
                <a:ea typeface="DejaVu Sans"/>
              </a:rPr>
              <a:t>{</a:t>
            </a:r>
            <a:endParaRPr b="0" lang="en-GB" sz="1800" spc="-1" strike="noStrike">
              <a:latin typeface="Arial"/>
            </a:endParaRPr>
          </a:p>
          <a:p>
            <a:pPr>
              <a:lnSpc>
                <a:spcPct val="100000"/>
              </a:lnSpc>
            </a:pPr>
            <a:r>
              <a:rPr b="0" lang="en-GB" sz="1800" spc="-1" strike="noStrike">
                <a:solidFill>
                  <a:srgbClr val="000000"/>
                </a:solidFill>
                <a:latin typeface="Calibri"/>
                <a:ea typeface="DejaVu Sans"/>
              </a:rPr>
              <a:t>       </a:t>
            </a:r>
            <a:r>
              <a:rPr b="0" lang="en-GB" sz="1800" spc="-1" strike="noStrike">
                <a:solidFill>
                  <a:srgbClr val="000000"/>
                </a:solidFill>
                <a:latin typeface="Calibri"/>
                <a:ea typeface="DejaVu Sans"/>
              </a:rPr>
              <a:t>breed = given_breed;</a:t>
            </a:r>
            <a:endParaRPr b="0" lang="en-GB" sz="1800" spc="-1" strike="noStrike">
              <a:latin typeface="Arial"/>
            </a:endParaRPr>
          </a:p>
          <a:p>
            <a:pPr>
              <a:lnSpc>
                <a:spcPct val="100000"/>
              </a:lnSpc>
            </a:pPr>
            <a:r>
              <a:rPr b="0" lang="en-GB" sz="1800" spc="-1" strike="noStrike">
                <a:solidFill>
                  <a:srgbClr val="000000"/>
                </a:solidFill>
                <a:latin typeface="Calibri"/>
                <a:ea typeface="DejaVu Sans"/>
              </a:rPr>
              <a:t>       </a:t>
            </a:r>
            <a:r>
              <a:rPr b="0" lang="en-GB" sz="1800" spc="-1" strike="noStrike">
                <a:solidFill>
                  <a:srgbClr val="000000"/>
                </a:solidFill>
                <a:latin typeface="Calibri"/>
                <a:ea typeface="DejaVu Sans"/>
              </a:rPr>
              <a:t>age = 0;</a:t>
            </a:r>
            <a:endParaRPr b="0" lang="en-GB" sz="1800" spc="-1" strike="noStrike">
              <a:latin typeface="Arial"/>
            </a:endParaRPr>
          </a:p>
          <a:p>
            <a:pPr>
              <a:lnSpc>
                <a:spcPct val="100000"/>
              </a:lnSpc>
            </a:pPr>
            <a:r>
              <a:rPr b="0" lang="en-GB" sz="1800" spc="-1" strike="noStrike">
                <a:solidFill>
                  <a:srgbClr val="000000"/>
                </a:solidFill>
                <a:latin typeface="Calibri"/>
                <a:ea typeface="DejaVu Sans"/>
              </a:rPr>
              <a:t>       </a:t>
            </a:r>
            <a:r>
              <a:rPr b="0" lang="en-GB" sz="1800" spc="-1" strike="noStrike">
                <a:solidFill>
                  <a:srgbClr val="000000"/>
                </a:solidFill>
                <a:latin typeface="Calibri"/>
                <a:ea typeface="DejaVu Sans"/>
              </a:rPr>
              <a:t>gender = given_gender;</a:t>
            </a:r>
            <a:r>
              <a:rPr b="0" lang="en-GB" sz="1800" spc="-1" strike="noStrike">
                <a:solidFill>
                  <a:srgbClr val="000000"/>
                </a:solidFill>
                <a:latin typeface="Calibri"/>
                <a:ea typeface="DejaVu Sans"/>
              </a:rPr>
              <a:t>	</a:t>
            </a:r>
            <a:endParaRPr b="0" lang="en-GB" sz="1800" spc="-1" strike="noStrike">
              <a:latin typeface="Arial"/>
            </a:endParaRPr>
          </a:p>
          <a:p>
            <a:pPr>
              <a:lnSpc>
                <a:spcPct val="100000"/>
              </a:lnSpc>
            </a:pPr>
            <a:r>
              <a:rPr b="0" lang="en-GB" sz="1800" spc="-1" strike="noStrike">
                <a:solidFill>
                  <a:srgbClr val="000000"/>
                </a:solidFill>
                <a:latin typeface="Calibri"/>
                <a:ea typeface="DejaVu Sans"/>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2000" spc="-1" strike="noStrike">
                <a:solidFill>
                  <a:srgbClr val="000000"/>
                </a:solidFill>
                <a:latin typeface="Calibri"/>
                <a:ea typeface="DejaVu Sans"/>
              </a:rPr>
              <a:t>// Calling code</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1800" spc="-1" strike="noStrike">
                <a:solidFill>
                  <a:srgbClr val="000000"/>
                </a:solidFill>
                <a:latin typeface="Calibri"/>
                <a:ea typeface="DejaVu Sans"/>
              </a:rPr>
              <a:t>Dog lassie = new Dog(collie, ‘M’);</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a:ea typeface="DejaVu Sans"/>
              </a:rPr>
              <a:t>lassie.setAge(4);</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a:ea typeface="DejaVu Sans"/>
              </a:rPr>
              <a:t>char gender = lassie.getGender();</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83">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283">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83">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8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8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609480" y="273240"/>
            <a:ext cx="10968480" cy="8294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GB" sz="4800" spc="-1" strike="noStrike">
                <a:solidFill>
                  <a:srgbClr val="000000"/>
                </a:solidFill>
                <a:latin typeface="Ubuntu"/>
                <a:ea typeface="DejaVu Sans"/>
              </a:rPr>
              <a:t>Encapsulation</a:t>
            </a:r>
            <a:endParaRPr b="0" lang="en-GB" sz="4800" spc="-1" strike="noStrike">
              <a:latin typeface="Arial"/>
            </a:endParaRPr>
          </a:p>
        </p:txBody>
      </p:sp>
      <p:sp>
        <p:nvSpPr>
          <p:cNvPr id="286" name="CustomShape 2"/>
          <p:cNvSpPr/>
          <p:nvPr/>
        </p:nvSpPr>
        <p:spPr>
          <a:xfrm>
            <a:off x="609480" y="1604160"/>
            <a:ext cx="10968480" cy="5010120"/>
          </a:xfrm>
          <a:prstGeom prst="rect">
            <a:avLst/>
          </a:prstGeom>
          <a:noFill/>
          <a:ln w="0">
            <a:noFill/>
          </a:ln>
        </p:spPr>
        <p:style>
          <a:lnRef idx="0"/>
          <a:fillRef idx="0"/>
          <a:effectRef idx="0"/>
          <a:fontRef idx="minor"/>
        </p:style>
        <p:txBody>
          <a:bodyPr lIns="0" rIns="0" tIns="0" bIns="0">
            <a:normAutofit/>
          </a:bodyPr>
          <a:p>
            <a:pPr>
              <a:lnSpc>
                <a:spcPct val="100000"/>
              </a:lnSpc>
              <a:spcBef>
                <a:spcPts val="1417"/>
              </a:spcBef>
            </a:pPr>
            <a:r>
              <a:rPr b="0" lang="en-GB" sz="2400" spc="-1" strike="noStrike">
                <a:solidFill>
                  <a:srgbClr val="000000"/>
                </a:solidFill>
                <a:latin typeface="Ubuntu"/>
                <a:ea typeface="DejaVu Sans"/>
              </a:rPr>
              <a:t>As a general rule:</a:t>
            </a:r>
            <a:endParaRPr b="0" lang="en-GB" sz="2400" spc="-1" strike="noStrike">
              <a:latin typeface="Arial"/>
            </a:endParaRPr>
          </a:p>
          <a:p>
            <a:pPr marL="216000" indent="-215640">
              <a:lnSpc>
                <a:spcPct val="100000"/>
              </a:lnSpc>
              <a:spcBef>
                <a:spcPts val="1417"/>
              </a:spcBef>
              <a:tabLst>
                <a:tab algn="l" pos="0"/>
              </a:tabLst>
            </a:pPr>
            <a:r>
              <a:rPr b="0" lang="en-GB" sz="2400" spc="-1" strike="noStrike">
                <a:solidFill>
                  <a:srgbClr val="000000"/>
                </a:solidFill>
                <a:latin typeface="Ubuntu"/>
                <a:ea typeface="DejaVu Sans"/>
              </a:rPr>
              <a:t>Attributes are declared private </a:t>
            </a:r>
            <a:endParaRPr b="0" lang="en-GB" sz="2400" spc="-1" strike="noStrike">
              <a:latin typeface="Arial"/>
            </a:endParaRPr>
          </a:p>
          <a:p>
            <a:pPr marL="216000" indent="-215640">
              <a:lnSpc>
                <a:spcPct val="100000"/>
              </a:lnSpc>
              <a:spcBef>
                <a:spcPts val="1417"/>
              </a:spcBef>
              <a:tabLst>
                <a:tab algn="l" pos="0"/>
              </a:tabLst>
            </a:pPr>
            <a:endParaRPr b="0" lang="en-GB" sz="2400" spc="-1" strike="noStrike">
              <a:latin typeface="Arial"/>
            </a:endParaRPr>
          </a:p>
          <a:p>
            <a:pPr marL="216000" indent="-215640">
              <a:lnSpc>
                <a:spcPct val="100000"/>
              </a:lnSpc>
              <a:spcBef>
                <a:spcPts val="1417"/>
              </a:spcBef>
              <a:tabLst>
                <a:tab algn="l" pos="0"/>
              </a:tabLst>
            </a:pPr>
            <a:r>
              <a:rPr b="0" lang="en-GB" sz="2400" spc="-1" strike="noStrike">
                <a:solidFill>
                  <a:srgbClr val="000000"/>
                </a:solidFill>
                <a:latin typeface="Ubuntu"/>
                <a:ea typeface="DejaVu Sans"/>
              </a:rPr>
              <a:t>Methods are declared public </a:t>
            </a:r>
            <a:endParaRPr b="0" lang="en-GB" sz="2400" spc="-1" strike="noStrike">
              <a:latin typeface="Arial"/>
            </a:endParaRPr>
          </a:p>
          <a:p>
            <a:pPr marL="216000" indent="-215640">
              <a:lnSpc>
                <a:spcPct val="100000"/>
              </a:lnSpc>
              <a:spcBef>
                <a:spcPts val="1417"/>
              </a:spcBef>
              <a:tabLst>
                <a:tab algn="l" pos="0"/>
              </a:tabLst>
            </a:pPr>
            <a:endParaRPr b="0" lang="en-GB" sz="2400" spc="-1" strike="noStrike">
              <a:latin typeface="Arial"/>
            </a:endParaRPr>
          </a:p>
          <a:p>
            <a:pPr marL="216000" indent="-215640">
              <a:lnSpc>
                <a:spcPct val="100000"/>
              </a:lnSpc>
              <a:spcBef>
                <a:spcPts val="1417"/>
              </a:spcBef>
              <a:tabLst>
                <a:tab algn="l" pos="0"/>
              </a:tabLst>
            </a:pPr>
            <a:r>
              <a:rPr b="0" lang="en-GB" sz="2400" spc="-1" strike="noStrike">
                <a:solidFill>
                  <a:srgbClr val="000000"/>
                </a:solidFill>
                <a:latin typeface="Ubuntu"/>
                <a:ea typeface="DejaVu Sans"/>
              </a:rPr>
              <a:t>This is so that other classes may use methods belonging to another class but may not see their attributes.</a:t>
            </a:r>
            <a:endParaRPr b="0" lang="en-GB" sz="2400" spc="-1" strike="noStrike">
              <a:latin typeface="Arial"/>
            </a:endParaRPr>
          </a:p>
          <a:p>
            <a:pPr marL="216000" indent="-215640">
              <a:lnSpc>
                <a:spcPct val="100000"/>
              </a:lnSpc>
              <a:spcBef>
                <a:spcPts val="1417"/>
              </a:spcBef>
              <a:tabLst>
                <a:tab algn="l" pos="0"/>
              </a:tabLst>
            </a:pPr>
            <a:r>
              <a:rPr b="0" lang="en-GB" sz="2400" spc="-1" strike="noStrike">
                <a:solidFill>
                  <a:srgbClr val="000000"/>
                </a:solidFill>
                <a:latin typeface="Ubuntu"/>
                <a:ea typeface="DejaVu Sans"/>
              </a:rPr>
              <a:t> </a:t>
            </a:r>
            <a:endParaRPr b="0" lang="en-GB" sz="2400" spc="-1" strike="noStrike">
              <a:latin typeface="Arial"/>
            </a:endParaRPr>
          </a:p>
          <a:p>
            <a:pPr marL="216000" indent="-215640">
              <a:lnSpc>
                <a:spcPct val="100000"/>
              </a:lnSpc>
              <a:spcBef>
                <a:spcPts val="1417"/>
              </a:spcBef>
              <a:tabLst>
                <a:tab algn="l" pos="0"/>
              </a:tabLst>
            </a:pPr>
            <a:r>
              <a:rPr b="0" lang="en-GB" sz="2400" spc="-1" strike="noStrike">
                <a:solidFill>
                  <a:srgbClr val="000000"/>
                </a:solidFill>
                <a:latin typeface="Ubuntu"/>
                <a:ea typeface="DejaVu Sans"/>
              </a:rPr>
              <a:t>This is called ‘data hiding’ or encapsulation. </a:t>
            </a:r>
            <a:endParaRPr b="0" lang="en-GB" sz="2400" spc="-1" strike="noStrike">
              <a:latin typeface="Arial"/>
            </a:endParaRPr>
          </a:p>
        </p:txBody>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86">
                                            <p:txEl>
                                              <p:pRg st="0" end="0"/>
                                            </p:txEl>
                                          </p:spTgt>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286">
                                            <p:txEl>
                                              <p:pRg st="6" end="6"/>
                                            </p:txEl>
                                          </p:spTgt>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286">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609480" y="273240"/>
            <a:ext cx="10968480" cy="8294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GB" sz="4800" spc="-1" strike="noStrike">
                <a:solidFill>
                  <a:srgbClr val="000000"/>
                </a:solidFill>
                <a:latin typeface="Ubuntu"/>
                <a:ea typeface="DejaVu Sans"/>
              </a:rPr>
              <a:t>Abstraction</a:t>
            </a:r>
            <a:endParaRPr b="0" lang="en-GB" sz="4800" spc="-1" strike="noStrike">
              <a:latin typeface="Arial"/>
            </a:endParaRPr>
          </a:p>
        </p:txBody>
      </p:sp>
      <p:sp>
        <p:nvSpPr>
          <p:cNvPr id="288" name="CustomShape 2"/>
          <p:cNvSpPr/>
          <p:nvPr/>
        </p:nvSpPr>
        <p:spPr>
          <a:xfrm>
            <a:off x="609480" y="1604160"/>
            <a:ext cx="10968480" cy="5010120"/>
          </a:xfrm>
          <a:prstGeom prst="rect">
            <a:avLst/>
          </a:prstGeom>
          <a:noFill/>
          <a:ln w="0">
            <a:noFill/>
          </a:ln>
        </p:spPr>
        <p:style>
          <a:lnRef idx="0"/>
          <a:fillRef idx="0"/>
          <a:effectRef idx="0"/>
          <a:fontRef idx="minor"/>
        </p:style>
        <p:txBody>
          <a:bodyPr lIns="0" rIns="0" tIns="0" bIns="0">
            <a:normAutofit/>
          </a:bodyPr>
          <a:p>
            <a:pPr marL="457200" indent="-454320">
              <a:lnSpc>
                <a:spcPct val="100000"/>
              </a:lnSpc>
              <a:spcBef>
                <a:spcPts val="1417"/>
              </a:spcBef>
              <a:tabLst>
                <a:tab algn="l" pos="0"/>
              </a:tabLst>
            </a:pPr>
            <a:r>
              <a:rPr b="0" lang="en-GB" sz="2400" spc="-1" strike="noStrike">
                <a:solidFill>
                  <a:srgbClr val="000000"/>
                </a:solidFill>
                <a:latin typeface="Ubuntu"/>
                <a:ea typeface="DejaVu Sans"/>
              </a:rPr>
              <a:t>Abstraction by generalisation is a grouping by common characteristics. </a:t>
            </a:r>
            <a:endParaRPr b="0" lang="en-GB" sz="2400" spc="-1" strike="noStrike">
              <a:latin typeface="Arial"/>
            </a:endParaRPr>
          </a:p>
          <a:p>
            <a:pPr marL="457200" indent="-454320">
              <a:lnSpc>
                <a:spcPct val="100000"/>
              </a:lnSpc>
              <a:spcBef>
                <a:spcPts val="1417"/>
              </a:spcBef>
              <a:tabLst>
                <a:tab algn="l" pos="0"/>
              </a:tabLst>
            </a:pPr>
            <a:endParaRPr b="0" lang="en-GB" sz="2400" spc="-1" strike="noStrike">
              <a:latin typeface="Arial"/>
            </a:endParaRPr>
          </a:p>
          <a:p>
            <a:pPr marL="457200" indent="-454320">
              <a:lnSpc>
                <a:spcPct val="100000"/>
              </a:lnSpc>
              <a:spcBef>
                <a:spcPts val="1417"/>
              </a:spcBef>
              <a:tabLst>
                <a:tab algn="l" pos="0"/>
              </a:tabLst>
            </a:pPr>
            <a:r>
              <a:rPr b="0" lang="en-GB" sz="2400" spc="-1" strike="noStrike">
                <a:solidFill>
                  <a:srgbClr val="000000"/>
                </a:solidFill>
                <a:latin typeface="Ubuntu"/>
                <a:ea typeface="DejaVu Sans"/>
              </a:rPr>
              <a:t>Once we start thinking  about classes in this way, we can start to consider hierarchical relationships of the ‘is a kind of’ type.</a:t>
            </a:r>
            <a:endParaRPr b="0" lang="en-GB" sz="2400" spc="-1" strike="noStrike">
              <a:latin typeface="Arial"/>
            </a:endParaRPr>
          </a:p>
          <a:p>
            <a:pPr marL="457200" indent="-454320">
              <a:lnSpc>
                <a:spcPct val="100000"/>
              </a:lnSpc>
              <a:spcBef>
                <a:spcPts val="1417"/>
              </a:spcBef>
              <a:tabLst>
                <a:tab algn="l" pos="0"/>
              </a:tabLst>
            </a:pPr>
            <a:endParaRPr b="0" lang="en-GB" sz="2400" spc="-1" strike="noStrike">
              <a:latin typeface="Arial"/>
            </a:endParaRPr>
          </a:p>
        </p:txBody>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288">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8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9" name="Picture 6" descr=""/>
          <p:cNvPicPr/>
          <p:nvPr/>
        </p:nvPicPr>
        <p:blipFill>
          <a:blip r:embed="rId1"/>
          <a:srcRect l="10302" t="0" r="9409" b="0"/>
          <a:stretch/>
        </p:blipFill>
        <p:spPr>
          <a:xfrm>
            <a:off x="1763640" y="365400"/>
            <a:ext cx="8061120" cy="62740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609480" y="273240"/>
            <a:ext cx="10968480" cy="8294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GB" sz="4800" spc="-1" strike="noStrike">
                <a:solidFill>
                  <a:srgbClr val="000000"/>
                </a:solidFill>
                <a:latin typeface="Ubuntu"/>
                <a:ea typeface="DejaVu Sans"/>
              </a:rPr>
              <a:t>Inheritance</a:t>
            </a:r>
            <a:endParaRPr b="0" lang="en-GB" sz="4800" spc="-1" strike="noStrike">
              <a:latin typeface="Arial"/>
            </a:endParaRPr>
          </a:p>
        </p:txBody>
      </p:sp>
      <p:sp>
        <p:nvSpPr>
          <p:cNvPr id="291" name="CustomShape 2"/>
          <p:cNvSpPr/>
          <p:nvPr/>
        </p:nvSpPr>
        <p:spPr>
          <a:xfrm>
            <a:off x="609480" y="1568160"/>
            <a:ext cx="10968480" cy="5010120"/>
          </a:xfrm>
          <a:prstGeom prst="rect">
            <a:avLst/>
          </a:prstGeom>
          <a:noFill/>
          <a:ln w="0">
            <a:noFill/>
          </a:ln>
        </p:spPr>
        <p:style>
          <a:lnRef idx="0"/>
          <a:fillRef idx="0"/>
          <a:effectRef idx="0"/>
          <a:fontRef idx="minor"/>
        </p:style>
        <p:txBody>
          <a:bodyPr lIns="0" rIns="0" tIns="0" bIns="0">
            <a:normAutofit/>
          </a:bodyPr>
          <a:p>
            <a:pPr marL="457200" indent="-454320">
              <a:lnSpc>
                <a:spcPct val="100000"/>
              </a:lnSpc>
              <a:spcBef>
                <a:spcPts val="1417"/>
              </a:spcBef>
              <a:tabLst>
                <a:tab algn="l" pos="0"/>
              </a:tabLst>
            </a:pPr>
            <a:r>
              <a:rPr b="0" lang="en-GB" sz="2400" spc="-1" strike="noStrike">
                <a:solidFill>
                  <a:srgbClr val="000000"/>
                </a:solidFill>
                <a:latin typeface="Ubuntu"/>
                <a:ea typeface="DejaVu Sans"/>
              </a:rPr>
              <a:t>Sub-classes of a parent (super) class can have their own attributes and methods but also use those of the parent. </a:t>
            </a:r>
            <a:endParaRPr b="0" lang="en-GB" sz="2400" spc="-1" strike="noStrike">
              <a:latin typeface="Arial"/>
            </a:endParaRPr>
          </a:p>
          <a:p>
            <a:pPr marL="457200" indent="-454320">
              <a:lnSpc>
                <a:spcPct val="100000"/>
              </a:lnSpc>
              <a:spcBef>
                <a:spcPts val="1417"/>
              </a:spcBef>
              <a:tabLst>
                <a:tab algn="l" pos="0"/>
              </a:tabLst>
            </a:pPr>
            <a:endParaRPr b="0" lang="en-GB" sz="2400" spc="-1" strike="noStrike">
              <a:latin typeface="Arial"/>
            </a:endParaRPr>
          </a:p>
          <a:p>
            <a:pPr marL="457200" indent="-454320">
              <a:lnSpc>
                <a:spcPct val="100000"/>
              </a:lnSpc>
              <a:spcBef>
                <a:spcPts val="1417"/>
              </a:spcBef>
              <a:tabLst>
                <a:tab algn="l" pos="0"/>
              </a:tabLst>
            </a:pPr>
            <a:r>
              <a:rPr b="0" lang="en-GB" sz="2400" spc="-1" strike="noStrike">
                <a:solidFill>
                  <a:srgbClr val="000000"/>
                </a:solidFill>
                <a:latin typeface="Ubuntu"/>
                <a:ea typeface="DejaVu Sans"/>
              </a:rPr>
              <a:t>Sub-classes are also known as derived classes.</a:t>
            </a:r>
            <a:endParaRPr b="0" lang="en-GB" sz="2400" spc="-1" strike="noStrike">
              <a:latin typeface="Arial"/>
            </a:endParaRPr>
          </a:p>
        </p:txBody>
      </p:sp>
    </p:spTree>
  </p:cSld>
  <mc:AlternateContent>
    <mc:Choice Requires="p14">
      <p:transition spd="slow" p14:dur="2000"/>
    </mc:Choice>
    <mc:Fallback>
      <p:transition spd="slow"/>
    </mc:Fallback>
  </mc:AlternateContent>
  <p:timing>
    <p:tnLst>
      <p:par>
        <p:cTn id="109" dur="indefinite" restart="never" nodeType="tmRoot">
          <p:childTnLst>
            <p:seq>
              <p:cTn id="110" dur="indefinite" nodeType="mainSeq">
                <p:childTnLst>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291">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29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4210560" y="577080"/>
            <a:ext cx="2698200" cy="2086920"/>
          </a:xfrm>
          <a:custGeom>
            <a:avLst/>
            <a:gdLst/>
            <a:ahLst/>
            <a:rect l="l" t="t" r="r" b="b"/>
            <a:pathLst>
              <a:path w="6205" h="4801">
                <a:moveTo>
                  <a:pt x="800" y="0"/>
                </a:moveTo>
                <a:lnTo>
                  <a:pt x="800" y="0"/>
                </a:lnTo>
                <a:lnTo>
                  <a:pt x="758" y="1"/>
                </a:lnTo>
                <a:lnTo>
                  <a:pt x="716" y="4"/>
                </a:lnTo>
                <a:lnTo>
                  <a:pt x="675" y="10"/>
                </a:lnTo>
                <a:lnTo>
                  <a:pt x="634" y="17"/>
                </a:lnTo>
                <a:lnTo>
                  <a:pt x="593" y="27"/>
                </a:lnTo>
                <a:lnTo>
                  <a:pt x="553" y="39"/>
                </a:lnTo>
                <a:lnTo>
                  <a:pt x="514" y="53"/>
                </a:lnTo>
                <a:lnTo>
                  <a:pt x="475" y="69"/>
                </a:lnTo>
                <a:lnTo>
                  <a:pt x="437" y="87"/>
                </a:lnTo>
                <a:lnTo>
                  <a:pt x="401" y="107"/>
                </a:lnTo>
                <a:lnTo>
                  <a:pt x="365" y="129"/>
                </a:lnTo>
                <a:lnTo>
                  <a:pt x="330" y="153"/>
                </a:lnTo>
                <a:lnTo>
                  <a:pt x="297" y="178"/>
                </a:lnTo>
                <a:lnTo>
                  <a:pt x="265" y="205"/>
                </a:lnTo>
                <a:lnTo>
                  <a:pt x="235" y="234"/>
                </a:lnTo>
                <a:lnTo>
                  <a:pt x="206" y="265"/>
                </a:lnTo>
                <a:lnTo>
                  <a:pt x="179" y="297"/>
                </a:lnTo>
                <a:lnTo>
                  <a:pt x="154" y="330"/>
                </a:lnTo>
                <a:lnTo>
                  <a:pt x="130" y="364"/>
                </a:lnTo>
                <a:lnTo>
                  <a:pt x="108" y="400"/>
                </a:lnTo>
                <a:lnTo>
                  <a:pt x="88" y="437"/>
                </a:lnTo>
                <a:lnTo>
                  <a:pt x="70" y="475"/>
                </a:lnTo>
                <a:lnTo>
                  <a:pt x="54" y="513"/>
                </a:lnTo>
                <a:lnTo>
                  <a:pt x="40" y="553"/>
                </a:lnTo>
                <a:lnTo>
                  <a:pt x="28" y="593"/>
                </a:lnTo>
                <a:lnTo>
                  <a:pt x="18" y="634"/>
                </a:lnTo>
                <a:lnTo>
                  <a:pt x="11" y="675"/>
                </a:lnTo>
                <a:lnTo>
                  <a:pt x="5" y="716"/>
                </a:lnTo>
                <a:lnTo>
                  <a:pt x="2" y="758"/>
                </a:lnTo>
                <a:lnTo>
                  <a:pt x="1" y="800"/>
                </a:lnTo>
                <a:lnTo>
                  <a:pt x="0" y="4000"/>
                </a:lnTo>
                <a:lnTo>
                  <a:pt x="0" y="4000"/>
                </a:lnTo>
                <a:lnTo>
                  <a:pt x="1" y="4042"/>
                </a:lnTo>
                <a:lnTo>
                  <a:pt x="4" y="4083"/>
                </a:lnTo>
                <a:lnTo>
                  <a:pt x="10" y="4125"/>
                </a:lnTo>
                <a:lnTo>
                  <a:pt x="18" y="4166"/>
                </a:lnTo>
                <a:lnTo>
                  <a:pt x="27" y="4207"/>
                </a:lnTo>
                <a:lnTo>
                  <a:pt x="39" y="4247"/>
                </a:lnTo>
                <a:lnTo>
                  <a:pt x="53" y="4286"/>
                </a:lnTo>
                <a:lnTo>
                  <a:pt x="69" y="4325"/>
                </a:lnTo>
                <a:lnTo>
                  <a:pt x="88" y="4362"/>
                </a:lnTo>
                <a:lnTo>
                  <a:pt x="108" y="4399"/>
                </a:lnTo>
                <a:lnTo>
                  <a:pt x="129" y="4435"/>
                </a:lnTo>
                <a:lnTo>
                  <a:pt x="153" y="4469"/>
                </a:lnTo>
                <a:lnTo>
                  <a:pt x="179" y="4502"/>
                </a:lnTo>
                <a:lnTo>
                  <a:pt x="206" y="4534"/>
                </a:lnTo>
                <a:lnTo>
                  <a:pt x="235" y="4564"/>
                </a:lnTo>
                <a:lnTo>
                  <a:pt x="265" y="4593"/>
                </a:lnTo>
                <a:lnTo>
                  <a:pt x="297" y="4620"/>
                </a:lnTo>
                <a:lnTo>
                  <a:pt x="330" y="4646"/>
                </a:lnTo>
                <a:lnTo>
                  <a:pt x="365" y="4669"/>
                </a:lnTo>
                <a:lnTo>
                  <a:pt x="400" y="4691"/>
                </a:lnTo>
                <a:lnTo>
                  <a:pt x="437" y="4711"/>
                </a:lnTo>
                <a:lnTo>
                  <a:pt x="475" y="4729"/>
                </a:lnTo>
                <a:lnTo>
                  <a:pt x="514" y="4745"/>
                </a:lnTo>
                <a:lnTo>
                  <a:pt x="553" y="4759"/>
                </a:lnTo>
                <a:lnTo>
                  <a:pt x="593" y="4771"/>
                </a:lnTo>
                <a:lnTo>
                  <a:pt x="634" y="4781"/>
                </a:lnTo>
                <a:lnTo>
                  <a:pt x="675" y="4788"/>
                </a:lnTo>
                <a:lnTo>
                  <a:pt x="716" y="4794"/>
                </a:lnTo>
                <a:lnTo>
                  <a:pt x="758" y="4797"/>
                </a:lnTo>
                <a:lnTo>
                  <a:pt x="800" y="4798"/>
                </a:lnTo>
                <a:lnTo>
                  <a:pt x="5404" y="4800"/>
                </a:lnTo>
                <a:lnTo>
                  <a:pt x="5404" y="4800"/>
                </a:lnTo>
                <a:lnTo>
                  <a:pt x="5446" y="4799"/>
                </a:lnTo>
                <a:lnTo>
                  <a:pt x="5488" y="4796"/>
                </a:lnTo>
                <a:lnTo>
                  <a:pt x="5529" y="4790"/>
                </a:lnTo>
                <a:lnTo>
                  <a:pt x="5570" y="4783"/>
                </a:lnTo>
                <a:lnTo>
                  <a:pt x="5611" y="4773"/>
                </a:lnTo>
                <a:lnTo>
                  <a:pt x="5651" y="4761"/>
                </a:lnTo>
                <a:lnTo>
                  <a:pt x="5691" y="4747"/>
                </a:lnTo>
                <a:lnTo>
                  <a:pt x="5729" y="4731"/>
                </a:lnTo>
                <a:lnTo>
                  <a:pt x="5767" y="4713"/>
                </a:lnTo>
                <a:lnTo>
                  <a:pt x="5804" y="4693"/>
                </a:lnTo>
                <a:lnTo>
                  <a:pt x="5840" y="4671"/>
                </a:lnTo>
                <a:lnTo>
                  <a:pt x="5874" y="4647"/>
                </a:lnTo>
                <a:lnTo>
                  <a:pt x="5907" y="4622"/>
                </a:lnTo>
                <a:lnTo>
                  <a:pt x="5939" y="4595"/>
                </a:lnTo>
                <a:lnTo>
                  <a:pt x="5970" y="4566"/>
                </a:lnTo>
                <a:lnTo>
                  <a:pt x="5999" y="4535"/>
                </a:lnTo>
                <a:lnTo>
                  <a:pt x="6026" y="4503"/>
                </a:lnTo>
                <a:lnTo>
                  <a:pt x="6051" y="4470"/>
                </a:lnTo>
                <a:lnTo>
                  <a:pt x="6075" y="4436"/>
                </a:lnTo>
                <a:lnTo>
                  <a:pt x="6097" y="4400"/>
                </a:lnTo>
                <a:lnTo>
                  <a:pt x="6117" y="4363"/>
                </a:lnTo>
                <a:lnTo>
                  <a:pt x="6135" y="4325"/>
                </a:lnTo>
                <a:lnTo>
                  <a:pt x="6151" y="4287"/>
                </a:lnTo>
                <a:lnTo>
                  <a:pt x="6165" y="4247"/>
                </a:lnTo>
                <a:lnTo>
                  <a:pt x="6177" y="4207"/>
                </a:lnTo>
                <a:lnTo>
                  <a:pt x="6187" y="4166"/>
                </a:lnTo>
                <a:lnTo>
                  <a:pt x="6194" y="4125"/>
                </a:lnTo>
                <a:lnTo>
                  <a:pt x="6200" y="4084"/>
                </a:lnTo>
                <a:lnTo>
                  <a:pt x="6203" y="4042"/>
                </a:lnTo>
                <a:lnTo>
                  <a:pt x="6204" y="4000"/>
                </a:lnTo>
                <a:lnTo>
                  <a:pt x="6204" y="800"/>
                </a:lnTo>
                <a:lnTo>
                  <a:pt x="6204" y="800"/>
                </a:lnTo>
                <a:lnTo>
                  <a:pt x="6203" y="758"/>
                </a:lnTo>
                <a:lnTo>
                  <a:pt x="6200" y="716"/>
                </a:lnTo>
                <a:lnTo>
                  <a:pt x="6194" y="675"/>
                </a:lnTo>
                <a:lnTo>
                  <a:pt x="6187" y="634"/>
                </a:lnTo>
                <a:lnTo>
                  <a:pt x="6177" y="593"/>
                </a:lnTo>
                <a:lnTo>
                  <a:pt x="6165" y="553"/>
                </a:lnTo>
                <a:lnTo>
                  <a:pt x="6151" y="514"/>
                </a:lnTo>
                <a:lnTo>
                  <a:pt x="6135" y="475"/>
                </a:lnTo>
                <a:lnTo>
                  <a:pt x="6117" y="437"/>
                </a:lnTo>
                <a:lnTo>
                  <a:pt x="6097" y="400"/>
                </a:lnTo>
                <a:lnTo>
                  <a:pt x="6075" y="365"/>
                </a:lnTo>
                <a:lnTo>
                  <a:pt x="6051" y="330"/>
                </a:lnTo>
                <a:lnTo>
                  <a:pt x="6026" y="297"/>
                </a:lnTo>
                <a:lnTo>
                  <a:pt x="5999" y="265"/>
                </a:lnTo>
                <a:lnTo>
                  <a:pt x="5970" y="235"/>
                </a:lnTo>
                <a:lnTo>
                  <a:pt x="5940" y="206"/>
                </a:lnTo>
                <a:lnTo>
                  <a:pt x="5908" y="179"/>
                </a:lnTo>
                <a:lnTo>
                  <a:pt x="5875" y="153"/>
                </a:lnTo>
                <a:lnTo>
                  <a:pt x="5840" y="129"/>
                </a:lnTo>
                <a:lnTo>
                  <a:pt x="5805" y="108"/>
                </a:lnTo>
                <a:lnTo>
                  <a:pt x="5768" y="88"/>
                </a:lnTo>
                <a:lnTo>
                  <a:pt x="5730" y="69"/>
                </a:lnTo>
                <a:lnTo>
                  <a:pt x="5691" y="53"/>
                </a:lnTo>
                <a:lnTo>
                  <a:pt x="5652" y="39"/>
                </a:lnTo>
                <a:lnTo>
                  <a:pt x="5612" y="27"/>
                </a:lnTo>
                <a:lnTo>
                  <a:pt x="5571" y="18"/>
                </a:lnTo>
                <a:lnTo>
                  <a:pt x="5530" y="10"/>
                </a:lnTo>
                <a:lnTo>
                  <a:pt x="5489" y="4"/>
                </a:lnTo>
                <a:lnTo>
                  <a:pt x="5447" y="1"/>
                </a:lnTo>
                <a:lnTo>
                  <a:pt x="5405" y="0"/>
                </a:lnTo>
                <a:lnTo>
                  <a:pt x="800" y="0"/>
                </a:lnTo>
              </a:path>
            </a:pathLst>
          </a:custGeom>
          <a:solidFill>
            <a:schemeClr val="bg2">
              <a:lumMod val="90000"/>
            </a:schemeClr>
          </a:solidFill>
          <a:ln w="0">
            <a:solidFill>
              <a:srgbClr val="3465a4"/>
            </a:solidFill>
          </a:ln>
        </p:spPr>
        <p:style>
          <a:lnRef idx="0"/>
          <a:fillRef idx="0"/>
          <a:effectRef idx="0"/>
          <a:fontRef idx="minor"/>
        </p:style>
      </p:sp>
      <p:sp>
        <p:nvSpPr>
          <p:cNvPr id="293" name="Line 2"/>
          <p:cNvSpPr/>
          <p:nvPr/>
        </p:nvSpPr>
        <p:spPr>
          <a:xfrm flipV="1">
            <a:off x="4210560" y="1179000"/>
            <a:ext cx="2701440" cy="7200"/>
          </a:xfrm>
          <a:prstGeom prst="line">
            <a:avLst/>
          </a:prstGeom>
          <a:ln w="0">
            <a:solidFill>
              <a:srgbClr val="3465a4"/>
            </a:solidFill>
          </a:ln>
        </p:spPr>
        <p:style>
          <a:lnRef idx="0"/>
          <a:fillRef idx="0"/>
          <a:effectRef idx="0"/>
          <a:fontRef idx="minor"/>
        </p:style>
      </p:sp>
      <p:sp>
        <p:nvSpPr>
          <p:cNvPr id="294" name="CustomShape 3"/>
          <p:cNvSpPr/>
          <p:nvPr/>
        </p:nvSpPr>
        <p:spPr>
          <a:xfrm>
            <a:off x="5046840" y="689040"/>
            <a:ext cx="97200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ea typeface="Noto Sans CJK SC"/>
              </a:rPr>
              <a:t>Animal</a:t>
            </a:r>
            <a:endParaRPr b="0" lang="en-GB" sz="1800" spc="-1" strike="noStrike">
              <a:latin typeface="Arial"/>
            </a:endParaRPr>
          </a:p>
        </p:txBody>
      </p:sp>
      <p:sp>
        <p:nvSpPr>
          <p:cNvPr id="295" name="Line 4"/>
          <p:cNvSpPr/>
          <p:nvPr/>
        </p:nvSpPr>
        <p:spPr>
          <a:xfrm>
            <a:off x="4210560" y="1969920"/>
            <a:ext cx="2701440" cy="1080"/>
          </a:xfrm>
          <a:prstGeom prst="line">
            <a:avLst/>
          </a:prstGeom>
          <a:ln w="0">
            <a:solidFill>
              <a:srgbClr val="3465a4"/>
            </a:solidFill>
          </a:ln>
        </p:spPr>
        <p:style>
          <a:lnRef idx="0"/>
          <a:fillRef idx="0"/>
          <a:effectRef idx="0"/>
          <a:fontRef idx="minor"/>
        </p:style>
      </p:sp>
      <p:sp>
        <p:nvSpPr>
          <p:cNvPr id="296" name="CustomShape 5"/>
          <p:cNvSpPr/>
          <p:nvPr/>
        </p:nvSpPr>
        <p:spPr>
          <a:xfrm>
            <a:off x="4394520" y="2072520"/>
            <a:ext cx="19537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ea typeface="Noto Sans CJK SC"/>
              </a:rPr>
              <a:t>Communicate()</a:t>
            </a:r>
            <a:endParaRPr b="0" lang="en-GB" sz="1800" spc="-1" strike="noStrike">
              <a:latin typeface="Arial"/>
            </a:endParaRPr>
          </a:p>
        </p:txBody>
      </p:sp>
      <p:sp>
        <p:nvSpPr>
          <p:cNvPr id="297" name="CustomShape 6"/>
          <p:cNvSpPr/>
          <p:nvPr/>
        </p:nvSpPr>
        <p:spPr>
          <a:xfrm>
            <a:off x="4312800" y="1179000"/>
            <a:ext cx="2389320" cy="638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Calibri"/>
                <a:ea typeface="Noto Sans CJK SC"/>
              </a:rPr>
              <a:t>Age</a:t>
            </a:r>
            <a:endParaRPr b="0" lang="en-GB" sz="1800" spc="-1" strike="noStrike">
              <a:latin typeface="Arial"/>
            </a:endParaRPr>
          </a:p>
          <a:p>
            <a:pPr>
              <a:lnSpc>
                <a:spcPct val="100000"/>
              </a:lnSpc>
            </a:pPr>
            <a:r>
              <a:rPr b="0" lang="en-GB" sz="1800" spc="-1" strike="noStrike">
                <a:solidFill>
                  <a:srgbClr val="000000"/>
                </a:solidFill>
                <a:latin typeface="Calibri"/>
                <a:ea typeface="Noto Sans CJK SC"/>
              </a:rPr>
              <a:t>Gender </a:t>
            </a:r>
            <a:endParaRPr b="0" lang="en-GB" sz="1800" spc="-1" strike="noStrike">
              <a:latin typeface="Arial"/>
            </a:endParaRPr>
          </a:p>
        </p:txBody>
      </p:sp>
      <p:sp>
        <p:nvSpPr>
          <p:cNvPr id="298" name="CustomShape 7"/>
          <p:cNvSpPr/>
          <p:nvPr/>
        </p:nvSpPr>
        <p:spPr>
          <a:xfrm>
            <a:off x="7859880" y="4189320"/>
            <a:ext cx="2698200" cy="2086920"/>
          </a:xfrm>
          <a:custGeom>
            <a:avLst/>
            <a:gdLst/>
            <a:ahLst/>
            <a:rect l="l" t="t" r="r" b="b"/>
            <a:pathLst>
              <a:path w="6205" h="4801">
                <a:moveTo>
                  <a:pt x="703" y="0"/>
                </a:moveTo>
                <a:lnTo>
                  <a:pt x="703" y="0"/>
                </a:lnTo>
                <a:lnTo>
                  <a:pt x="666" y="1"/>
                </a:lnTo>
                <a:lnTo>
                  <a:pt x="630" y="4"/>
                </a:lnTo>
                <a:lnTo>
                  <a:pt x="593" y="9"/>
                </a:lnTo>
                <a:lnTo>
                  <a:pt x="557" y="15"/>
                </a:lnTo>
                <a:lnTo>
                  <a:pt x="521" y="24"/>
                </a:lnTo>
                <a:lnTo>
                  <a:pt x="486" y="34"/>
                </a:lnTo>
                <a:lnTo>
                  <a:pt x="451" y="47"/>
                </a:lnTo>
                <a:lnTo>
                  <a:pt x="417" y="61"/>
                </a:lnTo>
                <a:lnTo>
                  <a:pt x="384" y="77"/>
                </a:lnTo>
                <a:lnTo>
                  <a:pt x="352" y="94"/>
                </a:lnTo>
                <a:lnTo>
                  <a:pt x="320" y="113"/>
                </a:lnTo>
                <a:lnTo>
                  <a:pt x="290" y="134"/>
                </a:lnTo>
                <a:lnTo>
                  <a:pt x="261" y="157"/>
                </a:lnTo>
                <a:lnTo>
                  <a:pt x="233" y="181"/>
                </a:lnTo>
                <a:lnTo>
                  <a:pt x="206" y="206"/>
                </a:lnTo>
                <a:lnTo>
                  <a:pt x="181" y="233"/>
                </a:lnTo>
                <a:lnTo>
                  <a:pt x="157" y="261"/>
                </a:lnTo>
                <a:lnTo>
                  <a:pt x="134" y="290"/>
                </a:lnTo>
                <a:lnTo>
                  <a:pt x="113" y="320"/>
                </a:lnTo>
                <a:lnTo>
                  <a:pt x="94" y="351"/>
                </a:lnTo>
                <a:lnTo>
                  <a:pt x="77" y="384"/>
                </a:lnTo>
                <a:lnTo>
                  <a:pt x="61" y="417"/>
                </a:lnTo>
                <a:lnTo>
                  <a:pt x="47" y="451"/>
                </a:lnTo>
                <a:lnTo>
                  <a:pt x="34" y="486"/>
                </a:lnTo>
                <a:lnTo>
                  <a:pt x="24" y="521"/>
                </a:lnTo>
                <a:lnTo>
                  <a:pt x="15" y="557"/>
                </a:lnTo>
                <a:lnTo>
                  <a:pt x="9" y="593"/>
                </a:lnTo>
                <a:lnTo>
                  <a:pt x="4" y="630"/>
                </a:lnTo>
                <a:lnTo>
                  <a:pt x="1" y="666"/>
                </a:lnTo>
                <a:lnTo>
                  <a:pt x="0" y="703"/>
                </a:lnTo>
                <a:lnTo>
                  <a:pt x="0" y="4096"/>
                </a:lnTo>
                <a:lnTo>
                  <a:pt x="0" y="4096"/>
                </a:lnTo>
                <a:lnTo>
                  <a:pt x="1" y="4133"/>
                </a:lnTo>
                <a:lnTo>
                  <a:pt x="4" y="4169"/>
                </a:lnTo>
                <a:lnTo>
                  <a:pt x="9" y="4206"/>
                </a:lnTo>
                <a:lnTo>
                  <a:pt x="15" y="4242"/>
                </a:lnTo>
                <a:lnTo>
                  <a:pt x="24" y="4278"/>
                </a:lnTo>
                <a:lnTo>
                  <a:pt x="34" y="4313"/>
                </a:lnTo>
                <a:lnTo>
                  <a:pt x="47" y="4348"/>
                </a:lnTo>
                <a:lnTo>
                  <a:pt x="61" y="4382"/>
                </a:lnTo>
                <a:lnTo>
                  <a:pt x="77" y="4415"/>
                </a:lnTo>
                <a:lnTo>
                  <a:pt x="94" y="4448"/>
                </a:lnTo>
                <a:lnTo>
                  <a:pt x="113" y="4479"/>
                </a:lnTo>
                <a:lnTo>
                  <a:pt x="134" y="4509"/>
                </a:lnTo>
                <a:lnTo>
                  <a:pt x="157" y="4538"/>
                </a:lnTo>
                <a:lnTo>
                  <a:pt x="181" y="4566"/>
                </a:lnTo>
                <a:lnTo>
                  <a:pt x="206" y="4593"/>
                </a:lnTo>
                <a:lnTo>
                  <a:pt x="233" y="4618"/>
                </a:lnTo>
                <a:lnTo>
                  <a:pt x="261" y="4642"/>
                </a:lnTo>
                <a:lnTo>
                  <a:pt x="290" y="4665"/>
                </a:lnTo>
                <a:lnTo>
                  <a:pt x="320" y="4686"/>
                </a:lnTo>
                <a:lnTo>
                  <a:pt x="352" y="4705"/>
                </a:lnTo>
                <a:lnTo>
                  <a:pt x="384" y="4722"/>
                </a:lnTo>
                <a:lnTo>
                  <a:pt x="417" y="4738"/>
                </a:lnTo>
                <a:lnTo>
                  <a:pt x="451" y="4752"/>
                </a:lnTo>
                <a:lnTo>
                  <a:pt x="486" y="4765"/>
                </a:lnTo>
                <a:lnTo>
                  <a:pt x="521" y="4775"/>
                </a:lnTo>
                <a:lnTo>
                  <a:pt x="557" y="4784"/>
                </a:lnTo>
                <a:lnTo>
                  <a:pt x="593" y="4790"/>
                </a:lnTo>
                <a:lnTo>
                  <a:pt x="630" y="4795"/>
                </a:lnTo>
                <a:lnTo>
                  <a:pt x="666" y="4798"/>
                </a:lnTo>
                <a:lnTo>
                  <a:pt x="703" y="4799"/>
                </a:lnTo>
                <a:lnTo>
                  <a:pt x="5500" y="4800"/>
                </a:lnTo>
                <a:lnTo>
                  <a:pt x="5500" y="4800"/>
                </a:lnTo>
                <a:lnTo>
                  <a:pt x="5537" y="4799"/>
                </a:lnTo>
                <a:lnTo>
                  <a:pt x="5573" y="4796"/>
                </a:lnTo>
                <a:lnTo>
                  <a:pt x="5610" y="4791"/>
                </a:lnTo>
                <a:lnTo>
                  <a:pt x="5646" y="4785"/>
                </a:lnTo>
                <a:lnTo>
                  <a:pt x="5682" y="4776"/>
                </a:lnTo>
                <a:lnTo>
                  <a:pt x="5717" y="4766"/>
                </a:lnTo>
                <a:lnTo>
                  <a:pt x="5752" y="4753"/>
                </a:lnTo>
                <a:lnTo>
                  <a:pt x="5786" y="4739"/>
                </a:lnTo>
                <a:lnTo>
                  <a:pt x="5819" y="4723"/>
                </a:lnTo>
                <a:lnTo>
                  <a:pt x="5852" y="4706"/>
                </a:lnTo>
                <a:lnTo>
                  <a:pt x="5883" y="4687"/>
                </a:lnTo>
                <a:lnTo>
                  <a:pt x="5913" y="4666"/>
                </a:lnTo>
                <a:lnTo>
                  <a:pt x="5942" y="4643"/>
                </a:lnTo>
                <a:lnTo>
                  <a:pt x="5970" y="4619"/>
                </a:lnTo>
                <a:lnTo>
                  <a:pt x="5997" y="4594"/>
                </a:lnTo>
                <a:lnTo>
                  <a:pt x="6022" y="4567"/>
                </a:lnTo>
                <a:lnTo>
                  <a:pt x="6046" y="4539"/>
                </a:lnTo>
                <a:lnTo>
                  <a:pt x="6069" y="4510"/>
                </a:lnTo>
                <a:lnTo>
                  <a:pt x="6090" y="4480"/>
                </a:lnTo>
                <a:lnTo>
                  <a:pt x="6109" y="4448"/>
                </a:lnTo>
                <a:lnTo>
                  <a:pt x="6126" y="4416"/>
                </a:lnTo>
                <a:lnTo>
                  <a:pt x="6142" y="4383"/>
                </a:lnTo>
                <a:lnTo>
                  <a:pt x="6156" y="4349"/>
                </a:lnTo>
                <a:lnTo>
                  <a:pt x="6169" y="4314"/>
                </a:lnTo>
                <a:lnTo>
                  <a:pt x="6179" y="4279"/>
                </a:lnTo>
                <a:lnTo>
                  <a:pt x="6188" y="4243"/>
                </a:lnTo>
                <a:lnTo>
                  <a:pt x="6194" y="4207"/>
                </a:lnTo>
                <a:lnTo>
                  <a:pt x="6199" y="4170"/>
                </a:lnTo>
                <a:lnTo>
                  <a:pt x="6202" y="4134"/>
                </a:lnTo>
                <a:lnTo>
                  <a:pt x="6203" y="4097"/>
                </a:lnTo>
                <a:lnTo>
                  <a:pt x="6204" y="703"/>
                </a:lnTo>
                <a:lnTo>
                  <a:pt x="6204" y="703"/>
                </a:lnTo>
                <a:lnTo>
                  <a:pt x="6203" y="666"/>
                </a:lnTo>
                <a:lnTo>
                  <a:pt x="6200" y="630"/>
                </a:lnTo>
                <a:lnTo>
                  <a:pt x="6195" y="593"/>
                </a:lnTo>
                <a:lnTo>
                  <a:pt x="6189" y="557"/>
                </a:lnTo>
                <a:lnTo>
                  <a:pt x="6180" y="521"/>
                </a:lnTo>
                <a:lnTo>
                  <a:pt x="6170" y="486"/>
                </a:lnTo>
                <a:lnTo>
                  <a:pt x="6157" y="451"/>
                </a:lnTo>
                <a:lnTo>
                  <a:pt x="6143" y="417"/>
                </a:lnTo>
                <a:lnTo>
                  <a:pt x="6127" y="384"/>
                </a:lnTo>
                <a:lnTo>
                  <a:pt x="6110" y="352"/>
                </a:lnTo>
                <a:lnTo>
                  <a:pt x="6091" y="320"/>
                </a:lnTo>
                <a:lnTo>
                  <a:pt x="6070" y="290"/>
                </a:lnTo>
                <a:lnTo>
                  <a:pt x="6047" y="261"/>
                </a:lnTo>
                <a:lnTo>
                  <a:pt x="6023" y="233"/>
                </a:lnTo>
                <a:lnTo>
                  <a:pt x="5998" y="206"/>
                </a:lnTo>
                <a:lnTo>
                  <a:pt x="5971" y="181"/>
                </a:lnTo>
                <a:lnTo>
                  <a:pt x="5943" y="157"/>
                </a:lnTo>
                <a:lnTo>
                  <a:pt x="5914" y="134"/>
                </a:lnTo>
                <a:lnTo>
                  <a:pt x="5884" y="113"/>
                </a:lnTo>
                <a:lnTo>
                  <a:pt x="5853" y="94"/>
                </a:lnTo>
                <a:lnTo>
                  <a:pt x="5820" y="77"/>
                </a:lnTo>
                <a:lnTo>
                  <a:pt x="5787" y="61"/>
                </a:lnTo>
                <a:lnTo>
                  <a:pt x="5753" y="47"/>
                </a:lnTo>
                <a:lnTo>
                  <a:pt x="5718" y="34"/>
                </a:lnTo>
                <a:lnTo>
                  <a:pt x="5683" y="24"/>
                </a:lnTo>
                <a:lnTo>
                  <a:pt x="5647" y="15"/>
                </a:lnTo>
                <a:lnTo>
                  <a:pt x="5611" y="9"/>
                </a:lnTo>
                <a:lnTo>
                  <a:pt x="5574" y="4"/>
                </a:lnTo>
                <a:lnTo>
                  <a:pt x="5538" y="1"/>
                </a:lnTo>
                <a:lnTo>
                  <a:pt x="5501" y="0"/>
                </a:lnTo>
                <a:lnTo>
                  <a:pt x="703" y="0"/>
                </a:lnTo>
              </a:path>
            </a:pathLst>
          </a:custGeom>
          <a:solidFill>
            <a:schemeClr val="bg2">
              <a:lumMod val="90000"/>
            </a:schemeClr>
          </a:solidFill>
          <a:ln w="0">
            <a:solidFill>
              <a:srgbClr val="3465a4"/>
            </a:solidFill>
          </a:ln>
        </p:spPr>
        <p:style>
          <a:lnRef idx="0"/>
          <a:fillRef idx="0"/>
          <a:effectRef idx="0"/>
          <a:fontRef idx="minor"/>
        </p:style>
      </p:sp>
      <p:sp>
        <p:nvSpPr>
          <p:cNvPr id="299" name="Line 8"/>
          <p:cNvSpPr/>
          <p:nvPr/>
        </p:nvSpPr>
        <p:spPr>
          <a:xfrm flipV="1">
            <a:off x="7859880" y="4810320"/>
            <a:ext cx="2701440" cy="7200"/>
          </a:xfrm>
          <a:prstGeom prst="line">
            <a:avLst/>
          </a:prstGeom>
          <a:ln w="0">
            <a:solidFill>
              <a:srgbClr val="3465a4"/>
            </a:solidFill>
          </a:ln>
        </p:spPr>
        <p:style>
          <a:lnRef idx="0"/>
          <a:fillRef idx="0"/>
          <a:effectRef idx="0"/>
          <a:fontRef idx="minor"/>
        </p:style>
      </p:sp>
      <p:sp>
        <p:nvSpPr>
          <p:cNvPr id="300" name="CustomShape 9"/>
          <p:cNvSpPr/>
          <p:nvPr/>
        </p:nvSpPr>
        <p:spPr>
          <a:xfrm>
            <a:off x="8892000" y="4320000"/>
            <a:ext cx="6415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ea typeface="Noto Sans CJK SC"/>
              </a:rPr>
              <a:t>Dog</a:t>
            </a:r>
            <a:endParaRPr b="0" lang="en-GB" sz="1800" spc="-1" strike="noStrike">
              <a:latin typeface="Arial"/>
            </a:endParaRPr>
          </a:p>
        </p:txBody>
      </p:sp>
      <p:sp>
        <p:nvSpPr>
          <p:cNvPr id="301" name="Line 10"/>
          <p:cNvSpPr/>
          <p:nvPr/>
        </p:nvSpPr>
        <p:spPr>
          <a:xfrm>
            <a:off x="7859880" y="5600880"/>
            <a:ext cx="2701440" cy="1080"/>
          </a:xfrm>
          <a:prstGeom prst="line">
            <a:avLst/>
          </a:prstGeom>
          <a:ln w="0">
            <a:solidFill>
              <a:srgbClr val="3465a4"/>
            </a:solidFill>
          </a:ln>
        </p:spPr>
        <p:style>
          <a:lnRef idx="0"/>
          <a:fillRef idx="0"/>
          <a:effectRef idx="0"/>
          <a:fontRef idx="minor"/>
        </p:style>
      </p:sp>
      <p:sp>
        <p:nvSpPr>
          <p:cNvPr id="302" name="CustomShape 11"/>
          <p:cNvSpPr/>
          <p:nvPr/>
        </p:nvSpPr>
        <p:spPr>
          <a:xfrm>
            <a:off x="8044200" y="5703480"/>
            <a:ext cx="19537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ea typeface="Noto Sans CJK SC"/>
              </a:rPr>
              <a:t>Communicate()</a:t>
            </a:r>
            <a:endParaRPr b="0" lang="en-GB" sz="1800" spc="-1" strike="noStrike">
              <a:latin typeface="Arial"/>
            </a:endParaRPr>
          </a:p>
        </p:txBody>
      </p:sp>
      <p:sp>
        <p:nvSpPr>
          <p:cNvPr id="303" name="CustomShape 12"/>
          <p:cNvSpPr/>
          <p:nvPr/>
        </p:nvSpPr>
        <p:spPr>
          <a:xfrm>
            <a:off x="7962480" y="4810320"/>
            <a:ext cx="1109520" cy="638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Calibri"/>
                <a:ea typeface="Noto Sans CJK SC"/>
              </a:rPr>
              <a:t>Breed</a:t>
            </a:r>
            <a:endParaRPr b="0" lang="en-GB" sz="1800" spc="-1" strike="noStrike">
              <a:latin typeface="Arial"/>
            </a:endParaRPr>
          </a:p>
          <a:p>
            <a:pPr>
              <a:lnSpc>
                <a:spcPct val="100000"/>
              </a:lnSpc>
            </a:pPr>
            <a:r>
              <a:rPr b="0" lang="en-GB" sz="1800" spc="-1" strike="noStrike">
                <a:solidFill>
                  <a:srgbClr val="000000"/>
                </a:solidFill>
                <a:latin typeface="Calibri"/>
                <a:ea typeface="Noto Sans CJK SC"/>
              </a:rPr>
              <a:t> </a:t>
            </a:r>
            <a:endParaRPr b="0" lang="en-GB" sz="1800" spc="-1" strike="noStrike">
              <a:latin typeface="Arial"/>
            </a:endParaRPr>
          </a:p>
        </p:txBody>
      </p:sp>
      <p:sp>
        <p:nvSpPr>
          <p:cNvPr id="304" name="CustomShape 13"/>
          <p:cNvSpPr/>
          <p:nvPr/>
        </p:nvSpPr>
        <p:spPr>
          <a:xfrm>
            <a:off x="4210560" y="4189320"/>
            <a:ext cx="2698200" cy="2086920"/>
          </a:xfrm>
          <a:custGeom>
            <a:avLst/>
            <a:gdLst/>
            <a:ahLst/>
            <a:rect l="l" t="t" r="r" b="b"/>
            <a:pathLst>
              <a:path w="6205" h="4801">
                <a:moveTo>
                  <a:pt x="800" y="0"/>
                </a:moveTo>
                <a:lnTo>
                  <a:pt x="800" y="0"/>
                </a:lnTo>
                <a:lnTo>
                  <a:pt x="758" y="1"/>
                </a:lnTo>
                <a:lnTo>
                  <a:pt x="716" y="4"/>
                </a:lnTo>
                <a:lnTo>
                  <a:pt x="675" y="10"/>
                </a:lnTo>
                <a:lnTo>
                  <a:pt x="634" y="17"/>
                </a:lnTo>
                <a:lnTo>
                  <a:pt x="593" y="27"/>
                </a:lnTo>
                <a:lnTo>
                  <a:pt x="553" y="39"/>
                </a:lnTo>
                <a:lnTo>
                  <a:pt x="514" y="53"/>
                </a:lnTo>
                <a:lnTo>
                  <a:pt x="475" y="69"/>
                </a:lnTo>
                <a:lnTo>
                  <a:pt x="437" y="87"/>
                </a:lnTo>
                <a:lnTo>
                  <a:pt x="401" y="107"/>
                </a:lnTo>
                <a:lnTo>
                  <a:pt x="365" y="129"/>
                </a:lnTo>
                <a:lnTo>
                  <a:pt x="330" y="153"/>
                </a:lnTo>
                <a:lnTo>
                  <a:pt x="297" y="178"/>
                </a:lnTo>
                <a:lnTo>
                  <a:pt x="265" y="205"/>
                </a:lnTo>
                <a:lnTo>
                  <a:pt x="235" y="234"/>
                </a:lnTo>
                <a:lnTo>
                  <a:pt x="206" y="265"/>
                </a:lnTo>
                <a:lnTo>
                  <a:pt x="179" y="297"/>
                </a:lnTo>
                <a:lnTo>
                  <a:pt x="154" y="330"/>
                </a:lnTo>
                <a:lnTo>
                  <a:pt x="130" y="364"/>
                </a:lnTo>
                <a:lnTo>
                  <a:pt x="108" y="400"/>
                </a:lnTo>
                <a:lnTo>
                  <a:pt x="88" y="437"/>
                </a:lnTo>
                <a:lnTo>
                  <a:pt x="70" y="475"/>
                </a:lnTo>
                <a:lnTo>
                  <a:pt x="54" y="513"/>
                </a:lnTo>
                <a:lnTo>
                  <a:pt x="40" y="553"/>
                </a:lnTo>
                <a:lnTo>
                  <a:pt x="28" y="593"/>
                </a:lnTo>
                <a:lnTo>
                  <a:pt x="18" y="634"/>
                </a:lnTo>
                <a:lnTo>
                  <a:pt x="11" y="675"/>
                </a:lnTo>
                <a:lnTo>
                  <a:pt x="5" y="716"/>
                </a:lnTo>
                <a:lnTo>
                  <a:pt x="2" y="758"/>
                </a:lnTo>
                <a:lnTo>
                  <a:pt x="1" y="800"/>
                </a:lnTo>
                <a:lnTo>
                  <a:pt x="0" y="4000"/>
                </a:lnTo>
                <a:lnTo>
                  <a:pt x="0" y="4000"/>
                </a:lnTo>
                <a:lnTo>
                  <a:pt x="1" y="4042"/>
                </a:lnTo>
                <a:lnTo>
                  <a:pt x="4" y="4083"/>
                </a:lnTo>
                <a:lnTo>
                  <a:pt x="10" y="4125"/>
                </a:lnTo>
                <a:lnTo>
                  <a:pt x="18" y="4166"/>
                </a:lnTo>
                <a:lnTo>
                  <a:pt x="27" y="4207"/>
                </a:lnTo>
                <a:lnTo>
                  <a:pt x="39" y="4247"/>
                </a:lnTo>
                <a:lnTo>
                  <a:pt x="53" y="4286"/>
                </a:lnTo>
                <a:lnTo>
                  <a:pt x="69" y="4325"/>
                </a:lnTo>
                <a:lnTo>
                  <a:pt x="88" y="4362"/>
                </a:lnTo>
                <a:lnTo>
                  <a:pt x="108" y="4399"/>
                </a:lnTo>
                <a:lnTo>
                  <a:pt x="129" y="4435"/>
                </a:lnTo>
                <a:lnTo>
                  <a:pt x="153" y="4469"/>
                </a:lnTo>
                <a:lnTo>
                  <a:pt x="179" y="4502"/>
                </a:lnTo>
                <a:lnTo>
                  <a:pt x="206" y="4534"/>
                </a:lnTo>
                <a:lnTo>
                  <a:pt x="235" y="4564"/>
                </a:lnTo>
                <a:lnTo>
                  <a:pt x="265" y="4593"/>
                </a:lnTo>
                <a:lnTo>
                  <a:pt x="297" y="4620"/>
                </a:lnTo>
                <a:lnTo>
                  <a:pt x="330" y="4646"/>
                </a:lnTo>
                <a:lnTo>
                  <a:pt x="365" y="4669"/>
                </a:lnTo>
                <a:lnTo>
                  <a:pt x="400" y="4691"/>
                </a:lnTo>
                <a:lnTo>
                  <a:pt x="437" y="4711"/>
                </a:lnTo>
                <a:lnTo>
                  <a:pt x="475" y="4729"/>
                </a:lnTo>
                <a:lnTo>
                  <a:pt x="514" y="4745"/>
                </a:lnTo>
                <a:lnTo>
                  <a:pt x="553" y="4759"/>
                </a:lnTo>
                <a:lnTo>
                  <a:pt x="593" y="4771"/>
                </a:lnTo>
                <a:lnTo>
                  <a:pt x="634" y="4781"/>
                </a:lnTo>
                <a:lnTo>
                  <a:pt x="675" y="4788"/>
                </a:lnTo>
                <a:lnTo>
                  <a:pt x="716" y="4794"/>
                </a:lnTo>
                <a:lnTo>
                  <a:pt x="758" y="4797"/>
                </a:lnTo>
                <a:lnTo>
                  <a:pt x="800" y="4798"/>
                </a:lnTo>
                <a:lnTo>
                  <a:pt x="5404" y="4800"/>
                </a:lnTo>
                <a:lnTo>
                  <a:pt x="5404" y="4800"/>
                </a:lnTo>
                <a:lnTo>
                  <a:pt x="5446" y="4799"/>
                </a:lnTo>
                <a:lnTo>
                  <a:pt x="5488" y="4796"/>
                </a:lnTo>
                <a:lnTo>
                  <a:pt x="5529" y="4790"/>
                </a:lnTo>
                <a:lnTo>
                  <a:pt x="5570" y="4783"/>
                </a:lnTo>
                <a:lnTo>
                  <a:pt x="5611" y="4773"/>
                </a:lnTo>
                <a:lnTo>
                  <a:pt x="5651" y="4761"/>
                </a:lnTo>
                <a:lnTo>
                  <a:pt x="5691" y="4747"/>
                </a:lnTo>
                <a:lnTo>
                  <a:pt x="5729" y="4731"/>
                </a:lnTo>
                <a:lnTo>
                  <a:pt x="5767" y="4713"/>
                </a:lnTo>
                <a:lnTo>
                  <a:pt x="5804" y="4693"/>
                </a:lnTo>
                <a:lnTo>
                  <a:pt x="5840" y="4671"/>
                </a:lnTo>
                <a:lnTo>
                  <a:pt x="5874" y="4647"/>
                </a:lnTo>
                <a:lnTo>
                  <a:pt x="5907" y="4622"/>
                </a:lnTo>
                <a:lnTo>
                  <a:pt x="5939" y="4595"/>
                </a:lnTo>
                <a:lnTo>
                  <a:pt x="5970" y="4566"/>
                </a:lnTo>
                <a:lnTo>
                  <a:pt x="5999" y="4535"/>
                </a:lnTo>
                <a:lnTo>
                  <a:pt x="6026" y="4503"/>
                </a:lnTo>
                <a:lnTo>
                  <a:pt x="6051" y="4470"/>
                </a:lnTo>
                <a:lnTo>
                  <a:pt x="6075" y="4436"/>
                </a:lnTo>
                <a:lnTo>
                  <a:pt x="6097" y="4400"/>
                </a:lnTo>
                <a:lnTo>
                  <a:pt x="6117" y="4363"/>
                </a:lnTo>
                <a:lnTo>
                  <a:pt x="6135" y="4325"/>
                </a:lnTo>
                <a:lnTo>
                  <a:pt x="6151" y="4287"/>
                </a:lnTo>
                <a:lnTo>
                  <a:pt x="6165" y="4247"/>
                </a:lnTo>
                <a:lnTo>
                  <a:pt x="6177" y="4207"/>
                </a:lnTo>
                <a:lnTo>
                  <a:pt x="6187" y="4166"/>
                </a:lnTo>
                <a:lnTo>
                  <a:pt x="6194" y="4125"/>
                </a:lnTo>
                <a:lnTo>
                  <a:pt x="6200" y="4084"/>
                </a:lnTo>
                <a:lnTo>
                  <a:pt x="6203" y="4042"/>
                </a:lnTo>
                <a:lnTo>
                  <a:pt x="6204" y="4000"/>
                </a:lnTo>
                <a:lnTo>
                  <a:pt x="6204" y="800"/>
                </a:lnTo>
                <a:lnTo>
                  <a:pt x="6204" y="800"/>
                </a:lnTo>
                <a:lnTo>
                  <a:pt x="6203" y="758"/>
                </a:lnTo>
                <a:lnTo>
                  <a:pt x="6200" y="716"/>
                </a:lnTo>
                <a:lnTo>
                  <a:pt x="6194" y="675"/>
                </a:lnTo>
                <a:lnTo>
                  <a:pt x="6187" y="634"/>
                </a:lnTo>
                <a:lnTo>
                  <a:pt x="6177" y="593"/>
                </a:lnTo>
                <a:lnTo>
                  <a:pt x="6165" y="553"/>
                </a:lnTo>
                <a:lnTo>
                  <a:pt x="6151" y="514"/>
                </a:lnTo>
                <a:lnTo>
                  <a:pt x="6135" y="475"/>
                </a:lnTo>
                <a:lnTo>
                  <a:pt x="6117" y="437"/>
                </a:lnTo>
                <a:lnTo>
                  <a:pt x="6097" y="400"/>
                </a:lnTo>
                <a:lnTo>
                  <a:pt x="6075" y="365"/>
                </a:lnTo>
                <a:lnTo>
                  <a:pt x="6051" y="330"/>
                </a:lnTo>
                <a:lnTo>
                  <a:pt x="6026" y="297"/>
                </a:lnTo>
                <a:lnTo>
                  <a:pt x="5999" y="265"/>
                </a:lnTo>
                <a:lnTo>
                  <a:pt x="5970" y="235"/>
                </a:lnTo>
                <a:lnTo>
                  <a:pt x="5940" y="206"/>
                </a:lnTo>
                <a:lnTo>
                  <a:pt x="5908" y="179"/>
                </a:lnTo>
                <a:lnTo>
                  <a:pt x="5875" y="153"/>
                </a:lnTo>
                <a:lnTo>
                  <a:pt x="5840" y="129"/>
                </a:lnTo>
                <a:lnTo>
                  <a:pt x="5805" y="108"/>
                </a:lnTo>
                <a:lnTo>
                  <a:pt x="5768" y="88"/>
                </a:lnTo>
                <a:lnTo>
                  <a:pt x="5730" y="69"/>
                </a:lnTo>
                <a:lnTo>
                  <a:pt x="5691" y="53"/>
                </a:lnTo>
                <a:lnTo>
                  <a:pt x="5652" y="39"/>
                </a:lnTo>
                <a:lnTo>
                  <a:pt x="5612" y="27"/>
                </a:lnTo>
                <a:lnTo>
                  <a:pt x="5571" y="18"/>
                </a:lnTo>
                <a:lnTo>
                  <a:pt x="5530" y="10"/>
                </a:lnTo>
                <a:lnTo>
                  <a:pt x="5489" y="4"/>
                </a:lnTo>
                <a:lnTo>
                  <a:pt x="5447" y="1"/>
                </a:lnTo>
                <a:lnTo>
                  <a:pt x="5405" y="0"/>
                </a:lnTo>
                <a:lnTo>
                  <a:pt x="800" y="0"/>
                </a:lnTo>
              </a:path>
            </a:pathLst>
          </a:custGeom>
          <a:solidFill>
            <a:schemeClr val="bg2">
              <a:lumMod val="90000"/>
            </a:schemeClr>
          </a:solidFill>
          <a:ln w="0">
            <a:solidFill>
              <a:srgbClr val="3465a4"/>
            </a:solidFill>
          </a:ln>
        </p:spPr>
        <p:style>
          <a:lnRef idx="0"/>
          <a:fillRef idx="0"/>
          <a:effectRef idx="0"/>
          <a:fontRef idx="minor"/>
        </p:style>
      </p:sp>
      <p:sp>
        <p:nvSpPr>
          <p:cNvPr id="305" name="Line 14"/>
          <p:cNvSpPr/>
          <p:nvPr/>
        </p:nvSpPr>
        <p:spPr>
          <a:xfrm flipV="1">
            <a:off x="4210560" y="4791600"/>
            <a:ext cx="2701440" cy="7560"/>
          </a:xfrm>
          <a:prstGeom prst="line">
            <a:avLst/>
          </a:prstGeom>
          <a:ln w="0">
            <a:solidFill>
              <a:srgbClr val="3465a4"/>
            </a:solidFill>
          </a:ln>
        </p:spPr>
        <p:style>
          <a:lnRef idx="0"/>
          <a:fillRef idx="0"/>
          <a:effectRef idx="0"/>
          <a:fontRef idx="minor"/>
        </p:style>
      </p:sp>
      <p:sp>
        <p:nvSpPr>
          <p:cNvPr id="306" name="CustomShape 15"/>
          <p:cNvSpPr/>
          <p:nvPr/>
        </p:nvSpPr>
        <p:spPr>
          <a:xfrm>
            <a:off x="5240520" y="4301640"/>
            <a:ext cx="56988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ea typeface="Noto Sans CJK SC"/>
              </a:rPr>
              <a:t>Cat</a:t>
            </a:r>
            <a:endParaRPr b="0" lang="en-GB" sz="1800" spc="-1" strike="noStrike">
              <a:latin typeface="Arial"/>
            </a:endParaRPr>
          </a:p>
        </p:txBody>
      </p:sp>
      <p:sp>
        <p:nvSpPr>
          <p:cNvPr id="307" name="Line 16"/>
          <p:cNvSpPr/>
          <p:nvPr/>
        </p:nvSpPr>
        <p:spPr>
          <a:xfrm>
            <a:off x="4210560" y="5582160"/>
            <a:ext cx="2701440" cy="1080"/>
          </a:xfrm>
          <a:prstGeom prst="line">
            <a:avLst/>
          </a:prstGeom>
          <a:ln w="0">
            <a:solidFill>
              <a:srgbClr val="3465a4"/>
            </a:solidFill>
          </a:ln>
        </p:spPr>
        <p:style>
          <a:lnRef idx="0"/>
          <a:fillRef idx="0"/>
          <a:effectRef idx="0"/>
          <a:fontRef idx="minor"/>
        </p:style>
      </p:sp>
      <p:sp>
        <p:nvSpPr>
          <p:cNvPr id="308" name="CustomShape 17"/>
          <p:cNvSpPr/>
          <p:nvPr/>
        </p:nvSpPr>
        <p:spPr>
          <a:xfrm>
            <a:off x="4394520" y="5685120"/>
            <a:ext cx="19537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ea typeface="Noto Sans CJK SC"/>
              </a:rPr>
              <a:t>Communicate()</a:t>
            </a:r>
            <a:endParaRPr b="0" lang="en-GB" sz="1800" spc="-1" strike="noStrike">
              <a:latin typeface="Arial"/>
            </a:endParaRPr>
          </a:p>
        </p:txBody>
      </p:sp>
      <p:sp>
        <p:nvSpPr>
          <p:cNvPr id="309" name="CustomShape 18"/>
          <p:cNvSpPr/>
          <p:nvPr/>
        </p:nvSpPr>
        <p:spPr>
          <a:xfrm>
            <a:off x="4312800" y="4791960"/>
            <a:ext cx="163764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Calibri"/>
                <a:ea typeface="Noto Sans CJK SC"/>
              </a:rPr>
              <a:t>Colouring </a:t>
            </a:r>
            <a:endParaRPr b="0" lang="en-GB" sz="1800" spc="-1" strike="noStrike">
              <a:latin typeface="Arial"/>
            </a:endParaRPr>
          </a:p>
        </p:txBody>
      </p:sp>
      <p:sp>
        <p:nvSpPr>
          <p:cNvPr id="310" name="CustomShape 19"/>
          <p:cNvSpPr/>
          <p:nvPr/>
        </p:nvSpPr>
        <p:spPr>
          <a:xfrm>
            <a:off x="522720" y="4189320"/>
            <a:ext cx="2698200" cy="2086920"/>
          </a:xfrm>
          <a:custGeom>
            <a:avLst/>
            <a:gdLst/>
            <a:ahLst/>
            <a:rect l="l" t="t" r="r" b="b"/>
            <a:pathLst>
              <a:path w="6205" h="4801">
                <a:moveTo>
                  <a:pt x="800" y="0"/>
                </a:moveTo>
                <a:lnTo>
                  <a:pt x="800" y="0"/>
                </a:lnTo>
                <a:lnTo>
                  <a:pt x="758" y="1"/>
                </a:lnTo>
                <a:lnTo>
                  <a:pt x="716" y="4"/>
                </a:lnTo>
                <a:lnTo>
                  <a:pt x="675" y="10"/>
                </a:lnTo>
                <a:lnTo>
                  <a:pt x="634" y="17"/>
                </a:lnTo>
                <a:lnTo>
                  <a:pt x="593" y="27"/>
                </a:lnTo>
                <a:lnTo>
                  <a:pt x="553" y="39"/>
                </a:lnTo>
                <a:lnTo>
                  <a:pt x="514" y="53"/>
                </a:lnTo>
                <a:lnTo>
                  <a:pt x="475" y="69"/>
                </a:lnTo>
                <a:lnTo>
                  <a:pt x="437" y="87"/>
                </a:lnTo>
                <a:lnTo>
                  <a:pt x="401" y="107"/>
                </a:lnTo>
                <a:lnTo>
                  <a:pt x="365" y="129"/>
                </a:lnTo>
                <a:lnTo>
                  <a:pt x="330" y="153"/>
                </a:lnTo>
                <a:lnTo>
                  <a:pt x="297" y="178"/>
                </a:lnTo>
                <a:lnTo>
                  <a:pt x="265" y="205"/>
                </a:lnTo>
                <a:lnTo>
                  <a:pt x="235" y="234"/>
                </a:lnTo>
                <a:lnTo>
                  <a:pt x="206" y="265"/>
                </a:lnTo>
                <a:lnTo>
                  <a:pt x="179" y="297"/>
                </a:lnTo>
                <a:lnTo>
                  <a:pt x="154" y="330"/>
                </a:lnTo>
                <a:lnTo>
                  <a:pt x="130" y="364"/>
                </a:lnTo>
                <a:lnTo>
                  <a:pt x="108" y="400"/>
                </a:lnTo>
                <a:lnTo>
                  <a:pt x="88" y="437"/>
                </a:lnTo>
                <a:lnTo>
                  <a:pt x="70" y="475"/>
                </a:lnTo>
                <a:lnTo>
                  <a:pt x="54" y="513"/>
                </a:lnTo>
                <a:lnTo>
                  <a:pt x="40" y="553"/>
                </a:lnTo>
                <a:lnTo>
                  <a:pt x="28" y="593"/>
                </a:lnTo>
                <a:lnTo>
                  <a:pt x="18" y="634"/>
                </a:lnTo>
                <a:lnTo>
                  <a:pt x="11" y="675"/>
                </a:lnTo>
                <a:lnTo>
                  <a:pt x="5" y="716"/>
                </a:lnTo>
                <a:lnTo>
                  <a:pt x="2" y="758"/>
                </a:lnTo>
                <a:lnTo>
                  <a:pt x="1" y="800"/>
                </a:lnTo>
                <a:lnTo>
                  <a:pt x="0" y="4000"/>
                </a:lnTo>
                <a:lnTo>
                  <a:pt x="0" y="4000"/>
                </a:lnTo>
                <a:lnTo>
                  <a:pt x="1" y="4042"/>
                </a:lnTo>
                <a:lnTo>
                  <a:pt x="4" y="4083"/>
                </a:lnTo>
                <a:lnTo>
                  <a:pt x="10" y="4125"/>
                </a:lnTo>
                <a:lnTo>
                  <a:pt x="18" y="4166"/>
                </a:lnTo>
                <a:lnTo>
                  <a:pt x="27" y="4207"/>
                </a:lnTo>
                <a:lnTo>
                  <a:pt x="39" y="4247"/>
                </a:lnTo>
                <a:lnTo>
                  <a:pt x="53" y="4286"/>
                </a:lnTo>
                <a:lnTo>
                  <a:pt x="69" y="4325"/>
                </a:lnTo>
                <a:lnTo>
                  <a:pt x="88" y="4362"/>
                </a:lnTo>
                <a:lnTo>
                  <a:pt x="108" y="4399"/>
                </a:lnTo>
                <a:lnTo>
                  <a:pt x="129" y="4435"/>
                </a:lnTo>
                <a:lnTo>
                  <a:pt x="153" y="4469"/>
                </a:lnTo>
                <a:lnTo>
                  <a:pt x="179" y="4502"/>
                </a:lnTo>
                <a:lnTo>
                  <a:pt x="206" y="4534"/>
                </a:lnTo>
                <a:lnTo>
                  <a:pt x="235" y="4564"/>
                </a:lnTo>
                <a:lnTo>
                  <a:pt x="265" y="4593"/>
                </a:lnTo>
                <a:lnTo>
                  <a:pt x="297" y="4620"/>
                </a:lnTo>
                <a:lnTo>
                  <a:pt x="330" y="4646"/>
                </a:lnTo>
                <a:lnTo>
                  <a:pt x="365" y="4669"/>
                </a:lnTo>
                <a:lnTo>
                  <a:pt x="400" y="4691"/>
                </a:lnTo>
                <a:lnTo>
                  <a:pt x="437" y="4711"/>
                </a:lnTo>
                <a:lnTo>
                  <a:pt x="475" y="4729"/>
                </a:lnTo>
                <a:lnTo>
                  <a:pt x="514" y="4745"/>
                </a:lnTo>
                <a:lnTo>
                  <a:pt x="553" y="4759"/>
                </a:lnTo>
                <a:lnTo>
                  <a:pt x="593" y="4771"/>
                </a:lnTo>
                <a:lnTo>
                  <a:pt x="634" y="4781"/>
                </a:lnTo>
                <a:lnTo>
                  <a:pt x="675" y="4788"/>
                </a:lnTo>
                <a:lnTo>
                  <a:pt x="716" y="4794"/>
                </a:lnTo>
                <a:lnTo>
                  <a:pt x="758" y="4797"/>
                </a:lnTo>
                <a:lnTo>
                  <a:pt x="800" y="4798"/>
                </a:lnTo>
                <a:lnTo>
                  <a:pt x="5404" y="4800"/>
                </a:lnTo>
                <a:lnTo>
                  <a:pt x="5404" y="4800"/>
                </a:lnTo>
                <a:lnTo>
                  <a:pt x="5446" y="4799"/>
                </a:lnTo>
                <a:lnTo>
                  <a:pt x="5488" y="4796"/>
                </a:lnTo>
                <a:lnTo>
                  <a:pt x="5529" y="4790"/>
                </a:lnTo>
                <a:lnTo>
                  <a:pt x="5570" y="4783"/>
                </a:lnTo>
                <a:lnTo>
                  <a:pt x="5611" y="4773"/>
                </a:lnTo>
                <a:lnTo>
                  <a:pt x="5651" y="4761"/>
                </a:lnTo>
                <a:lnTo>
                  <a:pt x="5691" y="4747"/>
                </a:lnTo>
                <a:lnTo>
                  <a:pt x="5729" y="4731"/>
                </a:lnTo>
                <a:lnTo>
                  <a:pt x="5767" y="4713"/>
                </a:lnTo>
                <a:lnTo>
                  <a:pt x="5804" y="4693"/>
                </a:lnTo>
                <a:lnTo>
                  <a:pt x="5840" y="4671"/>
                </a:lnTo>
                <a:lnTo>
                  <a:pt x="5874" y="4647"/>
                </a:lnTo>
                <a:lnTo>
                  <a:pt x="5907" y="4622"/>
                </a:lnTo>
                <a:lnTo>
                  <a:pt x="5939" y="4595"/>
                </a:lnTo>
                <a:lnTo>
                  <a:pt x="5970" y="4566"/>
                </a:lnTo>
                <a:lnTo>
                  <a:pt x="5999" y="4535"/>
                </a:lnTo>
                <a:lnTo>
                  <a:pt x="6026" y="4503"/>
                </a:lnTo>
                <a:lnTo>
                  <a:pt x="6051" y="4470"/>
                </a:lnTo>
                <a:lnTo>
                  <a:pt x="6075" y="4436"/>
                </a:lnTo>
                <a:lnTo>
                  <a:pt x="6097" y="4400"/>
                </a:lnTo>
                <a:lnTo>
                  <a:pt x="6117" y="4363"/>
                </a:lnTo>
                <a:lnTo>
                  <a:pt x="6135" y="4325"/>
                </a:lnTo>
                <a:lnTo>
                  <a:pt x="6151" y="4287"/>
                </a:lnTo>
                <a:lnTo>
                  <a:pt x="6165" y="4247"/>
                </a:lnTo>
                <a:lnTo>
                  <a:pt x="6177" y="4207"/>
                </a:lnTo>
                <a:lnTo>
                  <a:pt x="6187" y="4166"/>
                </a:lnTo>
                <a:lnTo>
                  <a:pt x="6194" y="4125"/>
                </a:lnTo>
                <a:lnTo>
                  <a:pt x="6200" y="4084"/>
                </a:lnTo>
                <a:lnTo>
                  <a:pt x="6203" y="4042"/>
                </a:lnTo>
                <a:lnTo>
                  <a:pt x="6204" y="4000"/>
                </a:lnTo>
                <a:lnTo>
                  <a:pt x="6204" y="800"/>
                </a:lnTo>
                <a:lnTo>
                  <a:pt x="6204" y="800"/>
                </a:lnTo>
                <a:lnTo>
                  <a:pt x="6203" y="758"/>
                </a:lnTo>
                <a:lnTo>
                  <a:pt x="6200" y="716"/>
                </a:lnTo>
                <a:lnTo>
                  <a:pt x="6194" y="675"/>
                </a:lnTo>
                <a:lnTo>
                  <a:pt x="6187" y="634"/>
                </a:lnTo>
                <a:lnTo>
                  <a:pt x="6177" y="593"/>
                </a:lnTo>
                <a:lnTo>
                  <a:pt x="6165" y="553"/>
                </a:lnTo>
                <a:lnTo>
                  <a:pt x="6151" y="514"/>
                </a:lnTo>
                <a:lnTo>
                  <a:pt x="6135" y="475"/>
                </a:lnTo>
                <a:lnTo>
                  <a:pt x="6117" y="437"/>
                </a:lnTo>
                <a:lnTo>
                  <a:pt x="6097" y="400"/>
                </a:lnTo>
                <a:lnTo>
                  <a:pt x="6075" y="365"/>
                </a:lnTo>
                <a:lnTo>
                  <a:pt x="6051" y="330"/>
                </a:lnTo>
                <a:lnTo>
                  <a:pt x="6026" y="297"/>
                </a:lnTo>
                <a:lnTo>
                  <a:pt x="5999" y="265"/>
                </a:lnTo>
                <a:lnTo>
                  <a:pt x="5970" y="235"/>
                </a:lnTo>
                <a:lnTo>
                  <a:pt x="5940" y="206"/>
                </a:lnTo>
                <a:lnTo>
                  <a:pt x="5908" y="179"/>
                </a:lnTo>
                <a:lnTo>
                  <a:pt x="5875" y="153"/>
                </a:lnTo>
                <a:lnTo>
                  <a:pt x="5840" y="129"/>
                </a:lnTo>
                <a:lnTo>
                  <a:pt x="5805" y="108"/>
                </a:lnTo>
                <a:lnTo>
                  <a:pt x="5768" y="88"/>
                </a:lnTo>
                <a:lnTo>
                  <a:pt x="5730" y="69"/>
                </a:lnTo>
                <a:lnTo>
                  <a:pt x="5691" y="53"/>
                </a:lnTo>
                <a:lnTo>
                  <a:pt x="5652" y="39"/>
                </a:lnTo>
                <a:lnTo>
                  <a:pt x="5612" y="27"/>
                </a:lnTo>
                <a:lnTo>
                  <a:pt x="5571" y="18"/>
                </a:lnTo>
                <a:lnTo>
                  <a:pt x="5530" y="10"/>
                </a:lnTo>
                <a:lnTo>
                  <a:pt x="5489" y="4"/>
                </a:lnTo>
                <a:lnTo>
                  <a:pt x="5447" y="1"/>
                </a:lnTo>
                <a:lnTo>
                  <a:pt x="5405" y="0"/>
                </a:lnTo>
                <a:lnTo>
                  <a:pt x="800" y="0"/>
                </a:lnTo>
              </a:path>
            </a:pathLst>
          </a:custGeom>
          <a:solidFill>
            <a:schemeClr val="bg2">
              <a:lumMod val="90000"/>
            </a:schemeClr>
          </a:solidFill>
          <a:ln w="0">
            <a:solidFill>
              <a:srgbClr val="3465a4"/>
            </a:solidFill>
          </a:ln>
        </p:spPr>
        <p:style>
          <a:lnRef idx="0"/>
          <a:fillRef idx="0"/>
          <a:effectRef idx="0"/>
          <a:fontRef idx="minor"/>
        </p:style>
      </p:sp>
      <p:sp>
        <p:nvSpPr>
          <p:cNvPr id="311" name="Line 20"/>
          <p:cNvSpPr/>
          <p:nvPr/>
        </p:nvSpPr>
        <p:spPr>
          <a:xfrm flipV="1">
            <a:off x="523800" y="4717800"/>
            <a:ext cx="2701440" cy="7200"/>
          </a:xfrm>
          <a:prstGeom prst="line">
            <a:avLst/>
          </a:prstGeom>
          <a:ln w="0">
            <a:solidFill>
              <a:srgbClr val="3465a4"/>
            </a:solidFill>
          </a:ln>
        </p:spPr>
        <p:style>
          <a:lnRef idx="0"/>
          <a:fillRef idx="0"/>
          <a:effectRef idx="0"/>
          <a:fontRef idx="minor"/>
        </p:style>
      </p:sp>
      <p:sp>
        <p:nvSpPr>
          <p:cNvPr id="312" name="CustomShape 21"/>
          <p:cNvSpPr/>
          <p:nvPr/>
        </p:nvSpPr>
        <p:spPr>
          <a:xfrm>
            <a:off x="1568520" y="4227480"/>
            <a:ext cx="66744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ea typeface="Noto Sans CJK SC"/>
              </a:rPr>
              <a:t>Frog</a:t>
            </a:r>
            <a:endParaRPr b="0" lang="en-GB" sz="1800" spc="-1" strike="noStrike">
              <a:latin typeface="Arial"/>
            </a:endParaRPr>
          </a:p>
        </p:txBody>
      </p:sp>
      <p:sp>
        <p:nvSpPr>
          <p:cNvPr id="313" name="Line 22"/>
          <p:cNvSpPr/>
          <p:nvPr/>
        </p:nvSpPr>
        <p:spPr>
          <a:xfrm>
            <a:off x="523800" y="5508360"/>
            <a:ext cx="2701440" cy="1080"/>
          </a:xfrm>
          <a:prstGeom prst="line">
            <a:avLst/>
          </a:prstGeom>
          <a:ln w="0">
            <a:solidFill>
              <a:srgbClr val="3465a4"/>
            </a:solidFill>
          </a:ln>
        </p:spPr>
        <p:style>
          <a:lnRef idx="0"/>
          <a:fillRef idx="0"/>
          <a:effectRef idx="0"/>
          <a:fontRef idx="minor"/>
        </p:style>
      </p:sp>
      <p:sp>
        <p:nvSpPr>
          <p:cNvPr id="314" name="CustomShape 23"/>
          <p:cNvSpPr/>
          <p:nvPr/>
        </p:nvSpPr>
        <p:spPr>
          <a:xfrm>
            <a:off x="708120" y="5611320"/>
            <a:ext cx="195372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ea typeface="Noto Sans CJK SC"/>
              </a:rPr>
              <a:t>Communicate()</a:t>
            </a:r>
            <a:endParaRPr b="0" lang="en-GB" sz="1800" spc="-1" strike="noStrike">
              <a:latin typeface="Arial"/>
            </a:endParaRPr>
          </a:p>
        </p:txBody>
      </p:sp>
      <p:sp>
        <p:nvSpPr>
          <p:cNvPr id="315" name="CustomShape 24"/>
          <p:cNvSpPr/>
          <p:nvPr/>
        </p:nvSpPr>
        <p:spPr>
          <a:xfrm>
            <a:off x="626400" y="4717800"/>
            <a:ext cx="228240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Calibri"/>
                <a:ea typeface="Noto Sans CJK SC"/>
              </a:rPr>
              <a:t>SpawningPool </a:t>
            </a:r>
            <a:endParaRPr b="0" lang="en-GB" sz="1800" spc="-1" strike="noStrike">
              <a:latin typeface="Arial"/>
            </a:endParaRPr>
          </a:p>
        </p:txBody>
      </p:sp>
      <p:sp>
        <p:nvSpPr>
          <p:cNvPr id="316" name="CustomShape 25"/>
          <p:cNvSpPr/>
          <p:nvPr/>
        </p:nvSpPr>
        <p:spPr>
          <a:xfrm flipV="1">
            <a:off x="5561280" y="2663640"/>
            <a:ext cx="360" cy="1519560"/>
          </a:xfrm>
          <a:custGeom>
            <a:avLst/>
            <a:gdLst/>
            <a:ahLst/>
            <a:rect l="l" t="t" r="r" b="b"/>
            <a:pathLst>
              <a:path w="21600" h="21600">
                <a:moveTo>
                  <a:pt x="0" y="0"/>
                </a:moveTo>
                <a:lnTo>
                  <a:pt x="21600" y="21600"/>
                </a:lnTo>
              </a:path>
            </a:pathLst>
          </a:cu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317" name="CustomShape 26"/>
          <p:cNvSpPr/>
          <p:nvPr/>
        </p:nvSpPr>
        <p:spPr>
          <a:xfrm flipV="1" rot="16200000">
            <a:off x="6847560" y="1685880"/>
            <a:ext cx="2583000" cy="2448360"/>
          </a:xfrm>
          <a:prstGeom prst="bent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318" name="CustomShape 27"/>
          <p:cNvSpPr/>
          <p:nvPr/>
        </p:nvSpPr>
        <p:spPr>
          <a:xfrm flipH="1" flipV="1" rot="5400000">
            <a:off x="1758240" y="1733760"/>
            <a:ext cx="2564280" cy="2334240"/>
          </a:xfrm>
          <a:prstGeom prst="bent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319" name="CustomShape 28"/>
          <p:cNvSpPr/>
          <p:nvPr/>
        </p:nvSpPr>
        <p:spPr>
          <a:xfrm>
            <a:off x="1816200" y="487080"/>
            <a:ext cx="236052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Calibri"/>
                <a:ea typeface="DejaVu Sans"/>
              </a:rPr>
              <a:t>Superclass</a:t>
            </a:r>
            <a:endParaRPr b="0" lang="en-GB" sz="2400" spc="-1" strike="noStrike">
              <a:latin typeface="Arial"/>
            </a:endParaRPr>
          </a:p>
        </p:txBody>
      </p:sp>
      <p:sp>
        <p:nvSpPr>
          <p:cNvPr id="320" name="CustomShape 29"/>
          <p:cNvSpPr/>
          <p:nvPr/>
        </p:nvSpPr>
        <p:spPr>
          <a:xfrm>
            <a:off x="9542520" y="3525120"/>
            <a:ext cx="18622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Calibri"/>
                <a:ea typeface="DejaVu Sans"/>
              </a:rPr>
              <a:t>Subclass</a:t>
            </a:r>
            <a:endParaRPr b="0" lang="en-GB" sz="2400" spc="-1" strike="noStrike">
              <a:latin typeface="Arial"/>
            </a:endParaRPr>
          </a:p>
        </p:txBody>
      </p:sp>
      <p:sp>
        <p:nvSpPr>
          <p:cNvPr id="321" name="CustomShape 30"/>
          <p:cNvSpPr/>
          <p:nvPr/>
        </p:nvSpPr>
        <p:spPr>
          <a:xfrm>
            <a:off x="2127240" y="2863800"/>
            <a:ext cx="3418560" cy="821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Calibri"/>
                <a:ea typeface="DejaVu Sans"/>
              </a:rPr>
              <a:t>Communicate() is </a:t>
            </a:r>
            <a:r>
              <a:rPr b="1" lang="en-GB" sz="2400" spc="-1" strike="noStrike">
                <a:solidFill>
                  <a:srgbClr val="000000"/>
                </a:solidFill>
                <a:latin typeface="Calibri"/>
                <a:ea typeface="DejaVu Sans"/>
              </a:rPr>
              <a:t>overridden</a:t>
            </a:r>
            <a:endParaRPr b="0" lang="en-GB" sz="2400" spc="-1" strike="noStrike">
              <a:latin typeface="Arial"/>
            </a:endParaRPr>
          </a:p>
        </p:txBody>
      </p:sp>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3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32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3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609480" y="273240"/>
            <a:ext cx="10969200" cy="8298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GB" sz="4800" spc="-1" strike="noStrike">
                <a:solidFill>
                  <a:srgbClr val="000000"/>
                </a:solidFill>
                <a:latin typeface="Ubuntu"/>
                <a:ea typeface="DejaVu Sans"/>
              </a:rPr>
              <a:t>Polymorphism</a:t>
            </a:r>
            <a:endParaRPr b="0" lang="en-GB" sz="4800" spc="-1" strike="noStrike">
              <a:latin typeface="Arial"/>
            </a:endParaRPr>
          </a:p>
        </p:txBody>
      </p:sp>
      <p:sp>
        <p:nvSpPr>
          <p:cNvPr id="323" name="CustomShape 2"/>
          <p:cNvSpPr/>
          <p:nvPr/>
        </p:nvSpPr>
        <p:spPr>
          <a:xfrm>
            <a:off x="514440" y="1895400"/>
            <a:ext cx="11152800" cy="3015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Ubuntu"/>
                <a:ea typeface="DejaVu Sans"/>
              </a:rPr>
              <a:t>Polymorphism refers to the ability of a method to exhibit different behaviours depending on the object on which the method is invoked.</a:t>
            </a:r>
            <a:endParaRPr b="0" lang="en-GB" sz="2400" spc="-1" strike="noStrike">
              <a:latin typeface="Arial"/>
            </a:endParaRPr>
          </a:p>
          <a:p>
            <a:pPr>
              <a:lnSpc>
                <a:spcPct val="100000"/>
              </a:lnSpc>
            </a:pPr>
            <a:endParaRPr b="0" lang="en-GB" sz="2400" spc="-1" strike="noStrike">
              <a:latin typeface="Arial"/>
            </a:endParaRPr>
          </a:p>
          <a:p>
            <a:pPr>
              <a:lnSpc>
                <a:spcPct val="100000"/>
              </a:lnSpc>
            </a:pPr>
            <a:r>
              <a:rPr b="0" lang="en-GB" sz="2400" spc="-1" strike="noStrike">
                <a:solidFill>
                  <a:srgbClr val="000000"/>
                </a:solidFill>
                <a:latin typeface="Ubuntu"/>
                <a:ea typeface="DejaVu Sans"/>
              </a:rPr>
              <a:t>A method in a super-class can be overridden in a sub-class, so that it has its implementation changed to better suit the sub-class. </a:t>
            </a:r>
            <a:endParaRPr b="0" lang="en-GB" sz="2400" spc="-1" strike="noStrike">
              <a:latin typeface="Arial"/>
            </a:endParaRPr>
          </a:p>
          <a:p>
            <a:pPr>
              <a:lnSpc>
                <a:spcPct val="100000"/>
              </a:lnSpc>
            </a:pPr>
            <a:r>
              <a:rPr b="0" lang="en-GB" sz="2400" spc="-1" strike="noStrike">
                <a:solidFill>
                  <a:srgbClr val="000000"/>
                </a:solidFill>
                <a:latin typeface="Ubuntu"/>
                <a:ea typeface="DejaVu Sans"/>
              </a:rPr>
              <a:t> </a:t>
            </a:r>
            <a:r>
              <a:rPr b="0" lang="en-GB" sz="2400" spc="-1" strike="noStrike">
                <a:solidFill>
                  <a:srgbClr val="000000"/>
                </a:solidFill>
                <a:latin typeface="Ubuntu"/>
                <a:ea typeface="DejaVu Sans"/>
              </a:rPr>
              <a:t>	</a:t>
            </a:r>
            <a:r>
              <a:rPr b="0" lang="en-GB" sz="2400" spc="-1" strike="noStrike">
                <a:solidFill>
                  <a:srgbClr val="000000"/>
                </a:solidFill>
                <a:latin typeface="Ubuntu"/>
                <a:ea typeface="DejaVu Sans"/>
              </a:rPr>
              <a:t>	</a:t>
            </a:r>
            <a:endParaRPr b="0" lang="en-GB" sz="2400" spc="-1" strike="noStrike">
              <a:latin typeface="Arial"/>
            </a:endParaRPr>
          </a:p>
          <a:p>
            <a:pPr>
              <a:lnSpc>
                <a:spcPct val="100000"/>
              </a:lnSpc>
            </a:pPr>
            <a:r>
              <a:rPr b="0" lang="en-GB" sz="2400" spc="-1" strike="noStrike">
                <a:solidFill>
                  <a:srgbClr val="000000"/>
                </a:solidFill>
                <a:latin typeface="Ubuntu"/>
                <a:ea typeface="DejaVu Sans"/>
              </a:rPr>
              <a:t>The significance of polymorphism is that the object itself knows which implementation of a method to use.</a:t>
            </a:r>
            <a:endParaRPr b="0" lang="en-GB" sz="2400" spc="-1" strike="noStrike">
              <a:latin typeface="Arial"/>
            </a:endParaRPr>
          </a:p>
        </p:txBody>
      </p:sp>
      <p:sp>
        <p:nvSpPr>
          <p:cNvPr id="324" name="CustomShape 3"/>
          <p:cNvSpPr/>
          <p:nvPr/>
        </p:nvSpPr>
        <p:spPr>
          <a:xfrm>
            <a:off x="-403200" y="-1331640"/>
            <a:ext cx="216360" cy="11102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timing>
    <p:tnLst>
      <p:par>
        <p:cTn id="133" dur="indefinite" restart="never" nodeType="tmRoot">
          <p:childTnLst>
            <p:seq>
              <p:cTn id="134" dur="indefinite" nodeType="mainSeq">
                <p:childTnLst>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323">
                                            <p:txEl>
                                              <p:pRg st="0" end="0"/>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323">
                                            <p:txEl>
                                              <p:pRg st="2" end="2"/>
                                            </p:txEl>
                                          </p:spTgt>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323">
                                            <p:txEl>
                                              <p:pRg st="3" end="3"/>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323">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6585120" y="1032480"/>
            <a:ext cx="3015720" cy="2300400"/>
          </a:xfrm>
          <a:custGeom>
            <a:avLst/>
            <a:gdLst/>
            <a:ahLst/>
            <a:rect l="l" t="t" r="r" b="b"/>
            <a:pathLst>
              <a:path w="8384" h="6397">
                <a:moveTo>
                  <a:pt x="1066" y="0"/>
                </a:moveTo>
                <a:lnTo>
                  <a:pt x="1066" y="0"/>
                </a:lnTo>
                <a:cubicBezTo>
                  <a:pt x="879" y="0"/>
                  <a:pt x="695" y="49"/>
                  <a:pt x="533" y="143"/>
                </a:cubicBezTo>
                <a:cubicBezTo>
                  <a:pt x="371" y="236"/>
                  <a:pt x="236" y="371"/>
                  <a:pt x="143" y="533"/>
                </a:cubicBezTo>
                <a:cubicBezTo>
                  <a:pt x="49" y="695"/>
                  <a:pt x="0" y="879"/>
                  <a:pt x="0" y="1066"/>
                </a:cubicBezTo>
                <a:lnTo>
                  <a:pt x="0" y="5330"/>
                </a:lnTo>
                <a:lnTo>
                  <a:pt x="0" y="5330"/>
                </a:lnTo>
                <a:cubicBezTo>
                  <a:pt x="0" y="5517"/>
                  <a:pt x="49" y="5701"/>
                  <a:pt x="143" y="5863"/>
                </a:cubicBezTo>
                <a:cubicBezTo>
                  <a:pt x="236" y="6025"/>
                  <a:pt x="371" y="6160"/>
                  <a:pt x="533" y="6253"/>
                </a:cubicBezTo>
                <a:cubicBezTo>
                  <a:pt x="695" y="6347"/>
                  <a:pt x="879" y="6396"/>
                  <a:pt x="1066" y="6396"/>
                </a:cubicBezTo>
                <a:lnTo>
                  <a:pt x="7316" y="6396"/>
                </a:lnTo>
                <a:lnTo>
                  <a:pt x="7316" y="6396"/>
                </a:lnTo>
                <a:cubicBezTo>
                  <a:pt x="7503" y="6396"/>
                  <a:pt x="7687" y="6347"/>
                  <a:pt x="7849" y="6253"/>
                </a:cubicBezTo>
                <a:cubicBezTo>
                  <a:pt x="8011" y="6160"/>
                  <a:pt x="8146" y="6025"/>
                  <a:pt x="8239" y="5863"/>
                </a:cubicBezTo>
                <a:cubicBezTo>
                  <a:pt x="8333" y="5701"/>
                  <a:pt x="8382" y="5517"/>
                  <a:pt x="8382" y="5330"/>
                </a:cubicBezTo>
                <a:lnTo>
                  <a:pt x="8383" y="1066"/>
                </a:lnTo>
                <a:lnTo>
                  <a:pt x="8383" y="1066"/>
                </a:lnTo>
                <a:lnTo>
                  <a:pt x="8383" y="1066"/>
                </a:lnTo>
                <a:cubicBezTo>
                  <a:pt x="8383" y="879"/>
                  <a:pt x="8334" y="695"/>
                  <a:pt x="8240" y="533"/>
                </a:cubicBezTo>
                <a:cubicBezTo>
                  <a:pt x="8147" y="371"/>
                  <a:pt x="8012" y="236"/>
                  <a:pt x="7850" y="143"/>
                </a:cubicBezTo>
                <a:cubicBezTo>
                  <a:pt x="7688" y="49"/>
                  <a:pt x="7504" y="0"/>
                  <a:pt x="7317" y="0"/>
                </a:cubicBezTo>
                <a:lnTo>
                  <a:pt x="1066" y="0"/>
                </a:lnTo>
              </a:path>
            </a:pathLst>
          </a:custGeom>
          <a:solidFill>
            <a:srgbClr val="d0cece"/>
          </a:solidFill>
          <a:ln w="0">
            <a:solidFill>
              <a:srgbClr val="3465a4"/>
            </a:solidFill>
          </a:ln>
        </p:spPr>
        <p:style>
          <a:lnRef idx="0"/>
          <a:fillRef idx="0"/>
          <a:effectRef idx="0"/>
          <a:fontRef idx="minor"/>
        </p:style>
      </p:sp>
      <p:sp>
        <p:nvSpPr>
          <p:cNvPr id="326" name="Line 2"/>
          <p:cNvSpPr/>
          <p:nvPr/>
        </p:nvSpPr>
        <p:spPr>
          <a:xfrm>
            <a:off x="6585120" y="1825560"/>
            <a:ext cx="3017880" cy="0"/>
          </a:xfrm>
          <a:prstGeom prst="line">
            <a:avLst/>
          </a:prstGeom>
          <a:ln w="0">
            <a:solidFill>
              <a:srgbClr val="3465a4"/>
            </a:solidFill>
          </a:ln>
        </p:spPr>
        <p:style>
          <a:lnRef idx="0"/>
          <a:fillRef idx="0"/>
          <a:effectRef idx="0"/>
          <a:fontRef idx="minor"/>
        </p:style>
      </p:sp>
      <p:sp>
        <p:nvSpPr>
          <p:cNvPr id="327" name="CustomShape 3"/>
          <p:cNvSpPr/>
          <p:nvPr/>
        </p:nvSpPr>
        <p:spPr>
          <a:xfrm>
            <a:off x="6890400" y="1273320"/>
            <a:ext cx="248040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GB" sz="2800" spc="-1" strike="noStrike">
                <a:solidFill>
                  <a:srgbClr val="595959"/>
                </a:solidFill>
                <a:latin typeface="Calibri"/>
                <a:ea typeface="Noto Sans CJK SC"/>
              </a:rPr>
              <a:t>--------------</a:t>
            </a:r>
            <a:endParaRPr b="0" lang="en-GB" sz="2800" spc="-1" strike="noStrike">
              <a:latin typeface="Arial"/>
            </a:endParaRPr>
          </a:p>
        </p:txBody>
      </p:sp>
      <p:sp>
        <p:nvSpPr>
          <p:cNvPr id="328" name="Line 4"/>
          <p:cNvSpPr/>
          <p:nvPr/>
        </p:nvSpPr>
        <p:spPr>
          <a:xfrm flipV="1">
            <a:off x="6585120" y="2633760"/>
            <a:ext cx="3017880" cy="3240"/>
          </a:xfrm>
          <a:prstGeom prst="line">
            <a:avLst/>
          </a:prstGeom>
          <a:ln w="0">
            <a:solidFill>
              <a:srgbClr val="3465a4"/>
            </a:solidFill>
          </a:ln>
        </p:spPr>
        <p:style>
          <a:lnRef idx="0"/>
          <a:fillRef idx="0"/>
          <a:effectRef idx="0"/>
          <a:fontRef idx="minor"/>
        </p:style>
      </p:sp>
      <p:sp>
        <p:nvSpPr>
          <p:cNvPr id="329" name="CustomShape 5"/>
          <p:cNvSpPr/>
          <p:nvPr/>
        </p:nvSpPr>
        <p:spPr>
          <a:xfrm>
            <a:off x="323640" y="326520"/>
            <a:ext cx="11659680" cy="7008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333333"/>
                </a:solidFill>
                <a:latin typeface="Ubuntu"/>
                <a:ea typeface="DejaVu Sans"/>
              </a:rPr>
              <a:t>1. Fill-in the features of a class that should appear in each section of the class diagram.</a:t>
            </a:r>
            <a:endParaRPr b="0" lang="en-GB" sz="2400" spc="-1" strike="noStrike">
              <a:latin typeface="Arial"/>
            </a:endParaRPr>
          </a:p>
          <a:p>
            <a:pPr>
              <a:lnSpc>
                <a:spcPct val="100000"/>
              </a:lnSpc>
            </a:pPr>
            <a:r>
              <a:rPr b="0" lang="en-GB" sz="2400" spc="-1" strike="noStrike">
                <a:solidFill>
                  <a:srgbClr val="333333"/>
                </a:solidFill>
                <a:latin typeface="Ubuntu"/>
                <a:ea typeface="DejaVu Sans"/>
              </a:rPr>
              <a:t>	</a:t>
            </a:r>
            <a:r>
              <a:rPr b="0" lang="en-GB" sz="2400" spc="-1" strike="noStrike">
                <a:solidFill>
                  <a:srgbClr val="333333"/>
                </a:solidFill>
                <a:latin typeface="Ubuntu"/>
                <a:ea typeface="DejaVu Sans"/>
              </a:rPr>
              <a:t>	</a:t>
            </a:r>
            <a:r>
              <a:rPr b="0" lang="en-GB" sz="2400" spc="-1" strike="noStrike">
                <a:solidFill>
                  <a:srgbClr val="333333"/>
                </a:solidFill>
                <a:latin typeface="Ubuntu"/>
                <a:ea typeface="DejaVu Sans"/>
              </a:rPr>
              <a:t>	</a:t>
            </a:r>
            <a:r>
              <a:rPr b="0" lang="en-GB" sz="2400" spc="-1" strike="noStrike">
                <a:solidFill>
                  <a:srgbClr val="333333"/>
                </a:solidFill>
                <a:latin typeface="Ubuntu"/>
                <a:ea typeface="DejaVu Sans"/>
              </a:rPr>
              <a:t>	</a:t>
            </a:r>
            <a:r>
              <a:rPr b="0" lang="en-GB" sz="2400" spc="-1" strike="noStrike">
                <a:solidFill>
                  <a:srgbClr val="333333"/>
                </a:solidFill>
                <a:latin typeface="Ubuntu"/>
                <a:ea typeface="DejaVu Sans"/>
              </a:rPr>
              <a:t>	</a:t>
            </a:r>
            <a:r>
              <a:rPr b="0" lang="en-GB" sz="2400" spc="-1" strike="noStrike">
                <a:solidFill>
                  <a:srgbClr val="333333"/>
                </a:solidFill>
                <a:latin typeface="Ubuntu"/>
                <a:ea typeface="DejaVu Sans"/>
              </a:rPr>
              <a:t>	</a:t>
            </a:r>
            <a:r>
              <a:rPr b="0" lang="en-GB" sz="2400" spc="-1" strike="noStrike">
                <a:solidFill>
                  <a:srgbClr val="333333"/>
                </a:solidFill>
                <a:latin typeface="Ubuntu"/>
                <a:ea typeface="DejaVu Sans"/>
              </a:rPr>
              <a:t>	</a:t>
            </a:r>
            <a:r>
              <a:rPr b="0" lang="en-GB" sz="2400" spc="-1" strike="noStrike">
                <a:solidFill>
                  <a:srgbClr val="333333"/>
                </a:solidFill>
                <a:latin typeface="Ubuntu"/>
                <a:ea typeface="DejaVu Sans"/>
              </a:rPr>
              <a:t>	</a:t>
            </a:r>
            <a:r>
              <a:rPr b="0" lang="en-GB" sz="2400" spc="-1" strike="noStrike">
                <a:solidFill>
                  <a:srgbClr val="333333"/>
                </a:solidFill>
                <a:latin typeface="Ubuntu"/>
                <a:ea typeface="DejaVu Sans"/>
              </a:rPr>
              <a:t>	</a:t>
            </a:r>
            <a:endParaRPr b="0" lang="en-GB" sz="2400" spc="-1" strike="noStrike">
              <a:latin typeface="Arial"/>
            </a:endParaRPr>
          </a:p>
          <a:p>
            <a:pPr>
              <a:lnSpc>
                <a:spcPct val="100000"/>
              </a:lnSpc>
            </a:pPr>
            <a:r>
              <a:rPr b="0" lang="en-GB" sz="2400" spc="-1" strike="noStrike">
                <a:solidFill>
                  <a:srgbClr val="333333"/>
                </a:solidFill>
                <a:latin typeface="Ubuntu"/>
                <a:ea typeface="DejaVu Sans"/>
              </a:rPr>
              <a:t>2. Indicate which section normally </a:t>
            </a:r>
            <a:endParaRPr b="0" lang="en-GB" sz="2400" spc="-1" strike="noStrike">
              <a:latin typeface="Arial"/>
            </a:endParaRPr>
          </a:p>
          <a:p>
            <a:pPr>
              <a:lnSpc>
                <a:spcPct val="100000"/>
              </a:lnSpc>
            </a:pPr>
            <a:r>
              <a:rPr b="0" lang="en-GB" sz="2400" spc="-1" strike="noStrike">
                <a:solidFill>
                  <a:srgbClr val="333333"/>
                </a:solidFill>
                <a:latin typeface="Ubuntu"/>
                <a:ea typeface="DejaVu Sans"/>
              </a:rPr>
              <a:t>contains private data? </a:t>
            </a:r>
            <a:endParaRPr b="0" lang="en-GB" sz="2400" spc="-1" strike="noStrike">
              <a:latin typeface="Arial"/>
            </a:endParaRPr>
          </a:p>
          <a:p>
            <a:pPr>
              <a:lnSpc>
                <a:spcPct val="100000"/>
              </a:lnSpc>
            </a:pPr>
            <a:endParaRPr b="0" lang="en-GB" sz="2400" spc="-1" strike="noStrike">
              <a:latin typeface="Arial"/>
            </a:endParaRPr>
          </a:p>
          <a:p>
            <a:pPr>
              <a:lnSpc>
                <a:spcPct val="100000"/>
              </a:lnSpc>
            </a:pPr>
            <a:r>
              <a:rPr b="0" lang="en-GB" sz="2400" spc="-1" strike="noStrike">
                <a:solidFill>
                  <a:srgbClr val="333333"/>
                </a:solidFill>
                <a:latin typeface="Ubuntu"/>
                <a:ea typeface="DejaVu Sans"/>
              </a:rPr>
              <a:t>3. Which procedure always exists in the </a:t>
            </a:r>
            <a:endParaRPr b="0" lang="en-GB" sz="2400" spc="-1" strike="noStrike">
              <a:latin typeface="Arial"/>
            </a:endParaRPr>
          </a:p>
          <a:p>
            <a:pPr>
              <a:lnSpc>
                <a:spcPct val="100000"/>
              </a:lnSpc>
            </a:pPr>
            <a:r>
              <a:rPr b="0" lang="en-GB" sz="2400" spc="-1" strike="noStrike">
                <a:solidFill>
                  <a:srgbClr val="333333"/>
                </a:solidFill>
                <a:latin typeface="Ubuntu"/>
                <a:ea typeface="DejaVu Sans"/>
              </a:rPr>
              <a:t>bottom section?</a:t>
            </a: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r>
              <a:rPr b="0" lang="en-GB" sz="2400" spc="-1" strike="noStrike">
                <a:solidFill>
                  <a:srgbClr val="333333"/>
                </a:solidFill>
                <a:latin typeface="Ubuntu"/>
                <a:ea typeface="DejaVu Sans"/>
              </a:rPr>
              <a:t>4. What type of relationship does class B have with class A? </a:t>
            </a: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r>
              <a:rPr b="0" lang="en-GB" sz="2400" spc="-1" strike="noStrike">
                <a:solidFill>
                  <a:srgbClr val="333333"/>
                </a:solidFill>
                <a:latin typeface="Ubuntu"/>
                <a:ea typeface="DejaVu Sans"/>
              </a:rPr>
              <a:t>5. What is making an object from a class type is called?   </a:t>
            </a: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r>
              <a:rPr b="0" lang="en-GB" sz="2200" spc="-1" strike="noStrike">
                <a:solidFill>
                  <a:srgbClr val="333333"/>
                </a:solidFill>
                <a:latin typeface="Ubuntu"/>
                <a:ea typeface="DejaVu Sans"/>
              </a:rPr>
              <a:t> </a:t>
            </a:r>
            <a:endParaRPr b="0" lang="en-GB" sz="2200" spc="-1" strike="noStrike">
              <a:latin typeface="Arial"/>
            </a:endParaRPr>
          </a:p>
        </p:txBody>
      </p:sp>
      <p:sp>
        <p:nvSpPr>
          <p:cNvPr id="330" name="CustomShape 6"/>
          <p:cNvSpPr/>
          <p:nvPr/>
        </p:nvSpPr>
        <p:spPr>
          <a:xfrm>
            <a:off x="9761040" y="4353840"/>
            <a:ext cx="1852920" cy="2070360"/>
          </a:xfrm>
          <a:custGeom>
            <a:avLst/>
            <a:gdLst/>
            <a:ahLst/>
            <a:rect l="l" t="t" r="r" b="b"/>
            <a:pathLst>
              <a:path w="5155" h="5759">
                <a:moveTo>
                  <a:pt x="859" y="1"/>
                </a:moveTo>
                <a:lnTo>
                  <a:pt x="859" y="1"/>
                </a:lnTo>
                <a:cubicBezTo>
                  <a:pt x="708" y="1"/>
                  <a:pt x="560" y="41"/>
                  <a:pt x="430" y="116"/>
                </a:cubicBezTo>
                <a:cubicBezTo>
                  <a:pt x="299" y="191"/>
                  <a:pt x="191" y="300"/>
                  <a:pt x="115" y="430"/>
                </a:cubicBezTo>
                <a:cubicBezTo>
                  <a:pt x="40" y="561"/>
                  <a:pt x="0" y="709"/>
                  <a:pt x="0" y="860"/>
                </a:cubicBezTo>
                <a:lnTo>
                  <a:pt x="1" y="4899"/>
                </a:lnTo>
                <a:lnTo>
                  <a:pt x="1" y="4899"/>
                </a:lnTo>
                <a:cubicBezTo>
                  <a:pt x="1" y="5050"/>
                  <a:pt x="41" y="5198"/>
                  <a:pt x="116" y="5328"/>
                </a:cubicBezTo>
                <a:cubicBezTo>
                  <a:pt x="191" y="5459"/>
                  <a:pt x="300" y="5567"/>
                  <a:pt x="430" y="5643"/>
                </a:cubicBezTo>
                <a:cubicBezTo>
                  <a:pt x="561" y="5718"/>
                  <a:pt x="709" y="5758"/>
                  <a:pt x="860" y="5758"/>
                </a:cubicBezTo>
                <a:lnTo>
                  <a:pt x="4295" y="5758"/>
                </a:lnTo>
                <a:lnTo>
                  <a:pt x="4295" y="5758"/>
                </a:lnTo>
                <a:cubicBezTo>
                  <a:pt x="4446" y="5758"/>
                  <a:pt x="4594" y="5718"/>
                  <a:pt x="4724" y="5643"/>
                </a:cubicBezTo>
                <a:cubicBezTo>
                  <a:pt x="4855" y="5568"/>
                  <a:pt x="4963" y="5459"/>
                  <a:pt x="5039" y="5329"/>
                </a:cubicBezTo>
                <a:cubicBezTo>
                  <a:pt x="5114" y="5198"/>
                  <a:pt x="5154" y="5050"/>
                  <a:pt x="5154" y="4899"/>
                </a:cubicBezTo>
                <a:lnTo>
                  <a:pt x="5154" y="859"/>
                </a:lnTo>
                <a:lnTo>
                  <a:pt x="5154" y="859"/>
                </a:lnTo>
                <a:lnTo>
                  <a:pt x="5154" y="859"/>
                </a:lnTo>
                <a:cubicBezTo>
                  <a:pt x="5154" y="708"/>
                  <a:pt x="5114" y="560"/>
                  <a:pt x="5039" y="430"/>
                </a:cubicBezTo>
                <a:cubicBezTo>
                  <a:pt x="4964" y="299"/>
                  <a:pt x="4855" y="191"/>
                  <a:pt x="4725" y="115"/>
                </a:cubicBezTo>
                <a:cubicBezTo>
                  <a:pt x="4594" y="40"/>
                  <a:pt x="4446" y="0"/>
                  <a:pt x="4295" y="0"/>
                </a:cubicBezTo>
                <a:lnTo>
                  <a:pt x="859" y="1"/>
                </a:lnTo>
              </a:path>
            </a:pathLst>
          </a:custGeom>
          <a:solidFill>
            <a:srgbClr val="d0cece"/>
          </a:solidFill>
          <a:ln w="0">
            <a:solidFill>
              <a:srgbClr val="3465a4"/>
            </a:solidFill>
          </a:ln>
        </p:spPr>
        <p:style>
          <a:lnRef idx="0"/>
          <a:fillRef idx="0"/>
          <a:effectRef idx="0"/>
          <a:fontRef idx="minor"/>
        </p:style>
      </p:sp>
      <p:sp>
        <p:nvSpPr>
          <p:cNvPr id="331" name="Line 7"/>
          <p:cNvSpPr/>
          <p:nvPr/>
        </p:nvSpPr>
        <p:spPr>
          <a:xfrm flipV="1">
            <a:off x="9760680" y="4914360"/>
            <a:ext cx="1855800" cy="2520"/>
          </a:xfrm>
          <a:prstGeom prst="line">
            <a:avLst/>
          </a:prstGeom>
          <a:ln w="0">
            <a:solidFill>
              <a:srgbClr val="3465a4"/>
            </a:solidFill>
          </a:ln>
        </p:spPr>
        <p:style>
          <a:lnRef idx="0"/>
          <a:fillRef idx="0"/>
          <a:effectRef idx="0"/>
          <a:fontRef idx="minor"/>
        </p:style>
      </p:sp>
      <p:sp>
        <p:nvSpPr>
          <p:cNvPr id="332" name="Line 8"/>
          <p:cNvSpPr/>
          <p:nvPr/>
        </p:nvSpPr>
        <p:spPr>
          <a:xfrm>
            <a:off x="9760680" y="5727960"/>
            <a:ext cx="1855800" cy="1080"/>
          </a:xfrm>
          <a:prstGeom prst="line">
            <a:avLst/>
          </a:prstGeom>
          <a:ln w="0">
            <a:solidFill>
              <a:srgbClr val="3465a4"/>
            </a:solidFill>
          </a:ln>
        </p:spPr>
        <p:style>
          <a:lnRef idx="0"/>
          <a:fillRef idx="0"/>
          <a:effectRef idx="0"/>
          <a:fontRef idx="minor"/>
        </p:style>
      </p:sp>
      <p:sp>
        <p:nvSpPr>
          <p:cNvPr id="333" name="CustomShape 9"/>
          <p:cNvSpPr/>
          <p:nvPr/>
        </p:nvSpPr>
        <p:spPr>
          <a:xfrm flipV="1" rot="16200000">
            <a:off x="9063000" y="2719080"/>
            <a:ext cx="2167560" cy="1083240"/>
          </a:xfrm>
          <a:prstGeom prst="bentConnector2">
            <a:avLst/>
          </a:prstGeom>
          <a:noFill/>
          <a:ln w="6480">
            <a:solidFill>
              <a:srgbClr val="5b9bd5"/>
            </a:solidFill>
            <a:miter/>
            <a:tailEnd len="med" type="triangle" w="med"/>
          </a:ln>
        </p:spPr>
        <p:style>
          <a:lnRef idx="0"/>
          <a:fillRef idx="0"/>
          <a:effectRef idx="0"/>
          <a:fontRef idx="minor"/>
        </p:style>
      </p:sp>
      <p:sp>
        <p:nvSpPr>
          <p:cNvPr id="334" name="CustomShape 10"/>
          <p:cNvSpPr/>
          <p:nvPr/>
        </p:nvSpPr>
        <p:spPr>
          <a:xfrm>
            <a:off x="9721440" y="1179000"/>
            <a:ext cx="41940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Calibri"/>
                <a:ea typeface="DejaVu Sans"/>
              </a:rPr>
              <a:t>A</a:t>
            </a:r>
            <a:endParaRPr b="0" lang="en-GB" sz="1800" spc="-1" strike="noStrike">
              <a:latin typeface="Arial"/>
            </a:endParaRPr>
          </a:p>
        </p:txBody>
      </p:sp>
      <p:sp>
        <p:nvSpPr>
          <p:cNvPr id="335" name="CustomShape 11"/>
          <p:cNvSpPr/>
          <p:nvPr/>
        </p:nvSpPr>
        <p:spPr>
          <a:xfrm>
            <a:off x="11643840" y="4670280"/>
            <a:ext cx="41940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Calibri"/>
                <a:ea typeface="DejaVu Sans"/>
              </a:rPr>
              <a:t>B</a:t>
            </a:r>
            <a:endParaRPr b="0" lang="en-GB" sz="1800" spc="-1" strike="noStrike">
              <a:latin typeface="Arial"/>
            </a:endParaRPr>
          </a:p>
        </p:txBody>
      </p:sp>
      <p:sp>
        <p:nvSpPr>
          <p:cNvPr id="336" name="CustomShape 12"/>
          <p:cNvSpPr/>
          <p:nvPr/>
        </p:nvSpPr>
        <p:spPr>
          <a:xfrm>
            <a:off x="6890400" y="2100600"/>
            <a:ext cx="248040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GB" sz="2800" spc="-1" strike="noStrike">
                <a:solidFill>
                  <a:srgbClr val="595959"/>
                </a:solidFill>
                <a:latin typeface="Calibri"/>
                <a:ea typeface="Noto Sans CJK SC"/>
              </a:rPr>
              <a:t>--------------</a:t>
            </a:r>
            <a:endParaRPr b="0" lang="en-GB" sz="2800" spc="-1" strike="noStrike">
              <a:latin typeface="Arial"/>
            </a:endParaRPr>
          </a:p>
        </p:txBody>
      </p:sp>
      <p:sp>
        <p:nvSpPr>
          <p:cNvPr id="337" name="CustomShape 13"/>
          <p:cNvSpPr/>
          <p:nvPr/>
        </p:nvSpPr>
        <p:spPr>
          <a:xfrm>
            <a:off x="6890400" y="2840760"/>
            <a:ext cx="248040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GB" sz="2800" spc="-1" strike="noStrike">
                <a:solidFill>
                  <a:srgbClr val="595959"/>
                </a:solidFill>
                <a:latin typeface="Calibri"/>
                <a:ea typeface="Noto Sans CJK SC"/>
              </a:rPr>
              <a:t>--------------</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356</TotalTime>
  <Application>LibreOffice/7.0.3.1$Linux_X86_64 LibreOffice_project/00$Build-1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2020-01-28T15:43:56Z</dcterms:created>
  <dc:creator>Mark Gadsby</dc:creator>
  <dc:description/>
  <dc:language>en-GB</dc:language>
  <cp:lastModifiedBy/>
  <dcterms:modified xsi:type="dcterms:W3CDTF">2020-12-13T13:32:33Z</dcterms:modified>
  <cp:revision>63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