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handoutMasterIdLst>
    <p:handoutMasterId r:id="rId30"/>
  </p:handoutMasterIdLst>
  <p:sldIdLst>
    <p:sldId id="265" r:id="rId5"/>
    <p:sldId id="290" r:id="rId6"/>
    <p:sldId id="289" r:id="rId7"/>
    <p:sldId id="299" r:id="rId8"/>
    <p:sldId id="291" r:id="rId9"/>
    <p:sldId id="319" r:id="rId10"/>
    <p:sldId id="320" r:id="rId11"/>
    <p:sldId id="305" r:id="rId12"/>
    <p:sldId id="315" r:id="rId13"/>
    <p:sldId id="316" r:id="rId14"/>
    <p:sldId id="317" r:id="rId15"/>
    <p:sldId id="318" r:id="rId16"/>
    <p:sldId id="297" r:id="rId17"/>
    <p:sldId id="293" r:id="rId18"/>
    <p:sldId id="300" r:id="rId19"/>
    <p:sldId id="294" r:id="rId20"/>
    <p:sldId id="313" r:id="rId21"/>
    <p:sldId id="295" r:id="rId22"/>
    <p:sldId id="296" r:id="rId23"/>
    <p:sldId id="298" r:id="rId24"/>
    <p:sldId id="314" r:id="rId25"/>
    <p:sldId id="301" r:id="rId26"/>
    <p:sldId id="322" r:id="rId27"/>
    <p:sldId id="303" r:id="rId28"/>
  </p:sldIdLst>
  <p:sldSz cx="9144000" cy="6858000" type="screen4x3"/>
  <p:notesSz cx="6805613" cy="9944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p15:clr>
            <a:srgbClr val="A4A3A4"/>
          </p15:clr>
        </p15:guide>
        <p15:guide id="2" orient="horz" pos="1842">
          <p15:clr>
            <a:srgbClr val="A4A3A4"/>
          </p15:clr>
        </p15:guide>
        <p15:guide id="3" orient="horz" pos="3702">
          <p15:clr>
            <a:srgbClr val="A4A3A4"/>
          </p15:clr>
        </p15:guide>
        <p15:guide id="4" orient="horz" pos="1026">
          <p15:clr>
            <a:srgbClr val="A4A3A4"/>
          </p15:clr>
        </p15:guide>
        <p15:guide id="5" orient="horz" pos="210">
          <p15:clr>
            <a:srgbClr val="A4A3A4"/>
          </p15:clr>
        </p15:guide>
        <p15:guide id="6" orient="horz" pos="754">
          <p15:clr>
            <a:srgbClr val="A4A3A4"/>
          </p15:clr>
        </p15:guide>
        <p15:guide id="7" orient="horz" pos="3748">
          <p15:clr>
            <a:srgbClr val="A4A3A4"/>
          </p15:clr>
        </p15:guide>
        <p15:guide id="8" pos="431">
          <p15:clr>
            <a:srgbClr val="A4A3A4"/>
          </p15:clr>
        </p15:guide>
        <p15:guide id="9" pos="5329">
          <p15:clr>
            <a:srgbClr val="A4A3A4"/>
          </p15:clr>
        </p15:guide>
        <p15:guide id="10" pos="2925">
          <p15:clr>
            <a:srgbClr val="A4A3A4"/>
          </p15:clr>
        </p15:guide>
        <p15:guide id="11" pos="2835">
          <p15:clr>
            <a:srgbClr val="A4A3A4"/>
          </p15:clr>
        </p15:guide>
      </p15:sldGuideLst>
    </p:ext>
    <p:ext uri="{2D200454-40CA-4A62-9FC3-DE9A4176ACB9}">
      <p15:notesGuideLst xmlns:p15="http://schemas.microsoft.com/office/powerpoint/2012/main">
        <p15:guide id="1" orient="horz" pos="3132">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SON, Colette" initials="MC" lastIdx="1" clrIdx="0"/>
  <p:cmAuthor id="1" name="BROCKS, Vanessa" initials="BV" lastIdx="12" clrIdx="1"/>
  <p:cmAuthor id="2" name="STERMAN, Natalie" initials="SN" lastIdx="1" clrIdx="2"/>
  <p:cmAuthor id="3" name="MASKREY, Sophie" initials="MS" lastIdx="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6E0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012" autoAdjust="0"/>
  </p:normalViewPr>
  <p:slideViewPr>
    <p:cSldViewPr showGuides="1">
      <p:cViewPr varScale="1">
        <p:scale>
          <a:sx n="90" d="100"/>
          <a:sy n="90" d="100"/>
        </p:scale>
        <p:origin x="2214" y="96"/>
      </p:cViewPr>
      <p:guideLst>
        <p:guide orient="horz" pos="618"/>
        <p:guide orient="horz" pos="1842"/>
        <p:guide orient="horz" pos="3702"/>
        <p:guide orient="horz" pos="1026"/>
        <p:guide orient="horz" pos="210"/>
        <p:guide orient="horz" pos="754"/>
        <p:guide orient="horz" pos="3748"/>
        <p:guide pos="431"/>
        <p:guide pos="5329"/>
        <p:guide pos="2925"/>
        <p:guide pos="28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66" d="100"/>
          <a:sy n="66" d="100"/>
        </p:scale>
        <p:origin x="-1146" y="-114"/>
      </p:cViewPr>
      <p:guideLst>
        <p:guide orient="horz" pos="3132"/>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22DA61-3AE1-42B7-964A-48924BBA491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GB"/>
        </a:p>
      </dgm:t>
    </dgm:pt>
    <dgm:pt modelId="{B46282D0-CE9C-4269-93B7-7A8777658700}">
      <dgm:prSet phldrT="[Text]"/>
      <dgm:spPr/>
      <dgm:t>
        <a:bodyPr/>
        <a:lstStyle/>
        <a:p>
          <a:r>
            <a:rPr lang="en-GB" dirty="0"/>
            <a:t> </a:t>
          </a:r>
        </a:p>
      </dgm:t>
    </dgm:pt>
    <dgm:pt modelId="{188F4655-87D5-4AA2-A43C-B55D5959DA95}" type="parTrans" cxnId="{E42CF36A-926F-4DC7-B6F2-2B6DFC3EE778}">
      <dgm:prSet/>
      <dgm:spPr/>
      <dgm:t>
        <a:bodyPr/>
        <a:lstStyle/>
        <a:p>
          <a:endParaRPr lang="en-GB"/>
        </a:p>
      </dgm:t>
    </dgm:pt>
    <dgm:pt modelId="{4DB7ECE6-6F08-4275-A7EA-F90988873277}" type="sibTrans" cxnId="{E42CF36A-926F-4DC7-B6F2-2B6DFC3EE778}">
      <dgm:prSet/>
      <dgm:spPr/>
      <dgm:t>
        <a:bodyPr/>
        <a:lstStyle/>
        <a:p>
          <a:endParaRPr lang="en-GB"/>
        </a:p>
      </dgm:t>
    </dgm:pt>
    <dgm:pt modelId="{B66E5E6D-991B-4A54-9D8A-36B96513CB31}">
      <dgm:prSet phldrT="[Text]" custT="1"/>
      <dgm:spPr/>
      <dgm:t>
        <a:bodyPr/>
        <a:lstStyle/>
        <a:p>
          <a:r>
            <a:rPr lang="en-GB" sz="2000" b="0" dirty="0"/>
            <a:t>Once both referees have completed the online form, UCAS will notify you. </a:t>
          </a:r>
          <a:endParaRPr lang="en-GB" sz="2000" dirty="0"/>
        </a:p>
      </dgm:t>
    </dgm:pt>
    <dgm:pt modelId="{ABAFD288-24E4-4C52-91A5-AD7669FD242E}" type="parTrans" cxnId="{481B9B18-E18E-4F1A-AD52-2A57380BFC6E}">
      <dgm:prSet/>
      <dgm:spPr/>
      <dgm:t>
        <a:bodyPr/>
        <a:lstStyle/>
        <a:p>
          <a:endParaRPr lang="en-GB"/>
        </a:p>
      </dgm:t>
    </dgm:pt>
    <dgm:pt modelId="{B505926B-72B0-4F65-8579-A214742150DF}" type="sibTrans" cxnId="{481B9B18-E18E-4F1A-AD52-2A57380BFC6E}">
      <dgm:prSet/>
      <dgm:spPr/>
      <dgm:t>
        <a:bodyPr/>
        <a:lstStyle/>
        <a:p>
          <a:endParaRPr lang="en-GB"/>
        </a:p>
      </dgm:t>
    </dgm:pt>
    <dgm:pt modelId="{BEE8F03F-3EE2-47E8-965D-D2E3A89E2BAE}">
      <dgm:prSet phldrT="[Text]"/>
      <dgm:spPr/>
      <dgm:t>
        <a:bodyPr/>
        <a:lstStyle/>
        <a:p>
          <a:r>
            <a:rPr lang="en-GB" dirty="0"/>
            <a:t> </a:t>
          </a:r>
        </a:p>
      </dgm:t>
    </dgm:pt>
    <dgm:pt modelId="{8E1751AA-FA08-42B2-9F9E-CE2465615B21}" type="parTrans" cxnId="{CE171084-02B8-436D-BE55-F3C99CA81583}">
      <dgm:prSet/>
      <dgm:spPr/>
      <dgm:t>
        <a:bodyPr/>
        <a:lstStyle/>
        <a:p>
          <a:endParaRPr lang="en-GB"/>
        </a:p>
      </dgm:t>
    </dgm:pt>
    <dgm:pt modelId="{BB584838-273F-4B17-822D-64A982B6DE9E}" type="sibTrans" cxnId="{CE171084-02B8-436D-BE55-F3C99CA81583}">
      <dgm:prSet/>
      <dgm:spPr/>
      <dgm:t>
        <a:bodyPr/>
        <a:lstStyle/>
        <a:p>
          <a:endParaRPr lang="en-GB"/>
        </a:p>
      </dgm:t>
    </dgm:pt>
    <dgm:pt modelId="{4A31E6E2-4A6D-42B8-8E70-BC5DFF295412}">
      <dgm:prSet phldrT="[Text]" custT="1"/>
      <dgm:spPr/>
      <dgm:t>
        <a:bodyPr/>
        <a:lstStyle/>
        <a:p>
          <a:r>
            <a:rPr lang="en-GB" sz="2000" b="0" i="0" dirty="0"/>
            <a:t>You cannot send your application until your two references have been submitted online.</a:t>
          </a:r>
          <a:endParaRPr lang="en-GB" sz="2000" i="0" dirty="0"/>
        </a:p>
      </dgm:t>
    </dgm:pt>
    <dgm:pt modelId="{E1C02EC2-713A-4E14-A3F5-0CA7DD51C4AD}" type="parTrans" cxnId="{77914C49-4CA3-4987-8A95-536640688BDD}">
      <dgm:prSet/>
      <dgm:spPr/>
      <dgm:t>
        <a:bodyPr/>
        <a:lstStyle/>
        <a:p>
          <a:endParaRPr lang="en-GB"/>
        </a:p>
      </dgm:t>
    </dgm:pt>
    <dgm:pt modelId="{BD342419-483D-430B-A0E3-ACAF94D42D2C}" type="sibTrans" cxnId="{77914C49-4CA3-4987-8A95-536640688BDD}">
      <dgm:prSet/>
      <dgm:spPr/>
      <dgm:t>
        <a:bodyPr/>
        <a:lstStyle/>
        <a:p>
          <a:endParaRPr lang="en-GB"/>
        </a:p>
      </dgm:t>
    </dgm:pt>
    <dgm:pt modelId="{597FD2DE-1598-4926-9F5A-B456DA3E434C}">
      <dgm:prSet phldrT="[Text]"/>
      <dgm:spPr/>
      <dgm:t>
        <a:bodyPr/>
        <a:lstStyle/>
        <a:p>
          <a:r>
            <a:rPr lang="en-GB" dirty="0"/>
            <a:t> </a:t>
          </a:r>
        </a:p>
      </dgm:t>
    </dgm:pt>
    <dgm:pt modelId="{9555E977-3DE6-4CF7-B24F-A7CF23806EAA}" type="parTrans" cxnId="{6DC557CB-B30A-4434-84C1-B60CEA5976E0}">
      <dgm:prSet/>
      <dgm:spPr/>
      <dgm:t>
        <a:bodyPr/>
        <a:lstStyle/>
        <a:p>
          <a:endParaRPr lang="en-GB"/>
        </a:p>
      </dgm:t>
    </dgm:pt>
    <dgm:pt modelId="{722575A6-E630-43F0-BFF8-77FB5E309C3D}" type="sibTrans" cxnId="{6DC557CB-B30A-4434-84C1-B60CEA5976E0}">
      <dgm:prSet/>
      <dgm:spPr/>
      <dgm:t>
        <a:bodyPr/>
        <a:lstStyle/>
        <a:p>
          <a:endParaRPr lang="en-GB"/>
        </a:p>
      </dgm:t>
    </dgm:pt>
    <dgm:pt modelId="{047971D9-174D-48F0-8072-69343EA3D70B}">
      <dgm:prSet phldrT="[Text]" custT="1"/>
      <dgm:spPr/>
      <dgm:t>
        <a:bodyPr/>
        <a:lstStyle/>
        <a:p>
          <a:r>
            <a:rPr lang="en-GB" sz="2000" b="0" dirty="0"/>
            <a:t>You will then be required to pay the £23 fee.</a:t>
          </a:r>
          <a:endParaRPr lang="en-GB" sz="2000" dirty="0"/>
        </a:p>
      </dgm:t>
    </dgm:pt>
    <dgm:pt modelId="{2AC10ADA-A259-4585-8FE0-DE2A79EC3DA1}" type="parTrans" cxnId="{742CB5A3-524E-4400-BD41-796E7C2F9740}">
      <dgm:prSet/>
      <dgm:spPr/>
      <dgm:t>
        <a:bodyPr/>
        <a:lstStyle/>
        <a:p>
          <a:endParaRPr lang="en-GB"/>
        </a:p>
      </dgm:t>
    </dgm:pt>
    <dgm:pt modelId="{E380479A-9E1F-47F0-B922-5F3DD2D8983C}" type="sibTrans" cxnId="{742CB5A3-524E-4400-BD41-796E7C2F9740}">
      <dgm:prSet/>
      <dgm:spPr/>
      <dgm:t>
        <a:bodyPr/>
        <a:lstStyle/>
        <a:p>
          <a:endParaRPr lang="en-GB"/>
        </a:p>
      </dgm:t>
    </dgm:pt>
    <dgm:pt modelId="{68C90736-1863-438C-963C-148ECC082E64}">
      <dgm:prSet/>
      <dgm:spPr/>
      <dgm:t>
        <a:bodyPr/>
        <a:lstStyle/>
        <a:p>
          <a:endParaRPr lang="en-GB"/>
        </a:p>
      </dgm:t>
    </dgm:pt>
    <dgm:pt modelId="{C7EA1890-3CFA-4CC4-A0C2-AB36285ED378}" type="parTrans" cxnId="{B302A8E6-8F1C-4766-A8F7-DFF0C10B0573}">
      <dgm:prSet/>
      <dgm:spPr/>
      <dgm:t>
        <a:bodyPr/>
        <a:lstStyle/>
        <a:p>
          <a:endParaRPr lang="en-GB"/>
        </a:p>
      </dgm:t>
    </dgm:pt>
    <dgm:pt modelId="{495BFF37-1FA2-4BEC-8958-F1E5E278A1D2}" type="sibTrans" cxnId="{B302A8E6-8F1C-4766-A8F7-DFF0C10B0573}">
      <dgm:prSet/>
      <dgm:spPr/>
      <dgm:t>
        <a:bodyPr/>
        <a:lstStyle/>
        <a:p>
          <a:endParaRPr lang="en-GB"/>
        </a:p>
      </dgm:t>
    </dgm:pt>
    <dgm:pt modelId="{C8FDFBF4-970E-41DE-8B38-0C9905E8A495}">
      <dgm:prSet custT="1"/>
      <dgm:spPr/>
      <dgm:t>
        <a:bodyPr/>
        <a:lstStyle/>
        <a:p>
          <a:r>
            <a:rPr lang="en-GB" sz="2000" b="0" dirty="0"/>
            <a:t>You will then be able to submit your application.</a:t>
          </a:r>
          <a:endParaRPr lang="en-GB" sz="2000" dirty="0"/>
        </a:p>
      </dgm:t>
    </dgm:pt>
    <dgm:pt modelId="{EC8982E7-D415-43D6-AD2F-779316516BE3}" type="parTrans" cxnId="{66D047EA-E4A9-46AE-AF2C-1E1C0A1A115F}">
      <dgm:prSet/>
      <dgm:spPr/>
      <dgm:t>
        <a:bodyPr/>
        <a:lstStyle/>
        <a:p>
          <a:endParaRPr lang="en-GB"/>
        </a:p>
      </dgm:t>
    </dgm:pt>
    <dgm:pt modelId="{22CC0721-266D-478A-A67F-E1965C4DDA22}" type="sibTrans" cxnId="{66D047EA-E4A9-46AE-AF2C-1E1C0A1A115F}">
      <dgm:prSet/>
      <dgm:spPr/>
      <dgm:t>
        <a:bodyPr/>
        <a:lstStyle/>
        <a:p>
          <a:endParaRPr lang="en-GB"/>
        </a:p>
      </dgm:t>
    </dgm:pt>
    <dgm:pt modelId="{68BDAECC-9729-4FA4-A186-64076621A77C}">
      <dgm:prSet/>
      <dgm:spPr/>
      <dgm:t>
        <a:bodyPr/>
        <a:lstStyle/>
        <a:p>
          <a:endParaRPr lang="en-GB"/>
        </a:p>
      </dgm:t>
    </dgm:pt>
    <dgm:pt modelId="{EFAAFC5F-3B71-4C78-BC85-9202CD602A3B}" type="parTrans" cxnId="{EC930613-2CFF-46D1-93D3-96E1A446DFC0}">
      <dgm:prSet/>
      <dgm:spPr/>
      <dgm:t>
        <a:bodyPr/>
        <a:lstStyle/>
        <a:p>
          <a:endParaRPr lang="en-GB"/>
        </a:p>
      </dgm:t>
    </dgm:pt>
    <dgm:pt modelId="{D2FCB342-64DA-4428-AC7A-66244E72B15C}" type="sibTrans" cxnId="{EC930613-2CFF-46D1-93D3-96E1A446DFC0}">
      <dgm:prSet/>
      <dgm:spPr/>
      <dgm:t>
        <a:bodyPr/>
        <a:lstStyle/>
        <a:p>
          <a:endParaRPr lang="en-GB"/>
        </a:p>
      </dgm:t>
    </dgm:pt>
    <dgm:pt modelId="{81A738E0-6C86-4D31-AE3E-8D6C1F82D5EF}">
      <dgm:prSet custT="1"/>
      <dgm:spPr/>
      <dgm:t>
        <a:bodyPr/>
        <a:lstStyle/>
        <a:p>
          <a:r>
            <a:rPr lang="en-GB" sz="2000" b="0" dirty="0"/>
            <a:t>The application goes to all selected providers at the same time so be prepared to get called to several interviews in quick succession.</a:t>
          </a:r>
          <a:endParaRPr lang="en-GB" sz="2000" dirty="0"/>
        </a:p>
      </dgm:t>
    </dgm:pt>
    <dgm:pt modelId="{3DF15E94-401A-4879-A0B6-BABCF69D5167}" type="parTrans" cxnId="{B8D8FFED-FE4C-42EA-B8B6-9549110EFC70}">
      <dgm:prSet/>
      <dgm:spPr/>
      <dgm:t>
        <a:bodyPr/>
        <a:lstStyle/>
        <a:p>
          <a:endParaRPr lang="en-GB"/>
        </a:p>
      </dgm:t>
    </dgm:pt>
    <dgm:pt modelId="{89A58CAD-5111-4BD7-9102-E2D9516D3206}" type="sibTrans" cxnId="{B8D8FFED-FE4C-42EA-B8B6-9549110EFC70}">
      <dgm:prSet/>
      <dgm:spPr/>
      <dgm:t>
        <a:bodyPr/>
        <a:lstStyle/>
        <a:p>
          <a:endParaRPr lang="en-GB"/>
        </a:p>
      </dgm:t>
    </dgm:pt>
    <dgm:pt modelId="{27E9D21F-2BC2-4092-B4D3-5CCCC0DA8868}" type="pres">
      <dgm:prSet presAssocID="{7722DA61-3AE1-42B7-964A-48924BBA4912}" presName="linearFlow" presStyleCnt="0">
        <dgm:presLayoutVars>
          <dgm:dir/>
          <dgm:animLvl val="lvl"/>
          <dgm:resizeHandles val="exact"/>
        </dgm:presLayoutVars>
      </dgm:prSet>
      <dgm:spPr/>
    </dgm:pt>
    <dgm:pt modelId="{69B3D09F-AD6B-45DB-971D-6C1843B183F0}" type="pres">
      <dgm:prSet presAssocID="{B46282D0-CE9C-4269-93B7-7A8777658700}" presName="composite" presStyleCnt="0"/>
      <dgm:spPr/>
    </dgm:pt>
    <dgm:pt modelId="{24B83D72-092B-42E8-9EFD-A3B2ECC67AE3}" type="pres">
      <dgm:prSet presAssocID="{B46282D0-CE9C-4269-93B7-7A8777658700}" presName="parentText" presStyleLbl="alignNode1" presStyleIdx="0" presStyleCnt="5" custScaleX="99848" custLinFactNeighborX="-11138">
        <dgm:presLayoutVars>
          <dgm:chMax val="1"/>
          <dgm:bulletEnabled val="1"/>
        </dgm:presLayoutVars>
      </dgm:prSet>
      <dgm:spPr/>
    </dgm:pt>
    <dgm:pt modelId="{55845ECF-6BA2-4181-8B85-7978141EDE6B}" type="pres">
      <dgm:prSet presAssocID="{B46282D0-CE9C-4269-93B7-7A8777658700}" presName="descendantText" presStyleLbl="alignAcc1" presStyleIdx="0" presStyleCnt="5" custLinFactNeighborX="-143" custLinFactNeighborY="1513">
        <dgm:presLayoutVars>
          <dgm:bulletEnabled val="1"/>
        </dgm:presLayoutVars>
      </dgm:prSet>
      <dgm:spPr/>
    </dgm:pt>
    <dgm:pt modelId="{C237402C-62AF-49CC-B045-4267B97F762D}" type="pres">
      <dgm:prSet presAssocID="{4DB7ECE6-6F08-4275-A7EA-F90988873277}" presName="sp" presStyleCnt="0"/>
      <dgm:spPr/>
    </dgm:pt>
    <dgm:pt modelId="{FA9713AF-E928-4FA0-A0BA-DA22088F702F}" type="pres">
      <dgm:prSet presAssocID="{BEE8F03F-3EE2-47E8-965D-D2E3A89E2BAE}" presName="composite" presStyleCnt="0"/>
      <dgm:spPr/>
    </dgm:pt>
    <dgm:pt modelId="{F819E312-EC63-41B7-BC9D-BD1A94B22DBE}" type="pres">
      <dgm:prSet presAssocID="{BEE8F03F-3EE2-47E8-965D-D2E3A89E2BAE}" presName="parentText" presStyleLbl="alignNode1" presStyleIdx="1" presStyleCnt="5" custScaleX="100000">
        <dgm:presLayoutVars>
          <dgm:chMax val="1"/>
          <dgm:bulletEnabled val="1"/>
        </dgm:presLayoutVars>
      </dgm:prSet>
      <dgm:spPr/>
    </dgm:pt>
    <dgm:pt modelId="{0EE560A9-7E83-4FD1-A91A-CA67556BC215}" type="pres">
      <dgm:prSet presAssocID="{BEE8F03F-3EE2-47E8-965D-D2E3A89E2BAE}" presName="descendantText" presStyleLbl="alignAcc1" presStyleIdx="1" presStyleCnt="5">
        <dgm:presLayoutVars>
          <dgm:bulletEnabled val="1"/>
        </dgm:presLayoutVars>
      </dgm:prSet>
      <dgm:spPr/>
    </dgm:pt>
    <dgm:pt modelId="{FE46089C-42C8-4CB5-BE02-788214AF0C50}" type="pres">
      <dgm:prSet presAssocID="{BB584838-273F-4B17-822D-64A982B6DE9E}" presName="sp" presStyleCnt="0"/>
      <dgm:spPr/>
    </dgm:pt>
    <dgm:pt modelId="{E0542907-FAD8-4337-A22E-5DFF3B2830DB}" type="pres">
      <dgm:prSet presAssocID="{597FD2DE-1598-4926-9F5A-B456DA3E434C}" presName="composite" presStyleCnt="0"/>
      <dgm:spPr/>
    </dgm:pt>
    <dgm:pt modelId="{C2D5C506-42CE-427E-A302-EA23DE2A1921}" type="pres">
      <dgm:prSet presAssocID="{597FD2DE-1598-4926-9F5A-B456DA3E434C}" presName="parentText" presStyleLbl="alignNode1" presStyleIdx="2" presStyleCnt="5" custScaleX="100000">
        <dgm:presLayoutVars>
          <dgm:chMax val="1"/>
          <dgm:bulletEnabled val="1"/>
        </dgm:presLayoutVars>
      </dgm:prSet>
      <dgm:spPr/>
    </dgm:pt>
    <dgm:pt modelId="{E83D9683-EDBA-46AE-995F-B5EA6D3C6007}" type="pres">
      <dgm:prSet presAssocID="{597FD2DE-1598-4926-9F5A-B456DA3E434C}" presName="descendantText" presStyleLbl="alignAcc1" presStyleIdx="2" presStyleCnt="5">
        <dgm:presLayoutVars>
          <dgm:bulletEnabled val="1"/>
        </dgm:presLayoutVars>
      </dgm:prSet>
      <dgm:spPr/>
    </dgm:pt>
    <dgm:pt modelId="{24D2DAF5-892F-4B1E-B4FF-BED545E8F44B}" type="pres">
      <dgm:prSet presAssocID="{722575A6-E630-43F0-BFF8-77FB5E309C3D}" presName="sp" presStyleCnt="0"/>
      <dgm:spPr/>
    </dgm:pt>
    <dgm:pt modelId="{AE4C7296-85D2-4667-AF72-8DF092EF945C}" type="pres">
      <dgm:prSet presAssocID="{68C90736-1863-438C-963C-148ECC082E64}" presName="composite" presStyleCnt="0"/>
      <dgm:spPr/>
    </dgm:pt>
    <dgm:pt modelId="{C4FEFC2E-949A-4A75-9964-402671F75C21}" type="pres">
      <dgm:prSet presAssocID="{68C90736-1863-438C-963C-148ECC082E64}" presName="parentText" presStyleLbl="alignNode1" presStyleIdx="3" presStyleCnt="5" custScaleX="100000">
        <dgm:presLayoutVars>
          <dgm:chMax val="1"/>
          <dgm:bulletEnabled val="1"/>
        </dgm:presLayoutVars>
      </dgm:prSet>
      <dgm:spPr/>
    </dgm:pt>
    <dgm:pt modelId="{D8BABC6C-7C42-4778-A465-F5D54986253D}" type="pres">
      <dgm:prSet presAssocID="{68C90736-1863-438C-963C-148ECC082E64}" presName="descendantText" presStyleLbl="alignAcc1" presStyleIdx="3" presStyleCnt="5">
        <dgm:presLayoutVars>
          <dgm:bulletEnabled val="1"/>
        </dgm:presLayoutVars>
      </dgm:prSet>
      <dgm:spPr/>
    </dgm:pt>
    <dgm:pt modelId="{C7D0D6E4-2AF2-43BB-8F1B-F54731936817}" type="pres">
      <dgm:prSet presAssocID="{495BFF37-1FA2-4BEC-8958-F1E5E278A1D2}" presName="sp" presStyleCnt="0"/>
      <dgm:spPr/>
    </dgm:pt>
    <dgm:pt modelId="{752CA5B5-36A0-4470-9337-02772D2B7D22}" type="pres">
      <dgm:prSet presAssocID="{68BDAECC-9729-4FA4-A186-64076621A77C}" presName="composite" presStyleCnt="0"/>
      <dgm:spPr/>
    </dgm:pt>
    <dgm:pt modelId="{6A97BDBA-C1C0-4F65-86F7-E16506EB4446}" type="pres">
      <dgm:prSet presAssocID="{68BDAECC-9729-4FA4-A186-64076621A77C}" presName="parentText" presStyleLbl="alignNode1" presStyleIdx="4" presStyleCnt="5" custScaleX="100000" custLinFactNeighborY="-18709">
        <dgm:presLayoutVars>
          <dgm:chMax val="1"/>
          <dgm:bulletEnabled val="1"/>
        </dgm:presLayoutVars>
      </dgm:prSet>
      <dgm:spPr/>
    </dgm:pt>
    <dgm:pt modelId="{769431FB-3BC4-4119-85B2-F5CDDE1B1E43}" type="pres">
      <dgm:prSet presAssocID="{68BDAECC-9729-4FA4-A186-64076621A77C}" presName="descendantText" presStyleLbl="alignAcc1" presStyleIdx="4" presStyleCnt="5" custScaleY="146771" custLinFactNeighborY="-3548">
        <dgm:presLayoutVars>
          <dgm:bulletEnabled val="1"/>
        </dgm:presLayoutVars>
      </dgm:prSet>
      <dgm:spPr/>
    </dgm:pt>
  </dgm:ptLst>
  <dgm:cxnLst>
    <dgm:cxn modelId="{37872C7E-CF4B-4944-878D-858FBF163208}" type="presOf" srcId="{C8FDFBF4-970E-41DE-8B38-0C9905E8A495}" destId="{D8BABC6C-7C42-4778-A465-F5D54986253D}" srcOrd="0" destOrd="0" presId="urn:microsoft.com/office/officeart/2005/8/layout/chevron2"/>
    <dgm:cxn modelId="{579A46E0-4042-423D-BA0B-F91BE2CA99D3}" type="presOf" srcId="{B46282D0-CE9C-4269-93B7-7A8777658700}" destId="{24B83D72-092B-42E8-9EFD-A3B2ECC67AE3}" srcOrd="0" destOrd="0" presId="urn:microsoft.com/office/officeart/2005/8/layout/chevron2"/>
    <dgm:cxn modelId="{481B9B18-E18E-4F1A-AD52-2A57380BFC6E}" srcId="{B46282D0-CE9C-4269-93B7-7A8777658700}" destId="{B66E5E6D-991B-4A54-9D8A-36B96513CB31}" srcOrd="0" destOrd="0" parTransId="{ABAFD288-24E4-4C52-91A5-AD7669FD242E}" sibTransId="{B505926B-72B0-4F65-8579-A214742150DF}"/>
    <dgm:cxn modelId="{6E23A732-BE22-46AF-AAAA-6F4AAF62108F}" type="presOf" srcId="{68BDAECC-9729-4FA4-A186-64076621A77C}" destId="{6A97BDBA-C1C0-4F65-86F7-E16506EB4446}" srcOrd="0" destOrd="0" presId="urn:microsoft.com/office/officeart/2005/8/layout/chevron2"/>
    <dgm:cxn modelId="{B8D8FFED-FE4C-42EA-B8B6-9549110EFC70}" srcId="{68BDAECC-9729-4FA4-A186-64076621A77C}" destId="{81A738E0-6C86-4D31-AE3E-8D6C1F82D5EF}" srcOrd="0" destOrd="0" parTransId="{3DF15E94-401A-4879-A0B6-BABCF69D5167}" sibTransId="{89A58CAD-5111-4BD7-9102-E2D9516D3206}"/>
    <dgm:cxn modelId="{2AE4F398-3E4F-4C1B-916F-F0365BFC104D}" type="presOf" srcId="{597FD2DE-1598-4926-9F5A-B456DA3E434C}" destId="{C2D5C506-42CE-427E-A302-EA23DE2A1921}" srcOrd="0" destOrd="0" presId="urn:microsoft.com/office/officeart/2005/8/layout/chevron2"/>
    <dgm:cxn modelId="{B302A8E6-8F1C-4766-A8F7-DFF0C10B0573}" srcId="{7722DA61-3AE1-42B7-964A-48924BBA4912}" destId="{68C90736-1863-438C-963C-148ECC082E64}" srcOrd="3" destOrd="0" parTransId="{C7EA1890-3CFA-4CC4-A0C2-AB36285ED378}" sibTransId="{495BFF37-1FA2-4BEC-8958-F1E5E278A1D2}"/>
    <dgm:cxn modelId="{77914C49-4CA3-4987-8A95-536640688BDD}" srcId="{BEE8F03F-3EE2-47E8-965D-D2E3A89E2BAE}" destId="{4A31E6E2-4A6D-42B8-8E70-BC5DFF295412}" srcOrd="0" destOrd="0" parTransId="{E1C02EC2-713A-4E14-A3F5-0CA7DD51C4AD}" sibTransId="{BD342419-483D-430B-A0E3-ACAF94D42D2C}"/>
    <dgm:cxn modelId="{66D047EA-E4A9-46AE-AF2C-1E1C0A1A115F}" srcId="{68C90736-1863-438C-963C-148ECC082E64}" destId="{C8FDFBF4-970E-41DE-8B38-0C9905E8A495}" srcOrd="0" destOrd="0" parTransId="{EC8982E7-D415-43D6-AD2F-779316516BE3}" sibTransId="{22CC0721-266D-478A-A67F-E1965C4DDA22}"/>
    <dgm:cxn modelId="{27FE282F-4C65-4D84-B4BE-0626A3138160}" type="presOf" srcId="{68C90736-1863-438C-963C-148ECC082E64}" destId="{C4FEFC2E-949A-4A75-9964-402671F75C21}" srcOrd="0" destOrd="0" presId="urn:microsoft.com/office/officeart/2005/8/layout/chevron2"/>
    <dgm:cxn modelId="{742CB5A3-524E-4400-BD41-796E7C2F9740}" srcId="{597FD2DE-1598-4926-9F5A-B456DA3E434C}" destId="{047971D9-174D-48F0-8072-69343EA3D70B}" srcOrd="0" destOrd="0" parTransId="{2AC10ADA-A259-4585-8FE0-DE2A79EC3DA1}" sibTransId="{E380479A-9E1F-47F0-B922-5F3DD2D8983C}"/>
    <dgm:cxn modelId="{6E315F08-E1E6-4901-A38F-490ED0EE4802}" type="presOf" srcId="{B66E5E6D-991B-4A54-9D8A-36B96513CB31}" destId="{55845ECF-6BA2-4181-8B85-7978141EDE6B}" srcOrd="0" destOrd="0" presId="urn:microsoft.com/office/officeart/2005/8/layout/chevron2"/>
    <dgm:cxn modelId="{6BEC2082-5CB4-4513-8286-3FC50C1F5CB9}" type="presOf" srcId="{BEE8F03F-3EE2-47E8-965D-D2E3A89E2BAE}" destId="{F819E312-EC63-41B7-BC9D-BD1A94B22DBE}" srcOrd="0" destOrd="0" presId="urn:microsoft.com/office/officeart/2005/8/layout/chevron2"/>
    <dgm:cxn modelId="{A02BEE44-3B8A-43F1-9A8E-22D44DA09B7F}" type="presOf" srcId="{7722DA61-3AE1-42B7-964A-48924BBA4912}" destId="{27E9D21F-2BC2-4092-B4D3-5CCCC0DA8868}" srcOrd="0" destOrd="0" presId="urn:microsoft.com/office/officeart/2005/8/layout/chevron2"/>
    <dgm:cxn modelId="{F546D762-5975-4DF1-8370-57066EF45213}" type="presOf" srcId="{047971D9-174D-48F0-8072-69343EA3D70B}" destId="{E83D9683-EDBA-46AE-995F-B5EA6D3C6007}" srcOrd="0" destOrd="0" presId="urn:microsoft.com/office/officeart/2005/8/layout/chevron2"/>
    <dgm:cxn modelId="{E42CF36A-926F-4DC7-B6F2-2B6DFC3EE778}" srcId="{7722DA61-3AE1-42B7-964A-48924BBA4912}" destId="{B46282D0-CE9C-4269-93B7-7A8777658700}" srcOrd="0" destOrd="0" parTransId="{188F4655-87D5-4AA2-A43C-B55D5959DA95}" sibTransId="{4DB7ECE6-6F08-4275-A7EA-F90988873277}"/>
    <dgm:cxn modelId="{CE171084-02B8-436D-BE55-F3C99CA81583}" srcId="{7722DA61-3AE1-42B7-964A-48924BBA4912}" destId="{BEE8F03F-3EE2-47E8-965D-D2E3A89E2BAE}" srcOrd="1" destOrd="0" parTransId="{8E1751AA-FA08-42B2-9F9E-CE2465615B21}" sibTransId="{BB584838-273F-4B17-822D-64A982B6DE9E}"/>
    <dgm:cxn modelId="{6FF52069-08B7-419D-BCB6-910464B6BAF0}" type="presOf" srcId="{4A31E6E2-4A6D-42B8-8E70-BC5DFF295412}" destId="{0EE560A9-7E83-4FD1-A91A-CA67556BC215}" srcOrd="0" destOrd="0" presId="urn:microsoft.com/office/officeart/2005/8/layout/chevron2"/>
    <dgm:cxn modelId="{D6F9D336-8C24-4816-9DF7-61DDB1131A0A}" type="presOf" srcId="{81A738E0-6C86-4D31-AE3E-8D6C1F82D5EF}" destId="{769431FB-3BC4-4119-85B2-F5CDDE1B1E43}" srcOrd="0" destOrd="0" presId="urn:microsoft.com/office/officeart/2005/8/layout/chevron2"/>
    <dgm:cxn modelId="{EC930613-2CFF-46D1-93D3-96E1A446DFC0}" srcId="{7722DA61-3AE1-42B7-964A-48924BBA4912}" destId="{68BDAECC-9729-4FA4-A186-64076621A77C}" srcOrd="4" destOrd="0" parTransId="{EFAAFC5F-3B71-4C78-BC85-9202CD602A3B}" sibTransId="{D2FCB342-64DA-4428-AC7A-66244E72B15C}"/>
    <dgm:cxn modelId="{6DC557CB-B30A-4434-84C1-B60CEA5976E0}" srcId="{7722DA61-3AE1-42B7-964A-48924BBA4912}" destId="{597FD2DE-1598-4926-9F5A-B456DA3E434C}" srcOrd="2" destOrd="0" parTransId="{9555E977-3DE6-4CF7-B24F-A7CF23806EAA}" sibTransId="{722575A6-E630-43F0-BFF8-77FB5E309C3D}"/>
    <dgm:cxn modelId="{ACFC207F-10B2-4535-93C7-4A2382B927B6}" type="presParOf" srcId="{27E9D21F-2BC2-4092-B4D3-5CCCC0DA8868}" destId="{69B3D09F-AD6B-45DB-971D-6C1843B183F0}" srcOrd="0" destOrd="0" presId="urn:microsoft.com/office/officeart/2005/8/layout/chevron2"/>
    <dgm:cxn modelId="{F5B9990A-BF01-40F6-B51E-4690E333A176}" type="presParOf" srcId="{69B3D09F-AD6B-45DB-971D-6C1843B183F0}" destId="{24B83D72-092B-42E8-9EFD-A3B2ECC67AE3}" srcOrd="0" destOrd="0" presId="urn:microsoft.com/office/officeart/2005/8/layout/chevron2"/>
    <dgm:cxn modelId="{5A248C1E-338C-4377-9321-CF80C07644D8}" type="presParOf" srcId="{69B3D09F-AD6B-45DB-971D-6C1843B183F0}" destId="{55845ECF-6BA2-4181-8B85-7978141EDE6B}" srcOrd="1" destOrd="0" presId="urn:microsoft.com/office/officeart/2005/8/layout/chevron2"/>
    <dgm:cxn modelId="{928B497B-73DB-4974-9E0B-7DD4435D1AC1}" type="presParOf" srcId="{27E9D21F-2BC2-4092-B4D3-5CCCC0DA8868}" destId="{C237402C-62AF-49CC-B045-4267B97F762D}" srcOrd="1" destOrd="0" presId="urn:microsoft.com/office/officeart/2005/8/layout/chevron2"/>
    <dgm:cxn modelId="{1B3FDC47-6F41-48CD-9712-EF401A102F85}" type="presParOf" srcId="{27E9D21F-2BC2-4092-B4D3-5CCCC0DA8868}" destId="{FA9713AF-E928-4FA0-A0BA-DA22088F702F}" srcOrd="2" destOrd="0" presId="urn:microsoft.com/office/officeart/2005/8/layout/chevron2"/>
    <dgm:cxn modelId="{81342B46-04C5-4102-A848-260EE6443D1A}" type="presParOf" srcId="{FA9713AF-E928-4FA0-A0BA-DA22088F702F}" destId="{F819E312-EC63-41B7-BC9D-BD1A94B22DBE}" srcOrd="0" destOrd="0" presId="urn:microsoft.com/office/officeart/2005/8/layout/chevron2"/>
    <dgm:cxn modelId="{3B2C46CD-9E02-4940-BAAE-21E8B1C6C2BA}" type="presParOf" srcId="{FA9713AF-E928-4FA0-A0BA-DA22088F702F}" destId="{0EE560A9-7E83-4FD1-A91A-CA67556BC215}" srcOrd="1" destOrd="0" presId="urn:microsoft.com/office/officeart/2005/8/layout/chevron2"/>
    <dgm:cxn modelId="{8746AFE9-52E5-44EF-AD28-30E459DBF42B}" type="presParOf" srcId="{27E9D21F-2BC2-4092-B4D3-5CCCC0DA8868}" destId="{FE46089C-42C8-4CB5-BE02-788214AF0C50}" srcOrd="3" destOrd="0" presId="urn:microsoft.com/office/officeart/2005/8/layout/chevron2"/>
    <dgm:cxn modelId="{DBF193B9-7E48-43AA-8415-B8C1EC4553B2}" type="presParOf" srcId="{27E9D21F-2BC2-4092-B4D3-5CCCC0DA8868}" destId="{E0542907-FAD8-4337-A22E-5DFF3B2830DB}" srcOrd="4" destOrd="0" presId="urn:microsoft.com/office/officeart/2005/8/layout/chevron2"/>
    <dgm:cxn modelId="{812778D1-46FC-4670-B3B5-3A7F7C45122E}" type="presParOf" srcId="{E0542907-FAD8-4337-A22E-5DFF3B2830DB}" destId="{C2D5C506-42CE-427E-A302-EA23DE2A1921}" srcOrd="0" destOrd="0" presId="urn:microsoft.com/office/officeart/2005/8/layout/chevron2"/>
    <dgm:cxn modelId="{152E769A-507D-4046-8692-D1D0C5AF5EC3}" type="presParOf" srcId="{E0542907-FAD8-4337-A22E-5DFF3B2830DB}" destId="{E83D9683-EDBA-46AE-995F-B5EA6D3C6007}" srcOrd="1" destOrd="0" presId="urn:microsoft.com/office/officeart/2005/8/layout/chevron2"/>
    <dgm:cxn modelId="{EDFD2165-0B5F-4DC1-A48F-0BEF06517E75}" type="presParOf" srcId="{27E9D21F-2BC2-4092-B4D3-5CCCC0DA8868}" destId="{24D2DAF5-892F-4B1E-B4FF-BED545E8F44B}" srcOrd="5" destOrd="0" presId="urn:microsoft.com/office/officeart/2005/8/layout/chevron2"/>
    <dgm:cxn modelId="{9F2F6808-9C76-4D08-9DB9-14B19E102772}" type="presParOf" srcId="{27E9D21F-2BC2-4092-B4D3-5CCCC0DA8868}" destId="{AE4C7296-85D2-4667-AF72-8DF092EF945C}" srcOrd="6" destOrd="0" presId="urn:microsoft.com/office/officeart/2005/8/layout/chevron2"/>
    <dgm:cxn modelId="{57A2330C-8DA0-4BB0-94CE-3308AD9925E3}" type="presParOf" srcId="{AE4C7296-85D2-4667-AF72-8DF092EF945C}" destId="{C4FEFC2E-949A-4A75-9964-402671F75C21}" srcOrd="0" destOrd="0" presId="urn:microsoft.com/office/officeart/2005/8/layout/chevron2"/>
    <dgm:cxn modelId="{2AC42F9F-CFEC-4A7F-AE19-B57588E4182D}" type="presParOf" srcId="{AE4C7296-85D2-4667-AF72-8DF092EF945C}" destId="{D8BABC6C-7C42-4778-A465-F5D54986253D}" srcOrd="1" destOrd="0" presId="urn:microsoft.com/office/officeart/2005/8/layout/chevron2"/>
    <dgm:cxn modelId="{E2C5409D-F5BE-4E46-8CBE-D8C0043DEAB6}" type="presParOf" srcId="{27E9D21F-2BC2-4092-B4D3-5CCCC0DA8868}" destId="{C7D0D6E4-2AF2-43BB-8F1B-F54731936817}" srcOrd="7" destOrd="0" presId="urn:microsoft.com/office/officeart/2005/8/layout/chevron2"/>
    <dgm:cxn modelId="{374BA12C-EA2F-437B-BEC9-13F364A160E4}" type="presParOf" srcId="{27E9D21F-2BC2-4092-B4D3-5CCCC0DA8868}" destId="{752CA5B5-36A0-4470-9337-02772D2B7D22}" srcOrd="8" destOrd="0" presId="urn:microsoft.com/office/officeart/2005/8/layout/chevron2"/>
    <dgm:cxn modelId="{DAEF2BDF-FBFC-4E81-87A6-52971767B27A}" type="presParOf" srcId="{752CA5B5-36A0-4470-9337-02772D2B7D22}" destId="{6A97BDBA-C1C0-4F65-86F7-E16506EB4446}" srcOrd="0" destOrd="0" presId="urn:microsoft.com/office/officeart/2005/8/layout/chevron2"/>
    <dgm:cxn modelId="{07187D12-E3BF-4FD2-A982-2C9C26B807E3}" type="presParOf" srcId="{752CA5B5-36A0-4470-9337-02772D2B7D22}" destId="{769431FB-3BC4-4119-85B2-F5CDDE1B1E4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B83D72-092B-42E8-9EFD-A3B2ECC67AE3}">
      <dsp:nvSpPr>
        <dsp:cNvPr id="0" name=""/>
        <dsp:cNvSpPr/>
      </dsp:nvSpPr>
      <dsp:spPr>
        <a:xfrm rot="5400000">
          <a:off x="-146436" y="149279"/>
          <a:ext cx="968155" cy="67528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 </a:t>
          </a:r>
        </a:p>
      </dsp:txBody>
      <dsp:txXfrm rot="-5400000">
        <a:off x="1" y="340483"/>
        <a:ext cx="675282" cy="292873"/>
      </dsp:txXfrm>
    </dsp:sp>
    <dsp:sp modelId="{55845ECF-6BA2-4181-8B85-7978141EDE6B}">
      <dsp:nvSpPr>
        <dsp:cNvPr id="0" name=""/>
        <dsp:cNvSpPr/>
      </dsp:nvSpPr>
      <dsp:spPr>
        <a:xfrm rot="5400000">
          <a:off x="3972721" y="-3294909"/>
          <a:ext cx="630000" cy="724456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GB" sz="2000" b="0" kern="1200" dirty="0"/>
            <a:t>Once both referees have completed the online form, UCAS will notify you. </a:t>
          </a:r>
          <a:endParaRPr lang="en-GB" sz="2000" kern="1200" dirty="0"/>
        </a:p>
      </dsp:txBody>
      <dsp:txXfrm rot="-5400000">
        <a:off x="665437" y="43129"/>
        <a:ext cx="7213815" cy="568492"/>
      </dsp:txXfrm>
    </dsp:sp>
    <dsp:sp modelId="{F819E312-EC63-41B7-BC9D-BD1A94B22DBE}">
      <dsp:nvSpPr>
        <dsp:cNvPr id="0" name=""/>
        <dsp:cNvSpPr/>
      </dsp:nvSpPr>
      <dsp:spPr>
        <a:xfrm rot="5400000">
          <a:off x="-145922" y="1002598"/>
          <a:ext cx="968155" cy="67631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 </a:t>
          </a:r>
        </a:p>
      </dsp:txBody>
      <dsp:txXfrm rot="-5400000">
        <a:off x="1" y="1194830"/>
        <a:ext cx="676310" cy="291845"/>
      </dsp:txXfrm>
    </dsp:sp>
    <dsp:sp modelId="{0EE560A9-7E83-4FD1-A91A-CA67556BC215}">
      <dsp:nvSpPr>
        <dsp:cNvPr id="0" name=""/>
        <dsp:cNvSpPr/>
      </dsp:nvSpPr>
      <dsp:spPr>
        <a:xfrm rot="5400000">
          <a:off x="3983595" y="-2450608"/>
          <a:ext cx="630000" cy="724456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GB" sz="2000" b="0" i="0" kern="1200" dirty="0"/>
            <a:t>You cannot send your application until your two references have been submitted online.</a:t>
          </a:r>
          <a:endParaRPr lang="en-GB" sz="2000" i="0" kern="1200" dirty="0"/>
        </a:p>
      </dsp:txBody>
      <dsp:txXfrm rot="-5400000">
        <a:off x="676311" y="887430"/>
        <a:ext cx="7213815" cy="568492"/>
      </dsp:txXfrm>
    </dsp:sp>
    <dsp:sp modelId="{C2D5C506-42CE-427E-A302-EA23DE2A1921}">
      <dsp:nvSpPr>
        <dsp:cNvPr id="0" name=""/>
        <dsp:cNvSpPr/>
      </dsp:nvSpPr>
      <dsp:spPr>
        <a:xfrm rot="5400000">
          <a:off x="-145922" y="1856432"/>
          <a:ext cx="968155" cy="67631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 </a:t>
          </a:r>
        </a:p>
      </dsp:txBody>
      <dsp:txXfrm rot="-5400000">
        <a:off x="1" y="2048664"/>
        <a:ext cx="676310" cy="291845"/>
      </dsp:txXfrm>
    </dsp:sp>
    <dsp:sp modelId="{E83D9683-EDBA-46AE-995F-B5EA6D3C6007}">
      <dsp:nvSpPr>
        <dsp:cNvPr id="0" name=""/>
        <dsp:cNvSpPr/>
      </dsp:nvSpPr>
      <dsp:spPr>
        <a:xfrm rot="5400000">
          <a:off x="3983595" y="-1596774"/>
          <a:ext cx="630000" cy="724456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GB" sz="2000" b="0" kern="1200" dirty="0"/>
            <a:t>You will then be required to pay the £23 fee.</a:t>
          </a:r>
          <a:endParaRPr lang="en-GB" sz="2000" kern="1200" dirty="0"/>
        </a:p>
      </dsp:txBody>
      <dsp:txXfrm rot="-5400000">
        <a:off x="676311" y="1741264"/>
        <a:ext cx="7213815" cy="568492"/>
      </dsp:txXfrm>
    </dsp:sp>
    <dsp:sp modelId="{C4FEFC2E-949A-4A75-9964-402671F75C21}">
      <dsp:nvSpPr>
        <dsp:cNvPr id="0" name=""/>
        <dsp:cNvSpPr/>
      </dsp:nvSpPr>
      <dsp:spPr>
        <a:xfrm rot="5400000">
          <a:off x="-145922" y="2710265"/>
          <a:ext cx="968155" cy="67631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rot="-5400000">
        <a:off x="1" y="2902497"/>
        <a:ext cx="676310" cy="291845"/>
      </dsp:txXfrm>
    </dsp:sp>
    <dsp:sp modelId="{D8BABC6C-7C42-4778-A465-F5D54986253D}">
      <dsp:nvSpPr>
        <dsp:cNvPr id="0" name=""/>
        <dsp:cNvSpPr/>
      </dsp:nvSpPr>
      <dsp:spPr>
        <a:xfrm rot="5400000">
          <a:off x="3983595" y="-742941"/>
          <a:ext cx="630000" cy="724456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GB" sz="2000" b="0" kern="1200" dirty="0"/>
            <a:t>You will then be able to submit your application.</a:t>
          </a:r>
          <a:endParaRPr lang="en-GB" sz="2000" kern="1200" dirty="0"/>
        </a:p>
      </dsp:txBody>
      <dsp:txXfrm rot="-5400000">
        <a:off x="676311" y="2595097"/>
        <a:ext cx="7213815" cy="568492"/>
      </dsp:txXfrm>
    </dsp:sp>
    <dsp:sp modelId="{6A97BDBA-C1C0-4F65-86F7-E16506EB4446}">
      <dsp:nvSpPr>
        <dsp:cNvPr id="0" name=""/>
        <dsp:cNvSpPr/>
      </dsp:nvSpPr>
      <dsp:spPr>
        <a:xfrm rot="5400000">
          <a:off x="-145922" y="3530296"/>
          <a:ext cx="968155" cy="67631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rot="-5400000">
        <a:off x="1" y="3722528"/>
        <a:ext cx="676310" cy="291845"/>
      </dsp:txXfrm>
    </dsp:sp>
    <dsp:sp modelId="{769431FB-3BC4-4119-85B2-F5CDDE1B1E43}">
      <dsp:nvSpPr>
        <dsp:cNvPr id="0" name=""/>
        <dsp:cNvSpPr/>
      </dsp:nvSpPr>
      <dsp:spPr>
        <a:xfrm rot="5400000">
          <a:off x="3836266" y="235868"/>
          <a:ext cx="924657" cy="724456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GB" sz="2000" b="0" kern="1200" dirty="0"/>
            <a:t>The application goes to all selected providers at the same time so be prepared to get called to several interviews in quick succession.</a:t>
          </a:r>
          <a:endParaRPr lang="en-GB" sz="2000" kern="1200" dirty="0"/>
        </a:p>
      </dsp:txBody>
      <dsp:txXfrm rot="-5400000">
        <a:off x="676310" y="3440962"/>
        <a:ext cx="7199431" cy="83438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20441" y="9446895"/>
            <a:ext cx="1114577" cy="497205"/>
          </a:xfrm>
          <a:prstGeom prst="rect">
            <a:avLst/>
          </a:prstGeom>
        </p:spPr>
        <p:txBody>
          <a:bodyPr vert="horz" lIns="91440" tIns="45720" rIns="91440" bIns="45720" rtlCol="0"/>
          <a:lstStyle>
            <a:lvl1pPr algn="r">
              <a:defRPr sz="1200"/>
            </a:lvl1pPr>
          </a:lstStyle>
          <a:p>
            <a:pPr algn="l"/>
            <a:fld id="{63D1F4A6-7DD5-42E4-9750-A8709F395147}" type="datetimeFigureOut">
              <a:rPr lang="en-GB" smtClean="0"/>
              <a:pPr algn="l"/>
              <a:t>28/04/2016</a:t>
            </a:fld>
            <a:endParaRPr lang="en-GB" dirty="0"/>
          </a:p>
        </p:txBody>
      </p:sp>
      <p:sp>
        <p:nvSpPr>
          <p:cNvPr id="4" name="Footer Placeholder 3"/>
          <p:cNvSpPr>
            <a:spLocks noGrp="1"/>
          </p:cNvSpPr>
          <p:nvPr>
            <p:ph type="ftr" sz="quarter" idx="2"/>
          </p:nvPr>
        </p:nvSpPr>
        <p:spPr>
          <a:xfrm>
            <a:off x="1258888" y="9446895"/>
            <a:ext cx="4859320" cy="497205"/>
          </a:xfrm>
          <a:prstGeom prst="rect">
            <a:avLst/>
          </a:prstGeom>
        </p:spPr>
        <p:txBody>
          <a:bodyPr vert="horz" lIns="91440" tIns="45720" rIns="91440" bIns="45720" rtlCol="0" anchor="t" anchorCtr="0"/>
          <a:lstStyle>
            <a:lvl1pPr algn="l">
              <a:defRPr sz="1200"/>
            </a:lvl1pPr>
          </a:lstStyle>
          <a:p>
            <a:endParaRPr lang="en-GB" dirty="0"/>
          </a:p>
        </p:txBody>
      </p:sp>
      <p:sp>
        <p:nvSpPr>
          <p:cNvPr id="5" name="Slide Number Placeholder 4"/>
          <p:cNvSpPr>
            <a:spLocks noGrp="1"/>
          </p:cNvSpPr>
          <p:nvPr>
            <p:ph type="sldNum" sz="quarter" idx="3"/>
          </p:nvPr>
        </p:nvSpPr>
        <p:spPr>
          <a:xfrm>
            <a:off x="6261124" y="9445169"/>
            <a:ext cx="542914" cy="497205"/>
          </a:xfrm>
          <a:prstGeom prst="rect">
            <a:avLst/>
          </a:prstGeom>
        </p:spPr>
        <p:txBody>
          <a:bodyPr vert="horz" lIns="91440" tIns="45720" rIns="91440" bIns="45720" rtlCol="0" anchor="t" anchorCtr="0"/>
          <a:lstStyle>
            <a:lvl1pPr algn="r">
              <a:defRPr sz="1200"/>
            </a:lvl1pPr>
          </a:lstStyle>
          <a:p>
            <a:fld id="{C5ABB7FA-2627-47C9-9258-FDF90D155C04}" type="slidenum">
              <a:rPr lang="en-GB" smtClean="0"/>
              <a:pPr/>
              <a:t>‹#›</a:t>
            </a:fld>
            <a:endParaRPr lang="en-GB"/>
          </a:p>
        </p:txBody>
      </p:sp>
      <p:sp>
        <p:nvSpPr>
          <p:cNvPr id="7" name="Header Placeholder 6"/>
          <p:cNvSpPr>
            <a:spLocks noGrp="1"/>
          </p:cNvSpPr>
          <p:nvPr>
            <p:ph type="hdr" sz="quarter"/>
          </p:nvPr>
        </p:nvSpPr>
        <p:spPr>
          <a:xfrm>
            <a:off x="1544900" y="195219"/>
            <a:ext cx="4716224" cy="548161"/>
          </a:xfrm>
          <a:prstGeom prst="rect">
            <a:avLst/>
          </a:prstGeom>
        </p:spPr>
        <p:txBody>
          <a:bodyPr vert="horz" lIns="91440" tIns="45720" rIns="91440" bIns="45720" rtlCol="0"/>
          <a:lstStyle>
            <a:lvl1pPr algn="l">
              <a:defRPr sz="1200"/>
            </a:lvl1pPr>
          </a:lstStyle>
          <a:p>
            <a:endParaRPr lang="en-GB" dirty="0"/>
          </a:p>
        </p:txBody>
      </p:sp>
      <p:pic>
        <p:nvPicPr>
          <p:cNvPr id="8" name="Picture 7" descr="Department for Education"/>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87199" y="195220"/>
            <a:ext cx="857495" cy="55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95452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30213" y="273050"/>
            <a:ext cx="5873750" cy="4405313"/>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7405" y="4723448"/>
            <a:ext cx="5359346" cy="4474845"/>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Date Placeholder 2"/>
          <p:cNvSpPr>
            <a:spLocks noGrp="1"/>
          </p:cNvSpPr>
          <p:nvPr>
            <p:ph type="dt" sz="quarter" idx="1"/>
          </p:nvPr>
        </p:nvSpPr>
        <p:spPr>
          <a:xfrm>
            <a:off x="-20441" y="9446895"/>
            <a:ext cx="1114577" cy="497205"/>
          </a:xfrm>
          <a:prstGeom prst="rect">
            <a:avLst/>
          </a:prstGeom>
        </p:spPr>
        <p:txBody>
          <a:bodyPr vert="horz" lIns="91440" tIns="45720" rIns="91440" bIns="45720" rtlCol="0"/>
          <a:lstStyle>
            <a:lvl1pPr algn="r">
              <a:defRPr sz="1200"/>
            </a:lvl1pPr>
          </a:lstStyle>
          <a:p>
            <a:pPr algn="l"/>
            <a:fld id="{63D1F4A6-7DD5-42E4-9750-A8709F395147}" type="datetimeFigureOut">
              <a:rPr lang="en-GB" smtClean="0"/>
              <a:pPr algn="l"/>
              <a:t>28/04/2016</a:t>
            </a:fld>
            <a:endParaRPr lang="en-GB" dirty="0"/>
          </a:p>
        </p:txBody>
      </p:sp>
      <p:sp>
        <p:nvSpPr>
          <p:cNvPr id="9" name="Footer Placeholder 3"/>
          <p:cNvSpPr>
            <a:spLocks noGrp="1"/>
          </p:cNvSpPr>
          <p:nvPr>
            <p:ph type="ftr" sz="quarter" idx="4"/>
          </p:nvPr>
        </p:nvSpPr>
        <p:spPr>
          <a:xfrm>
            <a:off x="1258888" y="9446895"/>
            <a:ext cx="4859320" cy="497205"/>
          </a:xfrm>
          <a:prstGeom prst="rect">
            <a:avLst/>
          </a:prstGeom>
        </p:spPr>
        <p:txBody>
          <a:bodyPr vert="horz" lIns="91440" tIns="45720" rIns="91440" bIns="45720" rtlCol="0" anchor="t" anchorCtr="0"/>
          <a:lstStyle>
            <a:lvl1pPr algn="l">
              <a:defRPr sz="1200"/>
            </a:lvl1pPr>
          </a:lstStyle>
          <a:p>
            <a:endParaRPr lang="en-GB" dirty="0"/>
          </a:p>
        </p:txBody>
      </p:sp>
      <p:sp>
        <p:nvSpPr>
          <p:cNvPr id="10" name="Slide Number Placeholder 4"/>
          <p:cNvSpPr>
            <a:spLocks noGrp="1"/>
          </p:cNvSpPr>
          <p:nvPr>
            <p:ph type="sldNum" sz="quarter" idx="5"/>
          </p:nvPr>
        </p:nvSpPr>
        <p:spPr>
          <a:xfrm>
            <a:off x="6261124" y="9445169"/>
            <a:ext cx="542914" cy="497205"/>
          </a:xfrm>
          <a:prstGeom prst="rect">
            <a:avLst/>
          </a:prstGeom>
        </p:spPr>
        <p:txBody>
          <a:bodyPr vert="horz" lIns="91440" tIns="45720" rIns="91440" bIns="45720" rtlCol="0" anchor="t" anchorCtr="0"/>
          <a:lstStyle>
            <a:lvl1pPr algn="r">
              <a:defRPr sz="1200"/>
            </a:lvl1pPr>
          </a:lstStyle>
          <a:p>
            <a:fld id="{C5ABB7FA-2627-47C9-9258-FDF90D155C04}" type="slidenum">
              <a:rPr lang="en-GB" smtClean="0"/>
              <a:pPr/>
              <a:t>‹#›</a:t>
            </a:fld>
            <a:endParaRPr lang="en-GB"/>
          </a:p>
        </p:txBody>
      </p:sp>
    </p:spTree>
    <p:extLst>
      <p:ext uri="{BB962C8B-B14F-4D97-AF65-F5344CB8AC3E}">
        <p14:creationId xmlns:p14="http://schemas.microsoft.com/office/powerpoint/2010/main" val="675420162"/>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buFont typeface="Arial" pitchFamily="34" charset="0"/>
      <a:buChar char="•"/>
      <a:defRPr sz="1200" b="1" kern="1200">
        <a:solidFill>
          <a:schemeClr val="tx1"/>
        </a:solidFill>
        <a:latin typeface="+mn-lt"/>
        <a:ea typeface="+mn-ea"/>
        <a:cs typeface="+mn-cs"/>
      </a:defRPr>
    </a:lvl1pPr>
    <a:lvl2pPr marL="368300" indent="-171450" algn="l" defTabSz="914400" rtl="0" eaLnBrk="1" latinLnBrk="0" hangingPunct="1">
      <a:buFont typeface="Arial" pitchFamily="34" charset="0"/>
      <a:buChar char="•"/>
      <a:defRPr sz="1200" kern="1200">
        <a:solidFill>
          <a:schemeClr val="tx1"/>
        </a:solidFill>
        <a:latin typeface="+mn-lt"/>
        <a:ea typeface="+mn-ea"/>
        <a:cs typeface="+mn-cs"/>
      </a:defRPr>
    </a:lvl2pPr>
    <a:lvl3pPr marL="533400" indent="-171450" algn="l" defTabSz="914400" rtl="0" eaLnBrk="1" latinLnBrk="0" hangingPunct="1">
      <a:buFont typeface="Arial" pitchFamily="34" charset="0"/>
      <a:buChar char="•"/>
      <a:defRPr sz="1200" kern="1200">
        <a:solidFill>
          <a:schemeClr val="tx1"/>
        </a:solidFill>
        <a:latin typeface="+mn-lt"/>
        <a:ea typeface="+mn-ea"/>
        <a:cs typeface="+mn-cs"/>
      </a:defRPr>
    </a:lvl3pPr>
    <a:lvl4pPr marL="715963" indent="-171450" algn="l" defTabSz="914400" rtl="0" eaLnBrk="1" latinLnBrk="0" hangingPunct="1">
      <a:buFont typeface="Arial" pitchFamily="34" charset="0"/>
      <a:buChar char="•"/>
      <a:defRPr sz="1200" kern="1200">
        <a:solidFill>
          <a:schemeClr val="tx1"/>
        </a:solidFill>
        <a:latin typeface="+mn-lt"/>
        <a:ea typeface="+mn-ea"/>
        <a:cs typeface="+mn-cs"/>
      </a:defRPr>
    </a:lvl4pPr>
    <a:lvl5pPr marL="987425" indent="-174625" algn="l" defTabSz="987425" rtl="0" eaLnBrk="1" latinLnBrk="0" hangingPunct="1">
      <a:buFont typeface="Arial"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ucas.com/ucas/teacher-training/apply-and-track/references-teachin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www.ucas.com/sites/default/files/utt-requesting-a-reference.pdf"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ABB7FA-2627-47C9-9258-FDF90D155C04}" type="slidenum">
              <a:rPr lang="en-GB" smtClean="0"/>
              <a:pPr/>
              <a:t>1</a:t>
            </a:fld>
            <a:endParaRPr lang="en-GB"/>
          </a:p>
        </p:txBody>
      </p:sp>
    </p:spTree>
    <p:extLst>
      <p:ext uri="{BB962C8B-B14F-4D97-AF65-F5344CB8AC3E}">
        <p14:creationId xmlns:p14="http://schemas.microsoft.com/office/powerpoint/2010/main" val="1430628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rPr>
              <a:t>You can't send your application until two references have been submitted online.</a:t>
            </a:r>
          </a:p>
          <a:p>
            <a:r>
              <a:rPr lang="en-GB" dirty="0">
                <a:effectLst/>
              </a:rPr>
              <a:t>Who you choose as a referee is up to you, but there’s lots of advice about what to consider on our </a:t>
            </a:r>
            <a:r>
              <a:rPr lang="en-GB" dirty="0">
                <a:effectLst/>
                <a:hlinkClick r:id="rId3"/>
              </a:rPr>
              <a:t>References for teaching</a:t>
            </a:r>
            <a:r>
              <a:rPr lang="en-GB" dirty="0">
                <a:effectLst/>
              </a:rPr>
              <a:t> page.</a:t>
            </a:r>
          </a:p>
          <a:p>
            <a:r>
              <a:rPr lang="en-GB" dirty="0">
                <a:effectLst/>
              </a:rPr>
              <a:t>Download our  </a:t>
            </a:r>
            <a:r>
              <a:rPr lang="en-GB" dirty="0" err="1">
                <a:effectLst/>
                <a:hlinkClick r:id="rId4"/>
              </a:rPr>
              <a:t>UCAS</a:t>
            </a:r>
            <a:r>
              <a:rPr lang="en-GB" dirty="0">
                <a:effectLst/>
                <a:hlinkClick r:id="rId4"/>
              </a:rPr>
              <a:t> Teacher Training step-by-step guide to requesting a reference</a:t>
            </a:r>
            <a:endParaRPr lang="en-GB" dirty="0">
              <a:effectLst/>
            </a:endParaRPr>
          </a:p>
          <a:p>
            <a:r>
              <a:rPr lang="en-GB" dirty="0">
                <a:effectLst/>
              </a:rPr>
              <a:t>Once you’ve added your referee’s details, they’ll be sent an email requesting information. If you want to send your application off quickly, get in touch with your referees before sending the reference request, to make sure they’re prepared. </a:t>
            </a:r>
          </a:p>
          <a:p>
            <a:r>
              <a:rPr lang="en-GB" dirty="0">
                <a:effectLst/>
              </a:rPr>
              <a:t>The application goes to all 3 providers at the same time so be</a:t>
            </a:r>
            <a:r>
              <a:rPr lang="en-GB" baseline="0" dirty="0">
                <a:effectLst/>
              </a:rPr>
              <a:t> prepared to get called to several interviews in quick succession.  </a:t>
            </a:r>
            <a:endParaRPr lang="en-GB" dirty="0">
              <a:effectLst/>
            </a:endParaRPr>
          </a:p>
          <a:p>
            <a:endParaRPr lang="en-GB" dirty="0"/>
          </a:p>
        </p:txBody>
      </p:sp>
      <p:sp>
        <p:nvSpPr>
          <p:cNvPr id="4" name="Slide Number Placeholder 3"/>
          <p:cNvSpPr>
            <a:spLocks noGrp="1"/>
          </p:cNvSpPr>
          <p:nvPr>
            <p:ph type="sldNum" sz="quarter" idx="10"/>
          </p:nvPr>
        </p:nvSpPr>
        <p:spPr/>
        <p:txBody>
          <a:bodyPr/>
          <a:lstStyle/>
          <a:p>
            <a:fld id="{C5ABB7FA-2627-47C9-9258-FDF90D155C04}" type="slidenum">
              <a:rPr lang="en-GB" smtClean="0"/>
              <a:pPr/>
              <a:t>18</a:t>
            </a:fld>
            <a:endParaRPr lang="en-GB"/>
          </a:p>
        </p:txBody>
      </p:sp>
    </p:spTree>
    <p:extLst>
      <p:ext uri="{BB962C8B-B14F-4D97-AF65-F5344CB8AC3E}">
        <p14:creationId xmlns:p14="http://schemas.microsoft.com/office/powerpoint/2010/main" val="3448007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ABB7FA-2627-47C9-9258-FDF90D155C04}" type="slidenum">
              <a:rPr lang="en-GB" smtClean="0"/>
              <a:pPr/>
              <a:t>22</a:t>
            </a:fld>
            <a:endParaRPr lang="en-GB"/>
          </a:p>
        </p:txBody>
      </p:sp>
    </p:spTree>
    <p:extLst>
      <p:ext uri="{BB962C8B-B14F-4D97-AF65-F5344CB8AC3E}">
        <p14:creationId xmlns:p14="http://schemas.microsoft.com/office/powerpoint/2010/main" val="3195425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b="0" dirty="0"/>
              <a:t>Check with your chosen provider or school as to how much experience they expect you to have pre-application as this varies. </a:t>
            </a:r>
          </a:p>
          <a:p>
            <a:endParaRPr lang="en-GB" dirty="0"/>
          </a:p>
        </p:txBody>
      </p:sp>
      <p:sp>
        <p:nvSpPr>
          <p:cNvPr id="4" name="Slide Number Placeholder 3"/>
          <p:cNvSpPr>
            <a:spLocks noGrp="1"/>
          </p:cNvSpPr>
          <p:nvPr>
            <p:ph type="sldNum" sz="quarter" idx="10"/>
          </p:nvPr>
        </p:nvSpPr>
        <p:spPr/>
        <p:txBody>
          <a:bodyPr/>
          <a:lstStyle/>
          <a:p>
            <a:fld id="{C5ABB7FA-2627-47C9-9258-FDF90D155C04}" type="slidenum">
              <a:rPr lang="en-GB" smtClean="0"/>
              <a:pPr/>
              <a:t>3</a:t>
            </a:fld>
            <a:endParaRPr lang="en-GB"/>
          </a:p>
        </p:txBody>
      </p:sp>
    </p:spTree>
    <p:extLst>
      <p:ext uri="{BB962C8B-B14F-4D97-AF65-F5344CB8AC3E}">
        <p14:creationId xmlns:p14="http://schemas.microsoft.com/office/powerpoint/2010/main" val="1209210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ABB7FA-2627-47C9-9258-FDF90D155C04}" type="slidenum">
              <a:rPr lang="en-GB" smtClean="0"/>
              <a:pPr/>
              <a:t>4</a:t>
            </a:fld>
            <a:endParaRPr lang="en-GB"/>
          </a:p>
        </p:txBody>
      </p:sp>
    </p:spTree>
    <p:extLst>
      <p:ext uri="{BB962C8B-B14F-4D97-AF65-F5344CB8AC3E}">
        <p14:creationId xmlns:p14="http://schemas.microsoft.com/office/powerpoint/2010/main" val="1852863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51% of</a:t>
            </a:r>
            <a:r>
              <a:rPr lang="en-GB" baseline="0" dirty="0"/>
              <a:t> trainees figure from the recently published ITT census.</a:t>
            </a:r>
            <a:endParaRPr lang="en-GB" dirty="0"/>
          </a:p>
        </p:txBody>
      </p:sp>
      <p:sp>
        <p:nvSpPr>
          <p:cNvPr id="4" name="Slide Number Placeholder 3"/>
          <p:cNvSpPr>
            <a:spLocks noGrp="1"/>
          </p:cNvSpPr>
          <p:nvPr>
            <p:ph type="sldNum" sz="quarter" idx="10"/>
          </p:nvPr>
        </p:nvSpPr>
        <p:spPr/>
        <p:txBody>
          <a:bodyPr/>
          <a:lstStyle/>
          <a:p>
            <a:fld id="{C5ABB7FA-2627-47C9-9258-FDF90D155C04}" type="slidenum">
              <a:rPr lang="en-GB" smtClean="0"/>
              <a:pPr/>
              <a:t>10</a:t>
            </a:fld>
            <a:endParaRPr lang="en-GB"/>
          </a:p>
        </p:txBody>
      </p:sp>
    </p:spTree>
    <p:extLst>
      <p:ext uri="{BB962C8B-B14F-4D97-AF65-F5344CB8AC3E}">
        <p14:creationId xmlns:p14="http://schemas.microsoft.com/office/powerpoint/2010/main" val="2290268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select more than 1 route on your application, in fact many people do apply for a combination of</a:t>
            </a:r>
            <a:r>
              <a:rPr lang="en-GB" baseline="0" dirty="0"/>
              <a:t> university, SCITT and School Direct routes.</a:t>
            </a:r>
          </a:p>
          <a:p>
            <a:r>
              <a:rPr lang="en-GB" baseline="0" dirty="0"/>
              <a:t>There are additional routes into teaching including Teach First</a:t>
            </a:r>
            <a:r>
              <a:rPr lang="en-GB" baseline="0"/>
              <a:t>, Assessment </a:t>
            </a:r>
            <a:r>
              <a:rPr lang="en-GB" baseline="0" dirty="0"/>
              <a:t>only and researchers into schools. You can find more information on these on our website. </a:t>
            </a:r>
            <a:endParaRPr lang="en-GB" dirty="0"/>
          </a:p>
        </p:txBody>
      </p:sp>
      <p:sp>
        <p:nvSpPr>
          <p:cNvPr id="4" name="Slide Number Placeholder 3"/>
          <p:cNvSpPr>
            <a:spLocks noGrp="1"/>
          </p:cNvSpPr>
          <p:nvPr>
            <p:ph type="sldNum" sz="quarter" idx="10"/>
          </p:nvPr>
        </p:nvSpPr>
        <p:spPr/>
        <p:txBody>
          <a:bodyPr/>
          <a:lstStyle/>
          <a:p>
            <a:fld id="{C5ABB7FA-2627-47C9-9258-FDF90D155C04}" type="slidenum">
              <a:rPr lang="en-GB" smtClean="0"/>
              <a:pPr/>
              <a:t>12</a:t>
            </a:fld>
            <a:endParaRPr lang="en-GB"/>
          </a:p>
        </p:txBody>
      </p:sp>
    </p:spTree>
    <p:extLst>
      <p:ext uri="{BB962C8B-B14F-4D97-AF65-F5344CB8AC3E}">
        <p14:creationId xmlns:p14="http://schemas.microsoft.com/office/powerpoint/2010/main" val="3499842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10"/>
          </p:nvPr>
        </p:nvSpPr>
        <p:spPr/>
        <p:txBody>
          <a:bodyPr/>
          <a:lstStyle/>
          <a:p>
            <a:fld id="{C5ABB7FA-2627-47C9-9258-FDF90D155C04}" type="slidenum">
              <a:rPr lang="en-GB" smtClean="0"/>
              <a:pPr/>
              <a:t>14</a:t>
            </a:fld>
            <a:endParaRPr lang="en-GB"/>
          </a:p>
        </p:txBody>
      </p:sp>
    </p:spTree>
    <p:extLst>
      <p:ext uri="{BB962C8B-B14F-4D97-AF65-F5344CB8AC3E}">
        <p14:creationId xmlns:p14="http://schemas.microsoft.com/office/powerpoint/2010/main" val="3988687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ABB7FA-2627-47C9-9258-FDF90D155C04}" type="slidenum">
              <a:rPr lang="en-GB" smtClean="0"/>
              <a:pPr/>
              <a:t>15</a:t>
            </a:fld>
            <a:endParaRPr lang="en-GB"/>
          </a:p>
        </p:txBody>
      </p:sp>
    </p:spTree>
    <p:extLst>
      <p:ext uri="{BB962C8B-B14F-4D97-AF65-F5344CB8AC3E}">
        <p14:creationId xmlns:p14="http://schemas.microsoft.com/office/powerpoint/2010/main" val="3446154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solidFill>
                <a:srgbClr val="FF0000"/>
              </a:solidFill>
            </a:endParaRPr>
          </a:p>
        </p:txBody>
      </p:sp>
      <p:sp>
        <p:nvSpPr>
          <p:cNvPr id="4" name="Slide Number Placeholder 3"/>
          <p:cNvSpPr>
            <a:spLocks noGrp="1"/>
          </p:cNvSpPr>
          <p:nvPr>
            <p:ph type="sldNum" sz="quarter" idx="10"/>
          </p:nvPr>
        </p:nvSpPr>
        <p:spPr/>
        <p:txBody>
          <a:bodyPr/>
          <a:lstStyle/>
          <a:p>
            <a:fld id="{C5ABB7FA-2627-47C9-9258-FDF90D155C04}" type="slidenum">
              <a:rPr lang="en-GB" smtClean="0"/>
              <a:pPr/>
              <a:t>16</a:t>
            </a:fld>
            <a:endParaRPr lang="en-GB"/>
          </a:p>
        </p:txBody>
      </p:sp>
    </p:spTree>
    <p:extLst>
      <p:ext uri="{BB962C8B-B14F-4D97-AF65-F5344CB8AC3E}">
        <p14:creationId xmlns:p14="http://schemas.microsoft.com/office/powerpoint/2010/main" val="4035547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a:t>
            </a:r>
            <a:r>
              <a:rPr lang="en-GB" baseline="0" dirty="0"/>
              <a:t> use a referee from a school you have worked at it must be the </a:t>
            </a:r>
            <a:r>
              <a:rPr lang="en-GB" baseline="0" dirty="0" err="1"/>
              <a:t>headteacher</a:t>
            </a:r>
            <a:r>
              <a:rPr lang="en-GB" baseline="0" dirty="0"/>
              <a:t>.</a:t>
            </a:r>
            <a:endParaRPr lang="en-GB" dirty="0"/>
          </a:p>
        </p:txBody>
      </p:sp>
      <p:sp>
        <p:nvSpPr>
          <p:cNvPr id="4" name="Slide Number Placeholder 3"/>
          <p:cNvSpPr>
            <a:spLocks noGrp="1"/>
          </p:cNvSpPr>
          <p:nvPr>
            <p:ph type="sldNum" sz="quarter" idx="10"/>
          </p:nvPr>
        </p:nvSpPr>
        <p:spPr/>
        <p:txBody>
          <a:bodyPr/>
          <a:lstStyle/>
          <a:p>
            <a:fld id="{C5ABB7FA-2627-47C9-9258-FDF90D155C04}" type="slidenum">
              <a:rPr lang="en-GB" smtClean="0"/>
              <a:pPr/>
              <a:t>17</a:t>
            </a:fld>
            <a:endParaRPr lang="en-GB"/>
          </a:p>
        </p:txBody>
      </p:sp>
    </p:spTree>
    <p:extLst>
      <p:ext uri="{BB962C8B-B14F-4D97-AF65-F5344CB8AC3E}">
        <p14:creationId xmlns:p14="http://schemas.microsoft.com/office/powerpoint/2010/main" val="3393950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81075"/>
            <a:ext cx="7772400" cy="1470025"/>
          </a:xfrm>
        </p:spPr>
        <p:txBody>
          <a:bodyPr>
            <a:noAutofit/>
          </a:bodyPr>
          <a:lstStyle>
            <a:lvl1pPr algn="l">
              <a:defRPr lang="en-GB" sz="5400" b="1" kern="1200" noProof="0" dirty="0" smtClean="0">
                <a:solidFill>
                  <a:srgbClr val="104F75"/>
                </a:solidFill>
                <a:latin typeface="+mj-lt"/>
                <a:ea typeface="+mn-ea"/>
                <a:cs typeface="+mn-cs"/>
              </a:defRPr>
            </a:lvl1pPr>
          </a:lstStyle>
          <a:p>
            <a:r>
              <a:rPr lang="en-US" dirty="0"/>
              <a:t>Click to edit Master title style</a:t>
            </a:r>
            <a:endParaRPr lang="en-GB" dirty="0"/>
          </a:p>
        </p:txBody>
      </p:sp>
      <p:sp>
        <p:nvSpPr>
          <p:cNvPr id="3" name="Subtitle 2"/>
          <p:cNvSpPr>
            <a:spLocks noGrp="1"/>
          </p:cNvSpPr>
          <p:nvPr>
            <p:ph type="subTitle" idx="1"/>
          </p:nvPr>
        </p:nvSpPr>
        <p:spPr>
          <a:xfrm>
            <a:off x="683568" y="2924944"/>
            <a:ext cx="6400800" cy="1752600"/>
          </a:xfrm>
        </p:spPr>
        <p:txBody>
          <a:bodyPr>
            <a:noAutofit/>
          </a:bodyPr>
          <a:lstStyle>
            <a:lvl1pPr marL="0" indent="0" algn="l">
              <a:buNone/>
              <a:defRPr sz="2000" b="1">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GB" dirty="0"/>
          </a:p>
        </p:txBody>
      </p:sp>
      <p:sp>
        <p:nvSpPr>
          <p:cNvPr id="12" name="Date Placeholder 3"/>
          <p:cNvSpPr>
            <a:spLocks noGrp="1"/>
          </p:cNvSpPr>
          <p:nvPr>
            <p:ph type="dt" sz="half" idx="2"/>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28/04/2016</a:t>
            </a:fld>
            <a:endParaRPr lang="en-GB" dirty="0"/>
          </a:p>
        </p:txBody>
      </p:sp>
      <p:sp>
        <p:nvSpPr>
          <p:cNvPr id="13"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dirty="0"/>
          </a:p>
        </p:txBody>
      </p:sp>
      <p:sp>
        <p:nvSpPr>
          <p:cNvPr id="14"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dirty="0"/>
          </a:p>
        </p:txBody>
      </p:sp>
    </p:spTree>
    <p:extLst>
      <p:ext uri="{BB962C8B-B14F-4D97-AF65-F5344CB8AC3E}">
        <p14:creationId xmlns:p14="http://schemas.microsoft.com/office/powerpoint/2010/main" val="287227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28/04/2016</a:t>
            </a:fld>
            <a:endParaRPr lang="en-GB" dirty="0"/>
          </a:p>
        </p:txBody>
      </p:sp>
      <p:sp>
        <p:nvSpPr>
          <p:cNvPr id="6"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dirty="0"/>
          </a:p>
        </p:txBody>
      </p:sp>
      <p:sp>
        <p:nvSpPr>
          <p:cNvPr id="7"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dirty="0"/>
          </a:p>
        </p:txBody>
      </p:sp>
    </p:spTree>
    <p:extLst>
      <p:ext uri="{BB962C8B-B14F-4D97-AF65-F5344CB8AC3E}">
        <p14:creationId xmlns:p14="http://schemas.microsoft.com/office/powerpoint/2010/main" val="153667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2" y="335919"/>
            <a:ext cx="7775575" cy="645155"/>
          </a:xfrm>
        </p:spPr>
        <p:txBody>
          <a:bodyPr vert="horz" lIns="91440" tIns="45720" rIns="91440" bIns="45720" rtlCol="0" anchor="ctr">
            <a:noAutofit/>
          </a:bodyPr>
          <a:lstStyle>
            <a:lvl1pPr>
              <a:defRPr lang="en-GB" dirty="0"/>
            </a:lvl1pPr>
          </a:lstStyle>
          <a:p>
            <a:pPr lvl="0"/>
            <a:r>
              <a:rPr lang="en-US" dirty="0"/>
              <a:t>Click to edit Master title style</a:t>
            </a:r>
            <a:endParaRPr lang="en-GB" dirty="0"/>
          </a:p>
        </p:txBody>
      </p:sp>
      <p:sp>
        <p:nvSpPr>
          <p:cNvPr id="3" name="Picture Placeholder 2"/>
          <p:cNvSpPr>
            <a:spLocks noGrp="1"/>
          </p:cNvSpPr>
          <p:nvPr>
            <p:ph type="pic" idx="1"/>
          </p:nvPr>
        </p:nvSpPr>
        <p:spPr>
          <a:xfrm>
            <a:off x="1872271" y="1187202"/>
            <a:ext cx="5256584" cy="4112369"/>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63688" y="5445571"/>
            <a:ext cx="5486400" cy="35969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3"/>
          <p:cNvSpPr>
            <a:spLocks noGrp="1"/>
          </p:cNvSpPr>
          <p:nvPr>
            <p:ph type="dt" sz="half" idx="10"/>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28/04/2016</a:t>
            </a:fld>
            <a:endParaRPr lang="en-GB" dirty="0"/>
          </a:p>
        </p:txBody>
      </p:sp>
      <p:sp>
        <p:nvSpPr>
          <p:cNvPr id="9"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dirty="0"/>
          </a:p>
        </p:txBody>
      </p:sp>
      <p:sp>
        <p:nvSpPr>
          <p:cNvPr id="10"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dirty="0"/>
          </a:p>
        </p:txBody>
      </p:sp>
    </p:spTree>
    <p:extLst>
      <p:ext uri="{BB962C8B-B14F-4D97-AF65-F5344CB8AC3E}">
        <p14:creationId xmlns:p14="http://schemas.microsoft.com/office/powerpoint/2010/main" val="3487876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Date Placeholder 2"/>
          <p:cNvSpPr>
            <a:spLocks noGrp="1"/>
          </p:cNvSpPr>
          <p:nvPr>
            <p:ph type="dt" sz="half" idx="10"/>
          </p:nvPr>
        </p:nvSpPr>
        <p:spPr/>
        <p:txBody>
          <a:bodyPr/>
          <a:lstStyle/>
          <a:p>
            <a:fld id="{B5E69749-5551-4F5F-A3EA-C88943F21456}" type="datetimeFigureOut">
              <a:rPr lang="en-GB" smtClean="0"/>
              <a:pPr/>
              <a:t>28/04/2016</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5DB98E5A-76C0-453E-B1E0-BC4AB04722D5}" type="slidenum">
              <a:rPr lang="en-GB" smtClean="0"/>
              <a:pPr/>
              <a:t>‹#›</a:t>
            </a:fld>
            <a:endParaRPr lang="en-GB" dirty="0"/>
          </a:p>
        </p:txBody>
      </p:sp>
    </p:spTree>
    <p:extLst>
      <p:ext uri="{BB962C8B-B14F-4D97-AF65-F5344CB8AC3E}">
        <p14:creationId xmlns:p14="http://schemas.microsoft.com/office/powerpoint/2010/main" val="171037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333374"/>
            <a:ext cx="7775575" cy="647701"/>
          </a:xfrm>
        </p:spPr>
        <p:txBody>
          <a:bodyPr/>
          <a:lstStyle/>
          <a:p>
            <a:r>
              <a:rPr lang="en-US"/>
              <a:t>Click to edit Master title style</a:t>
            </a:r>
            <a:endParaRPr lang="en-GB"/>
          </a:p>
        </p:txBody>
      </p:sp>
      <p:sp>
        <p:nvSpPr>
          <p:cNvPr id="3" name="Content Placeholder 2"/>
          <p:cNvSpPr>
            <a:spLocks noGrp="1"/>
          </p:cNvSpPr>
          <p:nvPr>
            <p:ph idx="1"/>
          </p:nvPr>
        </p:nvSpPr>
        <p:spPr>
          <a:xfrm>
            <a:off x="684212" y="1196976"/>
            <a:ext cx="7775575" cy="4679949"/>
          </a:xfrm>
        </p:spPr>
        <p:txBody>
          <a:bodyPr/>
          <a:lstStyle>
            <a:lvl1pPr marL="342900" marR="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1pPr>
            <a:lvl2pPr marL="742950" marR="0"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2pPr>
            <a:lvl3pPr marL="11430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3pPr>
            <a:lvl4pPr marL="16002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4pPr>
            <a:lvl5pPr marL="20574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5pPr>
          </a:lstStyle>
          <a:p>
            <a:pPr marL="342900" marR="0" lvl="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1" i="0" u="none" strike="noStrike" kern="1200" cap="none" spc="0" normalizeH="0" baseline="0" noProof="0" dirty="0">
                <a:ln>
                  <a:noFill/>
                </a:ln>
                <a:solidFill>
                  <a:prstClr val="black"/>
                </a:solidFill>
                <a:effectLst/>
                <a:uLnTx/>
                <a:uFillTx/>
                <a:latin typeface="+mn-lt"/>
                <a:ea typeface="+mn-ea"/>
                <a:cs typeface="+mn-cs"/>
              </a:rPr>
              <a:t>Click to edit Master text styles</a:t>
            </a:r>
          </a:p>
          <a:p>
            <a:pPr marL="742950" marR="0" lvl="1"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Fifth level</a:t>
            </a:r>
            <a:endParaRPr kumimoji="0" lang="en-GB" sz="1600" b="0" i="0" u="none" strike="noStrike" kern="1200" cap="none" spc="0" normalizeH="0" baseline="0" noProof="0" dirty="0">
              <a:ln>
                <a:noFill/>
              </a:ln>
              <a:solidFill>
                <a:prstClr val="black"/>
              </a:solidFill>
              <a:effectLst/>
              <a:uLnTx/>
              <a:uFillTx/>
              <a:latin typeface="+mn-lt"/>
              <a:ea typeface="+mn-ea"/>
              <a:cs typeface="+mn-cs"/>
            </a:endParaRPr>
          </a:p>
        </p:txBody>
      </p:sp>
      <p:sp>
        <p:nvSpPr>
          <p:cNvPr id="7" name="Date Placeholder 3"/>
          <p:cNvSpPr>
            <a:spLocks noGrp="1"/>
          </p:cNvSpPr>
          <p:nvPr>
            <p:ph type="dt" sz="half" idx="2"/>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28/04/2016</a:t>
            </a:fld>
            <a:endParaRPr lang="en-GB" dirty="0"/>
          </a:p>
        </p:txBody>
      </p:sp>
      <p:sp>
        <p:nvSpPr>
          <p:cNvPr id="8"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dirty="0"/>
          </a:p>
        </p:txBody>
      </p:sp>
      <p:sp>
        <p:nvSpPr>
          <p:cNvPr id="9"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dirty="0"/>
          </a:p>
        </p:txBody>
      </p:sp>
    </p:spTree>
    <p:extLst>
      <p:ext uri="{BB962C8B-B14F-4D97-AF65-F5344CB8AC3E}">
        <p14:creationId xmlns:p14="http://schemas.microsoft.com/office/powerpoint/2010/main" val="2017596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921" y="981075"/>
            <a:ext cx="7775575" cy="1253337"/>
          </a:xfrm>
        </p:spPr>
        <p:txBody>
          <a:bodyPr anchor="t"/>
          <a:lstStyle>
            <a:lvl1pPr algn="l">
              <a:defRPr sz="4000" b="1" cap="none" baseline="0"/>
            </a:lvl1pPr>
          </a:lstStyle>
          <a:p>
            <a:r>
              <a:rPr lang="en-US" dirty="0"/>
              <a:t>Click to edit Master title style</a:t>
            </a:r>
            <a:endParaRPr lang="en-GB" dirty="0"/>
          </a:p>
        </p:txBody>
      </p:sp>
      <p:sp>
        <p:nvSpPr>
          <p:cNvPr id="3" name="Text Placeholder 2"/>
          <p:cNvSpPr>
            <a:spLocks noGrp="1"/>
          </p:cNvSpPr>
          <p:nvPr>
            <p:ph type="body" idx="1"/>
          </p:nvPr>
        </p:nvSpPr>
        <p:spPr>
          <a:xfrm>
            <a:off x="691109" y="2420888"/>
            <a:ext cx="7775575" cy="1500187"/>
          </a:xfrm>
        </p:spPr>
        <p:txBody>
          <a:bodyPr anchor="t" anchorCtr="0"/>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Date Placeholder 3"/>
          <p:cNvSpPr>
            <a:spLocks noGrp="1"/>
          </p:cNvSpPr>
          <p:nvPr>
            <p:ph type="dt" sz="half" idx="2"/>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28/04/2016</a:t>
            </a:fld>
            <a:endParaRPr lang="en-GB" dirty="0"/>
          </a:p>
        </p:txBody>
      </p:sp>
      <p:sp>
        <p:nvSpPr>
          <p:cNvPr id="8"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dirty="0"/>
          </a:p>
        </p:txBody>
      </p:sp>
      <p:sp>
        <p:nvSpPr>
          <p:cNvPr id="9"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dirty="0"/>
          </a:p>
        </p:txBody>
      </p:sp>
    </p:spTree>
    <p:extLst>
      <p:ext uri="{BB962C8B-B14F-4D97-AF65-F5344CB8AC3E}">
        <p14:creationId xmlns:p14="http://schemas.microsoft.com/office/powerpoint/2010/main" val="2003298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4212" y="1196975"/>
            <a:ext cx="3811587" cy="4679950"/>
          </a:xfrm>
        </p:spPr>
        <p:txBody>
          <a:bodyPr/>
          <a:lstStyle>
            <a:lvl1pPr marL="342900" marR="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1pPr>
            <a:lvl2pPr marL="742950" marR="0"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2pPr>
            <a:lvl3pPr marL="11430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3pPr>
            <a:lvl4pPr marL="16002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4pPr>
            <a:lvl5pPr marL="20574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1" i="0" u="none" strike="noStrike" kern="1200" cap="none" spc="0" normalizeH="0" baseline="0" noProof="0" dirty="0">
                <a:ln>
                  <a:noFill/>
                </a:ln>
                <a:solidFill>
                  <a:prstClr val="black"/>
                </a:solidFill>
                <a:effectLst/>
                <a:uLnTx/>
                <a:uFillTx/>
                <a:latin typeface="+mn-lt"/>
                <a:ea typeface="+mn-ea"/>
                <a:cs typeface="+mn-cs"/>
              </a:rPr>
              <a:t>Click to edit Master text styles</a:t>
            </a:r>
          </a:p>
          <a:p>
            <a:pPr marL="742950" marR="0" lvl="1"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Fifth level</a:t>
            </a:r>
            <a:endParaRPr kumimoji="0" lang="en-GB" sz="1600" b="0" i="0" u="none" strike="noStrike" kern="1200" cap="none" spc="0" normalizeH="0" baseline="0" noProof="0" dirty="0">
              <a:ln>
                <a:noFill/>
              </a:ln>
              <a:solidFill>
                <a:prstClr val="black"/>
              </a:solidFill>
              <a:effectLst/>
              <a:uLnTx/>
              <a:uFillTx/>
              <a:latin typeface="+mn-lt"/>
              <a:ea typeface="+mn-ea"/>
              <a:cs typeface="+mn-cs"/>
            </a:endParaRPr>
          </a:p>
        </p:txBody>
      </p:sp>
      <p:sp>
        <p:nvSpPr>
          <p:cNvPr id="4" name="Content Placeholder 3"/>
          <p:cNvSpPr>
            <a:spLocks noGrp="1"/>
          </p:cNvSpPr>
          <p:nvPr>
            <p:ph sz="half" idx="2"/>
          </p:nvPr>
        </p:nvSpPr>
        <p:spPr>
          <a:xfrm>
            <a:off x="4648200" y="1196975"/>
            <a:ext cx="3811588" cy="4679950"/>
          </a:xfrm>
        </p:spPr>
        <p:txBody>
          <a:bodyPr/>
          <a:lstStyle>
            <a:lvl1pPr marL="342900" marR="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1pPr>
            <a:lvl2pPr marL="742950" marR="0"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2pPr>
            <a:lvl3pPr marL="11430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3pPr>
            <a:lvl4pPr marL="16002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4pPr>
            <a:lvl5pPr marL="20574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1" i="0" u="none" strike="noStrike" kern="1200" cap="none" spc="0" normalizeH="0" baseline="0" noProof="0" dirty="0">
                <a:ln>
                  <a:noFill/>
                </a:ln>
                <a:solidFill>
                  <a:prstClr val="black"/>
                </a:solidFill>
                <a:effectLst/>
                <a:uLnTx/>
                <a:uFillTx/>
                <a:latin typeface="+mn-lt"/>
                <a:ea typeface="+mn-ea"/>
                <a:cs typeface="+mn-cs"/>
              </a:rPr>
              <a:t>Click to edit Master text styles</a:t>
            </a:r>
          </a:p>
          <a:p>
            <a:pPr marL="742950" marR="0" lvl="1"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Fifth level</a:t>
            </a:r>
            <a:endParaRPr kumimoji="0" lang="en-GB" sz="16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Date Placeholder 3"/>
          <p:cNvSpPr>
            <a:spLocks noGrp="1"/>
          </p:cNvSpPr>
          <p:nvPr>
            <p:ph type="dt" sz="half" idx="10"/>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28/04/2016</a:t>
            </a:fld>
            <a:endParaRPr lang="en-GB" dirty="0"/>
          </a:p>
        </p:txBody>
      </p:sp>
      <p:sp>
        <p:nvSpPr>
          <p:cNvPr id="9"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dirty="0"/>
          </a:p>
        </p:txBody>
      </p:sp>
      <p:sp>
        <p:nvSpPr>
          <p:cNvPr id="10"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dirty="0"/>
          </a:p>
        </p:txBody>
      </p:sp>
    </p:spTree>
    <p:extLst>
      <p:ext uri="{BB962C8B-B14F-4D97-AF65-F5344CB8AC3E}">
        <p14:creationId xmlns:p14="http://schemas.microsoft.com/office/powerpoint/2010/main" val="4204497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Emphasis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4213" y="1196975"/>
            <a:ext cx="3811587" cy="4679950"/>
          </a:xfrm>
        </p:spPr>
        <p:txBody>
          <a:bodyPr/>
          <a:lstStyle>
            <a:lvl1pPr marL="0" marR="0" indent="0" algn="l" defTabSz="914400" rtl="0" eaLnBrk="1" fontAlgn="auto" latinLnBrk="0" hangingPunct="1">
              <a:lnSpc>
                <a:spcPct val="120000"/>
              </a:lnSpc>
              <a:spcBef>
                <a:spcPts val="0"/>
              </a:spcBef>
              <a:spcAft>
                <a:spcPts val="600"/>
              </a:spcAft>
              <a:buClr>
                <a:srgbClr val="1F497D"/>
              </a:buClr>
              <a:buSzTx/>
              <a:buFontTx/>
              <a:buNone/>
              <a:tabLst/>
              <a:defRPr sz="2000"/>
            </a:lvl1pPr>
            <a:lvl2pPr marL="742950" marR="0"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2pPr>
            <a:lvl3pPr marL="11430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3pPr>
            <a:lvl4pPr marL="16002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4pPr>
            <a:lvl5pPr marL="20574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1" i="0" u="none" strike="noStrike" kern="1200" cap="none" spc="0" normalizeH="0" baseline="0" noProof="0" dirty="0">
                <a:ln>
                  <a:noFill/>
                </a:ln>
                <a:solidFill>
                  <a:prstClr val="black"/>
                </a:solidFill>
                <a:effectLst/>
                <a:uLnTx/>
                <a:uFillTx/>
                <a:latin typeface="+mn-lt"/>
                <a:ea typeface="+mn-ea"/>
                <a:cs typeface="+mn-cs"/>
              </a:rPr>
              <a:t>Click to edit Master text styles</a:t>
            </a:r>
          </a:p>
          <a:p>
            <a:pPr marL="742950" marR="0" lvl="1"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Fifth level</a:t>
            </a:r>
            <a:endParaRPr kumimoji="0" lang="en-GB" sz="1600" b="0" i="0" u="none" strike="noStrike" kern="1200" cap="none" spc="0" normalizeH="0" baseline="0" noProof="0" dirty="0">
              <a:ln>
                <a:noFill/>
              </a:ln>
              <a:solidFill>
                <a:prstClr val="black"/>
              </a:solidFill>
              <a:effectLst/>
              <a:uLnTx/>
              <a:uFillTx/>
              <a:latin typeface="+mn-lt"/>
              <a:ea typeface="+mn-ea"/>
              <a:cs typeface="+mn-cs"/>
            </a:endParaRPr>
          </a:p>
        </p:txBody>
      </p:sp>
      <p:sp>
        <p:nvSpPr>
          <p:cNvPr id="4" name="Content Placeholder 3"/>
          <p:cNvSpPr>
            <a:spLocks noGrp="1"/>
          </p:cNvSpPr>
          <p:nvPr>
            <p:ph sz="half" idx="2"/>
          </p:nvPr>
        </p:nvSpPr>
        <p:spPr>
          <a:xfrm>
            <a:off x="4648201" y="1339474"/>
            <a:ext cx="3811588" cy="830997"/>
          </a:xfrm>
          <a:solidFill>
            <a:srgbClr val="C6E0E4"/>
          </a:solidFill>
          <a:ln>
            <a:solidFill>
              <a:schemeClr val="tx2"/>
            </a:solidFill>
          </a:ln>
        </p:spPr>
        <p:txBody>
          <a:bodyPr vert="horz" lIns="108000" tIns="45720" rIns="91440" bIns="45720" rtlCol="0">
            <a:spAutoFit/>
          </a:bodyPr>
          <a:lstStyle>
            <a:lvl1pPr marL="0" marR="0" indent="0" algn="l" defTabSz="914400" rtl="0" eaLnBrk="1" fontAlgn="auto" latinLnBrk="0" hangingPunct="1">
              <a:lnSpc>
                <a:spcPct val="120000"/>
              </a:lnSpc>
              <a:spcBef>
                <a:spcPts val="0"/>
              </a:spcBef>
              <a:spcAft>
                <a:spcPts val="600"/>
              </a:spcAft>
              <a:buClr>
                <a:srgbClr val="1F497D"/>
              </a:buClr>
              <a:buSzTx/>
              <a:buFontTx/>
              <a:buNone/>
              <a:tabLst/>
              <a:defRPr lang="en-US" dirty="0" smtClean="0"/>
            </a:lvl1pPr>
            <a:lvl2pPr marL="742950" marR="0"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2pPr>
            <a:lvl3pPr marL="11430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3pPr>
            <a:lvl4pPr marL="16002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4pPr>
            <a:lvl5pPr marL="20574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5pPr>
          </a:lstStyle>
          <a:p>
            <a:pPr marL="342900" marR="0" lvl="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1" i="0" u="none" strike="noStrike" kern="1200" cap="none" spc="0" normalizeH="0" baseline="0" noProof="0" dirty="0">
                <a:ln>
                  <a:noFill/>
                </a:ln>
                <a:solidFill>
                  <a:prstClr val="black"/>
                </a:solidFill>
                <a:effectLst/>
                <a:uLnTx/>
                <a:uFillTx/>
                <a:latin typeface="+mn-lt"/>
                <a:ea typeface="+mn-ea"/>
                <a:cs typeface="+mn-cs"/>
              </a:rPr>
              <a:t>Click to edit Master text styles</a:t>
            </a:r>
          </a:p>
        </p:txBody>
      </p:sp>
      <p:sp>
        <p:nvSpPr>
          <p:cNvPr id="8" name="Date Placeholder 3"/>
          <p:cNvSpPr>
            <a:spLocks noGrp="1"/>
          </p:cNvSpPr>
          <p:nvPr>
            <p:ph type="dt" sz="half" idx="10"/>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28/04/2016</a:t>
            </a:fld>
            <a:endParaRPr lang="en-GB" dirty="0"/>
          </a:p>
        </p:txBody>
      </p:sp>
      <p:sp>
        <p:nvSpPr>
          <p:cNvPr id="9"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dirty="0"/>
          </a:p>
        </p:txBody>
      </p:sp>
      <p:sp>
        <p:nvSpPr>
          <p:cNvPr id="10"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dirty="0"/>
          </a:p>
        </p:txBody>
      </p:sp>
    </p:spTree>
    <p:extLst>
      <p:ext uri="{BB962C8B-B14F-4D97-AF65-F5344CB8AC3E}">
        <p14:creationId xmlns:p14="http://schemas.microsoft.com/office/powerpoint/2010/main" val="2511808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84213" y="1196975"/>
            <a:ext cx="3813175" cy="648097"/>
          </a:xfrm>
          <a:solidFill>
            <a:srgbClr val="C6E0E4"/>
          </a:solidFill>
          <a:ln>
            <a:solidFill>
              <a:schemeClr val="tx2"/>
            </a:solidFill>
          </a:ln>
        </p:spPr>
        <p:txBody>
          <a:bodyPr vert="horz" lIns="91440" tIns="45720" rIns="91440" bIns="45720" rtlCol="0">
            <a:noAutofit/>
          </a:bodyPr>
          <a:lstStyle>
            <a:lvl1pPr>
              <a:defRPr lang="en-US" dirty="0" smtClean="0"/>
            </a:lvl1pPr>
          </a:lstStyle>
          <a:p>
            <a:pPr lvl="0"/>
            <a:r>
              <a:rPr lang="en-US" dirty="0"/>
              <a:t>Click to edit Master text styles</a:t>
            </a:r>
          </a:p>
        </p:txBody>
      </p:sp>
      <p:sp>
        <p:nvSpPr>
          <p:cNvPr id="4" name="Content Placeholder 3"/>
          <p:cNvSpPr>
            <a:spLocks noGrp="1"/>
          </p:cNvSpPr>
          <p:nvPr>
            <p:ph sz="half" idx="2"/>
          </p:nvPr>
        </p:nvSpPr>
        <p:spPr>
          <a:xfrm>
            <a:off x="684213" y="1845072"/>
            <a:ext cx="3813175" cy="4031853"/>
          </a:xfrm>
          <a:ln>
            <a:solidFill>
              <a:schemeClr val="tx2"/>
            </a:solidFill>
          </a:ln>
        </p:spPr>
        <p:txBody>
          <a:bodyPr/>
          <a:lstStyle>
            <a:lvl1pPr>
              <a:defRPr sz="2000"/>
            </a:lvl1pPr>
            <a:lvl2pPr>
              <a:defRPr sz="2000"/>
            </a:lvl2pPr>
            <a:lvl3pPr>
              <a:defRPr sz="20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4645026" y="1196975"/>
            <a:ext cx="3814763" cy="648097"/>
          </a:xfrm>
          <a:solidFill>
            <a:srgbClr val="C6E0E4"/>
          </a:solidFill>
          <a:ln>
            <a:solidFill>
              <a:schemeClr val="tx2"/>
            </a:solidFill>
          </a:ln>
        </p:spPr>
        <p:txBody>
          <a:bodyPr vert="horz" lIns="91440" tIns="45720" rIns="91440" bIns="45720" rtlCol="0">
            <a:noAutofit/>
          </a:bodyPr>
          <a:lstStyle>
            <a:lvl1pPr>
              <a:defRPr lang="en-US" dirty="0" smtClean="0"/>
            </a:lvl1pPr>
          </a:lstStyle>
          <a:p>
            <a:pPr lvl="0"/>
            <a:r>
              <a:rPr lang="en-US" dirty="0"/>
              <a:t>Click to edit Master text styles</a:t>
            </a:r>
          </a:p>
        </p:txBody>
      </p:sp>
      <p:sp>
        <p:nvSpPr>
          <p:cNvPr id="6" name="Content Placeholder 5"/>
          <p:cNvSpPr>
            <a:spLocks noGrp="1"/>
          </p:cNvSpPr>
          <p:nvPr>
            <p:ph sz="quarter" idx="4"/>
          </p:nvPr>
        </p:nvSpPr>
        <p:spPr>
          <a:xfrm>
            <a:off x="4645026" y="1845072"/>
            <a:ext cx="3814763" cy="4031853"/>
          </a:xfrm>
          <a:ln>
            <a:solidFill>
              <a:schemeClr val="tx2"/>
            </a:solidFill>
          </a:ln>
        </p:spPr>
        <p:txBody>
          <a:bodyPr/>
          <a:lstStyle>
            <a:lvl1pPr>
              <a:defRPr sz="2000"/>
            </a:lvl1pPr>
            <a:lvl2pPr>
              <a:defRPr sz="2000"/>
            </a:lvl2pPr>
            <a:lvl3pPr>
              <a:defRPr sz="20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Date Placeholder 3"/>
          <p:cNvSpPr>
            <a:spLocks noGrp="1"/>
          </p:cNvSpPr>
          <p:nvPr>
            <p:ph type="dt" sz="half" idx="10"/>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28/04/2016</a:t>
            </a:fld>
            <a:endParaRPr lang="en-GB" dirty="0"/>
          </a:p>
        </p:txBody>
      </p:sp>
      <p:sp>
        <p:nvSpPr>
          <p:cNvPr id="11" name="Footer Placeholder 4"/>
          <p:cNvSpPr>
            <a:spLocks noGrp="1"/>
          </p:cNvSpPr>
          <p:nvPr>
            <p:ph type="ftr" sz="quarter" idx="11"/>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dirty="0"/>
          </a:p>
        </p:txBody>
      </p:sp>
      <p:sp>
        <p:nvSpPr>
          <p:cNvPr id="12" name="Slide Number Placeholder 5"/>
          <p:cNvSpPr>
            <a:spLocks noGrp="1"/>
          </p:cNvSpPr>
          <p:nvPr>
            <p:ph type="sldNum" sz="quarter" idx="12"/>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dirty="0"/>
          </a:p>
        </p:txBody>
      </p:sp>
    </p:spTree>
    <p:extLst>
      <p:ext uri="{BB962C8B-B14F-4D97-AF65-F5344CB8AC3E}">
        <p14:creationId xmlns:p14="http://schemas.microsoft.com/office/powerpoint/2010/main" val="822229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with Bor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sz="half" idx="1"/>
          </p:nvPr>
        </p:nvSpPr>
        <p:spPr>
          <a:xfrm>
            <a:off x="684212" y="1196975"/>
            <a:ext cx="3811587" cy="4752976"/>
          </a:xfrm>
        </p:spPr>
        <p:txBody>
          <a:bodyPr/>
          <a:lstStyle>
            <a:lvl1pPr marL="342900" marR="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1pPr>
            <a:lvl2pPr marL="742950" marR="0"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2pPr>
            <a:lvl3pPr marL="11430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3pPr>
            <a:lvl4pPr marL="16002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4pPr>
            <a:lvl5pPr marL="20574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1" i="0" u="none" strike="noStrike" kern="1200" cap="none" spc="0" normalizeH="0" baseline="0" noProof="0" dirty="0">
                <a:ln>
                  <a:noFill/>
                </a:ln>
                <a:solidFill>
                  <a:prstClr val="black"/>
                </a:solidFill>
                <a:effectLst/>
                <a:uLnTx/>
                <a:uFillTx/>
                <a:latin typeface="+mn-lt"/>
                <a:ea typeface="+mn-ea"/>
                <a:cs typeface="+mn-cs"/>
              </a:rPr>
              <a:t>Click to edit Master text styles</a:t>
            </a:r>
          </a:p>
          <a:p>
            <a:pPr marL="742950" marR="0" lvl="1"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Fifth level</a:t>
            </a:r>
            <a:endParaRPr kumimoji="0" lang="en-GB" sz="1600" b="0" i="0" u="none" strike="noStrike" kern="1200" cap="none" spc="0" normalizeH="0" baseline="0" noProof="0" dirty="0">
              <a:ln>
                <a:noFill/>
              </a:ln>
              <a:solidFill>
                <a:prstClr val="black"/>
              </a:solidFill>
              <a:effectLst/>
              <a:uLnTx/>
              <a:uFillTx/>
              <a:latin typeface="+mn-lt"/>
              <a:ea typeface="+mn-ea"/>
              <a:cs typeface="+mn-cs"/>
            </a:endParaRPr>
          </a:p>
        </p:txBody>
      </p:sp>
      <p:sp>
        <p:nvSpPr>
          <p:cNvPr id="4" name="Content Placeholder 3"/>
          <p:cNvSpPr>
            <a:spLocks noGrp="1"/>
          </p:cNvSpPr>
          <p:nvPr>
            <p:ph sz="half" idx="2"/>
          </p:nvPr>
        </p:nvSpPr>
        <p:spPr>
          <a:xfrm>
            <a:off x="4648200" y="1196975"/>
            <a:ext cx="3811588" cy="4752976"/>
          </a:xfrm>
          <a:ln>
            <a:solidFill>
              <a:schemeClr val="tx2"/>
            </a:solidFill>
          </a:ln>
        </p:spPr>
        <p:txBody>
          <a:bodyPr/>
          <a:lstStyle>
            <a:lvl1pPr marL="342900" marR="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1pPr>
            <a:lvl2pPr marL="742950" marR="0"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2pPr>
            <a:lvl3pPr marL="11430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3pPr>
            <a:lvl4pPr marL="16002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4pPr>
            <a:lvl5pPr marL="20574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1" i="0" u="none" strike="noStrike" kern="1200" cap="none" spc="0" normalizeH="0" baseline="0" noProof="0" dirty="0">
                <a:ln>
                  <a:noFill/>
                </a:ln>
                <a:solidFill>
                  <a:prstClr val="black"/>
                </a:solidFill>
                <a:effectLst/>
                <a:uLnTx/>
                <a:uFillTx/>
                <a:latin typeface="+mn-lt"/>
                <a:ea typeface="+mn-ea"/>
                <a:cs typeface="+mn-cs"/>
              </a:rPr>
              <a:t>Click to edit Master text styles</a:t>
            </a:r>
          </a:p>
          <a:p>
            <a:pPr marL="742950" marR="0" lvl="1"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Fifth level</a:t>
            </a:r>
            <a:endParaRPr kumimoji="0" lang="en-GB" sz="16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Date Placeholder 3"/>
          <p:cNvSpPr>
            <a:spLocks noGrp="1"/>
          </p:cNvSpPr>
          <p:nvPr>
            <p:ph type="dt" sz="half" idx="10"/>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28/04/2016</a:t>
            </a:fld>
            <a:endParaRPr lang="en-GB" dirty="0"/>
          </a:p>
        </p:txBody>
      </p:sp>
      <p:sp>
        <p:nvSpPr>
          <p:cNvPr id="9"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dirty="0"/>
          </a:p>
        </p:txBody>
      </p:sp>
      <p:sp>
        <p:nvSpPr>
          <p:cNvPr id="10"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dirty="0"/>
          </a:p>
        </p:txBody>
      </p:sp>
    </p:spTree>
    <p:extLst>
      <p:ext uri="{BB962C8B-B14F-4D97-AF65-F5344CB8AC3E}">
        <p14:creationId xmlns:p14="http://schemas.microsoft.com/office/powerpoint/2010/main" val="1796261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6" name="Date Placeholder 3"/>
          <p:cNvSpPr>
            <a:spLocks noGrp="1"/>
          </p:cNvSpPr>
          <p:nvPr>
            <p:ph type="dt" sz="half" idx="2"/>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28/04/2016</a:t>
            </a:fld>
            <a:endParaRPr lang="en-GB" dirty="0"/>
          </a:p>
        </p:txBody>
      </p:sp>
      <p:sp>
        <p:nvSpPr>
          <p:cNvPr id="7"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dirty="0"/>
          </a:p>
        </p:txBody>
      </p:sp>
      <p:sp>
        <p:nvSpPr>
          <p:cNvPr id="8"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dirty="0"/>
          </a:p>
        </p:txBody>
      </p:sp>
    </p:spTree>
    <p:extLst>
      <p:ext uri="{BB962C8B-B14F-4D97-AF65-F5344CB8AC3E}">
        <p14:creationId xmlns:p14="http://schemas.microsoft.com/office/powerpoint/2010/main" val="2476900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4213" y="332656"/>
            <a:ext cx="7775575" cy="648419"/>
          </a:xfrm>
          <a:prstGeom prst="rect">
            <a:avLst/>
          </a:prstGeom>
        </p:spPr>
        <p:txBody>
          <a:bodyPr vert="horz" lIns="91440" tIns="45720" rIns="91440" bIns="45720" rtlCol="0" anchor="ctr">
            <a:noAutofit/>
          </a:bodyPr>
          <a:lstStyle/>
          <a:p>
            <a:r>
              <a:rPr lang="en-US" dirty="0"/>
              <a:t>Click to edit Master title style</a:t>
            </a:r>
            <a:endParaRPr lang="en-GB" dirty="0"/>
          </a:p>
        </p:txBody>
      </p:sp>
      <p:sp>
        <p:nvSpPr>
          <p:cNvPr id="3" name="Text Placeholder 2"/>
          <p:cNvSpPr>
            <a:spLocks noGrp="1"/>
          </p:cNvSpPr>
          <p:nvPr>
            <p:ph type="body" idx="1"/>
          </p:nvPr>
        </p:nvSpPr>
        <p:spPr>
          <a:xfrm>
            <a:off x="684212" y="1196976"/>
            <a:ext cx="7775575" cy="4679949"/>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Date Placeholder 3"/>
          <p:cNvSpPr>
            <a:spLocks noGrp="1"/>
          </p:cNvSpPr>
          <p:nvPr>
            <p:ph type="dt" sz="half" idx="2"/>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28/04/2016</a:t>
            </a:fld>
            <a:endParaRPr lang="en-GB" dirty="0"/>
          </a:p>
        </p:txBody>
      </p:sp>
      <p:sp>
        <p:nvSpPr>
          <p:cNvPr id="8"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dirty="0"/>
          </a:p>
        </p:txBody>
      </p:sp>
      <p:sp>
        <p:nvSpPr>
          <p:cNvPr id="9"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dirty="0"/>
          </a:p>
        </p:txBody>
      </p:sp>
      <p:pic>
        <p:nvPicPr>
          <p:cNvPr id="11" name="Picture 10" descr="Department for Education"/>
          <p:cNvPicPr>
            <a:picLocks noChangeAspect="1"/>
          </p:cNvPicPr>
          <p:nvPr userDrawn="1"/>
        </p:nvPicPr>
        <p:blipFill>
          <a:blip r:embed="rId13" cstate="screen">
            <a:extLst>
              <a:ext uri="{28A0092B-C50C-407E-A947-70E740481C1C}">
                <a14:useLocalDpi xmlns:a14="http://schemas.microsoft.com/office/drawing/2010/main"/>
              </a:ext>
            </a:extLst>
          </a:blip>
          <a:srcRect/>
          <a:stretch>
            <a:fillRect/>
          </a:stretch>
        </p:blipFill>
        <p:spPr bwMode="auto">
          <a:xfrm>
            <a:off x="684213" y="5937814"/>
            <a:ext cx="1296194" cy="761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8346839"/>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8" r:id="rId6"/>
    <p:sldLayoutId id="2147483653" r:id="rId7"/>
    <p:sldLayoutId id="2147483659" r:id="rId8"/>
    <p:sldLayoutId id="2147483654" r:id="rId9"/>
    <p:sldLayoutId id="2147483655" r:id="rId10"/>
    <p:sldLayoutId id="2147483657" r:id="rId11"/>
  </p:sldLayoutIdLst>
  <p:txStyles>
    <p:titleStyle>
      <a:lvl1pPr algn="l" defTabSz="914400" rtl="0" eaLnBrk="1" latinLnBrk="0" hangingPunct="1">
        <a:spcBef>
          <a:spcPct val="0"/>
        </a:spcBef>
        <a:buNone/>
        <a:defRPr lang="en-GB" sz="3200" b="1" kern="1200" dirty="0">
          <a:solidFill>
            <a:srgbClr val="104F75"/>
          </a:solidFill>
          <a:latin typeface="+mj-lt"/>
          <a:ea typeface="+mj-ea"/>
          <a:cs typeface="+mj-cs"/>
        </a:defRPr>
      </a:lvl1pPr>
    </p:titleStyle>
    <p:bodyStyle>
      <a:lvl1pPr marL="342900" indent="-342900" algn="l" defTabSz="914400" rtl="0" eaLnBrk="1" latinLnBrk="0" hangingPunct="1">
        <a:lnSpc>
          <a:spcPct val="120000"/>
        </a:lnSpc>
        <a:spcBef>
          <a:spcPts val="0"/>
        </a:spcBef>
        <a:spcAft>
          <a:spcPts val="600"/>
        </a:spcAft>
        <a:buClr>
          <a:schemeClr val="tx2"/>
        </a:buClr>
        <a:buFont typeface="Wingdings" pitchFamily="2" charset="2"/>
        <a:buChar char="§"/>
        <a:defRPr sz="2000" b="1" kern="1200">
          <a:solidFill>
            <a:schemeClr val="tx1"/>
          </a:solidFill>
          <a:latin typeface="+mn-lt"/>
          <a:ea typeface="+mn-ea"/>
          <a:cs typeface="+mn-cs"/>
        </a:defRPr>
      </a:lvl1pPr>
      <a:lvl2pPr marL="742950" indent="-285750" algn="l" defTabSz="914400" rtl="0" eaLnBrk="1" latinLnBrk="0" hangingPunct="1">
        <a:lnSpc>
          <a:spcPct val="120000"/>
        </a:lnSpc>
        <a:spcBef>
          <a:spcPts val="0"/>
        </a:spcBef>
        <a:spcAft>
          <a:spcPts val="600"/>
        </a:spcAft>
        <a:buClr>
          <a:schemeClr val="tx2"/>
        </a:buClr>
        <a:buFont typeface="Wingdings"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0"/>
        </a:spcBef>
        <a:spcAft>
          <a:spcPts val="600"/>
        </a:spcAft>
        <a:buClr>
          <a:schemeClr val="tx2"/>
        </a:buClr>
        <a:buFont typeface="Wingdings"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0"/>
        </a:spcBef>
        <a:spcAft>
          <a:spcPts val="600"/>
        </a:spcAft>
        <a:buClr>
          <a:schemeClr val="tx2"/>
        </a:buClr>
        <a:buFont typeface="Wingdings"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0"/>
        </a:spcBef>
        <a:spcAft>
          <a:spcPts val="600"/>
        </a:spcAft>
        <a:buClr>
          <a:schemeClr val="tx2"/>
        </a:buClr>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ucas.com/ucas/teacher-training/apply-and-track/filling-your-application"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ucas.com/ucas/teacher-training"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1640185"/>
            <a:ext cx="4961232" cy="3671312"/>
          </a:xfrm>
          <a:prstGeom prst="rect">
            <a:avLst/>
          </a:prstGeom>
        </p:spPr>
      </p:pic>
      <p:pic>
        <p:nvPicPr>
          <p:cNvPr id="3" name="Picture 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961231" y="2530395"/>
            <a:ext cx="4283435" cy="1762701"/>
          </a:xfrm>
          <a:prstGeom prst="rect">
            <a:avLst/>
          </a:prstGeom>
        </p:spPr>
      </p:pic>
    </p:spTree>
    <p:extLst>
      <p:ext uri="{BB962C8B-B14F-4D97-AF65-F5344CB8AC3E}">
        <p14:creationId xmlns:p14="http://schemas.microsoft.com/office/powerpoint/2010/main" val="3192346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School-led teacher training</a:t>
            </a:r>
          </a:p>
        </p:txBody>
      </p:sp>
      <p:sp>
        <p:nvSpPr>
          <p:cNvPr id="3" name="Content Placeholder 2"/>
          <p:cNvSpPr>
            <a:spLocks noGrp="1"/>
          </p:cNvSpPr>
          <p:nvPr>
            <p:ph idx="1"/>
          </p:nvPr>
        </p:nvSpPr>
        <p:spPr>
          <a:xfrm>
            <a:off x="684212" y="1268760"/>
            <a:ext cx="7775575" cy="4320256"/>
          </a:xfrm>
        </p:spPr>
        <p:txBody>
          <a:bodyPr/>
          <a:lstStyle/>
          <a:p>
            <a:r>
              <a:rPr lang="en-GB" b="0" dirty="0"/>
              <a:t>51% of trainees in 2015/16 are on a school-led route.</a:t>
            </a:r>
          </a:p>
          <a:p>
            <a:endParaRPr lang="en-GB" b="0" dirty="0"/>
          </a:p>
          <a:p>
            <a:r>
              <a:rPr lang="en-GB" b="0" dirty="0"/>
              <a:t>School-led training gives you the chance to learn on the job in at least two schools.</a:t>
            </a:r>
          </a:p>
          <a:p>
            <a:pPr marL="0" indent="0">
              <a:buNone/>
            </a:pPr>
            <a:r>
              <a:rPr lang="en-GB" b="0" dirty="0"/>
              <a:t> </a:t>
            </a:r>
          </a:p>
          <a:p>
            <a:r>
              <a:rPr lang="en-GB" b="0" dirty="0"/>
              <a:t>You’ll work as part of the teaching team throughout your training, learning from experienced colleagues and putting your new skills into practice with their support and encouragement.</a:t>
            </a:r>
          </a:p>
          <a:p>
            <a:endParaRPr lang="en-GB" b="0" dirty="0"/>
          </a:p>
          <a:p>
            <a:pPr marL="0" indent="0">
              <a:buNone/>
            </a:pPr>
            <a:endParaRPr lang="en-GB" b="0" dirty="0"/>
          </a:p>
          <a:p>
            <a:endParaRPr lang="en-GB" sz="1800" b="0" dirty="0"/>
          </a:p>
          <a:p>
            <a:endParaRPr lang="en-GB" sz="2400" dirty="0"/>
          </a:p>
        </p:txBody>
      </p:sp>
    </p:spTree>
    <p:extLst>
      <p:ext uri="{BB962C8B-B14F-4D97-AF65-F5344CB8AC3E}">
        <p14:creationId xmlns:p14="http://schemas.microsoft.com/office/powerpoint/2010/main" val="761341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School-led teacher training</a:t>
            </a:r>
          </a:p>
        </p:txBody>
      </p:sp>
      <p:sp>
        <p:nvSpPr>
          <p:cNvPr id="3" name="Content Placeholder 2"/>
          <p:cNvSpPr>
            <a:spLocks noGrp="1"/>
          </p:cNvSpPr>
          <p:nvPr>
            <p:ph idx="1"/>
          </p:nvPr>
        </p:nvSpPr>
        <p:spPr>
          <a:xfrm>
            <a:off x="684212" y="1268760"/>
            <a:ext cx="7775575" cy="4320256"/>
          </a:xfrm>
        </p:spPr>
        <p:txBody>
          <a:bodyPr/>
          <a:lstStyle/>
          <a:p>
            <a:endParaRPr lang="en-GB" sz="1800" dirty="0"/>
          </a:p>
          <a:p>
            <a:r>
              <a:rPr lang="en-GB" sz="1800" b="0" dirty="0"/>
              <a:t>School-led courses generally last a year and result in the award of QTS. Most include a postgraduate qualification, which is likely to carry with it master’s-level credits. </a:t>
            </a:r>
          </a:p>
          <a:p>
            <a:endParaRPr lang="en-GB" sz="1800" b="0" dirty="0"/>
          </a:p>
          <a:p>
            <a:r>
              <a:rPr lang="en-GB" sz="1800" b="0" dirty="0"/>
              <a:t>You should check the exact details of individual courses on UCAS Teacher Training.</a:t>
            </a:r>
          </a:p>
          <a:p>
            <a:endParaRPr lang="en-GB" sz="1800" dirty="0"/>
          </a:p>
          <a:p>
            <a:r>
              <a:rPr lang="en-GB" sz="1800" b="0" dirty="0"/>
              <a:t>School-led courses are referred to as the SCITT (school-centred initial teacher training) programme and School Direct programme on UCAS Teacher Training, and you should use these terms when you search for a course.</a:t>
            </a:r>
          </a:p>
          <a:p>
            <a:endParaRPr lang="en-GB" sz="1800" b="0" dirty="0"/>
          </a:p>
          <a:p>
            <a:pPr marL="0" indent="0">
              <a:buNone/>
            </a:pPr>
            <a:endParaRPr lang="en-GB" sz="1800" b="0" dirty="0"/>
          </a:p>
          <a:p>
            <a:pPr marL="0" indent="0">
              <a:buNone/>
            </a:pPr>
            <a:endParaRPr lang="en-GB" sz="1800" b="0" dirty="0"/>
          </a:p>
          <a:p>
            <a:endParaRPr lang="en-GB" sz="1800" b="0" dirty="0"/>
          </a:p>
        </p:txBody>
      </p:sp>
    </p:spTree>
    <p:extLst>
      <p:ext uri="{BB962C8B-B14F-4D97-AF65-F5344CB8AC3E}">
        <p14:creationId xmlns:p14="http://schemas.microsoft.com/office/powerpoint/2010/main" val="2328089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333374"/>
            <a:ext cx="7775575" cy="863378"/>
          </a:xfrm>
        </p:spPr>
        <p:txBody>
          <a:bodyPr/>
          <a:lstStyle/>
          <a:p>
            <a:r>
              <a:rPr lang="en-GB" dirty="0"/>
              <a:t>School-led teacher training - </a:t>
            </a:r>
            <a:br>
              <a:rPr lang="en-GB" dirty="0"/>
            </a:br>
            <a:r>
              <a:rPr lang="en-GB" dirty="0"/>
              <a:t>School Direct (salaried) route</a:t>
            </a:r>
          </a:p>
        </p:txBody>
      </p:sp>
      <p:sp>
        <p:nvSpPr>
          <p:cNvPr id="3" name="Content Placeholder 2"/>
          <p:cNvSpPr>
            <a:spLocks noGrp="1"/>
          </p:cNvSpPr>
          <p:nvPr>
            <p:ph idx="1"/>
          </p:nvPr>
        </p:nvSpPr>
        <p:spPr>
          <a:xfrm>
            <a:off x="684212" y="1412776"/>
            <a:ext cx="7775575" cy="4176240"/>
          </a:xfrm>
        </p:spPr>
        <p:txBody>
          <a:bodyPr/>
          <a:lstStyle/>
          <a:p>
            <a:r>
              <a:rPr lang="en-GB" b="0" dirty="0"/>
              <a:t>Earn a salary while you train. </a:t>
            </a:r>
          </a:p>
          <a:p>
            <a:endParaRPr lang="en-GB" sz="1000" b="0" dirty="0"/>
          </a:p>
          <a:p>
            <a:r>
              <a:rPr lang="en-GB" b="0" dirty="0"/>
              <a:t>Schools recruit you directly as a trainee, often with a job in mind.</a:t>
            </a:r>
          </a:p>
          <a:p>
            <a:endParaRPr lang="en-GB" sz="1000" b="0" dirty="0"/>
          </a:p>
          <a:p>
            <a:r>
              <a:rPr lang="en-GB" b="0" dirty="0"/>
              <a:t>General requirement to have been working for at least three years since graduation, sometimes less in hard-to-fill subjects. Readiness for more challenge in the speed and intensity of your training</a:t>
            </a:r>
          </a:p>
          <a:p>
            <a:endParaRPr lang="en-GB" sz="1000" b="0" dirty="0"/>
          </a:p>
          <a:p>
            <a:r>
              <a:rPr lang="en-GB" b="0" dirty="0"/>
              <a:t>Cost of your training to become a qualified teacher is covered by the school, you should check if this also includes a PGCE.</a:t>
            </a:r>
          </a:p>
          <a:p>
            <a:endParaRPr lang="en-GB" sz="1800" b="0" dirty="0"/>
          </a:p>
          <a:p>
            <a:endParaRPr lang="en-GB" sz="1800" b="0" dirty="0"/>
          </a:p>
        </p:txBody>
      </p:sp>
    </p:spTree>
    <p:extLst>
      <p:ext uri="{BB962C8B-B14F-4D97-AF65-F5344CB8AC3E}">
        <p14:creationId xmlns:p14="http://schemas.microsoft.com/office/powerpoint/2010/main" val="2982591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548680"/>
            <a:ext cx="7775575" cy="647701"/>
          </a:xfrm>
        </p:spPr>
        <p:txBody>
          <a:bodyPr/>
          <a:lstStyle/>
          <a:p>
            <a:r>
              <a:rPr lang="en-GB" b="0" dirty="0"/>
              <a:t>Application – Your work and school experience statements</a:t>
            </a:r>
            <a:endParaRPr lang="en-GB" dirty="0"/>
          </a:p>
        </p:txBody>
      </p:sp>
      <p:sp>
        <p:nvSpPr>
          <p:cNvPr id="3" name="Content Placeholder 2"/>
          <p:cNvSpPr>
            <a:spLocks noGrp="1"/>
          </p:cNvSpPr>
          <p:nvPr>
            <p:ph idx="1"/>
          </p:nvPr>
        </p:nvSpPr>
        <p:spPr>
          <a:xfrm>
            <a:off x="684212" y="980728"/>
            <a:ext cx="8280276" cy="4679949"/>
          </a:xfrm>
        </p:spPr>
        <p:txBody>
          <a:bodyPr/>
          <a:lstStyle/>
          <a:p>
            <a:pPr marL="0" indent="0">
              <a:buNone/>
            </a:pPr>
            <a:endParaRPr lang="en-GB" sz="2800" b="0" dirty="0"/>
          </a:p>
          <a:p>
            <a:r>
              <a:rPr lang="en-GB" sz="2200" b="0" dirty="0"/>
              <a:t>Add as many examples of relevant school and work experience as you like.</a:t>
            </a:r>
          </a:p>
          <a:p>
            <a:r>
              <a:rPr lang="en-GB" sz="2200" b="0" dirty="0"/>
              <a:t>Include work placements, lesson observations and paid and unpaid work. </a:t>
            </a:r>
          </a:p>
          <a:p>
            <a:r>
              <a:rPr lang="en-GB" sz="2200" b="0" dirty="0"/>
              <a:t>For each example you can provide a description of up to 500 characters. </a:t>
            </a:r>
          </a:p>
          <a:p>
            <a:r>
              <a:rPr lang="en-GB" sz="2200" b="0" dirty="0"/>
              <a:t>If the 500 character limit isn’t enough to describe your experience, you can send a copy of your CV/work history summary to your chosen training providers once you have applied as you will need to include your Personal ID. </a:t>
            </a:r>
          </a:p>
        </p:txBody>
      </p:sp>
    </p:spTree>
    <p:extLst>
      <p:ext uri="{BB962C8B-B14F-4D97-AF65-F5344CB8AC3E}">
        <p14:creationId xmlns:p14="http://schemas.microsoft.com/office/powerpoint/2010/main" val="1425216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0" dirty="0"/>
              <a:t>Application – personal statement</a:t>
            </a:r>
            <a:endParaRPr lang="en-GB" dirty="0"/>
          </a:p>
        </p:txBody>
      </p:sp>
      <p:sp>
        <p:nvSpPr>
          <p:cNvPr id="3" name="Content Placeholder 2"/>
          <p:cNvSpPr>
            <a:spLocks noGrp="1"/>
          </p:cNvSpPr>
          <p:nvPr>
            <p:ph idx="1"/>
          </p:nvPr>
        </p:nvSpPr>
        <p:spPr>
          <a:xfrm>
            <a:off x="684212" y="1196976"/>
            <a:ext cx="8280276" cy="4679949"/>
          </a:xfrm>
        </p:spPr>
        <p:txBody>
          <a:bodyPr/>
          <a:lstStyle/>
          <a:p>
            <a:pPr>
              <a:lnSpc>
                <a:spcPct val="100000"/>
              </a:lnSpc>
              <a:spcBef>
                <a:spcPts val="1200"/>
              </a:spcBef>
              <a:spcAft>
                <a:spcPts val="1200"/>
              </a:spcAft>
            </a:pPr>
            <a:r>
              <a:rPr lang="en-GB" sz="2400" b="0" dirty="0"/>
              <a:t>Space on the form is </a:t>
            </a:r>
            <a:r>
              <a:rPr lang="en-GB" sz="2400" dirty="0">
                <a:solidFill>
                  <a:srgbClr val="104F75"/>
                </a:solidFill>
                <a:ea typeface="+mj-ea"/>
                <a:cs typeface="+mj-cs"/>
              </a:rPr>
              <a:t>limited to 4,000 characters</a:t>
            </a:r>
            <a:r>
              <a:rPr lang="en-GB" sz="2400" b="0" dirty="0"/>
              <a:t>, split across a </a:t>
            </a:r>
            <a:r>
              <a:rPr lang="en-GB" sz="2400" dirty="0">
                <a:solidFill>
                  <a:srgbClr val="104F75"/>
                </a:solidFill>
                <a:ea typeface="+mj-ea"/>
                <a:cs typeface="+mj-cs"/>
              </a:rPr>
              <a:t>maximum of 47 lines</a:t>
            </a:r>
            <a:r>
              <a:rPr lang="en-GB" sz="2400" b="0" dirty="0"/>
              <a:t>, including spaces and line breaks – so use it wisely!</a:t>
            </a:r>
          </a:p>
          <a:p>
            <a:pPr>
              <a:lnSpc>
                <a:spcPct val="100000"/>
              </a:lnSpc>
              <a:spcBef>
                <a:spcPts val="1200"/>
              </a:spcBef>
              <a:spcAft>
                <a:spcPts val="1200"/>
              </a:spcAft>
            </a:pPr>
            <a:endParaRPr lang="en-GB" sz="1200" b="0" dirty="0"/>
          </a:p>
          <a:p>
            <a:pPr marL="0" indent="0">
              <a:lnSpc>
                <a:spcPct val="100000"/>
              </a:lnSpc>
              <a:spcBef>
                <a:spcPts val="300"/>
              </a:spcBef>
              <a:spcAft>
                <a:spcPts val="300"/>
              </a:spcAft>
              <a:buNone/>
            </a:pPr>
            <a:r>
              <a:rPr lang="en-GB" sz="2400" b="0" dirty="0"/>
              <a:t>It is a good idea to cover these key points:</a:t>
            </a:r>
          </a:p>
          <a:p>
            <a:pPr marL="0" indent="0">
              <a:lnSpc>
                <a:spcPct val="100000"/>
              </a:lnSpc>
              <a:spcBef>
                <a:spcPts val="300"/>
              </a:spcBef>
              <a:spcAft>
                <a:spcPts val="300"/>
              </a:spcAft>
              <a:buNone/>
            </a:pPr>
            <a:endParaRPr lang="en-GB" sz="1200" b="0" dirty="0"/>
          </a:p>
          <a:p>
            <a:pPr lvl="0"/>
            <a:r>
              <a:rPr lang="en-GB" sz="2400" b="0" dirty="0">
                <a:ea typeface="+mj-ea"/>
                <a:cs typeface="+mj-cs"/>
              </a:rPr>
              <a:t>your reasons for wanting to teach</a:t>
            </a:r>
            <a:endParaRPr lang="en-GB" sz="2400" b="0" dirty="0"/>
          </a:p>
          <a:p>
            <a:pPr lvl="0"/>
            <a:r>
              <a:rPr lang="en-GB" sz="2400" b="0" dirty="0"/>
              <a:t>your transferable skills </a:t>
            </a:r>
          </a:p>
          <a:p>
            <a:pPr>
              <a:lnSpc>
                <a:spcPct val="100000"/>
              </a:lnSpc>
              <a:spcBef>
                <a:spcPts val="300"/>
              </a:spcBef>
              <a:spcAft>
                <a:spcPts val="300"/>
              </a:spcAft>
            </a:pPr>
            <a:r>
              <a:rPr lang="en-GB" sz="2400" b="0" dirty="0">
                <a:ea typeface="+mj-ea"/>
                <a:cs typeface="+mj-cs"/>
              </a:rPr>
              <a:t>what you’ve learnt during your school experience</a:t>
            </a:r>
            <a:endParaRPr lang="en-GB" b="0" dirty="0"/>
          </a:p>
          <a:p>
            <a:endParaRPr lang="en-GB" b="0" dirty="0"/>
          </a:p>
        </p:txBody>
      </p:sp>
    </p:spTree>
    <p:extLst>
      <p:ext uri="{BB962C8B-B14F-4D97-AF65-F5344CB8AC3E}">
        <p14:creationId xmlns:p14="http://schemas.microsoft.com/office/powerpoint/2010/main" val="3602893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0" dirty="0"/>
              <a:t>Example of a good opening application statement</a:t>
            </a:r>
          </a:p>
        </p:txBody>
      </p:sp>
      <p:sp>
        <p:nvSpPr>
          <p:cNvPr id="3" name="Content Placeholder 2"/>
          <p:cNvSpPr>
            <a:spLocks noGrp="1"/>
          </p:cNvSpPr>
          <p:nvPr>
            <p:ph idx="1"/>
          </p:nvPr>
        </p:nvSpPr>
        <p:spPr>
          <a:xfrm>
            <a:off x="683568" y="1772817"/>
            <a:ext cx="7775575" cy="3600400"/>
          </a:xfrm>
        </p:spPr>
        <p:txBody>
          <a:bodyPr/>
          <a:lstStyle/>
          <a:p>
            <a:pPr marL="0" indent="0">
              <a:buNone/>
            </a:pPr>
            <a:r>
              <a:rPr lang="en-GB" b="0" dirty="0"/>
              <a:t>I want to teach because I enjoy working with young people and I find seeing people gain new skills and progressing extremely rewarding. I am applying to teach biology because I find it fascinating and relevant to everyday life as well as to STEM careers and I would like the opportunity to convey my enthusiasm for the subject to children. I have particularly enjoyed working with secondary school aged children as a STEM ambassador, both in schools and at public events, and on a one-to-one basis as a mentor and counsellor. I enjoy the challenges they pose and the questions they ask.</a:t>
            </a:r>
          </a:p>
          <a:p>
            <a:pPr marL="0" indent="0">
              <a:buNone/>
            </a:pPr>
            <a:endParaRPr lang="en-GB" b="0" dirty="0"/>
          </a:p>
          <a:p>
            <a:endParaRPr lang="en-GB" dirty="0"/>
          </a:p>
        </p:txBody>
      </p:sp>
    </p:spTree>
    <p:extLst>
      <p:ext uri="{BB962C8B-B14F-4D97-AF65-F5344CB8AC3E}">
        <p14:creationId xmlns:p14="http://schemas.microsoft.com/office/powerpoint/2010/main" val="4289031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0" dirty="0"/>
              <a:t>Getting your references ready</a:t>
            </a:r>
          </a:p>
        </p:txBody>
      </p:sp>
      <p:sp>
        <p:nvSpPr>
          <p:cNvPr id="3" name="Content Placeholder 2"/>
          <p:cNvSpPr>
            <a:spLocks noGrp="1"/>
          </p:cNvSpPr>
          <p:nvPr>
            <p:ph idx="1"/>
          </p:nvPr>
        </p:nvSpPr>
        <p:spPr>
          <a:xfrm>
            <a:off x="684212" y="1053307"/>
            <a:ext cx="7775575" cy="4679949"/>
          </a:xfrm>
        </p:spPr>
        <p:txBody>
          <a:bodyPr/>
          <a:lstStyle/>
          <a:p>
            <a:r>
              <a:rPr lang="en-GB" b="0" dirty="0"/>
              <a:t>You will need </a:t>
            </a:r>
            <a:r>
              <a:rPr lang="en-GB" dirty="0"/>
              <a:t>two</a:t>
            </a:r>
            <a:r>
              <a:rPr lang="en-GB" b="0" dirty="0"/>
              <a:t> references to support your application.</a:t>
            </a:r>
          </a:p>
          <a:p>
            <a:r>
              <a:rPr lang="en-GB" b="0" dirty="0"/>
              <a:t>You can’t submit your application until two references are attached to it.</a:t>
            </a:r>
          </a:p>
          <a:p>
            <a:r>
              <a:rPr lang="en-GB" b="0" dirty="0"/>
              <a:t>You need to submit the names and contact details of your referees to UCAS, they will then ask them to provide a reference.</a:t>
            </a:r>
          </a:p>
          <a:p>
            <a:r>
              <a:rPr lang="en-GB" b="0" dirty="0"/>
              <a:t>To speed up the process, contact your referees and ask them to respond as soon as possible.</a:t>
            </a:r>
          </a:p>
          <a:p>
            <a:r>
              <a:rPr lang="en-GB" b="0" dirty="0"/>
              <a:t>Explain to them your choices, the reasons why you want to apply, and make sure they understand the deadlines.</a:t>
            </a:r>
          </a:p>
          <a:p>
            <a:endParaRPr lang="en-GB" b="0" dirty="0"/>
          </a:p>
          <a:p>
            <a:endParaRPr lang="en-GB" b="0" dirty="0"/>
          </a:p>
          <a:p>
            <a:pPr marL="0" indent="0">
              <a:buNone/>
            </a:pPr>
            <a:endParaRPr lang="en-GB" b="0" dirty="0"/>
          </a:p>
        </p:txBody>
      </p:sp>
    </p:spTree>
    <p:extLst>
      <p:ext uri="{BB962C8B-B14F-4D97-AF65-F5344CB8AC3E}">
        <p14:creationId xmlns:p14="http://schemas.microsoft.com/office/powerpoint/2010/main" val="3751796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Your referees</a:t>
            </a:r>
          </a:p>
        </p:txBody>
      </p:sp>
      <p:graphicFrame>
        <p:nvGraphicFramePr>
          <p:cNvPr id="3" name="Content Placeholder 3"/>
          <p:cNvGraphicFramePr>
            <a:graphicFrameLocks/>
          </p:cNvGraphicFramePr>
          <p:nvPr>
            <p:extLst>
              <p:ext uri="{D42A27DB-BD31-4B8C-83A1-F6EECF244321}">
                <p14:modId xmlns:p14="http://schemas.microsoft.com/office/powerpoint/2010/main" val="1384185356"/>
              </p:ext>
            </p:extLst>
          </p:nvPr>
        </p:nvGraphicFramePr>
        <p:xfrm>
          <a:off x="755576" y="1484784"/>
          <a:ext cx="7775576" cy="3960440"/>
        </p:xfrm>
        <a:graphic>
          <a:graphicData uri="http://schemas.openxmlformats.org/drawingml/2006/table">
            <a:tbl>
              <a:tblPr firstRow="1" bandRow="1"/>
              <a:tblGrid>
                <a:gridCol w="3887788">
                  <a:extLst>
                    <a:ext uri="{9D8B030D-6E8A-4147-A177-3AD203B41FA5}">
                      <a16:colId xmlns:a16="http://schemas.microsoft.com/office/drawing/2014/main" val="20000"/>
                    </a:ext>
                  </a:extLst>
                </a:gridCol>
                <a:gridCol w="3887788">
                  <a:extLst>
                    <a:ext uri="{9D8B030D-6E8A-4147-A177-3AD203B41FA5}">
                      <a16:colId xmlns:a16="http://schemas.microsoft.com/office/drawing/2014/main" val="20001"/>
                    </a:ext>
                  </a:extLst>
                </a:gridCol>
              </a:tblGrid>
              <a:tr h="648693">
                <a:tc>
                  <a:txBody>
                    <a:bodyPr/>
                    <a:lstStyle/>
                    <a:p>
                      <a:pPr>
                        <a:lnSpc>
                          <a:spcPct val="100000"/>
                        </a:lnSpc>
                        <a:spcBef>
                          <a:spcPts val="1200"/>
                        </a:spcBef>
                        <a:spcAft>
                          <a:spcPts val="1200"/>
                        </a:spcAft>
                      </a:pPr>
                      <a:r>
                        <a:rPr lang="en-GB" sz="1600" b="1" dirty="0"/>
                        <a:t>Currently</a:t>
                      </a:r>
                      <a:r>
                        <a:rPr lang="en-GB" sz="1600" b="1" baseline="0" dirty="0"/>
                        <a:t> at university, or got your degree within the last five years</a:t>
                      </a:r>
                      <a:endParaRPr lang="en-GB"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1200"/>
                        </a:spcBef>
                        <a:spcAft>
                          <a:spcPts val="1200"/>
                        </a:spcAft>
                        <a:buClrTx/>
                        <a:buSzTx/>
                        <a:buFontTx/>
                        <a:buNone/>
                        <a:tabLst/>
                        <a:defRPr/>
                      </a:pPr>
                      <a:r>
                        <a:rPr lang="en-GB" sz="1600" b="1" dirty="0"/>
                        <a:t>Left university</a:t>
                      </a:r>
                      <a:r>
                        <a:rPr lang="en-GB" sz="1600" b="1" baseline="0" dirty="0"/>
                        <a:t> more than five years ago</a:t>
                      </a:r>
                      <a:endParaRPr lang="en-GB"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1194960">
                <a:tc>
                  <a:txBody>
                    <a:bodyPr/>
                    <a:lstStyle/>
                    <a:p>
                      <a:pPr marL="0" marR="0" indent="0" algn="l" defTabSz="914400" rtl="0" eaLnBrk="1" fontAlgn="auto" latinLnBrk="0" hangingPunct="1">
                        <a:lnSpc>
                          <a:spcPct val="100000"/>
                        </a:lnSpc>
                        <a:spcBef>
                          <a:spcPts val="1200"/>
                        </a:spcBef>
                        <a:spcAft>
                          <a:spcPts val="1200"/>
                        </a:spcAft>
                        <a:buClrTx/>
                        <a:buSzTx/>
                        <a:buFontTx/>
                        <a:buNone/>
                        <a:tabLst/>
                        <a:defRPr/>
                      </a:pPr>
                      <a:r>
                        <a:rPr lang="en-GB" sz="1600" dirty="0"/>
                        <a:t>One reference must be from someone at your university who can make comments about your academic ability. This could be a tutor or head of department. </a:t>
                      </a:r>
                      <a:endParaRPr lang="en-GB"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indent="0" algn="l" defTabSz="914400" rtl="0" eaLnBrk="1" fontAlgn="auto" latinLnBrk="0" hangingPunct="1">
                        <a:lnSpc>
                          <a:spcPct val="100000"/>
                        </a:lnSpc>
                        <a:spcBef>
                          <a:spcPts val="1200"/>
                        </a:spcBef>
                        <a:spcAft>
                          <a:spcPts val="1200"/>
                        </a:spcAft>
                        <a:buClrTx/>
                        <a:buSzTx/>
                        <a:buFontTx/>
                        <a:buNone/>
                        <a:tabLst/>
                        <a:defRPr/>
                      </a:pPr>
                      <a:r>
                        <a:rPr lang="en-GB" sz="1600" dirty="0"/>
                        <a:t>If you left university more than five years ago, you can choose two professional referees who can comment on your suitability for teaching</a:t>
                      </a:r>
                      <a:r>
                        <a:rPr lang="en-GB" sz="1600" baseline="0" dirty="0"/>
                        <a:t> - </a:t>
                      </a:r>
                      <a:r>
                        <a:rPr lang="en-GB" sz="1600" dirty="0"/>
                        <a:t>but you must not use family or friends as referees. </a:t>
                      </a:r>
                    </a:p>
                    <a:p>
                      <a:pPr marL="0" marR="0" indent="0" algn="l" defTabSz="914400" rtl="0" eaLnBrk="1" fontAlgn="auto" latinLnBrk="0" hangingPunct="1">
                        <a:lnSpc>
                          <a:spcPct val="100000"/>
                        </a:lnSpc>
                        <a:spcBef>
                          <a:spcPts val="1200"/>
                        </a:spcBef>
                        <a:spcAft>
                          <a:spcPts val="1200"/>
                        </a:spcAft>
                        <a:buClrTx/>
                        <a:buSzTx/>
                        <a:buFontTx/>
                        <a:buNone/>
                        <a:tabLst/>
                        <a:defRPr/>
                      </a:pPr>
                      <a:r>
                        <a:rPr lang="en-GB" sz="1600" b="0" dirty="0">
                          <a:solidFill>
                            <a:schemeClr val="tx1"/>
                          </a:solidFill>
                        </a:rPr>
                        <a:t>You can still use an academic</a:t>
                      </a:r>
                      <a:r>
                        <a:rPr lang="en-GB" sz="1600" b="0" baseline="0" dirty="0">
                          <a:solidFill>
                            <a:schemeClr val="tx1"/>
                          </a:solidFill>
                        </a:rPr>
                        <a:t> referee if you think it’s right for you.</a:t>
                      </a:r>
                      <a:endParaRPr lang="en-GB"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468094">
                <a:tc>
                  <a:txBody>
                    <a:bodyPr/>
                    <a:lstStyle/>
                    <a:p>
                      <a:pPr marL="0" marR="0" indent="0" algn="l" defTabSz="914400" rtl="0" eaLnBrk="1" fontAlgn="auto" latinLnBrk="0" hangingPunct="1">
                        <a:lnSpc>
                          <a:spcPct val="100000"/>
                        </a:lnSpc>
                        <a:spcBef>
                          <a:spcPts val="1200"/>
                        </a:spcBef>
                        <a:spcAft>
                          <a:spcPts val="1200"/>
                        </a:spcAft>
                        <a:buClrTx/>
                        <a:buSzTx/>
                        <a:buFontTx/>
                        <a:buNone/>
                        <a:tabLst/>
                        <a:defRPr/>
                      </a:pPr>
                      <a:r>
                        <a:rPr lang="en-GB" sz="1600" dirty="0"/>
                        <a:t>Your second reference can be from someone who you know from work, or who can provide an insight into your character and potential – but you must not use family or friends as referees. </a:t>
                      </a:r>
                      <a:endParaRPr lang="en-GB"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GB" dirty="0"/>
                    </a:p>
                  </a:txBody>
                  <a:tcPr/>
                </a:tc>
                <a:extLst>
                  <a:ext uri="{0D108BD9-81ED-4DB2-BD59-A6C34878D82A}">
                    <a16:rowId xmlns:a16="http://schemas.microsoft.com/office/drawing/2014/main" val="10002"/>
                  </a:ext>
                </a:extLst>
              </a:tr>
              <a:tr h="648693">
                <a:tc gridSpan="2">
                  <a:txBody>
                    <a:bodyPr/>
                    <a:lstStyle/>
                    <a:p>
                      <a:pPr marL="0" marR="0" indent="0" algn="l" defTabSz="914400" rtl="0" eaLnBrk="1" fontAlgn="auto" latinLnBrk="0" hangingPunct="1">
                        <a:lnSpc>
                          <a:spcPct val="100000"/>
                        </a:lnSpc>
                        <a:spcBef>
                          <a:spcPts val="1200"/>
                        </a:spcBef>
                        <a:spcAft>
                          <a:spcPts val="1200"/>
                        </a:spcAft>
                        <a:buClrTx/>
                        <a:buSzTx/>
                        <a:buFontTx/>
                        <a:buNone/>
                        <a:tabLst/>
                        <a:defRPr/>
                      </a:pPr>
                      <a:r>
                        <a:rPr lang="en-GB" sz="1600" dirty="0"/>
                        <a:t>If you're applying for a School Direct (salaried) course, one of your references must be from an employer. </a:t>
                      </a:r>
                      <a:endParaRPr lang="en-GB"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GB"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6969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333374"/>
            <a:ext cx="8136259" cy="647701"/>
          </a:xfrm>
        </p:spPr>
        <p:txBody>
          <a:bodyPr/>
          <a:lstStyle/>
          <a:p>
            <a:r>
              <a:rPr lang="en-GB" b="0" dirty="0"/>
              <a:t>Application completed, paid and submitted</a:t>
            </a:r>
            <a:endParaRPr lang="en-GB" dirty="0"/>
          </a:p>
        </p:txBody>
      </p:sp>
      <p:graphicFrame>
        <p:nvGraphicFramePr>
          <p:cNvPr id="5" name="Diagram 4"/>
          <p:cNvGraphicFramePr/>
          <p:nvPr>
            <p:extLst>
              <p:ext uri="{D42A27DB-BD31-4B8C-83A1-F6EECF244321}">
                <p14:modId xmlns:p14="http://schemas.microsoft.com/office/powerpoint/2010/main" val="3635088625"/>
              </p:ext>
            </p:extLst>
          </p:nvPr>
        </p:nvGraphicFramePr>
        <p:xfrm>
          <a:off x="755576" y="1124744"/>
          <a:ext cx="7920880" cy="4536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6463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0" dirty="0"/>
              <a:t>Professional skills tests </a:t>
            </a:r>
          </a:p>
        </p:txBody>
      </p:sp>
      <p:sp>
        <p:nvSpPr>
          <p:cNvPr id="3" name="Content Placeholder 2"/>
          <p:cNvSpPr>
            <a:spLocks noGrp="1"/>
          </p:cNvSpPr>
          <p:nvPr>
            <p:ph idx="1"/>
          </p:nvPr>
        </p:nvSpPr>
        <p:spPr/>
        <p:txBody>
          <a:bodyPr/>
          <a:lstStyle/>
          <a:p>
            <a:pPr>
              <a:spcBef>
                <a:spcPts val="900"/>
              </a:spcBef>
              <a:spcAft>
                <a:spcPts val="900"/>
              </a:spcAft>
            </a:pPr>
            <a:r>
              <a:rPr lang="en-GB" b="0" dirty="0"/>
              <a:t>You will need to take the numeracy and literacy skills tests as part of the application process.</a:t>
            </a:r>
          </a:p>
          <a:p>
            <a:pPr>
              <a:spcBef>
                <a:spcPts val="900"/>
              </a:spcBef>
              <a:spcAft>
                <a:spcPts val="900"/>
              </a:spcAft>
            </a:pPr>
            <a:r>
              <a:rPr lang="en-GB" b="0" dirty="0"/>
              <a:t>You will need to pass both of these tests before you start your course.</a:t>
            </a:r>
          </a:p>
          <a:p>
            <a:pPr>
              <a:spcBef>
                <a:spcPts val="900"/>
              </a:spcBef>
              <a:spcAft>
                <a:spcPts val="900"/>
              </a:spcAft>
            </a:pPr>
            <a:r>
              <a:rPr lang="en-GB" b="0" dirty="0"/>
              <a:t>You must submit your application with UCAS before you can take the skills tests.</a:t>
            </a:r>
          </a:p>
          <a:p>
            <a:pPr>
              <a:spcBef>
                <a:spcPts val="900"/>
              </a:spcBef>
              <a:spcAft>
                <a:spcPts val="900"/>
              </a:spcAft>
            </a:pPr>
            <a:r>
              <a:rPr lang="en-GB" b="0" dirty="0"/>
              <a:t>You can book your skills test with </a:t>
            </a:r>
            <a:r>
              <a:rPr lang="en-GB" dirty="0" err="1"/>
              <a:t>learndirect</a:t>
            </a:r>
            <a:r>
              <a:rPr lang="en-GB" dirty="0"/>
              <a:t> </a:t>
            </a:r>
            <a:r>
              <a:rPr lang="en-GB" b="0" dirty="0"/>
              <a:t>via the Get into Teaching website.</a:t>
            </a:r>
          </a:p>
          <a:p>
            <a:pPr>
              <a:spcBef>
                <a:spcPts val="900"/>
              </a:spcBef>
              <a:spcAft>
                <a:spcPts val="900"/>
              </a:spcAft>
            </a:pPr>
            <a:r>
              <a:rPr lang="en-GB" b="0" dirty="0"/>
              <a:t>Allow yourself time to revise and take the practice tests available on the Get into Teaching website. </a:t>
            </a:r>
          </a:p>
        </p:txBody>
      </p:sp>
    </p:spTree>
    <p:extLst>
      <p:ext uri="{BB962C8B-B14F-4D97-AF65-F5344CB8AC3E}">
        <p14:creationId xmlns:p14="http://schemas.microsoft.com/office/powerpoint/2010/main" val="437657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0" dirty="0"/>
              <a:t>What will we cover today?</a:t>
            </a:r>
          </a:p>
        </p:txBody>
      </p:sp>
      <p:sp>
        <p:nvSpPr>
          <p:cNvPr id="3" name="Content Placeholder 2"/>
          <p:cNvSpPr>
            <a:spLocks noGrp="1"/>
          </p:cNvSpPr>
          <p:nvPr>
            <p:ph idx="1"/>
          </p:nvPr>
        </p:nvSpPr>
        <p:spPr/>
        <p:txBody>
          <a:bodyPr/>
          <a:lstStyle/>
          <a:p>
            <a:r>
              <a:rPr lang="en-GB" b="0" dirty="0"/>
              <a:t>School experience</a:t>
            </a:r>
          </a:p>
          <a:p>
            <a:r>
              <a:rPr lang="en-GB" b="0" dirty="0" err="1"/>
              <a:t>UCAS</a:t>
            </a:r>
            <a:r>
              <a:rPr lang="en-GB" b="0" dirty="0"/>
              <a:t> registration</a:t>
            </a:r>
          </a:p>
          <a:p>
            <a:pPr>
              <a:defRPr/>
            </a:pPr>
            <a:r>
              <a:rPr lang="en-GB" b="0" dirty="0"/>
              <a:t>Researching training options and providers</a:t>
            </a:r>
          </a:p>
          <a:p>
            <a:pPr>
              <a:defRPr/>
            </a:pPr>
            <a:r>
              <a:rPr lang="en-GB" b="0" dirty="0"/>
              <a:t>Application</a:t>
            </a:r>
          </a:p>
          <a:p>
            <a:pPr lvl="1">
              <a:defRPr/>
            </a:pPr>
            <a:r>
              <a:rPr lang="en-GB" b="0" dirty="0"/>
              <a:t>Your work and school experience statements</a:t>
            </a:r>
          </a:p>
          <a:p>
            <a:pPr lvl="1">
              <a:defRPr/>
            </a:pPr>
            <a:r>
              <a:rPr lang="en-GB" dirty="0"/>
              <a:t>Personal statement</a:t>
            </a:r>
            <a:endParaRPr lang="en-GB" b="0" dirty="0"/>
          </a:p>
          <a:p>
            <a:pPr>
              <a:defRPr/>
            </a:pPr>
            <a:r>
              <a:rPr lang="en-GB" b="0" dirty="0"/>
              <a:t>Getting your references ready</a:t>
            </a:r>
          </a:p>
          <a:p>
            <a:pPr>
              <a:defRPr/>
            </a:pPr>
            <a:r>
              <a:rPr lang="en-GB" b="0" dirty="0"/>
              <a:t>Application completed, fee paid and submitted</a:t>
            </a:r>
          </a:p>
          <a:p>
            <a:pPr>
              <a:defRPr/>
            </a:pPr>
            <a:r>
              <a:rPr lang="en-GB" b="0" dirty="0"/>
              <a:t>Skills test </a:t>
            </a:r>
          </a:p>
          <a:p>
            <a:pPr>
              <a:defRPr/>
            </a:pPr>
            <a:r>
              <a:rPr lang="en-GB" b="0" dirty="0"/>
              <a:t>Interview </a:t>
            </a:r>
          </a:p>
          <a:p>
            <a:endParaRPr lang="en-GB" dirty="0"/>
          </a:p>
        </p:txBody>
      </p:sp>
    </p:spTree>
    <p:extLst>
      <p:ext uri="{BB962C8B-B14F-4D97-AF65-F5344CB8AC3E}">
        <p14:creationId xmlns:p14="http://schemas.microsoft.com/office/powerpoint/2010/main" val="2366716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Skills test booking screenshot </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152901"/>
            <a:ext cx="6120680" cy="4704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6262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Preparing for an interview</a:t>
            </a:r>
          </a:p>
        </p:txBody>
      </p:sp>
      <p:sp>
        <p:nvSpPr>
          <p:cNvPr id="3" name="Content Placeholder 2"/>
          <p:cNvSpPr>
            <a:spLocks noGrp="1"/>
          </p:cNvSpPr>
          <p:nvPr>
            <p:ph idx="1"/>
          </p:nvPr>
        </p:nvSpPr>
        <p:spPr>
          <a:xfrm>
            <a:off x="684212" y="1124744"/>
            <a:ext cx="7775575" cy="4464149"/>
          </a:xfrm>
        </p:spPr>
        <p:txBody>
          <a:bodyPr/>
          <a:lstStyle/>
          <a:p>
            <a:pPr>
              <a:spcBef>
                <a:spcPts val="300"/>
              </a:spcBef>
              <a:spcAft>
                <a:spcPts val="300"/>
              </a:spcAft>
            </a:pPr>
            <a:r>
              <a:rPr lang="en-GB" b="0" dirty="0"/>
              <a:t>Research the school or university thoroughly.</a:t>
            </a:r>
          </a:p>
          <a:p>
            <a:pPr>
              <a:spcBef>
                <a:spcPts val="300"/>
              </a:spcBef>
              <a:spcAft>
                <a:spcPts val="300"/>
              </a:spcAft>
            </a:pPr>
            <a:endParaRPr lang="en-GB" sz="1000" b="0" dirty="0"/>
          </a:p>
          <a:p>
            <a:pPr>
              <a:spcBef>
                <a:spcPts val="300"/>
              </a:spcBef>
              <a:spcAft>
                <a:spcPts val="300"/>
              </a:spcAft>
            </a:pPr>
            <a:r>
              <a:rPr lang="en-GB" b="0" dirty="0"/>
              <a:t>Research current policies and practices in education and teaching in general.</a:t>
            </a:r>
          </a:p>
          <a:p>
            <a:pPr>
              <a:spcBef>
                <a:spcPts val="300"/>
              </a:spcBef>
              <a:spcAft>
                <a:spcPts val="300"/>
              </a:spcAft>
            </a:pPr>
            <a:endParaRPr lang="en-GB" sz="1000" b="0" dirty="0"/>
          </a:p>
          <a:p>
            <a:pPr>
              <a:spcBef>
                <a:spcPts val="300"/>
              </a:spcBef>
              <a:spcAft>
                <a:spcPts val="300"/>
              </a:spcAft>
            </a:pPr>
            <a:r>
              <a:rPr lang="en-GB" b="0" dirty="0"/>
              <a:t>Think carefully about your reasons for applying for the course and your interest in becoming a teacher. </a:t>
            </a:r>
          </a:p>
          <a:p>
            <a:pPr>
              <a:spcBef>
                <a:spcPts val="300"/>
              </a:spcBef>
              <a:spcAft>
                <a:spcPts val="300"/>
              </a:spcAft>
            </a:pPr>
            <a:endParaRPr lang="en-GB" sz="1000" b="0" dirty="0"/>
          </a:p>
          <a:p>
            <a:pPr>
              <a:spcBef>
                <a:spcPts val="300"/>
              </a:spcBef>
              <a:spcAft>
                <a:spcPts val="300"/>
              </a:spcAft>
            </a:pPr>
            <a:r>
              <a:rPr lang="en-GB" b="0" dirty="0"/>
              <a:t>Think about how you can apply transferable skills from any previous employment to teaching.</a:t>
            </a:r>
          </a:p>
          <a:p>
            <a:pPr>
              <a:spcBef>
                <a:spcPts val="300"/>
              </a:spcBef>
              <a:spcAft>
                <a:spcPts val="300"/>
              </a:spcAft>
            </a:pPr>
            <a:endParaRPr lang="en-GB" sz="1000" b="0" dirty="0"/>
          </a:p>
          <a:p>
            <a:pPr>
              <a:spcBef>
                <a:spcPts val="300"/>
              </a:spcBef>
              <a:spcAft>
                <a:spcPts val="300"/>
              </a:spcAft>
            </a:pPr>
            <a:r>
              <a:rPr lang="en-GB" b="0" dirty="0"/>
              <a:t>Reflect on your time in school and what you have learnt from the experience.</a:t>
            </a:r>
          </a:p>
          <a:p>
            <a:pPr marL="0" indent="0">
              <a:buNone/>
            </a:pPr>
            <a:r>
              <a:rPr lang="en-GB" b="0" dirty="0"/>
              <a:t>				</a:t>
            </a:r>
          </a:p>
          <a:p>
            <a:endParaRPr lang="en-GB" dirty="0"/>
          </a:p>
        </p:txBody>
      </p:sp>
    </p:spTree>
    <p:extLst>
      <p:ext uri="{BB962C8B-B14F-4D97-AF65-F5344CB8AC3E}">
        <p14:creationId xmlns:p14="http://schemas.microsoft.com/office/powerpoint/2010/main" val="4169773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to expect at an interview </a:t>
            </a:r>
          </a:p>
        </p:txBody>
      </p:sp>
      <p:sp>
        <p:nvSpPr>
          <p:cNvPr id="5" name="Content Placeholder 4"/>
          <p:cNvSpPr>
            <a:spLocks noGrp="1"/>
          </p:cNvSpPr>
          <p:nvPr>
            <p:ph idx="1"/>
          </p:nvPr>
        </p:nvSpPr>
        <p:spPr>
          <a:xfrm>
            <a:off x="755576" y="1052736"/>
            <a:ext cx="7776864" cy="4824312"/>
          </a:xfrm>
        </p:spPr>
        <p:txBody>
          <a:bodyPr/>
          <a:lstStyle/>
          <a:p>
            <a:pPr marL="0" indent="0">
              <a:spcBef>
                <a:spcPts val="900"/>
              </a:spcBef>
              <a:spcAft>
                <a:spcPts val="900"/>
              </a:spcAft>
              <a:buNone/>
            </a:pPr>
            <a:r>
              <a:rPr lang="en-GB" b="0" dirty="0"/>
              <a:t>Interview formats do vary, they can include some, or all, of the following:</a:t>
            </a:r>
          </a:p>
          <a:p>
            <a:pPr marL="342900" lvl="1" indent="-342900">
              <a:spcBef>
                <a:spcPts val="900"/>
              </a:spcBef>
              <a:spcAft>
                <a:spcPts val="900"/>
              </a:spcAft>
            </a:pPr>
            <a:r>
              <a:rPr lang="en-GB" dirty="0"/>
              <a:t>a group task or discussion </a:t>
            </a:r>
          </a:p>
          <a:p>
            <a:pPr marL="342900" lvl="1" indent="-342900">
              <a:spcBef>
                <a:spcPts val="900"/>
              </a:spcBef>
              <a:spcAft>
                <a:spcPts val="900"/>
              </a:spcAft>
            </a:pPr>
            <a:r>
              <a:rPr lang="en-GB" dirty="0"/>
              <a:t>a short presentation </a:t>
            </a:r>
          </a:p>
          <a:p>
            <a:pPr marL="342900" lvl="1" indent="-342900">
              <a:spcBef>
                <a:spcPts val="900"/>
              </a:spcBef>
              <a:spcAft>
                <a:spcPts val="900"/>
              </a:spcAft>
            </a:pPr>
            <a:r>
              <a:rPr lang="en-GB" dirty="0"/>
              <a:t>an individual interview, which could be one-to-one or with a panel</a:t>
            </a:r>
          </a:p>
          <a:p>
            <a:pPr marL="342900" lvl="1" indent="-342900">
              <a:spcBef>
                <a:spcPts val="900"/>
              </a:spcBef>
              <a:spcAft>
                <a:spcPts val="900"/>
              </a:spcAft>
            </a:pPr>
            <a:r>
              <a:rPr lang="en-GB" dirty="0"/>
              <a:t>a written task which could involve a literacy test and/or subject-based test</a:t>
            </a:r>
          </a:p>
        </p:txBody>
      </p:sp>
    </p:spTree>
    <p:extLst>
      <p:ext uri="{BB962C8B-B14F-4D97-AF65-F5344CB8AC3E}">
        <p14:creationId xmlns:p14="http://schemas.microsoft.com/office/powerpoint/2010/main" val="3150798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104F75"/>
                </a:solidFill>
              </a:rPr>
              <a:t>Premier Plus*</a:t>
            </a:r>
          </a:p>
        </p:txBody>
      </p:sp>
      <p:sp>
        <p:nvSpPr>
          <p:cNvPr id="3" name="Content Placeholder 2"/>
          <p:cNvSpPr>
            <a:spLocks noGrp="1"/>
          </p:cNvSpPr>
          <p:nvPr>
            <p:ph idx="1"/>
          </p:nvPr>
        </p:nvSpPr>
        <p:spPr>
          <a:xfrm>
            <a:off x="611560" y="1196752"/>
            <a:ext cx="8075613" cy="3384376"/>
          </a:xfrm>
        </p:spPr>
        <p:txBody>
          <a:bodyPr/>
          <a:lstStyle/>
          <a:p>
            <a:pPr marL="0" lvl="0" indent="0">
              <a:buNone/>
            </a:pPr>
            <a:r>
              <a:rPr lang="en-GB" b="0" dirty="0"/>
              <a:t>A comprehensive programme of support throughout the application process for eligible priority secondary applicants: </a:t>
            </a:r>
          </a:p>
          <a:p>
            <a:r>
              <a:rPr lang="en-GB" b="0" dirty="0"/>
              <a:t>Personalised one-to-one advice from a named adviser on becoming a teacher, including support with your application.</a:t>
            </a:r>
          </a:p>
          <a:p>
            <a:pPr lvl="0"/>
            <a:r>
              <a:rPr lang="en-GB" b="0" dirty="0"/>
              <a:t>Help in securing school experience, including a placement for up to 10 days on our School Experience Programme.</a:t>
            </a:r>
          </a:p>
          <a:p>
            <a:r>
              <a:rPr lang="en-GB" b="0" dirty="0"/>
              <a:t>Regular communications with important news, application hints and tips and updates. </a:t>
            </a:r>
          </a:p>
        </p:txBody>
      </p:sp>
      <p:sp>
        <p:nvSpPr>
          <p:cNvPr id="4" name="TextBox 3"/>
          <p:cNvSpPr txBox="1"/>
          <p:nvPr/>
        </p:nvSpPr>
        <p:spPr>
          <a:xfrm>
            <a:off x="2278461" y="4941168"/>
            <a:ext cx="6408712" cy="1077218"/>
          </a:xfrm>
          <a:prstGeom prst="rect">
            <a:avLst/>
          </a:prstGeom>
          <a:noFill/>
        </p:spPr>
        <p:txBody>
          <a:bodyPr wrap="square" rtlCol="0">
            <a:spAutoFit/>
          </a:bodyPr>
          <a:lstStyle/>
          <a:p>
            <a:r>
              <a:rPr lang="en-GB" sz="1600" dirty="0"/>
              <a:t>*Available to those who those who hold (or are predicted) a first class, 2:1 or 2:2 degree and are interested in teaching secondary biology, geography, maths, physics, chemistry, languages or computing. </a:t>
            </a:r>
          </a:p>
        </p:txBody>
      </p:sp>
    </p:spTree>
    <p:extLst>
      <p:ext uri="{BB962C8B-B14F-4D97-AF65-F5344CB8AC3E}">
        <p14:creationId xmlns:p14="http://schemas.microsoft.com/office/powerpoint/2010/main" val="563499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Further information and advice</a:t>
            </a:r>
          </a:p>
        </p:txBody>
      </p:sp>
      <p:sp>
        <p:nvSpPr>
          <p:cNvPr id="3" name="Content Placeholder 2"/>
          <p:cNvSpPr>
            <a:spLocks noGrp="1"/>
          </p:cNvSpPr>
          <p:nvPr>
            <p:ph idx="1"/>
          </p:nvPr>
        </p:nvSpPr>
        <p:spPr>
          <a:xfrm>
            <a:off x="684212" y="1196977"/>
            <a:ext cx="7775575" cy="863872"/>
          </a:xfrm>
        </p:spPr>
        <p:txBody>
          <a:bodyPr/>
          <a:lstStyle/>
          <a:p>
            <a:pPr marL="0" indent="0">
              <a:buNone/>
            </a:pPr>
            <a:r>
              <a:rPr lang="en-GB" b="0" dirty="0"/>
              <a:t>Search</a:t>
            </a:r>
            <a:r>
              <a:rPr lang="en-GB" dirty="0"/>
              <a:t> “get into teaching” </a:t>
            </a:r>
            <a:r>
              <a:rPr lang="en-GB" b="0" dirty="0"/>
              <a:t>to visit our website or </a:t>
            </a:r>
          </a:p>
          <a:p>
            <a:pPr marL="0" indent="0">
              <a:buNone/>
            </a:pPr>
            <a:r>
              <a:rPr lang="en-GB" b="0" dirty="0"/>
              <a:t>call us on </a:t>
            </a:r>
            <a:r>
              <a:rPr lang="en-GB" dirty="0"/>
              <a:t>0800 389 2500 </a:t>
            </a:r>
            <a:r>
              <a:rPr lang="en-GB" b="0" dirty="0"/>
              <a:t>to speak to the Teaching Line.</a:t>
            </a:r>
          </a:p>
          <a:p>
            <a:pPr marL="0" indent="0">
              <a:buNone/>
            </a:pPr>
            <a:endParaRPr lang="en-GB" b="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4257" y="2143147"/>
            <a:ext cx="6084167" cy="4526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5773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332656"/>
            <a:ext cx="7775575" cy="647701"/>
          </a:xfrm>
        </p:spPr>
        <p:txBody>
          <a:bodyPr/>
          <a:lstStyle/>
          <a:p>
            <a:r>
              <a:rPr lang="en-GB" b="0" dirty="0"/>
              <a:t>School experience</a:t>
            </a:r>
            <a:endParaRPr lang="en-GB" dirty="0"/>
          </a:p>
        </p:txBody>
      </p:sp>
      <p:sp>
        <p:nvSpPr>
          <p:cNvPr id="5" name="Content Placeholder 2"/>
          <p:cNvSpPr txBox="1">
            <a:spLocks/>
          </p:cNvSpPr>
          <p:nvPr/>
        </p:nvSpPr>
        <p:spPr>
          <a:xfrm>
            <a:off x="755576" y="974320"/>
            <a:ext cx="8208912" cy="4679949"/>
          </a:xfrm>
          <a:prstGeom prst="rect">
            <a:avLst/>
          </a:prstGeom>
        </p:spPr>
        <p:txBody>
          <a:bodyPr vert="horz" lIns="91440" tIns="45720" rIns="91440" bIns="45720" rtlCol="0">
            <a:noAutofit/>
          </a:bodyPr>
          <a:lstStyle>
            <a:lvl1pPr marL="342900" marR="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b="1" kern="1200">
                <a:solidFill>
                  <a:schemeClr val="tx1"/>
                </a:solidFill>
                <a:latin typeface="+mn-lt"/>
                <a:ea typeface="+mn-ea"/>
                <a:cs typeface="+mn-cs"/>
              </a:defRPr>
            </a:lvl1pPr>
            <a:lvl2pPr marL="742950" marR="0"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kern="1200">
                <a:solidFill>
                  <a:schemeClr val="tx1"/>
                </a:solidFill>
                <a:latin typeface="+mn-lt"/>
                <a:ea typeface="+mn-ea"/>
                <a:cs typeface="+mn-cs"/>
              </a:defRPr>
            </a:lvl2pPr>
            <a:lvl3pPr marL="11430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kern="1200">
                <a:solidFill>
                  <a:schemeClr val="tx1"/>
                </a:solidFill>
                <a:latin typeface="+mn-lt"/>
                <a:ea typeface="+mn-ea"/>
                <a:cs typeface="+mn-cs"/>
              </a:defRPr>
            </a:lvl3pPr>
            <a:lvl4pPr marL="16002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kern="1200">
                <a:solidFill>
                  <a:schemeClr val="tx1"/>
                </a:solidFill>
                <a:latin typeface="+mn-lt"/>
                <a:ea typeface="+mn-ea"/>
                <a:cs typeface="+mn-cs"/>
              </a:defRPr>
            </a:lvl4pPr>
            <a:lvl5pPr marL="20574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600" b="0" dirty="0"/>
              <a:t>You'll need to gain as much experience in the classroom as possible to strengthen your application and prepare you for potential interviews. </a:t>
            </a:r>
          </a:p>
          <a:p>
            <a:pPr marL="0" indent="0">
              <a:buNone/>
            </a:pPr>
            <a:endParaRPr lang="en-GB" sz="1600" b="0" dirty="0"/>
          </a:p>
          <a:p>
            <a:r>
              <a:rPr lang="en-GB" sz="1600" b="0" dirty="0"/>
              <a:t>There are two options for arranging school experience:</a:t>
            </a:r>
          </a:p>
          <a:p>
            <a:pPr marL="0" indent="0">
              <a:buNone/>
            </a:pPr>
            <a:r>
              <a:rPr lang="en-GB" sz="1600" b="0" dirty="0"/>
              <a:t> </a:t>
            </a:r>
          </a:p>
          <a:p>
            <a:pPr lvl="1"/>
            <a:r>
              <a:rPr lang="en-GB" sz="1600" b="1" dirty="0"/>
              <a:t>School Experience Programme </a:t>
            </a:r>
          </a:p>
          <a:p>
            <a:pPr lvl="2"/>
            <a:r>
              <a:rPr lang="en-GB" sz="1600" dirty="0"/>
              <a:t>database of 100s of schools across the country offering places</a:t>
            </a:r>
          </a:p>
          <a:p>
            <a:pPr lvl="2"/>
            <a:r>
              <a:rPr lang="en-GB" sz="1600" dirty="0"/>
              <a:t>joining is straightforward, call the Get Into Teaching line on 0800 389 2500</a:t>
            </a:r>
          </a:p>
          <a:p>
            <a:pPr marL="914400" lvl="2" indent="0">
              <a:buNone/>
            </a:pPr>
            <a:endParaRPr lang="en-GB" sz="1600" dirty="0"/>
          </a:p>
          <a:p>
            <a:pPr lvl="1"/>
            <a:r>
              <a:rPr lang="en-GB" sz="1600" b="1" dirty="0"/>
              <a:t>Arrange your own school experience </a:t>
            </a:r>
          </a:p>
          <a:p>
            <a:pPr lvl="2"/>
            <a:r>
              <a:rPr lang="en-GB" sz="1600" dirty="0"/>
              <a:t>contact local schools to see if they can accommodate you</a:t>
            </a:r>
          </a:p>
          <a:p>
            <a:pPr lvl="2"/>
            <a:r>
              <a:rPr lang="en-GB" sz="1600" dirty="0" err="1"/>
              <a:t>EduBase</a:t>
            </a:r>
            <a:r>
              <a:rPr lang="en-GB" sz="1600" dirty="0"/>
              <a:t> can be used to identify local schools</a:t>
            </a:r>
          </a:p>
          <a:p>
            <a:pPr lvl="2"/>
            <a:r>
              <a:rPr lang="en-GB" sz="1600" dirty="0"/>
              <a:t>use personal contacts to secure a place</a:t>
            </a:r>
          </a:p>
        </p:txBody>
      </p:sp>
    </p:spTree>
    <p:extLst>
      <p:ext uri="{BB962C8B-B14F-4D97-AF65-F5344CB8AC3E}">
        <p14:creationId xmlns:p14="http://schemas.microsoft.com/office/powerpoint/2010/main" val="3311369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0" dirty="0" err="1"/>
              <a:t>UCAS</a:t>
            </a:r>
            <a:r>
              <a:rPr lang="en-GB" b="0" dirty="0"/>
              <a:t> application overview</a:t>
            </a:r>
          </a:p>
        </p:txBody>
      </p:sp>
      <p:sp>
        <p:nvSpPr>
          <p:cNvPr id="3" name="Content Placeholder 2"/>
          <p:cNvSpPr>
            <a:spLocks noGrp="1"/>
          </p:cNvSpPr>
          <p:nvPr>
            <p:ph idx="1"/>
          </p:nvPr>
        </p:nvSpPr>
        <p:spPr/>
        <p:txBody>
          <a:bodyPr/>
          <a:lstStyle/>
          <a:p>
            <a:pPr marL="457200" indent="-457200">
              <a:buFont typeface="+mj-lt"/>
              <a:buAutoNum type="arabicPeriod"/>
            </a:pPr>
            <a:r>
              <a:rPr lang="en-GB" b="0" dirty="0"/>
              <a:t>Register to use ‘Apply’ </a:t>
            </a:r>
          </a:p>
          <a:p>
            <a:pPr marL="457200" indent="-457200">
              <a:buFont typeface="+mj-lt"/>
              <a:buAutoNum type="arabicPeriod"/>
            </a:pPr>
            <a:r>
              <a:rPr lang="en-GB" b="0" dirty="0"/>
              <a:t>Log in to complete your personal details</a:t>
            </a:r>
          </a:p>
          <a:p>
            <a:pPr marL="457200" indent="-457200">
              <a:buFont typeface="+mj-lt"/>
              <a:buAutoNum type="arabicPeriod"/>
            </a:pPr>
            <a:r>
              <a:rPr lang="en-GB" b="0" dirty="0"/>
              <a:t>Provide additional information (UK applicants only)</a:t>
            </a:r>
          </a:p>
          <a:p>
            <a:pPr marL="457200" indent="-457200">
              <a:buFont typeface="+mj-lt"/>
              <a:buAutoNum type="arabicPeriod"/>
            </a:pPr>
            <a:r>
              <a:rPr lang="en-GB" b="0" dirty="0"/>
              <a:t>Add your programme choice</a:t>
            </a:r>
          </a:p>
          <a:p>
            <a:pPr marL="457200" indent="-457200">
              <a:buFont typeface="+mj-lt"/>
              <a:buAutoNum type="arabicPeriod"/>
            </a:pPr>
            <a:r>
              <a:rPr lang="en-GB" b="0" dirty="0"/>
              <a:t>Details of  your education</a:t>
            </a:r>
          </a:p>
          <a:p>
            <a:pPr marL="457200" indent="-457200">
              <a:buFont typeface="+mj-lt"/>
              <a:buAutoNum type="arabicPeriod"/>
            </a:pPr>
            <a:r>
              <a:rPr lang="en-GB" b="0" dirty="0"/>
              <a:t>Details of your school and work experience  </a:t>
            </a:r>
          </a:p>
          <a:p>
            <a:pPr marL="457200" indent="-457200">
              <a:buFont typeface="+mj-lt"/>
              <a:buAutoNum type="arabicPeriod"/>
            </a:pPr>
            <a:r>
              <a:rPr lang="en-GB" b="0" dirty="0"/>
              <a:t>Write your personal statement</a:t>
            </a:r>
          </a:p>
          <a:p>
            <a:pPr marL="457200" indent="-457200">
              <a:buFont typeface="+mj-lt"/>
              <a:buAutoNum type="arabicPeriod"/>
            </a:pPr>
            <a:r>
              <a:rPr lang="en-GB" b="0" dirty="0"/>
              <a:t>Provide two references </a:t>
            </a:r>
          </a:p>
          <a:p>
            <a:pPr marL="457200" indent="-457200">
              <a:buFont typeface="+mj-lt"/>
              <a:buAutoNum type="arabicPeriod"/>
            </a:pPr>
            <a:r>
              <a:rPr lang="en-GB" b="0" dirty="0"/>
              <a:t>Pay your fee and submit your application</a:t>
            </a:r>
          </a:p>
          <a:p>
            <a:pPr marL="0" indent="0">
              <a:buNone/>
            </a:pPr>
            <a:r>
              <a:rPr lang="en-GB" sz="1600" b="0" dirty="0">
                <a:hlinkClick r:id="rId3"/>
              </a:rPr>
              <a:t>https://www.ucas.com/ucas/teacher-training/apply-and-track/filling-your-application</a:t>
            </a:r>
            <a:r>
              <a:rPr lang="en-GB" sz="1600" b="0" dirty="0"/>
              <a:t> </a:t>
            </a:r>
          </a:p>
          <a:p>
            <a:pPr marL="457200" indent="-457200">
              <a:buFont typeface="+mj-lt"/>
              <a:buAutoNum type="arabicPeriod"/>
            </a:pPr>
            <a:endParaRPr lang="en-GB" b="0" dirty="0"/>
          </a:p>
        </p:txBody>
      </p:sp>
    </p:spTree>
    <p:extLst>
      <p:ext uri="{BB962C8B-B14F-4D97-AF65-F5344CB8AC3E}">
        <p14:creationId xmlns:p14="http://schemas.microsoft.com/office/powerpoint/2010/main" val="1438982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0" dirty="0" err="1"/>
              <a:t>UCAS</a:t>
            </a:r>
            <a:r>
              <a:rPr lang="en-GB" b="0" dirty="0"/>
              <a:t> registration screen</a:t>
            </a:r>
            <a:endParaRPr lang="en-GB" dirty="0"/>
          </a:p>
        </p:txBody>
      </p:sp>
      <p:sp>
        <p:nvSpPr>
          <p:cNvPr id="3" name="Rectangle 2"/>
          <p:cNvSpPr/>
          <p:nvPr/>
        </p:nvSpPr>
        <p:spPr>
          <a:xfrm>
            <a:off x="683568" y="5157192"/>
            <a:ext cx="5976664" cy="369332"/>
          </a:xfrm>
          <a:prstGeom prst="rect">
            <a:avLst/>
          </a:prstGeom>
        </p:spPr>
        <p:txBody>
          <a:bodyPr wrap="square">
            <a:spAutoFit/>
          </a:bodyPr>
          <a:lstStyle/>
          <a:p>
            <a:r>
              <a:rPr lang="en-GB" dirty="0">
                <a:hlinkClick r:id="rId2"/>
              </a:rPr>
              <a:t>https://www.ucas.com/ucas/teacher-training</a:t>
            </a:r>
            <a:r>
              <a:rPr lang="en-GB" dirty="0"/>
              <a:t> </a:t>
            </a:r>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89536" y="1196976"/>
            <a:ext cx="5862784" cy="3855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6046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333374"/>
            <a:ext cx="8136259" cy="647701"/>
          </a:xfrm>
        </p:spPr>
        <p:txBody>
          <a:bodyPr/>
          <a:lstStyle/>
          <a:p>
            <a:r>
              <a:rPr lang="en-GB" b="0" dirty="0"/>
              <a:t>Researching training options and providers</a:t>
            </a:r>
            <a:endParaRPr lang="en-GB" dirty="0"/>
          </a:p>
        </p:txBody>
      </p:sp>
      <p:sp>
        <p:nvSpPr>
          <p:cNvPr id="7" name="Rectangle 6"/>
          <p:cNvSpPr/>
          <p:nvPr/>
        </p:nvSpPr>
        <p:spPr>
          <a:xfrm>
            <a:off x="755576" y="908720"/>
            <a:ext cx="3561616" cy="369332"/>
          </a:xfrm>
          <a:prstGeom prst="rect">
            <a:avLst/>
          </a:prstGeom>
        </p:spPr>
        <p:txBody>
          <a:bodyPr wrap="none">
            <a:spAutoFit/>
          </a:bodyPr>
          <a:lstStyle/>
          <a:p>
            <a:r>
              <a:rPr lang="en-GB" dirty="0"/>
              <a:t>Training programmes search tool</a:t>
            </a:r>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70046" y="1196975"/>
            <a:ext cx="4203909" cy="4679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1897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71600" y="320333"/>
            <a:ext cx="7056784" cy="369332"/>
          </a:xfrm>
          <a:prstGeom prst="rect">
            <a:avLst/>
          </a:prstGeom>
        </p:spPr>
        <p:txBody>
          <a:bodyPr wrap="square">
            <a:spAutoFit/>
          </a:bodyPr>
          <a:lstStyle/>
          <a:p>
            <a:r>
              <a:rPr lang="en-GB" dirty="0"/>
              <a:t>Training programmes search tool - results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6264" y="708261"/>
            <a:ext cx="4555976" cy="5673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5092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All teacher training courses include:</a:t>
            </a:r>
          </a:p>
        </p:txBody>
      </p:sp>
      <p:sp>
        <p:nvSpPr>
          <p:cNvPr id="3" name="Content Placeholder 2"/>
          <p:cNvSpPr>
            <a:spLocks noGrp="1"/>
          </p:cNvSpPr>
          <p:nvPr>
            <p:ph idx="1"/>
          </p:nvPr>
        </p:nvSpPr>
        <p:spPr>
          <a:xfrm>
            <a:off x="684212" y="1268760"/>
            <a:ext cx="7775575" cy="4320256"/>
          </a:xfrm>
        </p:spPr>
        <p:txBody>
          <a:bodyPr/>
          <a:lstStyle/>
          <a:p>
            <a:r>
              <a:rPr lang="en-GB" sz="1800" b="0" dirty="0"/>
              <a:t>A minimum of 24 weeks in at least two schools to give you practical classroom experience </a:t>
            </a:r>
          </a:p>
          <a:p>
            <a:endParaRPr lang="en-GB" sz="1800" b="0" dirty="0"/>
          </a:p>
          <a:p>
            <a:r>
              <a:rPr lang="en-GB" sz="1800" b="0" dirty="0"/>
              <a:t>Academic study to give you the knowledge and understanding to teach successfully </a:t>
            </a:r>
          </a:p>
          <a:p>
            <a:endParaRPr lang="en-GB" sz="1800" b="0" dirty="0"/>
          </a:p>
          <a:p>
            <a:r>
              <a:rPr lang="en-GB" sz="1800" b="0" dirty="0"/>
              <a:t>In addition to qualified teacher status (QTS) many post graduate teacher training courses lead to a post graduate certificate in education (PGCE) and/or Master’s level credits.</a:t>
            </a:r>
          </a:p>
          <a:p>
            <a:endParaRPr lang="en-GB" sz="2400" dirty="0"/>
          </a:p>
        </p:txBody>
      </p:sp>
    </p:spTree>
    <p:extLst>
      <p:ext uri="{BB962C8B-B14F-4D97-AF65-F5344CB8AC3E}">
        <p14:creationId xmlns:p14="http://schemas.microsoft.com/office/powerpoint/2010/main" val="3465785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University-led teacher training</a:t>
            </a:r>
          </a:p>
        </p:txBody>
      </p:sp>
      <p:sp>
        <p:nvSpPr>
          <p:cNvPr id="3" name="Content Placeholder 2"/>
          <p:cNvSpPr>
            <a:spLocks noGrp="1"/>
          </p:cNvSpPr>
          <p:nvPr>
            <p:ph idx="1"/>
          </p:nvPr>
        </p:nvSpPr>
        <p:spPr>
          <a:xfrm>
            <a:off x="684212" y="1268760"/>
            <a:ext cx="7775575" cy="4536504"/>
          </a:xfrm>
        </p:spPr>
        <p:txBody>
          <a:bodyPr/>
          <a:lstStyle/>
          <a:p>
            <a:r>
              <a:rPr lang="en-GB" b="0" dirty="0"/>
              <a:t>Courses run full-time over one year or part-time over two years.</a:t>
            </a:r>
          </a:p>
          <a:p>
            <a:endParaRPr lang="en-GB" b="0" dirty="0"/>
          </a:p>
          <a:p>
            <a:r>
              <a:rPr lang="en-GB" b="0" dirty="0"/>
              <a:t>Training will include spending time at the university or college, working with other trainees and being taught by university colleagues.</a:t>
            </a:r>
          </a:p>
          <a:p>
            <a:pPr marL="0" indent="0">
              <a:buNone/>
            </a:pPr>
            <a:endParaRPr lang="en-GB" b="0" dirty="0"/>
          </a:p>
          <a:p>
            <a:r>
              <a:rPr lang="en-GB" b="0" dirty="0"/>
              <a:t>You’ll also spend plenty of time in placement schools – a minimum of 24 weeks. This will help you develop your practical teaching skills and ability to manage and plan classes effectively.</a:t>
            </a:r>
          </a:p>
          <a:p>
            <a:endParaRPr lang="en-GB" sz="1800" b="0" dirty="0"/>
          </a:p>
          <a:p>
            <a:endParaRPr lang="en-GB" b="0" dirty="0"/>
          </a:p>
          <a:p>
            <a:pPr marL="0" indent="0">
              <a:buNone/>
            </a:pPr>
            <a:endParaRPr lang="en-GB" sz="1800" b="0" dirty="0"/>
          </a:p>
          <a:p>
            <a:endParaRPr lang="en-GB" sz="1800" b="0" dirty="0"/>
          </a:p>
          <a:p>
            <a:pPr marL="0" indent="0">
              <a:buNone/>
            </a:pPr>
            <a:endParaRPr lang="en-GB" sz="1800" b="0" dirty="0"/>
          </a:p>
          <a:p>
            <a:endParaRPr lang="en-GB" sz="1800" b="0" dirty="0"/>
          </a:p>
        </p:txBody>
      </p:sp>
    </p:spTree>
    <p:extLst>
      <p:ext uri="{BB962C8B-B14F-4D97-AF65-F5344CB8AC3E}">
        <p14:creationId xmlns:p14="http://schemas.microsoft.com/office/powerpoint/2010/main" val="3940505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3122E67436BD646910913DE83B88DEA" ma:contentTypeVersion="2" ma:contentTypeDescription="Create a new document." ma:contentTypeScope="" ma:versionID="6d08fc8e094f5a6af2d17f69a40e9328">
  <xsd:schema xmlns:xsd="http://www.w3.org/2001/XMLSchema" xmlns:xs="http://www.w3.org/2001/XMLSchema" xmlns:p="http://schemas.microsoft.com/office/2006/metadata/properties" xmlns:ns2="a9aa5caf-1917-4e25-b17d-560fcc389c63" targetNamespace="http://schemas.microsoft.com/office/2006/metadata/properties" ma:root="true" ma:fieldsID="713205948893782984bb3fe9dd0293fd" ns2:_="">
    <xsd:import namespace="a9aa5caf-1917-4e25-b17d-560fcc389c63"/>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aa5caf-1917-4e25-b17d-560fcc389c6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18918D8-6743-472F-9133-546308218B28}">
  <ds:schemaRefs>
    <ds:schemaRef ds:uri="http://schemas.microsoft.com/sharepoint/v3/contenttype/forms"/>
  </ds:schemaRefs>
</ds:datastoreItem>
</file>

<file path=customXml/itemProps2.xml><?xml version="1.0" encoding="utf-8"?>
<ds:datastoreItem xmlns:ds="http://schemas.openxmlformats.org/officeDocument/2006/customXml" ds:itemID="{DE5CEC69-7B2A-400A-8381-2B8B0DC7B6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9aa5caf-1917-4e25-b17d-560fcc389c6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FD3942E-F7FA-4AD8-9A69-5FDFB1F490D1}">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a9aa5caf-1917-4e25-b17d-560fcc389c6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4550</TotalTime>
  <Words>1581</Words>
  <Application>Microsoft Office PowerPoint</Application>
  <PresentationFormat>On-screen Show (4:3)</PresentationFormat>
  <Paragraphs>175</Paragraphs>
  <Slides>24</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Wingdings</vt:lpstr>
      <vt:lpstr>Office Theme</vt:lpstr>
      <vt:lpstr>PowerPoint Presentation</vt:lpstr>
      <vt:lpstr>What will we cover today?</vt:lpstr>
      <vt:lpstr>School experience</vt:lpstr>
      <vt:lpstr>UCAS application overview</vt:lpstr>
      <vt:lpstr>UCAS registration screen</vt:lpstr>
      <vt:lpstr>Researching training options and providers</vt:lpstr>
      <vt:lpstr>PowerPoint Presentation</vt:lpstr>
      <vt:lpstr>All teacher training courses include:</vt:lpstr>
      <vt:lpstr>University-led teacher training</vt:lpstr>
      <vt:lpstr>School-led teacher training</vt:lpstr>
      <vt:lpstr>School-led teacher training</vt:lpstr>
      <vt:lpstr>School-led teacher training -  School Direct (salaried) route</vt:lpstr>
      <vt:lpstr>Application – Your work and school experience statements</vt:lpstr>
      <vt:lpstr>Application – personal statement</vt:lpstr>
      <vt:lpstr>Example of a good opening application statement</vt:lpstr>
      <vt:lpstr>Getting your references ready</vt:lpstr>
      <vt:lpstr>Your referees</vt:lpstr>
      <vt:lpstr>Application completed, paid and submitted</vt:lpstr>
      <vt:lpstr>Professional skills tests </vt:lpstr>
      <vt:lpstr>Skills test booking screenshot </vt:lpstr>
      <vt:lpstr>Preparing for an interview</vt:lpstr>
      <vt:lpstr>What to expect at an interview </vt:lpstr>
      <vt:lpstr>Premier Plus*</vt:lpstr>
      <vt:lpstr>Further information and advice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2013 10 17 Pathways into teaching</dc:title>
  <dc:creator>Publishing.TEAM@education.gsi.gov.uk</dc:creator>
  <cp:lastModifiedBy>Victoria Richards</cp:lastModifiedBy>
  <cp:revision>262</cp:revision>
  <cp:lastPrinted>2015-04-13T09:00:10Z</cp:lastPrinted>
  <dcterms:created xsi:type="dcterms:W3CDTF">2013-06-06T10:14:36Z</dcterms:created>
  <dcterms:modified xsi:type="dcterms:W3CDTF">2016-04-28T14:25:06Z</dcterms:modified>
  <cp:category>Master-Pres-v1.0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0x010100C3122E67436BD646910913DE83B88DEA</vt:lpwstr>
  </property>
  <property fmtid="{D5CDD505-2E9C-101B-9397-08002B2CF9AE}" pid="3" name="_dlc_DocIdItemGuid">
    <vt:lpwstr>3ce99298-0ae3-4cb1-88b6-45022a976e29</vt:lpwstr>
  </property>
  <property fmtid="{D5CDD505-2E9C-101B-9397-08002B2CF9AE}" pid="4" name="IWPOrganisationalUnit">
    <vt:lpwstr>4;#NCTL|50b03fc4-9596-44c0-8ddf-78c55856c7ae</vt:lpwstr>
  </property>
  <property fmtid="{D5CDD505-2E9C-101B-9397-08002B2CF9AE}" pid="5" name="IWPOwner">
    <vt:lpwstr>1;#NCTL|8a55f59b-7d94-44dd-a344-986d47acf947</vt:lpwstr>
  </property>
  <property fmtid="{D5CDD505-2E9C-101B-9397-08002B2CF9AE}" pid="6" name="IWPFunction">
    <vt:lpwstr/>
  </property>
  <property fmtid="{D5CDD505-2E9C-101B-9397-08002B2CF9AE}" pid="7" name="IWPRightsProtectiveMarking">
    <vt:lpwstr>2;#Official|0884c477-2e62-47ea-b19c-5af6e91124c5</vt:lpwstr>
  </property>
  <property fmtid="{D5CDD505-2E9C-101B-9397-08002B2CF9AE}" pid="8" name="IWPSubject">
    <vt:lpwstr/>
  </property>
  <property fmtid="{D5CDD505-2E9C-101B-9397-08002B2CF9AE}" pid="9" name="IWPSiteType">
    <vt:lpwstr/>
  </property>
</Properties>
</file>