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2" r:id="rId5"/>
    <p:sldId id="257" r:id="rId6"/>
    <p:sldId id="263" r:id="rId7"/>
    <p:sldId id="259" r:id="rId8"/>
    <p:sldId id="260" r:id="rId9"/>
    <p:sldId id="262" r:id="rId10"/>
    <p:sldId id="261" r:id="rId11"/>
    <p:sldId id="258" r:id="rId12"/>
    <p:sldId id="274" r:id="rId13"/>
    <p:sldId id="273" r:id="rId14"/>
    <p:sldId id="275" r:id="rId15"/>
    <p:sldId id="276" r:id="rId16"/>
    <p:sldId id="277" r:id="rId17"/>
    <p:sldId id="278" r:id="rId18"/>
    <p:sldId id="279" r:id="rId19"/>
    <p:sldId id="280" r:id="rId20"/>
    <p:sldId id="281"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shman" initials="PM" lastIdx="38" clrIdx="0">
    <p:extLst>
      <p:ext uri="{19B8F6BF-5375-455C-9EA6-DF929625EA0E}">
        <p15:presenceInfo xmlns:p15="http://schemas.microsoft.com/office/powerpoint/2012/main" userId="Peter Marsh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90" d="100"/>
          <a:sy n="90" d="100"/>
        </p:scale>
        <p:origin x="4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1T10:33:46.972" idx="1">
    <p:pos x="6446" y="1324"/>
    <p:text>Programmes of study: https://www.gov.uk/government/publications/national-curriculum-in-england-computing-programmes-of-study/national-curriculum-in-england-computing-programmes-of-study</p:text>
    <p:extLst mod="1">
      <p:ext uri="{C676402C-5697-4E1C-873F-D02D1690AC5C}">
        <p15:threadingInfo xmlns:p15="http://schemas.microsoft.com/office/powerpoint/2012/main" timeZoneBias="0"/>
      </p:ext>
    </p:extLst>
  </p:cm>
  <p:cm authorId="1" dt="2018-11-21T10:35:19.313" idx="2">
    <p:pos x="6705" y="1324"/>
    <p:text>Bitesize KS2 overview: https://www.bbc.com/bitesize/subjects/zvnrq6f</p:text>
    <p:extLst mod="1">
      <p:ext uri="{C676402C-5697-4E1C-873F-D02D1690AC5C}">
        <p15:threadingInfo xmlns:p15="http://schemas.microsoft.com/office/powerpoint/2012/main" timeZoneBias="0"/>
      </p:ext>
    </p:extLst>
  </p:cm>
  <p:cm authorId="1" dt="2018-11-21T10:35:32.693" idx="3">
    <p:pos x="6957" y="1331"/>
    <p:text>Bitesize KS3 overview: https://www.bbc.com/bitesize/subjects/zvc9q6f</p:text>
    <p:extLst mod="1">
      <p:ext uri="{C676402C-5697-4E1C-873F-D02D1690AC5C}">
        <p15:threadingInfo xmlns:p15="http://schemas.microsoft.com/office/powerpoint/2012/main" timeZoneBias="0"/>
      </p:ext>
    </p:extLst>
  </p:cm>
  <p:cm authorId="1" dt="2018-11-21T10:36:12.242" idx="4">
    <p:pos x="7216" y="1322"/>
    <p:text>Bitesize KS4 overview: https://www.bbc.com/bitesize/subjects/z34k7ty</p:text>
    <p:extLst mod="1">
      <p:ext uri="{C676402C-5697-4E1C-873F-D02D1690AC5C}">
        <p15:threadingInfo xmlns:p15="http://schemas.microsoft.com/office/powerpoint/2012/main" timeZoneBias="0"/>
      </p:ext>
    </p:extLst>
  </p:cm>
  <p:cm authorId="1" dt="2018-11-21T10:42:50.992" idx="6">
    <p:pos x="6570" y="2098"/>
    <p:text>Are you able to use examples that you might have observed when visiting local schools?</p:text>
    <p:extLst mod="1">
      <p:ext uri="{C676402C-5697-4E1C-873F-D02D1690AC5C}">
        <p15:threadingInfo xmlns:p15="http://schemas.microsoft.com/office/powerpoint/2012/main" timeZoneBias="0"/>
      </p:ext>
    </p:extLst>
  </p:cm>
  <p:cm authorId="1" dt="2018-11-21T10:43:30.168" idx="7">
    <p:pos x="6579" y="2724"/>
    <p:text>Are you able to use examples that you might have observed when visiting local schools?</p:text>
    <p:extLst mod="1">
      <p:ext uri="{C676402C-5697-4E1C-873F-D02D1690AC5C}">
        <p15:threadingInfo xmlns:p15="http://schemas.microsoft.com/office/powerpoint/2012/main" timeZoneBias="0"/>
      </p:ext>
    </p:extLst>
  </p:cm>
  <p:cm authorId="1" dt="2018-11-21T10:59:52.012" idx="20">
    <p:pos x="6813" y="2711"/>
    <p:text>What would you expect students to know, do and be able to explain following your lesson?</p:text>
    <p:extLst mod="1">
      <p:ext uri="{C676402C-5697-4E1C-873F-D02D1690AC5C}">
        <p15:threadingInfo xmlns:p15="http://schemas.microsoft.com/office/powerpoint/2012/main" timeZoneBias="0"/>
      </p:ext>
    </p:extLst>
  </p:cm>
  <p:cm authorId="1" dt="2018-11-21T11:09:43.090" idx="23">
    <p:pos x="6546" y="3043"/>
    <p:text>Take timet to think about how long each part of the lesson might take and share this with the assessors</p:text>
    <p:extLst mod="1">
      <p:ext uri="{C676402C-5697-4E1C-873F-D02D1690AC5C}">
        <p15:threadingInfo xmlns:p15="http://schemas.microsoft.com/office/powerpoint/2012/main" timeZoneBias="0"/>
      </p:ext>
    </p:extLst>
  </p:cm>
  <p:cm authorId="1" dt="2018-11-21T11:16:15.354" idx="24">
    <p:pos x="4320" y="3300"/>
    <p:text>How could you summarise the learning that has taken place?  Where might this lesson take them next?  What could you do to help students reflect on what they have learnt?</p:text>
    <p:extLst mod="1">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1T10:45:51.667" idx="8">
    <p:pos x="6190" y="1054"/>
    <p:text>Can you relate the topic to anything that has happened recently in world events or in the news?</p:text>
    <p:extLst mod="1">
      <p:ext uri="{C676402C-5697-4E1C-873F-D02D1690AC5C}">
        <p15:threadingInfo xmlns:p15="http://schemas.microsoft.com/office/powerpoint/2012/main" timeZoneBias="0"/>
      </p:ext>
    </p:extLst>
  </p:cm>
  <p:cm authorId="1" dt="2018-11-21T10:46:20.007" idx="9">
    <p:pos x="6420" y="1051"/>
    <p:text>How might the topic you are covering help them undersatnd how knowledge and understanding of this area might help them understand a bigger picture?</p:text>
    <p:extLst mod="1">
      <p:ext uri="{C676402C-5697-4E1C-873F-D02D1690AC5C}">
        <p15:threadingInfo xmlns:p15="http://schemas.microsoft.com/office/powerpoint/2012/main" timeZoneBias="0"/>
      </p:ext>
    </p:extLst>
  </p:cm>
  <p:cm authorId="1" dt="2018-11-21T10:47:37.089" idx="10">
    <p:pos x="6663" y="1059"/>
    <p:text>Is there an image or case study that might grab students' attention to contextualise the lesson?</p:text>
    <p:extLst mod="1">
      <p:ext uri="{C676402C-5697-4E1C-873F-D02D1690AC5C}">
        <p15:threadingInfo xmlns:p15="http://schemas.microsoft.com/office/powerpoint/2012/main" timeZoneBias="0"/>
      </p:ext>
    </p:extLst>
  </p:cm>
  <p:cm authorId="1" dt="2018-11-21T10:50:01.693" idx="11">
    <p:pos x="5524" y="1625"/>
    <p:text>Programmes of study: https://www.gov.uk/government/publications/national-curriculum-in-england-computing-programmes-of-study/national-curriculum-in-england-computing-programmes-of-study</p:text>
    <p:extLst mod="1">
      <p:ext uri="{C676402C-5697-4E1C-873F-D02D1690AC5C}">
        <p15:threadingInfo xmlns:p15="http://schemas.microsoft.com/office/powerpoint/2012/main" timeZoneBias="0"/>
      </p:ext>
    </p:extLst>
  </p:cm>
  <p:cm authorId="1" dt="2018-11-21T10:50:11.384" idx="12">
    <p:pos x="6472" y="1627"/>
    <p:text/>
    <p:extLst mod="1">
      <p:ext uri="{C676402C-5697-4E1C-873F-D02D1690AC5C}">
        <p15:threadingInfo xmlns:p15="http://schemas.microsoft.com/office/powerpoint/2012/main" timeZoneBias="0"/>
      </p:ext>
    </p:extLst>
  </p:cm>
  <p:cm authorId="1" dt="2018-11-21T10:50:33.921" idx="13">
    <p:pos x="5766" y="1624"/>
    <p:text>OCR GCSE Specification: https://www.ocr.org.uk/Images/225975-specification-accredited-gcse-computer-science-j276.pdf</p:text>
    <p:extLst mod="1">
      <p:ext uri="{C676402C-5697-4E1C-873F-D02D1690AC5C}">
        <p15:threadingInfo xmlns:p15="http://schemas.microsoft.com/office/powerpoint/2012/main" timeZoneBias="0"/>
      </p:ext>
    </p:extLst>
  </p:cm>
  <p:cm authorId="1" dt="2018-11-21T10:51:10.179" idx="14">
    <p:pos x="6237" y="1619"/>
    <p:text>AQA GCSE Specification: https://filestore.aqa.org.uk/resources/computing/specifications/AQA-8520-SP-2016.PDF</p:text>
    <p:extLst mod="1">
      <p:ext uri="{C676402C-5697-4E1C-873F-D02D1690AC5C}">
        <p15:threadingInfo xmlns:p15="http://schemas.microsoft.com/office/powerpoint/2012/main" timeZoneBias="0"/>
      </p:ext>
    </p:extLst>
  </p:cm>
  <p:cm authorId="1" dt="2018-11-21T10:53:21.297" idx="15">
    <p:pos x="5999" y="1616"/>
    <p:text>EDEXCEL GCSE Specification: https://qualifications.pearson.com/content/dam/pdf/GCSE/Computer%20Science/2016/Specification%20and%20sample%20assessments/GCSE-Computer-Science-2016-Specification.pdf</p:text>
    <p:extLst mod="1">
      <p:ext uri="{C676402C-5697-4E1C-873F-D02D1690AC5C}">
        <p15:threadingInfo xmlns:p15="http://schemas.microsoft.com/office/powerpoint/2012/main" timeZoneBias="0"/>
      </p:ext>
    </p:extLst>
  </p:cm>
  <p:cm authorId="1" dt="2018-11-21T10:54:15.410" idx="16">
    <p:pos x="6709" y="1626"/>
    <p:text>Bitesize KS3 content: https://www.bbc.com/bitesize/subjects/zvc9q6f</p:text>
    <p:extLst mod="1">
      <p:ext uri="{C676402C-5697-4E1C-873F-D02D1690AC5C}">
        <p15:threadingInfo xmlns:p15="http://schemas.microsoft.com/office/powerpoint/2012/main" timeZoneBias="0"/>
      </p:ext>
    </p:extLst>
  </p:cm>
  <p:cm authorId="1" dt="2018-11-21T10:55:46.535" idx="17">
    <p:pos x="5521" y="1968"/>
    <p:text>CAS Secondary resources: https://community.computingatschool.org.uk/resources/4060/single</p:text>
    <p:extLst mod="1">
      <p:ext uri="{C676402C-5697-4E1C-873F-D02D1690AC5C}">
        <p15:threadingInfo xmlns:p15="http://schemas.microsoft.com/office/powerpoint/2012/main" timeZoneBias="0"/>
      </p:ext>
    </p:extLst>
  </p:cm>
  <p:cm authorId="1" dt="2018-11-21T10:56:16.499" idx="18">
    <p:pos x="5752" y="1967"/>
    <p:text>CS Unplugged: https://csunplugged.org/en/</p:text>
    <p:extLst mod="1">
      <p:ext uri="{C676402C-5697-4E1C-873F-D02D1690AC5C}">
        <p15:threadingInfo xmlns:p15="http://schemas.microsoft.com/office/powerpoint/2012/main" timeZoneBias="0"/>
      </p:ext>
    </p:extLst>
  </p:cm>
  <p:cm authorId="1" dt="2018-11-21T10:57:40.299" idx="19">
    <p:pos x="5986" y="1960"/>
    <p:text>Other resources might include YouTube clips, looking through some TES resources and using search engines</p:text>
    <p:extLst mod="1">
      <p:ext uri="{C676402C-5697-4E1C-873F-D02D1690AC5C}">
        <p15:threadingInfo xmlns:p15="http://schemas.microsoft.com/office/powerpoint/2012/main" timeZoneBias="0"/>
      </p:ext>
    </p:extLst>
  </p:cm>
  <p:cm authorId="1" dt="2018-11-21T11:06:50.721" idx="21">
    <p:pos x="5474" y="2301"/>
    <p:text>What knowledge do you need to provide them with?  Try not to make the lesson too instructional, just provide some key information with some examples</p:text>
    <p:extLst mod="1">
      <p:ext uri="{C676402C-5697-4E1C-873F-D02D1690AC5C}">
        <p15:threadingInfo xmlns:p15="http://schemas.microsoft.com/office/powerpoint/2012/main" timeZoneBias="0"/>
      </p:ext>
    </p:extLst>
  </p:cm>
  <p:cm authorId="1" dt="2018-11-21T11:07:52.187" idx="22">
    <p:pos x="5460" y="2620"/>
    <p:text>What activities will the students be doing?  Can you describe this or could you provide an example for the assessors?  This could be in the form of a worksheet or practical activity.</p:text>
    <p:extLst mod="1">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1-21T11:20:57.640" idx="25">
    <p:pos x="5834" y="1054"/>
    <p:text>Bitesize KS3 programming: https://www.bbc.com/bitesize/subjects/zvc9q6f</p:text>
    <p:extLst mod="1">
      <p:ext uri="{C676402C-5697-4E1C-873F-D02D1690AC5C}">
        <p15:threadingInfo xmlns:p15="http://schemas.microsoft.com/office/powerpoint/2012/main" timeZoneBias="0"/>
      </p:ext>
    </p:extLst>
  </p:cm>
  <p:cm authorId="1" dt="2018-11-21T11:22:24.684" idx="26">
    <p:pos x="6067" y="1055"/>
    <p:text>Bitesize KS4 programming https://www.bbc.com/bitesize/topics/zq6hvcw</p:text>
    <p:extLst mod="1">
      <p:ext uri="{C676402C-5697-4E1C-873F-D02D1690AC5C}">
        <p15:threadingInfo xmlns:p15="http://schemas.microsoft.com/office/powerpoint/2012/main" timeZoneBias="0"/>
      </p:ext>
    </p:extLst>
  </p:cm>
  <p:cm authorId="1" dt="2018-11-21T11:23:47.839" idx="27">
    <p:pos x="6289" y="1053"/>
    <p:text>Peter Marshman	21/11/2018
OCR GCSE Specification: https://www.ocr.org.uk/Images/225975-specification-accredited-gcse-computer-science-j276.pdf</p:text>
    <p:extLst mod="1">
      <p:ext uri="{C676402C-5697-4E1C-873F-D02D1690AC5C}">
        <p15:threadingInfo xmlns:p15="http://schemas.microsoft.com/office/powerpoint/2012/main" timeZoneBias="0"/>
      </p:ext>
    </p:extLst>
  </p:cm>
  <p:cm authorId="1" dt="2018-11-21T11:24:08.200" idx="28">
    <p:pos x="6522" y="1057"/>
    <p:text>Peter Marshman	21/11/2018
AQA GCSE Specification: https://filestore.aqa.org.uk/resources/computing/specifications/AQA-8520-SP-2016.PDF</p:text>
    <p:extLst mod="1">
      <p:ext uri="{C676402C-5697-4E1C-873F-D02D1690AC5C}">
        <p15:threadingInfo xmlns:p15="http://schemas.microsoft.com/office/powerpoint/2012/main" timeZoneBias="0"/>
      </p:ext>
    </p:extLst>
  </p:cm>
  <p:cm authorId="1" dt="2018-11-21T11:24:31.628" idx="29">
    <p:pos x="6745" y="1051"/>
    <p:text>Peter Marshman	21/11/2018
EDEXCEL GCSE Specification: https://qualifications.pearson.com/content/dam/pdf/GCSE/Computer%20Science/2016/Specification%20and%20sample%20assessments/GCSE-Computer-Science-2016-Specification.pdf</p:text>
    <p:extLst mod="1">
      <p:ext uri="{C676402C-5697-4E1C-873F-D02D1690AC5C}">
        <p15:threadingInfo xmlns:p15="http://schemas.microsoft.com/office/powerpoint/2012/main" timeZoneBias="0"/>
      </p:ext>
    </p:extLst>
  </p:cm>
  <p:cm authorId="1" dt="2018-11-21T11:26:08.415" idx="30">
    <p:pos x="6535" y="1617"/>
    <p:text>Psuedo code: https://www.bbc.com/bitesize/guides/z3bq7ty/revision/2</p:text>
    <p:extLst mod="1">
      <p:ext uri="{C676402C-5697-4E1C-873F-D02D1690AC5C}">
        <p15:threadingInfo xmlns:p15="http://schemas.microsoft.com/office/powerpoint/2012/main" timeZoneBias="0"/>
      </p:ext>
    </p:extLst>
  </p:cm>
  <p:cm authorId="1" dt="2018-11-21T11:26:30.885" idx="31">
    <p:pos x="6768" y="1616"/>
    <p:text>Flowcharts: https://www.bbc.com/bitesize/guides/z3bq7ty/revision/3</p:text>
    <p:extLst mod="1">
      <p:ext uri="{C676402C-5697-4E1C-873F-D02D1690AC5C}">
        <p15:threadingInfo xmlns:p15="http://schemas.microsoft.com/office/powerpoint/2012/main" timeZoneBias="0"/>
      </p:ext>
    </p:extLst>
  </p:cm>
  <p:cm authorId="1" dt="2018-11-21T11:28:14.784" idx="32">
    <p:pos x="5729" y="2213"/>
    <p:text>Pythonroom: https://pythonroom.com</p:text>
    <p:extLst mod="1">
      <p:ext uri="{C676402C-5697-4E1C-873F-D02D1690AC5C}">
        <p15:threadingInfo xmlns:p15="http://schemas.microsoft.com/office/powerpoint/2012/main" timeZoneBias="0"/>
      </p:ext>
    </p:extLst>
  </p:cm>
  <p:cm authorId="1" dt="2018-11-21T11:28:30.484" idx="33">
    <p:pos x="5950" y="2206"/>
    <p:text>BBC Cracking the Code: https://www.bbc.co.uk/programmes/b01r9tww/clips</p:text>
    <p:extLst mod="1">
      <p:ext uri="{C676402C-5697-4E1C-873F-D02D1690AC5C}">
        <p15:threadingInfo xmlns:p15="http://schemas.microsoft.com/office/powerpoint/2012/main" timeZoneBias="0"/>
      </p:ext>
    </p:extLst>
  </p:cm>
  <p:cm authorId="1" dt="2018-11-21T11:30:01.165" idx="34">
    <p:pos x="6203" y="2208"/>
    <p:text>Microsoft MakeCode: https://www.microsoft.com/en-us/makecode</p:text>
    <p:extLst mod="1">
      <p:ext uri="{C676402C-5697-4E1C-873F-D02D1690AC5C}">
        <p15:threadingInfo xmlns:p15="http://schemas.microsoft.com/office/powerpoint/2012/main" timeZoneBias="0"/>
      </p:ext>
    </p:extLst>
  </p:cm>
  <p:cm authorId="1" dt="2018-11-21T11:30:34.402" idx="35">
    <p:pos x="6660" y="2190"/>
    <p:text>Code Club: https://projects.raspberrypi.org/en/codeclub?utm_source=code-club-projects-site</p:text>
    <p:extLst mod="1">
      <p:ext uri="{C676402C-5697-4E1C-873F-D02D1690AC5C}">
        <p15:threadingInfo xmlns:p15="http://schemas.microsoft.com/office/powerpoint/2012/main" timeZoneBias="0"/>
      </p:ext>
    </p:extLst>
  </p:cm>
  <p:cm authorId="1" dt="2018-11-21T11:31:31.948" idx="36">
    <p:pos x="6434" y="2199"/>
    <p:text>Code.org: https://code.org</p:text>
    <p:extLst mod="1">
      <p:ext uri="{C676402C-5697-4E1C-873F-D02D1690AC5C}">
        <p15:threadingInfo xmlns:p15="http://schemas.microsoft.com/office/powerpoint/2012/main" timeZoneBias="0"/>
      </p:ext>
    </p:extLst>
  </p:cm>
  <p:cm authorId="1" dt="2018-11-21T11:32:18.153" idx="37">
    <p:pos x="5710" y="2573"/>
    <p:text>What knowledge do you need to provide them with?  Try not to make the lesson too instructional, just provide some key information with some examples</p:text>
    <p:extLst mod="1">
      <p:ext uri="{C676402C-5697-4E1C-873F-D02D1690AC5C}">
        <p15:threadingInfo xmlns:p15="http://schemas.microsoft.com/office/powerpoint/2012/main" timeZoneBias="0"/>
      </p:ext>
    </p:extLst>
  </p:cm>
  <p:cm authorId="1" dt="2018-11-21T11:32:42.047" idx="38">
    <p:pos x="5680" y="2894"/>
    <p:text>Peter Marshman	21/11/2018
What activities will the students be doing?  Can you describe this or could you provide an example for the assessors?  This could be in the form of a worksheet or practical activity.</p:text>
    <p:extLst mod="1">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229C9D-5497-453C-9F5E-840F3F36B565}" type="doc">
      <dgm:prSet loTypeId="urn:microsoft.com/office/officeart/2005/8/layout/chevron1" loCatId="process" qsTypeId="urn:microsoft.com/office/officeart/2005/8/quickstyle/simple1" qsCatId="simple" csTypeId="urn:microsoft.com/office/officeart/2005/8/colors/accent6_2" csCatId="accent6" phldr="1"/>
      <dgm:spPr/>
    </dgm:pt>
    <dgm:pt modelId="{E3ABF36E-0442-416C-B7A3-930BFEA7B36C}">
      <dgm:prSet phldrT="[Text]"/>
      <dgm:spPr/>
      <dgm:t>
        <a:bodyPr/>
        <a:lstStyle/>
        <a:p>
          <a:r>
            <a:rPr lang="en-GB" dirty="0"/>
            <a:t>What would students have learnt about the topic before?</a:t>
          </a:r>
        </a:p>
      </dgm:t>
    </dgm:pt>
    <dgm:pt modelId="{7DF73E71-0B1E-4347-8730-C16A41B72F01}" type="parTrans" cxnId="{B8DFF626-E5F6-4E7E-8A7C-E02A7CA475C8}">
      <dgm:prSet/>
      <dgm:spPr/>
      <dgm:t>
        <a:bodyPr/>
        <a:lstStyle/>
        <a:p>
          <a:endParaRPr lang="en-GB"/>
        </a:p>
      </dgm:t>
    </dgm:pt>
    <dgm:pt modelId="{F389AFC3-AC82-4291-AFD6-1F866CE3DF2F}" type="sibTrans" cxnId="{B8DFF626-E5F6-4E7E-8A7C-E02A7CA475C8}">
      <dgm:prSet/>
      <dgm:spPr/>
      <dgm:t>
        <a:bodyPr/>
        <a:lstStyle/>
        <a:p>
          <a:endParaRPr lang="en-GB"/>
        </a:p>
      </dgm:t>
    </dgm:pt>
    <dgm:pt modelId="{C74EE3CF-3FC1-47E9-81F5-894B7CE8A603}">
      <dgm:prSet phldrT="[Text]"/>
      <dgm:spPr/>
      <dgm:t>
        <a:bodyPr/>
        <a:lstStyle/>
        <a:p>
          <a:r>
            <a:rPr lang="en-GB" dirty="0"/>
            <a:t>What would they need to know in the next key stage?</a:t>
          </a:r>
        </a:p>
      </dgm:t>
    </dgm:pt>
    <dgm:pt modelId="{3FDF8120-74E0-4DA3-B993-976C9CCD3553}" type="parTrans" cxnId="{619AD363-BC3F-4125-913B-85DDFD6DFD5E}">
      <dgm:prSet/>
      <dgm:spPr/>
      <dgm:t>
        <a:bodyPr/>
        <a:lstStyle/>
        <a:p>
          <a:endParaRPr lang="en-GB"/>
        </a:p>
      </dgm:t>
    </dgm:pt>
    <dgm:pt modelId="{FCDCDCBB-6C54-4C16-84D8-70F87F337B5B}" type="sibTrans" cxnId="{619AD363-BC3F-4125-913B-85DDFD6DFD5E}">
      <dgm:prSet/>
      <dgm:spPr/>
      <dgm:t>
        <a:bodyPr/>
        <a:lstStyle/>
        <a:p>
          <a:endParaRPr lang="en-GB"/>
        </a:p>
      </dgm:t>
    </dgm:pt>
    <dgm:pt modelId="{5FE9D43A-19E3-4F43-A7FE-ED1B7564DD22}">
      <dgm:prSet phldrT="[Text]"/>
      <dgm:spPr/>
      <dgm:t>
        <a:bodyPr/>
        <a:lstStyle/>
        <a:p>
          <a:r>
            <a:rPr lang="en-GB" dirty="0"/>
            <a:t>What sort of detail and complexity do they study at the key stage given?</a:t>
          </a:r>
        </a:p>
      </dgm:t>
    </dgm:pt>
    <dgm:pt modelId="{891B01DE-7B30-450A-BC54-483B87377F6C}" type="parTrans" cxnId="{795CB2D1-8DAF-401E-8F18-671285E6E901}">
      <dgm:prSet/>
      <dgm:spPr/>
      <dgm:t>
        <a:bodyPr/>
        <a:lstStyle/>
        <a:p>
          <a:endParaRPr lang="en-GB"/>
        </a:p>
      </dgm:t>
    </dgm:pt>
    <dgm:pt modelId="{0AB38E9C-5392-4942-B20B-B51D81B0996A}" type="sibTrans" cxnId="{795CB2D1-8DAF-401E-8F18-671285E6E901}">
      <dgm:prSet/>
      <dgm:spPr/>
      <dgm:t>
        <a:bodyPr/>
        <a:lstStyle/>
        <a:p>
          <a:endParaRPr lang="en-GB"/>
        </a:p>
      </dgm:t>
    </dgm:pt>
    <dgm:pt modelId="{42A4268E-9A8A-411A-9E48-F0005DEB0383}">
      <dgm:prSet/>
      <dgm:spPr/>
      <dgm:t>
        <a:bodyPr/>
        <a:lstStyle/>
        <a:p>
          <a:r>
            <a:rPr lang="en-GB" dirty="0"/>
            <a:t>What detail is necessary to bridge the difference between prior and post learning?</a:t>
          </a:r>
        </a:p>
      </dgm:t>
    </dgm:pt>
    <dgm:pt modelId="{23409B43-31A3-4B20-828A-68C7FE1E3EAF}" type="parTrans" cxnId="{F41EFB0C-3FDB-4EAD-BF2D-676BF60F48F2}">
      <dgm:prSet/>
      <dgm:spPr/>
      <dgm:t>
        <a:bodyPr/>
        <a:lstStyle/>
        <a:p>
          <a:endParaRPr lang="en-GB"/>
        </a:p>
      </dgm:t>
    </dgm:pt>
    <dgm:pt modelId="{125BF6F0-C76D-4B56-B10F-2777B9D1BE6A}" type="sibTrans" cxnId="{F41EFB0C-3FDB-4EAD-BF2D-676BF60F48F2}">
      <dgm:prSet/>
      <dgm:spPr/>
      <dgm:t>
        <a:bodyPr/>
        <a:lstStyle/>
        <a:p>
          <a:endParaRPr lang="en-GB"/>
        </a:p>
      </dgm:t>
    </dgm:pt>
    <dgm:pt modelId="{E5AE62BB-0F0D-40D6-8890-2E0805E45FFB}" type="pres">
      <dgm:prSet presAssocID="{B4229C9D-5497-453C-9F5E-840F3F36B565}" presName="Name0" presStyleCnt="0">
        <dgm:presLayoutVars>
          <dgm:dir/>
          <dgm:animLvl val="lvl"/>
          <dgm:resizeHandles val="exact"/>
        </dgm:presLayoutVars>
      </dgm:prSet>
      <dgm:spPr/>
    </dgm:pt>
    <dgm:pt modelId="{E1551ED4-96F8-46D7-96C1-C9E5F34DB071}" type="pres">
      <dgm:prSet presAssocID="{E3ABF36E-0442-416C-B7A3-930BFEA7B36C}" presName="parTxOnly" presStyleLbl="node1" presStyleIdx="0" presStyleCnt="4">
        <dgm:presLayoutVars>
          <dgm:chMax val="0"/>
          <dgm:chPref val="0"/>
          <dgm:bulletEnabled val="1"/>
        </dgm:presLayoutVars>
      </dgm:prSet>
      <dgm:spPr/>
    </dgm:pt>
    <dgm:pt modelId="{10CE4728-FC5F-4F88-ABCD-F7D66BAC25CA}" type="pres">
      <dgm:prSet presAssocID="{F389AFC3-AC82-4291-AFD6-1F866CE3DF2F}" presName="parTxOnlySpace" presStyleCnt="0"/>
      <dgm:spPr/>
    </dgm:pt>
    <dgm:pt modelId="{0937DD33-40BC-472B-8C62-1D460DF41656}" type="pres">
      <dgm:prSet presAssocID="{C74EE3CF-3FC1-47E9-81F5-894B7CE8A603}" presName="parTxOnly" presStyleLbl="node1" presStyleIdx="1" presStyleCnt="4">
        <dgm:presLayoutVars>
          <dgm:chMax val="0"/>
          <dgm:chPref val="0"/>
          <dgm:bulletEnabled val="1"/>
        </dgm:presLayoutVars>
      </dgm:prSet>
      <dgm:spPr/>
    </dgm:pt>
    <dgm:pt modelId="{E2E707EA-00BA-4FA2-8FD8-E4B75E4741A8}" type="pres">
      <dgm:prSet presAssocID="{FCDCDCBB-6C54-4C16-84D8-70F87F337B5B}" presName="parTxOnlySpace" presStyleCnt="0"/>
      <dgm:spPr/>
    </dgm:pt>
    <dgm:pt modelId="{FE610F0A-6FCB-48D1-8C6F-45952F533E2B}" type="pres">
      <dgm:prSet presAssocID="{5FE9D43A-19E3-4F43-A7FE-ED1B7564DD22}" presName="parTxOnly" presStyleLbl="node1" presStyleIdx="2" presStyleCnt="4">
        <dgm:presLayoutVars>
          <dgm:chMax val="0"/>
          <dgm:chPref val="0"/>
          <dgm:bulletEnabled val="1"/>
        </dgm:presLayoutVars>
      </dgm:prSet>
      <dgm:spPr/>
    </dgm:pt>
    <dgm:pt modelId="{EDE74704-3DC9-4208-BF86-22D81C4F0D19}" type="pres">
      <dgm:prSet presAssocID="{0AB38E9C-5392-4942-B20B-B51D81B0996A}" presName="parTxOnlySpace" presStyleCnt="0"/>
      <dgm:spPr/>
    </dgm:pt>
    <dgm:pt modelId="{D54189B8-D205-4783-9C76-C8112B4F7674}" type="pres">
      <dgm:prSet presAssocID="{42A4268E-9A8A-411A-9E48-F0005DEB0383}" presName="parTxOnly" presStyleLbl="node1" presStyleIdx="3" presStyleCnt="4">
        <dgm:presLayoutVars>
          <dgm:chMax val="0"/>
          <dgm:chPref val="0"/>
          <dgm:bulletEnabled val="1"/>
        </dgm:presLayoutVars>
      </dgm:prSet>
      <dgm:spPr/>
    </dgm:pt>
  </dgm:ptLst>
  <dgm:cxnLst>
    <dgm:cxn modelId="{36CE6E0C-CDE3-4740-90C2-A4C87058B59C}" type="presOf" srcId="{42A4268E-9A8A-411A-9E48-F0005DEB0383}" destId="{D54189B8-D205-4783-9C76-C8112B4F7674}" srcOrd="0" destOrd="0" presId="urn:microsoft.com/office/officeart/2005/8/layout/chevron1"/>
    <dgm:cxn modelId="{F41EFB0C-3FDB-4EAD-BF2D-676BF60F48F2}" srcId="{B4229C9D-5497-453C-9F5E-840F3F36B565}" destId="{42A4268E-9A8A-411A-9E48-F0005DEB0383}" srcOrd="3" destOrd="0" parTransId="{23409B43-31A3-4B20-828A-68C7FE1E3EAF}" sibTransId="{125BF6F0-C76D-4B56-B10F-2777B9D1BE6A}"/>
    <dgm:cxn modelId="{B8DFF626-E5F6-4E7E-8A7C-E02A7CA475C8}" srcId="{B4229C9D-5497-453C-9F5E-840F3F36B565}" destId="{E3ABF36E-0442-416C-B7A3-930BFEA7B36C}" srcOrd="0" destOrd="0" parTransId="{7DF73E71-0B1E-4347-8730-C16A41B72F01}" sibTransId="{F389AFC3-AC82-4291-AFD6-1F866CE3DF2F}"/>
    <dgm:cxn modelId="{53282A29-AFE4-4E46-86A6-8C82B0901961}" type="presOf" srcId="{C74EE3CF-3FC1-47E9-81F5-894B7CE8A603}" destId="{0937DD33-40BC-472B-8C62-1D460DF41656}" srcOrd="0" destOrd="0" presId="urn:microsoft.com/office/officeart/2005/8/layout/chevron1"/>
    <dgm:cxn modelId="{28934035-AD5B-4F58-892B-2E216A3E8CF4}" type="presOf" srcId="{5FE9D43A-19E3-4F43-A7FE-ED1B7564DD22}" destId="{FE610F0A-6FCB-48D1-8C6F-45952F533E2B}" srcOrd="0" destOrd="0" presId="urn:microsoft.com/office/officeart/2005/8/layout/chevron1"/>
    <dgm:cxn modelId="{619AD363-BC3F-4125-913B-85DDFD6DFD5E}" srcId="{B4229C9D-5497-453C-9F5E-840F3F36B565}" destId="{C74EE3CF-3FC1-47E9-81F5-894B7CE8A603}" srcOrd="1" destOrd="0" parTransId="{3FDF8120-74E0-4DA3-B993-976C9CCD3553}" sibTransId="{FCDCDCBB-6C54-4C16-84D8-70F87F337B5B}"/>
    <dgm:cxn modelId="{61935296-BA0D-4D4D-B33B-981591465BA9}" type="presOf" srcId="{B4229C9D-5497-453C-9F5E-840F3F36B565}" destId="{E5AE62BB-0F0D-40D6-8890-2E0805E45FFB}" srcOrd="0" destOrd="0" presId="urn:microsoft.com/office/officeart/2005/8/layout/chevron1"/>
    <dgm:cxn modelId="{795CB2D1-8DAF-401E-8F18-671285E6E901}" srcId="{B4229C9D-5497-453C-9F5E-840F3F36B565}" destId="{5FE9D43A-19E3-4F43-A7FE-ED1B7564DD22}" srcOrd="2" destOrd="0" parTransId="{891B01DE-7B30-450A-BC54-483B87377F6C}" sibTransId="{0AB38E9C-5392-4942-B20B-B51D81B0996A}"/>
    <dgm:cxn modelId="{6E4F70E4-EB09-472A-8367-DFE4C5190492}" type="presOf" srcId="{E3ABF36E-0442-416C-B7A3-930BFEA7B36C}" destId="{E1551ED4-96F8-46D7-96C1-C9E5F34DB071}" srcOrd="0" destOrd="0" presId="urn:microsoft.com/office/officeart/2005/8/layout/chevron1"/>
    <dgm:cxn modelId="{9C922190-1468-48F7-A794-6AE8C36BB5E9}" type="presParOf" srcId="{E5AE62BB-0F0D-40D6-8890-2E0805E45FFB}" destId="{E1551ED4-96F8-46D7-96C1-C9E5F34DB071}" srcOrd="0" destOrd="0" presId="urn:microsoft.com/office/officeart/2005/8/layout/chevron1"/>
    <dgm:cxn modelId="{658441E1-675B-4ABA-8FE1-D58161FD5D2B}" type="presParOf" srcId="{E5AE62BB-0F0D-40D6-8890-2E0805E45FFB}" destId="{10CE4728-FC5F-4F88-ABCD-F7D66BAC25CA}" srcOrd="1" destOrd="0" presId="urn:microsoft.com/office/officeart/2005/8/layout/chevron1"/>
    <dgm:cxn modelId="{906073F6-2C79-4E1F-BB16-BE348C644B8A}" type="presParOf" srcId="{E5AE62BB-0F0D-40D6-8890-2E0805E45FFB}" destId="{0937DD33-40BC-472B-8C62-1D460DF41656}" srcOrd="2" destOrd="0" presId="urn:microsoft.com/office/officeart/2005/8/layout/chevron1"/>
    <dgm:cxn modelId="{0A009CEF-F63B-48EA-92B5-248ABC7CA3B5}" type="presParOf" srcId="{E5AE62BB-0F0D-40D6-8890-2E0805E45FFB}" destId="{E2E707EA-00BA-4FA2-8FD8-E4B75E4741A8}" srcOrd="3" destOrd="0" presId="urn:microsoft.com/office/officeart/2005/8/layout/chevron1"/>
    <dgm:cxn modelId="{1C1A3FA7-1091-4D84-83A4-19E614ABF3B1}" type="presParOf" srcId="{E5AE62BB-0F0D-40D6-8890-2E0805E45FFB}" destId="{FE610F0A-6FCB-48D1-8C6F-45952F533E2B}" srcOrd="4" destOrd="0" presId="urn:microsoft.com/office/officeart/2005/8/layout/chevron1"/>
    <dgm:cxn modelId="{435DB191-8896-4CB9-B276-09A247B42E7B}" type="presParOf" srcId="{E5AE62BB-0F0D-40D6-8890-2E0805E45FFB}" destId="{EDE74704-3DC9-4208-BF86-22D81C4F0D19}" srcOrd="5" destOrd="0" presId="urn:microsoft.com/office/officeart/2005/8/layout/chevron1"/>
    <dgm:cxn modelId="{840232DE-5D8E-446D-AAD1-C311535772EC}" type="presParOf" srcId="{E5AE62BB-0F0D-40D6-8890-2E0805E45FFB}" destId="{D54189B8-D205-4783-9C76-C8112B4F767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229C9D-5497-453C-9F5E-840F3F36B565}" type="doc">
      <dgm:prSet loTypeId="urn:microsoft.com/office/officeart/2005/8/layout/chevron1" loCatId="process" qsTypeId="urn:microsoft.com/office/officeart/2005/8/quickstyle/simple1" qsCatId="simple" csTypeId="urn:microsoft.com/office/officeart/2005/8/colors/accent6_2" csCatId="accent6" phldr="1"/>
      <dgm:spPr/>
    </dgm:pt>
    <dgm:pt modelId="{E3ABF36E-0442-416C-B7A3-930BFEA7B36C}">
      <dgm:prSet phldrT="[Text]"/>
      <dgm:spPr/>
      <dgm:t>
        <a:bodyPr/>
        <a:lstStyle/>
        <a:p>
          <a:r>
            <a:rPr lang="en-GB" dirty="0"/>
            <a:t>What resources are already available that I can gain inspiration from?</a:t>
          </a:r>
        </a:p>
      </dgm:t>
    </dgm:pt>
    <dgm:pt modelId="{7DF73E71-0B1E-4347-8730-C16A41B72F01}" type="parTrans" cxnId="{B8DFF626-E5F6-4E7E-8A7C-E02A7CA475C8}">
      <dgm:prSet/>
      <dgm:spPr/>
      <dgm:t>
        <a:bodyPr/>
        <a:lstStyle/>
        <a:p>
          <a:endParaRPr lang="en-GB"/>
        </a:p>
      </dgm:t>
    </dgm:pt>
    <dgm:pt modelId="{F389AFC3-AC82-4291-AFD6-1F866CE3DF2F}" type="sibTrans" cxnId="{B8DFF626-E5F6-4E7E-8A7C-E02A7CA475C8}">
      <dgm:prSet/>
      <dgm:spPr/>
      <dgm:t>
        <a:bodyPr/>
        <a:lstStyle/>
        <a:p>
          <a:endParaRPr lang="en-GB"/>
        </a:p>
      </dgm:t>
    </dgm:pt>
    <dgm:pt modelId="{C74EE3CF-3FC1-47E9-81F5-894B7CE8A603}">
      <dgm:prSet phldrT="[Text]"/>
      <dgm:spPr/>
      <dgm:t>
        <a:bodyPr/>
        <a:lstStyle/>
        <a:p>
          <a:r>
            <a:rPr lang="en-GB" dirty="0"/>
            <a:t>What can you adapt or make my own resources to fit my brief?</a:t>
          </a:r>
        </a:p>
      </dgm:t>
    </dgm:pt>
    <dgm:pt modelId="{3FDF8120-74E0-4DA3-B993-976C9CCD3553}" type="parTrans" cxnId="{619AD363-BC3F-4125-913B-85DDFD6DFD5E}">
      <dgm:prSet/>
      <dgm:spPr/>
      <dgm:t>
        <a:bodyPr/>
        <a:lstStyle/>
        <a:p>
          <a:endParaRPr lang="en-GB"/>
        </a:p>
      </dgm:t>
    </dgm:pt>
    <dgm:pt modelId="{FCDCDCBB-6C54-4C16-84D8-70F87F337B5B}" type="sibTrans" cxnId="{619AD363-BC3F-4125-913B-85DDFD6DFD5E}">
      <dgm:prSet/>
      <dgm:spPr/>
      <dgm:t>
        <a:bodyPr/>
        <a:lstStyle/>
        <a:p>
          <a:endParaRPr lang="en-GB"/>
        </a:p>
      </dgm:t>
    </dgm:pt>
    <dgm:pt modelId="{5FE9D43A-19E3-4F43-A7FE-ED1B7564DD22}">
      <dgm:prSet phldrT="[Text]"/>
      <dgm:spPr/>
      <dgm:t>
        <a:bodyPr/>
        <a:lstStyle/>
        <a:p>
          <a:r>
            <a:rPr lang="en-GB" dirty="0"/>
            <a:t>What you add to the activities to challenge and support students?</a:t>
          </a:r>
        </a:p>
      </dgm:t>
    </dgm:pt>
    <dgm:pt modelId="{891B01DE-7B30-450A-BC54-483B87377F6C}" type="parTrans" cxnId="{795CB2D1-8DAF-401E-8F18-671285E6E901}">
      <dgm:prSet/>
      <dgm:spPr/>
      <dgm:t>
        <a:bodyPr/>
        <a:lstStyle/>
        <a:p>
          <a:endParaRPr lang="en-GB"/>
        </a:p>
      </dgm:t>
    </dgm:pt>
    <dgm:pt modelId="{0AB38E9C-5392-4942-B20B-B51D81B0996A}" type="sibTrans" cxnId="{795CB2D1-8DAF-401E-8F18-671285E6E901}">
      <dgm:prSet/>
      <dgm:spPr/>
      <dgm:t>
        <a:bodyPr/>
        <a:lstStyle/>
        <a:p>
          <a:endParaRPr lang="en-GB"/>
        </a:p>
      </dgm:t>
    </dgm:pt>
    <dgm:pt modelId="{42A4268E-9A8A-411A-9E48-F0005DEB0383}">
      <dgm:prSet/>
      <dgm:spPr/>
      <dgm:t>
        <a:bodyPr/>
        <a:lstStyle/>
        <a:p>
          <a:r>
            <a:rPr lang="en-GB" dirty="0"/>
            <a:t>How can you make tweaks to make the activities suitable for girls and make them collaborative?</a:t>
          </a:r>
        </a:p>
      </dgm:t>
    </dgm:pt>
    <dgm:pt modelId="{23409B43-31A3-4B20-828A-68C7FE1E3EAF}" type="parTrans" cxnId="{F41EFB0C-3FDB-4EAD-BF2D-676BF60F48F2}">
      <dgm:prSet/>
      <dgm:spPr/>
      <dgm:t>
        <a:bodyPr/>
        <a:lstStyle/>
        <a:p>
          <a:endParaRPr lang="en-GB"/>
        </a:p>
      </dgm:t>
    </dgm:pt>
    <dgm:pt modelId="{125BF6F0-C76D-4B56-B10F-2777B9D1BE6A}" type="sibTrans" cxnId="{F41EFB0C-3FDB-4EAD-BF2D-676BF60F48F2}">
      <dgm:prSet/>
      <dgm:spPr/>
      <dgm:t>
        <a:bodyPr/>
        <a:lstStyle/>
        <a:p>
          <a:endParaRPr lang="en-GB"/>
        </a:p>
      </dgm:t>
    </dgm:pt>
    <dgm:pt modelId="{E5AE62BB-0F0D-40D6-8890-2E0805E45FFB}" type="pres">
      <dgm:prSet presAssocID="{B4229C9D-5497-453C-9F5E-840F3F36B565}" presName="Name0" presStyleCnt="0">
        <dgm:presLayoutVars>
          <dgm:dir/>
          <dgm:animLvl val="lvl"/>
          <dgm:resizeHandles val="exact"/>
        </dgm:presLayoutVars>
      </dgm:prSet>
      <dgm:spPr/>
    </dgm:pt>
    <dgm:pt modelId="{E1551ED4-96F8-46D7-96C1-C9E5F34DB071}" type="pres">
      <dgm:prSet presAssocID="{E3ABF36E-0442-416C-B7A3-930BFEA7B36C}" presName="parTxOnly" presStyleLbl="node1" presStyleIdx="0" presStyleCnt="4">
        <dgm:presLayoutVars>
          <dgm:chMax val="0"/>
          <dgm:chPref val="0"/>
          <dgm:bulletEnabled val="1"/>
        </dgm:presLayoutVars>
      </dgm:prSet>
      <dgm:spPr/>
    </dgm:pt>
    <dgm:pt modelId="{10CE4728-FC5F-4F88-ABCD-F7D66BAC25CA}" type="pres">
      <dgm:prSet presAssocID="{F389AFC3-AC82-4291-AFD6-1F866CE3DF2F}" presName="parTxOnlySpace" presStyleCnt="0"/>
      <dgm:spPr/>
    </dgm:pt>
    <dgm:pt modelId="{0937DD33-40BC-472B-8C62-1D460DF41656}" type="pres">
      <dgm:prSet presAssocID="{C74EE3CF-3FC1-47E9-81F5-894B7CE8A603}" presName="parTxOnly" presStyleLbl="node1" presStyleIdx="1" presStyleCnt="4">
        <dgm:presLayoutVars>
          <dgm:chMax val="0"/>
          <dgm:chPref val="0"/>
          <dgm:bulletEnabled val="1"/>
        </dgm:presLayoutVars>
      </dgm:prSet>
      <dgm:spPr/>
    </dgm:pt>
    <dgm:pt modelId="{E2E707EA-00BA-4FA2-8FD8-E4B75E4741A8}" type="pres">
      <dgm:prSet presAssocID="{FCDCDCBB-6C54-4C16-84D8-70F87F337B5B}" presName="parTxOnlySpace" presStyleCnt="0"/>
      <dgm:spPr/>
    </dgm:pt>
    <dgm:pt modelId="{FE610F0A-6FCB-48D1-8C6F-45952F533E2B}" type="pres">
      <dgm:prSet presAssocID="{5FE9D43A-19E3-4F43-A7FE-ED1B7564DD22}" presName="parTxOnly" presStyleLbl="node1" presStyleIdx="2" presStyleCnt="4">
        <dgm:presLayoutVars>
          <dgm:chMax val="0"/>
          <dgm:chPref val="0"/>
          <dgm:bulletEnabled val="1"/>
        </dgm:presLayoutVars>
      </dgm:prSet>
      <dgm:spPr/>
    </dgm:pt>
    <dgm:pt modelId="{EDE74704-3DC9-4208-BF86-22D81C4F0D19}" type="pres">
      <dgm:prSet presAssocID="{0AB38E9C-5392-4942-B20B-B51D81B0996A}" presName="parTxOnlySpace" presStyleCnt="0"/>
      <dgm:spPr/>
    </dgm:pt>
    <dgm:pt modelId="{D54189B8-D205-4783-9C76-C8112B4F7674}" type="pres">
      <dgm:prSet presAssocID="{42A4268E-9A8A-411A-9E48-F0005DEB0383}" presName="parTxOnly" presStyleLbl="node1" presStyleIdx="3" presStyleCnt="4">
        <dgm:presLayoutVars>
          <dgm:chMax val="0"/>
          <dgm:chPref val="0"/>
          <dgm:bulletEnabled val="1"/>
        </dgm:presLayoutVars>
      </dgm:prSet>
      <dgm:spPr/>
    </dgm:pt>
  </dgm:ptLst>
  <dgm:cxnLst>
    <dgm:cxn modelId="{36CE6E0C-CDE3-4740-90C2-A4C87058B59C}" type="presOf" srcId="{42A4268E-9A8A-411A-9E48-F0005DEB0383}" destId="{D54189B8-D205-4783-9C76-C8112B4F7674}" srcOrd="0" destOrd="0" presId="urn:microsoft.com/office/officeart/2005/8/layout/chevron1"/>
    <dgm:cxn modelId="{F41EFB0C-3FDB-4EAD-BF2D-676BF60F48F2}" srcId="{B4229C9D-5497-453C-9F5E-840F3F36B565}" destId="{42A4268E-9A8A-411A-9E48-F0005DEB0383}" srcOrd="3" destOrd="0" parTransId="{23409B43-31A3-4B20-828A-68C7FE1E3EAF}" sibTransId="{125BF6F0-C76D-4B56-B10F-2777B9D1BE6A}"/>
    <dgm:cxn modelId="{B8DFF626-E5F6-4E7E-8A7C-E02A7CA475C8}" srcId="{B4229C9D-5497-453C-9F5E-840F3F36B565}" destId="{E3ABF36E-0442-416C-B7A3-930BFEA7B36C}" srcOrd="0" destOrd="0" parTransId="{7DF73E71-0B1E-4347-8730-C16A41B72F01}" sibTransId="{F389AFC3-AC82-4291-AFD6-1F866CE3DF2F}"/>
    <dgm:cxn modelId="{53282A29-AFE4-4E46-86A6-8C82B0901961}" type="presOf" srcId="{C74EE3CF-3FC1-47E9-81F5-894B7CE8A603}" destId="{0937DD33-40BC-472B-8C62-1D460DF41656}" srcOrd="0" destOrd="0" presId="urn:microsoft.com/office/officeart/2005/8/layout/chevron1"/>
    <dgm:cxn modelId="{28934035-AD5B-4F58-892B-2E216A3E8CF4}" type="presOf" srcId="{5FE9D43A-19E3-4F43-A7FE-ED1B7564DD22}" destId="{FE610F0A-6FCB-48D1-8C6F-45952F533E2B}" srcOrd="0" destOrd="0" presId="urn:microsoft.com/office/officeart/2005/8/layout/chevron1"/>
    <dgm:cxn modelId="{619AD363-BC3F-4125-913B-85DDFD6DFD5E}" srcId="{B4229C9D-5497-453C-9F5E-840F3F36B565}" destId="{C74EE3CF-3FC1-47E9-81F5-894B7CE8A603}" srcOrd="1" destOrd="0" parTransId="{3FDF8120-74E0-4DA3-B993-976C9CCD3553}" sibTransId="{FCDCDCBB-6C54-4C16-84D8-70F87F337B5B}"/>
    <dgm:cxn modelId="{61935296-BA0D-4D4D-B33B-981591465BA9}" type="presOf" srcId="{B4229C9D-5497-453C-9F5E-840F3F36B565}" destId="{E5AE62BB-0F0D-40D6-8890-2E0805E45FFB}" srcOrd="0" destOrd="0" presId="urn:microsoft.com/office/officeart/2005/8/layout/chevron1"/>
    <dgm:cxn modelId="{795CB2D1-8DAF-401E-8F18-671285E6E901}" srcId="{B4229C9D-5497-453C-9F5E-840F3F36B565}" destId="{5FE9D43A-19E3-4F43-A7FE-ED1B7564DD22}" srcOrd="2" destOrd="0" parTransId="{891B01DE-7B30-450A-BC54-483B87377F6C}" sibTransId="{0AB38E9C-5392-4942-B20B-B51D81B0996A}"/>
    <dgm:cxn modelId="{6E4F70E4-EB09-472A-8367-DFE4C5190492}" type="presOf" srcId="{E3ABF36E-0442-416C-B7A3-930BFEA7B36C}" destId="{E1551ED4-96F8-46D7-96C1-C9E5F34DB071}" srcOrd="0" destOrd="0" presId="urn:microsoft.com/office/officeart/2005/8/layout/chevron1"/>
    <dgm:cxn modelId="{9C922190-1468-48F7-A794-6AE8C36BB5E9}" type="presParOf" srcId="{E5AE62BB-0F0D-40D6-8890-2E0805E45FFB}" destId="{E1551ED4-96F8-46D7-96C1-C9E5F34DB071}" srcOrd="0" destOrd="0" presId="urn:microsoft.com/office/officeart/2005/8/layout/chevron1"/>
    <dgm:cxn modelId="{658441E1-675B-4ABA-8FE1-D58161FD5D2B}" type="presParOf" srcId="{E5AE62BB-0F0D-40D6-8890-2E0805E45FFB}" destId="{10CE4728-FC5F-4F88-ABCD-F7D66BAC25CA}" srcOrd="1" destOrd="0" presId="urn:microsoft.com/office/officeart/2005/8/layout/chevron1"/>
    <dgm:cxn modelId="{906073F6-2C79-4E1F-BB16-BE348C644B8A}" type="presParOf" srcId="{E5AE62BB-0F0D-40D6-8890-2E0805E45FFB}" destId="{0937DD33-40BC-472B-8C62-1D460DF41656}" srcOrd="2" destOrd="0" presId="urn:microsoft.com/office/officeart/2005/8/layout/chevron1"/>
    <dgm:cxn modelId="{0A009CEF-F63B-48EA-92B5-248ABC7CA3B5}" type="presParOf" srcId="{E5AE62BB-0F0D-40D6-8890-2E0805E45FFB}" destId="{E2E707EA-00BA-4FA2-8FD8-E4B75E4741A8}" srcOrd="3" destOrd="0" presId="urn:microsoft.com/office/officeart/2005/8/layout/chevron1"/>
    <dgm:cxn modelId="{1C1A3FA7-1091-4D84-83A4-19E614ABF3B1}" type="presParOf" srcId="{E5AE62BB-0F0D-40D6-8890-2E0805E45FFB}" destId="{FE610F0A-6FCB-48D1-8C6F-45952F533E2B}" srcOrd="4" destOrd="0" presId="urn:microsoft.com/office/officeart/2005/8/layout/chevron1"/>
    <dgm:cxn modelId="{435DB191-8896-4CB9-B276-09A247B42E7B}" type="presParOf" srcId="{E5AE62BB-0F0D-40D6-8890-2E0805E45FFB}" destId="{EDE74704-3DC9-4208-BF86-22D81C4F0D19}" srcOrd="5" destOrd="0" presId="urn:microsoft.com/office/officeart/2005/8/layout/chevron1"/>
    <dgm:cxn modelId="{840232DE-5D8E-446D-AAD1-C311535772EC}" type="presParOf" srcId="{E5AE62BB-0F0D-40D6-8890-2E0805E45FFB}" destId="{D54189B8-D205-4783-9C76-C8112B4F7674}"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51ED4-96F8-46D7-96C1-C9E5F34DB071}">
      <dsp:nvSpPr>
        <dsp:cNvPr id="0" name=""/>
        <dsp:cNvSpPr/>
      </dsp:nvSpPr>
      <dsp:spPr>
        <a:xfrm>
          <a:off x="5455" y="14719"/>
          <a:ext cx="3175483" cy="127019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GB" sz="1700" kern="1200" dirty="0"/>
            <a:t>What would students have learnt about the topic before?</a:t>
          </a:r>
        </a:p>
      </dsp:txBody>
      <dsp:txXfrm>
        <a:off x="640552" y="14719"/>
        <a:ext cx="1905290" cy="1270193"/>
      </dsp:txXfrm>
    </dsp:sp>
    <dsp:sp modelId="{0937DD33-40BC-472B-8C62-1D460DF41656}">
      <dsp:nvSpPr>
        <dsp:cNvPr id="0" name=""/>
        <dsp:cNvSpPr/>
      </dsp:nvSpPr>
      <dsp:spPr>
        <a:xfrm>
          <a:off x="2863390" y="14719"/>
          <a:ext cx="3175483" cy="127019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GB" sz="1700" kern="1200" dirty="0"/>
            <a:t>What would they need to know in the next key stage?</a:t>
          </a:r>
        </a:p>
      </dsp:txBody>
      <dsp:txXfrm>
        <a:off x="3498487" y="14719"/>
        <a:ext cx="1905290" cy="1270193"/>
      </dsp:txXfrm>
    </dsp:sp>
    <dsp:sp modelId="{FE610F0A-6FCB-48D1-8C6F-45952F533E2B}">
      <dsp:nvSpPr>
        <dsp:cNvPr id="0" name=""/>
        <dsp:cNvSpPr/>
      </dsp:nvSpPr>
      <dsp:spPr>
        <a:xfrm>
          <a:off x="5721325" y="14719"/>
          <a:ext cx="3175483" cy="127019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GB" sz="1700" kern="1200" dirty="0"/>
            <a:t>What sort of detail and complexity do they study at the key stage given?</a:t>
          </a:r>
        </a:p>
      </dsp:txBody>
      <dsp:txXfrm>
        <a:off x="6356422" y="14719"/>
        <a:ext cx="1905290" cy="1270193"/>
      </dsp:txXfrm>
    </dsp:sp>
    <dsp:sp modelId="{D54189B8-D205-4783-9C76-C8112B4F7674}">
      <dsp:nvSpPr>
        <dsp:cNvPr id="0" name=""/>
        <dsp:cNvSpPr/>
      </dsp:nvSpPr>
      <dsp:spPr>
        <a:xfrm>
          <a:off x="8579261" y="14719"/>
          <a:ext cx="3175483" cy="127019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GB" sz="1700" kern="1200" dirty="0"/>
            <a:t>What detail is necessary to bridge the difference between prior and post learning?</a:t>
          </a:r>
        </a:p>
      </dsp:txBody>
      <dsp:txXfrm>
        <a:off x="9214358" y="14719"/>
        <a:ext cx="1905290" cy="1270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51ED4-96F8-46D7-96C1-C9E5F34DB071}">
      <dsp:nvSpPr>
        <dsp:cNvPr id="0" name=""/>
        <dsp:cNvSpPr/>
      </dsp:nvSpPr>
      <dsp:spPr>
        <a:xfrm>
          <a:off x="5455" y="14719"/>
          <a:ext cx="3175483" cy="127019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GB" sz="1700" kern="1200" dirty="0"/>
            <a:t>What resources are already available that I can gain inspiration from?</a:t>
          </a:r>
        </a:p>
      </dsp:txBody>
      <dsp:txXfrm>
        <a:off x="640552" y="14719"/>
        <a:ext cx="1905290" cy="1270193"/>
      </dsp:txXfrm>
    </dsp:sp>
    <dsp:sp modelId="{0937DD33-40BC-472B-8C62-1D460DF41656}">
      <dsp:nvSpPr>
        <dsp:cNvPr id="0" name=""/>
        <dsp:cNvSpPr/>
      </dsp:nvSpPr>
      <dsp:spPr>
        <a:xfrm>
          <a:off x="2863390" y="14719"/>
          <a:ext cx="3175483" cy="127019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GB" sz="1700" kern="1200" dirty="0"/>
            <a:t>What can you adapt or make my own resources to fit my brief?</a:t>
          </a:r>
        </a:p>
      </dsp:txBody>
      <dsp:txXfrm>
        <a:off x="3498487" y="14719"/>
        <a:ext cx="1905290" cy="1270193"/>
      </dsp:txXfrm>
    </dsp:sp>
    <dsp:sp modelId="{FE610F0A-6FCB-48D1-8C6F-45952F533E2B}">
      <dsp:nvSpPr>
        <dsp:cNvPr id="0" name=""/>
        <dsp:cNvSpPr/>
      </dsp:nvSpPr>
      <dsp:spPr>
        <a:xfrm>
          <a:off x="5721325" y="14719"/>
          <a:ext cx="3175483" cy="127019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GB" sz="1700" kern="1200" dirty="0"/>
            <a:t>What you add to the activities to challenge and support students?</a:t>
          </a:r>
        </a:p>
      </dsp:txBody>
      <dsp:txXfrm>
        <a:off x="6356422" y="14719"/>
        <a:ext cx="1905290" cy="1270193"/>
      </dsp:txXfrm>
    </dsp:sp>
    <dsp:sp modelId="{D54189B8-D205-4783-9C76-C8112B4F7674}">
      <dsp:nvSpPr>
        <dsp:cNvPr id="0" name=""/>
        <dsp:cNvSpPr/>
      </dsp:nvSpPr>
      <dsp:spPr>
        <a:xfrm>
          <a:off x="8579261" y="14719"/>
          <a:ext cx="3175483" cy="1270193"/>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GB" sz="1700" kern="1200" dirty="0"/>
            <a:t>How can you make tweaks to make the activities suitable for girls and make them collaborative?</a:t>
          </a:r>
        </a:p>
      </dsp:txBody>
      <dsp:txXfrm>
        <a:off x="9214358" y="14719"/>
        <a:ext cx="1905290" cy="127019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1FC28-207A-4D21-8762-88BEC3EF0C52}" type="datetimeFigureOut">
              <a:rPr lang="en-GB" smtClean="0"/>
              <a:t>07/03/2019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73FDC-68FD-4A80-8441-8AC493B822C0}" type="slidenum">
              <a:rPr lang="en-GB" smtClean="0"/>
              <a:t>‹#›</a:t>
            </a:fld>
            <a:endParaRPr lang="en-GB"/>
          </a:p>
        </p:txBody>
      </p:sp>
    </p:spTree>
    <p:extLst>
      <p:ext uri="{BB962C8B-B14F-4D97-AF65-F5344CB8AC3E}">
        <p14:creationId xmlns:p14="http://schemas.microsoft.com/office/powerpoint/2010/main" val="32135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3EC910FF-EA1F-4AD4-8F23-F189BE5EE3B8}" type="slidenum">
              <a:rPr lang="en-GB" sz="1200" smtClean="0"/>
              <a:pPr/>
              <a:t>1</a:t>
            </a:fld>
            <a:endParaRPr lang="en-GB"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3EC910FF-EA1F-4AD4-8F23-F189BE5EE3B8}" type="slidenum">
              <a:rPr lang="en-GB" sz="1200" smtClean="0"/>
              <a:pPr/>
              <a:t>11</a:t>
            </a:fld>
            <a:endParaRPr lang="en-GB"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23383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202B-242A-43E9-8922-01F1CF088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3BE4EB-A4D9-479C-89D0-0255F3C00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03A62C5-5AE8-45DF-9509-8347722CCECC}"/>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5" name="Footer Placeholder 4">
            <a:extLst>
              <a:ext uri="{FF2B5EF4-FFF2-40B4-BE49-F238E27FC236}">
                <a16:creationId xmlns:a16="http://schemas.microsoft.com/office/drawing/2014/main" id="{84FD7ED9-2BAB-4D34-91C9-36ED16BE69B4}"/>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A8A65C5B-BD00-4C63-AE7E-650D593C3A50}"/>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294827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79C3-5671-41ED-9670-C5CA2D7F822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461E095-81F0-4564-BDA3-AB28AEEC76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03EACA-E291-4B16-99DF-55311CD5E82F}"/>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5" name="Footer Placeholder 4">
            <a:extLst>
              <a:ext uri="{FF2B5EF4-FFF2-40B4-BE49-F238E27FC236}">
                <a16:creationId xmlns:a16="http://schemas.microsoft.com/office/drawing/2014/main" id="{12DBAC0B-DF5E-42D8-99C6-DC218471CD5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FD8381A-566D-44E4-86FD-7B582C2EC7DC}"/>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357838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92FAC-9CB9-423B-A70C-44A67ABD1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AAEA81-F8DF-44B6-AC4A-9FC4DB8199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7B6EABE-3A1B-48CB-A451-C44BA7E137F6}"/>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5" name="Footer Placeholder 4">
            <a:extLst>
              <a:ext uri="{FF2B5EF4-FFF2-40B4-BE49-F238E27FC236}">
                <a16:creationId xmlns:a16="http://schemas.microsoft.com/office/drawing/2014/main" id="{AF68099C-3D21-45BA-A178-F187F044F7D3}"/>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803F5C8D-022F-4AC2-9FD5-E1EBD016BA26}"/>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210109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B273-0951-4DB0-A3D1-54DA4FD7522D}"/>
              </a:ext>
            </a:extLst>
          </p:cNvPr>
          <p:cNvSpPr>
            <a:spLocks noGrp="1"/>
          </p:cNvSpPr>
          <p:nvPr>
            <p:ph type="title"/>
          </p:nvPr>
        </p:nvSpPr>
        <p:spPr>
          <a:xfrm>
            <a:off x="381000" y="365125"/>
            <a:ext cx="10972800" cy="460375"/>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00F669B5-2E56-486D-9E59-91185F613617}"/>
              </a:ext>
            </a:extLst>
          </p:cNvPr>
          <p:cNvSpPr>
            <a:spLocks noGrp="1"/>
          </p:cNvSpPr>
          <p:nvPr>
            <p:ph idx="1"/>
          </p:nvPr>
        </p:nvSpPr>
        <p:spPr>
          <a:xfrm>
            <a:off x="381000" y="1253330"/>
            <a:ext cx="11442700" cy="4918869"/>
          </a:xfrm>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FFE022C-7E59-4A47-84C1-7811DBFB2CEA}"/>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5" name="Footer Placeholder 4">
            <a:extLst>
              <a:ext uri="{FF2B5EF4-FFF2-40B4-BE49-F238E27FC236}">
                <a16:creationId xmlns:a16="http://schemas.microsoft.com/office/drawing/2014/main" id="{15D356DE-42AF-4B15-B57D-1C9C1DC49D6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516F16E5-6D83-4DAD-8B07-6B3A6416CF3C}"/>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65793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7356-A1DA-4574-9E21-2F7D844AF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2C9C5E0-D708-48A6-9070-F2296638AA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8A6595-80EE-4A35-8C52-864D31E79413}"/>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5" name="Footer Placeholder 4">
            <a:extLst>
              <a:ext uri="{FF2B5EF4-FFF2-40B4-BE49-F238E27FC236}">
                <a16:creationId xmlns:a16="http://schemas.microsoft.com/office/drawing/2014/main" id="{B1A26A2A-70F1-41A8-9B57-6026F9CF4EC0}"/>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373EE491-47D9-4441-9D6D-5C9EABB5A10C}"/>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412759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7BF9-CAD3-4084-B480-0A22390FD1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DB3007-2484-4C0F-A7FA-EB817897D0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4B8492-7C46-4835-939C-7A14374FCA8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35C3C7E-DFAA-476F-92F2-0187372A6EFE}"/>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6" name="Footer Placeholder 5">
            <a:extLst>
              <a:ext uri="{FF2B5EF4-FFF2-40B4-BE49-F238E27FC236}">
                <a16:creationId xmlns:a16="http://schemas.microsoft.com/office/drawing/2014/main" id="{10C283C8-7EA1-4204-B9A3-DAD31D6E74E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A682FE63-823B-45C6-8B61-7D8E7297BE05}"/>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254771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4D90-4FF1-4C4D-8E60-FBBF7C608A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24CC3E-31C0-4C6C-98A1-AAF04B5D3B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3F65D3-7A45-4623-9DD7-F2E5AF8D73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ACA91A8-F453-485A-A2E5-6B6FEB2A1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30F978-61FC-4D8F-8C05-F02FD88B31F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20D0006-B73C-4B07-A5FB-4CA90DD41128}"/>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8" name="Footer Placeholder 7">
            <a:extLst>
              <a:ext uri="{FF2B5EF4-FFF2-40B4-BE49-F238E27FC236}">
                <a16:creationId xmlns:a16="http://schemas.microsoft.com/office/drawing/2014/main" id="{BDE41C52-0ABB-43DF-931E-D189735C882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6B616283-7C54-4327-A274-7522874D1051}"/>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2296237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8DBE-459C-4E79-AA46-63833E6EAB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BB1F01-133C-4E3E-8E34-B607349AEACC}"/>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4" name="Footer Placeholder 3">
            <a:extLst>
              <a:ext uri="{FF2B5EF4-FFF2-40B4-BE49-F238E27FC236}">
                <a16:creationId xmlns:a16="http://schemas.microsoft.com/office/drawing/2014/main" id="{2ACB7EB5-2BE1-4152-9A10-EE634918159E}"/>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881827BE-5597-4D41-A0AE-C2C7AD03D5DC}"/>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49679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DF4431-4E9A-4C30-8EF0-97B9D4A48170}"/>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3" name="Footer Placeholder 2">
            <a:extLst>
              <a:ext uri="{FF2B5EF4-FFF2-40B4-BE49-F238E27FC236}">
                <a16:creationId xmlns:a16="http://schemas.microsoft.com/office/drawing/2014/main" id="{B1C1D07F-9BF3-4CF6-977E-1FD8E50A233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ED54E270-E564-436B-9500-E61FEBF5D53E}"/>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362590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EA665-0B92-4374-8D26-00B64A539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9B141CE-C53C-4229-AB65-0B3F6E22B8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BF09F3-624A-49F0-9915-EFEC6B746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5A3B1A-8747-471B-AE9E-336775066A32}"/>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6" name="Footer Placeholder 5">
            <a:extLst>
              <a:ext uri="{FF2B5EF4-FFF2-40B4-BE49-F238E27FC236}">
                <a16:creationId xmlns:a16="http://schemas.microsoft.com/office/drawing/2014/main" id="{0322046C-BC07-47CC-943C-63BBB896EFA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256014FB-EE79-4009-B7FE-D19DDA5A2A37}"/>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6321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4D2C-FABB-4C80-BCFC-A3909CCD2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EB0D741-E7BD-44A4-A926-E63B0266C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5C4FCE8-584E-44F5-A2DB-4019868CC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5962EE-9D7A-41D6-B58E-2752E4266A63}"/>
              </a:ext>
            </a:extLst>
          </p:cNvPr>
          <p:cNvSpPr>
            <a:spLocks noGrp="1"/>
          </p:cNvSpPr>
          <p:nvPr>
            <p:ph type="dt" sz="half" idx="10"/>
          </p:nvPr>
        </p:nvSpPr>
        <p:spPr>
          <a:xfrm>
            <a:off x="838200" y="6356350"/>
            <a:ext cx="2743200" cy="365125"/>
          </a:xfrm>
          <a:prstGeom prst="rect">
            <a:avLst/>
          </a:prstGeom>
        </p:spPr>
        <p:txBody>
          <a:bodyPr/>
          <a:lstStyle/>
          <a:p>
            <a:fld id="{C88F875A-DF92-4FAF-9351-91FC26CD0B5C}" type="datetimeFigureOut">
              <a:rPr lang="en-GB" smtClean="0"/>
              <a:t>07/03/2019</a:t>
            </a:fld>
            <a:endParaRPr lang="en-GB"/>
          </a:p>
        </p:txBody>
      </p:sp>
      <p:sp>
        <p:nvSpPr>
          <p:cNvPr id="6" name="Footer Placeholder 5">
            <a:extLst>
              <a:ext uri="{FF2B5EF4-FFF2-40B4-BE49-F238E27FC236}">
                <a16:creationId xmlns:a16="http://schemas.microsoft.com/office/drawing/2014/main" id="{57DF8027-1A67-495C-BA79-596388B94E63}"/>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63349162-E859-494F-BCF9-57D49501B8FD}"/>
              </a:ext>
            </a:extLst>
          </p:cNvPr>
          <p:cNvSpPr>
            <a:spLocks noGrp="1"/>
          </p:cNvSpPr>
          <p:nvPr>
            <p:ph type="sldNum" sz="quarter" idx="12"/>
          </p:nvPr>
        </p:nvSpPr>
        <p:spPr>
          <a:xfrm>
            <a:off x="8610600" y="6356350"/>
            <a:ext cx="2743200" cy="365125"/>
          </a:xfrm>
          <a:prstGeom prst="rect">
            <a:avLst/>
          </a:prstGeom>
        </p:spPr>
        <p:txBody>
          <a:bodyPr/>
          <a:lstStyle/>
          <a:p>
            <a:fld id="{C1DB4888-D555-456C-A711-F9CCD3DCE259}" type="slidenum">
              <a:rPr lang="en-GB" smtClean="0"/>
              <a:t>‹#›</a:t>
            </a:fld>
            <a:endParaRPr lang="en-GB"/>
          </a:p>
        </p:txBody>
      </p:sp>
    </p:spTree>
    <p:extLst>
      <p:ext uri="{BB962C8B-B14F-4D97-AF65-F5344CB8AC3E}">
        <p14:creationId xmlns:p14="http://schemas.microsoft.com/office/powerpoint/2010/main" val="79098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FAAE38-E906-4B4B-81F1-DB869962B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7F54A8-DCB1-4992-A12B-97767188CF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29" descr="Green-Swoosh_RGB_Flipped_Cropped">
            <a:extLst>
              <a:ext uri="{FF2B5EF4-FFF2-40B4-BE49-F238E27FC236}">
                <a16:creationId xmlns:a16="http://schemas.microsoft.com/office/drawing/2014/main" id="{391049D4-CE91-428B-BE59-3E8F05437D3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153400" y="136525"/>
            <a:ext cx="36957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8">
            <a:extLst>
              <a:ext uri="{FF2B5EF4-FFF2-40B4-BE49-F238E27FC236}">
                <a16:creationId xmlns:a16="http://schemas.microsoft.com/office/drawing/2014/main" id="{F629769C-57D4-4278-A5CB-14935D0E15C9}"/>
              </a:ext>
            </a:extLst>
          </p:cNvPr>
          <p:cNvSpPr>
            <a:spLocks noChangeShapeType="1"/>
          </p:cNvSpPr>
          <p:nvPr userDrawn="1"/>
        </p:nvSpPr>
        <p:spPr bwMode="auto">
          <a:xfrm flipV="1">
            <a:off x="246034" y="939194"/>
            <a:ext cx="11603066" cy="80964"/>
          </a:xfrm>
          <a:prstGeom prst="line">
            <a:avLst/>
          </a:prstGeom>
          <a:noFill/>
          <a:ln w="12700">
            <a:solidFill>
              <a:schemeClr val="accent6">
                <a:lumMod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 name="Line 9">
            <a:extLst>
              <a:ext uri="{FF2B5EF4-FFF2-40B4-BE49-F238E27FC236}">
                <a16:creationId xmlns:a16="http://schemas.microsoft.com/office/drawing/2014/main" id="{BD8DC985-69E5-4C9D-9311-071713ACF9BA}"/>
              </a:ext>
            </a:extLst>
          </p:cNvPr>
          <p:cNvSpPr>
            <a:spLocks noChangeShapeType="1"/>
          </p:cNvSpPr>
          <p:nvPr userDrawn="1"/>
        </p:nvSpPr>
        <p:spPr bwMode="auto">
          <a:xfrm>
            <a:off x="246033" y="136525"/>
            <a:ext cx="11603067" cy="0"/>
          </a:xfrm>
          <a:prstGeom prst="line">
            <a:avLst/>
          </a:prstGeom>
          <a:noFill/>
          <a:ln w="12700">
            <a:solidFill>
              <a:schemeClr val="accent6">
                <a:lumMod val="50000"/>
              </a:schemeClr>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pic>
        <p:nvPicPr>
          <p:cNvPr id="10" name="Picture 19" descr="BCS_Master_H_RGB">
            <a:extLst>
              <a:ext uri="{FF2B5EF4-FFF2-40B4-BE49-F238E27FC236}">
                <a16:creationId xmlns:a16="http://schemas.microsoft.com/office/drawing/2014/main" id="{6908C16F-6D72-41B1-AE19-16AF8E9A14C3}"/>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3084" y="6311900"/>
            <a:ext cx="161131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0">
            <a:extLst>
              <a:ext uri="{FF2B5EF4-FFF2-40B4-BE49-F238E27FC236}">
                <a16:creationId xmlns:a16="http://schemas.microsoft.com/office/drawing/2014/main" id="{BB683408-7379-4A40-A737-41207D0B9BCD}"/>
              </a:ext>
            </a:extLst>
          </p:cNvPr>
          <p:cNvSpPr>
            <a:spLocks noChangeShapeType="1"/>
          </p:cNvSpPr>
          <p:nvPr userDrawn="1"/>
        </p:nvSpPr>
        <p:spPr bwMode="auto">
          <a:xfrm>
            <a:off x="279284" y="6319836"/>
            <a:ext cx="11603066" cy="57145"/>
          </a:xfrm>
          <a:prstGeom prst="line">
            <a:avLst/>
          </a:prstGeom>
          <a:noFill/>
          <a:ln w="6350">
            <a:solidFill>
              <a:srgbClr val="464748"/>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extLst>
      <p:ext uri="{BB962C8B-B14F-4D97-AF65-F5344CB8AC3E}">
        <p14:creationId xmlns:p14="http://schemas.microsoft.com/office/powerpoint/2010/main" val="3301061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computingatschool.org.uk/resources/5782/single" TargetMode="External"/><Relationship Id="rId2" Type="http://schemas.openxmlformats.org/officeDocument/2006/relationships/hyperlink" Target="https://community.computingatschool.org.uk/resources/61/singl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113032-68C2-430B-A11E-3204497DCC25}"/>
              </a:ext>
            </a:extLst>
          </p:cNvPr>
          <p:cNvPicPr>
            <a:picLocks noChangeAspect="1"/>
          </p:cNvPicPr>
          <p:nvPr/>
        </p:nvPicPr>
        <p:blipFill>
          <a:blip r:embed="rId3"/>
          <a:stretch>
            <a:fillRect/>
          </a:stretch>
        </p:blipFill>
        <p:spPr>
          <a:xfrm>
            <a:off x="0" y="0"/>
            <a:ext cx="12192000" cy="6182244"/>
          </a:xfrm>
          <a:prstGeom prst="rect">
            <a:avLst/>
          </a:prstGeom>
        </p:spPr>
      </p:pic>
      <p:sp>
        <p:nvSpPr>
          <p:cNvPr id="3074" name="Rectangle 4"/>
          <p:cNvSpPr>
            <a:spLocks noGrp="1" noChangeArrowheads="1"/>
          </p:cNvSpPr>
          <p:nvPr>
            <p:ph type="ctrTitle"/>
          </p:nvPr>
        </p:nvSpPr>
        <p:spPr>
          <a:xfrm>
            <a:off x="0" y="-1193800"/>
            <a:ext cx="9144000" cy="2387600"/>
          </a:xfrm>
        </p:spPr>
        <p:txBody>
          <a:bodyPr/>
          <a:lstStyle/>
          <a:p>
            <a:pPr eaLnBrk="1" hangingPunct="1"/>
            <a:r>
              <a:rPr lang="en-GB" dirty="0"/>
              <a:t>BCS Computing Scholarships</a:t>
            </a:r>
          </a:p>
        </p:txBody>
      </p:sp>
      <p:sp>
        <p:nvSpPr>
          <p:cNvPr id="3075" name="Rectangle 5"/>
          <p:cNvSpPr>
            <a:spLocks noGrp="1" noChangeArrowheads="1"/>
          </p:cNvSpPr>
          <p:nvPr>
            <p:ph type="subTitle" idx="1"/>
          </p:nvPr>
        </p:nvSpPr>
        <p:spPr>
          <a:xfrm>
            <a:off x="241300" y="1193800"/>
            <a:ext cx="3479800" cy="731837"/>
          </a:xfrm>
        </p:spPr>
        <p:txBody>
          <a:bodyPr/>
          <a:lstStyle/>
          <a:p>
            <a:pPr algn="l" eaLnBrk="1" hangingPunct="1"/>
            <a:r>
              <a:rPr lang="en-GB" sz="3000" dirty="0"/>
              <a:t>Presentation guide</a:t>
            </a:r>
          </a:p>
        </p:txBody>
      </p:sp>
      <p:pic>
        <p:nvPicPr>
          <p:cNvPr id="7" name="Picture 2" descr="Image result for bcs scholarships">
            <a:extLst>
              <a:ext uri="{FF2B5EF4-FFF2-40B4-BE49-F238E27FC236}">
                <a16:creationId xmlns:a16="http://schemas.microsoft.com/office/drawing/2014/main" id="{2965DF92-62C1-4449-A5C7-D2B2E0C73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1825" y="5065684"/>
            <a:ext cx="973050" cy="15114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41F0-B991-4D6F-9818-ED55B904DB36}"/>
              </a:ext>
            </a:extLst>
          </p:cNvPr>
          <p:cNvSpPr>
            <a:spLocks noGrp="1"/>
          </p:cNvSpPr>
          <p:nvPr>
            <p:ph type="title"/>
          </p:nvPr>
        </p:nvSpPr>
        <p:spPr/>
        <p:txBody>
          <a:bodyPr>
            <a:normAutofit fontScale="90000"/>
          </a:bodyPr>
          <a:lstStyle/>
          <a:p>
            <a:r>
              <a:rPr lang="en-GB" dirty="0"/>
              <a:t>Key indicators</a:t>
            </a:r>
          </a:p>
        </p:txBody>
      </p:sp>
      <p:sp>
        <p:nvSpPr>
          <p:cNvPr id="3" name="Content Placeholder 2">
            <a:extLst>
              <a:ext uri="{FF2B5EF4-FFF2-40B4-BE49-F238E27FC236}">
                <a16:creationId xmlns:a16="http://schemas.microsoft.com/office/drawing/2014/main" id="{D44AEE71-53C5-4211-B21F-9D772645D16B}"/>
              </a:ext>
            </a:extLst>
          </p:cNvPr>
          <p:cNvSpPr>
            <a:spLocks noGrp="1"/>
          </p:cNvSpPr>
          <p:nvPr>
            <p:ph idx="1"/>
          </p:nvPr>
        </p:nvSpPr>
        <p:spPr/>
        <p:txBody>
          <a:bodyPr/>
          <a:lstStyle/>
          <a:p>
            <a:pPr>
              <a:buFont typeface="Wingdings" panose="05000000000000000000" pitchFamily="2" charset="2"/>
              <a:buChar char="q"/>
            </a:pPr>
            <a:r>
              <a:rPr lang="en-GB" dirty="0"/>
              <a:t> I have observed lessons in a primary and secondary school</a:t>
            </a:r>
          </a:p>
          <a:p>
            <a:pPr>
              <a:buFont typeface="Wingdings" panose="05000000000000000000" pitchFamily="2" charset="2"/>
              <a:buChar char="q"/>
            </a:pPr>
            <a:r>
              <a:rPr lang="en-GB" dirty="0"/>
              <a:t> My presentation provides context of how the topic relates to the wider world</a:t>
            </a:r>
          </a:p>
          <a:p>
            <a:pPr>
              <a:buFont typeface="Wingdings" panose="05000000000000000000" pitchFamily="2" charset="2"/>
              <a:buChar char="q"/>
            </a:pPr>
            <a:r>
              <a:rPr lang="en-GB" dirty="0"/>
              <a:t> I have researched existing resources available online to gain inspiration or to adapt according to my topic</a:t>
            </a:r>
          </a:p>
          <a:p>
            <a:pPr>
              <a:buFont typeface="Wingdings" panose="05000000000000000000" pitchFamily="2" charset="2"/>
              <a:buChar char="q"/>
            </a:pPr>
            <a:r>
              <a:rPr lang="en-GB" dirty="0"/>
              <a:t> My presentation contains a good combination of knowledge and activities</a:t>
            </a:r>
          </a:p>
          <a:p>
            <a:pPr>
              <a:buFont typeface="Wingdings" panose="05000000000000000000" pitchFamily="2" charset="2"/>
              <a:buChar char="q"/>
            </a:pPr>
            <a:r>
              <a:rPr lang="en-GB" dirty="0"/>
              <a:t> I have designed the presentation to provide both challenge and support</a:t>
            </a:r>
          </a:p>
          <a:p>
            <a:pPr>
              <a:buFont typeface="Wingdings" panose="05000000000000000000" pitchFamily="2" charset="2"/>
              <a:buChar char="q"/>
            </a:pPr>
            <a:r>
              <a:rPr lang="en-GB" dirty="0"/>
              <a:t> I have considered ways of making the activity engaging, collaborative and I have considered how girls might relate to the content</a:t>
            </a:r>
          </a:p>
          <a:p>
            <a:pPr>
              <a:buFont typeface="Wingdings" panose="05000000000000000000" pitchFamily="2" charset="2"/>
              <a:buChar char="q"/>
            </a:pPr>
            <a:endParaRPr lang="en-GB" dirty="0"/>
          </a:p>
        </p:txBody>
      </p:sp>
    </p:spTree>
    <p:extLst>
      <p:ext uri="{BB962C8B-B14F-4D97-AF65-F5344CB8AC3E}">
        <p14:creationId xmlns:p14="http://schemas.microsoft.com/office/powerpoint/2010/main" val="312080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113032-68C2-430B-A11E-3204497DCC25}"/>
              </a:ext>
            </a:extLst>
          </p:cNvPr>
          <p:cNvPicPr>
            <a:picLocks noChangeAspect="1"/>
          </p:cNvPicPr>
          <p:nvPr/>
        </p:nvPicPr>
        <p:blipFill>
          <a:blip r:embed="rId3"/>
          <a:stretch>
            <a:fillRect/>
          </a:stretch>
        </p:blipFill>
        <p:spPr>
          <a:xfrm>
            <a:off x="0" y="0"/>
            <a:ext cx="12192000" cy="6182244"/>
          </a:xfrm>
          <a:prstGeom prst="rect">
            <a:avLst/>
          </a:prstGeom>
        </p:spPr>
      </p:pic>
      <p:sp>
        <p:nvSpPr>
          <p:cNvPr id="3074" name="Rectangle 4"/>
          <p:cNvSpPr>
            <a:spLocks noGrp="1" noChangeArrowheads="1"/>
          </p:cNvSpPr>
          <p:nvPr>
            <p:ph type="ctrTitle"/>
          </p:nvPr>
        </p:nvSpPr>
        <p:spPr>
          <a:xfrm>
            <a:off x="0" y="-1193800"/>
            <a:ext cx="9144000" cy="2387600"/>
          </a:xfrm>
        </p:spPr>
        <p:txBody>
          <a:bodyPr/>
          <a:lstStyle/>
          <a:p>
            <a:pPr eaLnBrk="1" hangingPunct="1"/>
            <a:r>
              <a:rPr lang="en-GB" dirty="0"/>
              <a:t>BCS Computing Scholarships</a:t>
            </a:r>
          </a:p>
        </p:txBody>
      </p:sp>
      <p:sp>
        <p:nvSpPr>
          <p:cNvPr id="3075" name="Rectangle 5"/>
          <p:cNvSpPr>
            <a:spLocks noGrp="1" noChangeArrowheads="1"/>
          </p:cNvSpPr>
          <p:nvPr>
            <p:ph type="subTitle" idx="1"/>
          </p:nvPr>
        </p:nvSpPr>
        <p:spPr>
          <a:xfrm>
            <a:off x="241300" y="1193800"/>
            <a:ext cx="5308600" cy="731837"/>
          </a:xfrm>
        </p:spPr>
        <p:txBody>
          <a:bodyPr>
            <a:normAutofit/>
          </a:bodyPr>
          <a:lstStyle/>
          <a:p>
            <a:pPr algn="l" eaLnBrk="1" hangingPunct="1"/>
            <a:r>
              <a:rPr lang="en-GB" sz="3000" dirty="0"/>
              <a:t>Example presentation template</a:t>
            </a:r>
          </a:p>
        </p:txBody>
      </p:sp>
      <p:pic>
        <p:nvPicPr>
          <p:cNvPr id="7" name="Picture 2" descr="Image result for bcs scholarships">
            <a:extLst>
              <a:ext uri="{FF2B5EF4-FFF2-40B4-BE49-F238E27FC236}">
                <a16:creationId xmlns:a16="http://schemas.microsoft.com/office/drawing/2014/main" id="{2965DF92-62C1-4449-A5C7-D2B2E0C73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1825" y="5065684"/>
            <a:ext cx="973050" cy="151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05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41F0-B991-4D6F-9818-ED55B904DB36}"/>
              </a:ext>
            </a:extLst>
          </p:cNvPr>
          <p:cNvSpPr>
            <a:spLocks noGrp="1"/>
          </p:cNvSpPr>
          <p:nvPr>
            <p:ph type="title"/>
          </p:nvPr>
        </p:nvSpPr>
        <p:spPr/>
        <p:txBody>
          <a:bodyPr>
            <a:normAutofit fontScale="90000"/>
          </a:bodyPr>
          <a:lstStyle/>
          <a:p>
            <a:r>
              <a:rPr lang="en-GB" dirty="0"/>
              <a:t>Lesson objectives</a:t>
            </a:r>
          </a:p>
        </p:txBody>
      </p:sp>
      <p:sp>
        <p:nvSpPr>
          <p:cNvPr id="3" name="Content Placeholder 2">
            <a:extLst>
              <a:ext uri="{FF2B5EF4-FFF2-40B4-BE49-F238E27FC236}">
                <a16:creationId xmlns:a16="http://schemas.microsoft.com/office/drawing/2014/main" id="{D44AEE71-53C5-4211-B21F-9D772645D16B}"/>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5081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41F0-B991-4D6F-9818-ED55B904DB36}"/>
              </a:ext>
            </a:extLst>
          </p:cNvPr>
          <p:cNvSpPr>
            <a:spLocks noGrp="1"/>
          </p:cNvSpPr>
          <p:nvPr>
            <p:ph type="title"/>
          </p:nvPr>
        </p:nvSpPr>
        <p:spPr/>
        <p:txBody>
          <a:bodyPr>
            <a:normAutofit fontScale="90000"/>
          </a:bodyPr>
          <a:lstStyle/>
          <a:p>
            <a:r>
              <a:rPr lang="en-GB" dirty="0"/>
              <a:t>Lesson timings</a:t>
            </a:r>
          </a:p>
        </p:txBody>
      </p:sp>
      <p:sp>
        <p:nvSpPr>
          <p:cNvPr id="3" name="Content Placeholder 2">
            <a:extLst>
              <a:ext uri="{FF2B5EF4-FFF2-40B4-BE49-F238E27FC236}">
                <a16:creationId xmlns:a16="http://schemas.microsoft.com/office/drawing/2014/main" id="{D44AEE71-53C5-4211-B21F-9D772645D16B}"/>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77660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41F0-B991-4D6F-9818-ED55B904DB36}"/>
              </a:ext>
            </a:extLst>
          </p:cNvPr>
          <p:cNvSpPr>
            <a:spLocks noGrp="1"/>
          </p:cNvSpPr>
          <p:nvPr>
            <p:ph type="title"/>
          </p:nvPr>
        </p:nvSpPr>
        <p:spPr/>
        <p:txBody>
          <a:bodyPr>
            <a:normAutofit fontScale="90000"/>
          </a:bodyPr>
          <a:lstStyle/>
          <a:p>
            <a:r>
              <a:rPr lang="en-GB" dirty="0"/>
              <a:t>Introduction and contextualisation</a:t>
            </a:r>
          </a:p>
        </p:txBody>
      </p:sp>
      <p:sp>
        <p:nvSpPr>
          <p:cNvPr id="3" name="Content Placeholder 2">
            <a:extLst>
              <a:ext uri="{FF2B5EF4-FFF2-40B4-BE49-F238E27FC236}">
                <a16:creationId xmlns:a16="http://schemas.microsoft.com/office/drawing/2014/main" id="{D44AEE71-53C5-4211-B21F-9D772645D16B}"/>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77552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41F0-B991-4D6F-9818-ED55B904DB36}"/>
              </a:ext>
            </a:extLst>
          </p:cNvPr>
          <p:cNvSpPr>
            <a:spLocks noGrp="1"/>
          </p:cNvSpPr>
          <p:nvPr>
            <p:ph type="title"/>
          </p:nvPr>
        </p:nvSpPr>
        <p:spPr/>
        <p:txBody>
          <a:bodyPr>
            <a:normAutofit fontScale="90000"/>
          </a:bodyPr>
          <a:lstStyle/>
          <a:p>
            <a:r>
              <a:rPr lang="en-GB" dirty="0"/>
              <a:t>Main content – knowledge</a:t>
            </a:r>
          </a:p>
        </p:txBody>
      </p:sp>
      <p:sp>
        <p:nvSpPr>
          <p:cNvPr id="3" name="Content Placeholder 2">
            <a:extLst>
              <a:ext uri="{FF2B5EF4-FFF2-40B4-BE49-F238E27FC236}">
                <a16:creationId xmlns:a16="http://schemas.microsoft.com/office/drawing/2014/main" id="{D44AEE71-53C5-4211-B21F-9D772645D16B}"/>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428267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41F0-B991-4D6F-9818-ED55B904DB36}"/>
              </a:ext>
            </a:extLst>
          </p:cNvPr>
          <p:cNvSpPr>
            <a:spLocks noGrp="1"/>
          </p:cNvSpPr>
          <p:nvPr>
            <p:ph type="title"/>
          </p:nvPr>
        </p:nvSpPr>
        <p:spPr/>
        <p:txBody>
          <a:bodyPr>
            <a:normAutofit fontScale="90000"/>
          </a:bodyPr>
          <a:lstStyle/>
          <a:p>
            <a:r>
              <a:rPr lang="en-GB" dirty="0"/>
              <a:t>Main content – activities</a:t>
            </a:r>
          </a:p>
        </p:txBody>
      </p:sp>
      <p:sp>
        <p:nvSpPr>
          <p:cNvPr id="3" name="Content Placeholder 2">
            <a:extLst>
              <a:ext uri="{FF2B5EF4-FFF2-40B4-BE49-F238E27FC236}">
                <a16:creationId xmlns:a16="http://schemas.microsoft.com/office/drawing/2014/main" id="{D44AEE71-53C5-4211-B21F-9D772645D16B}"/>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58525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41F0-B991-4D6F-9818-ED55B904DB36}"/>
              </a:ext>
            </a:extLst>
          </p:cNvPr>
          <p:cNvSpPr>
            <a:spLocks noGrp="1"/>
          </p:cNvSpPr>
          <p:nvPr>
            <p:ph type="title"/>
          </p:nvPr>
        </p:nvSpPr>
        <p:spPr/>
        <p:txBody>
          <a:bodyPr>
            <a:normAutofit fontScale="90000"/>
          </a:bodyPr>
          <a:lstStyle/>
          <a:p>
            <a:r>
              <a:rPr lang="en-GB" dirty="0"/>
              <a:t>Summary / plenary</a:t>
            </a:r>
          </a:p>
        </p:txBody>
      </p:sp>
      <p:sp>
        <p:nvSpPr>
          <p:cNvPr id="3" name="Content Placeholder 2">
            <a:extLst>
              <a:ext uri="{FF2B5EF4-FFF2-40B4-BE49-F238E27FC236}">
                <a16:creationId xmlns:a16="http://schemas.microsoft.com/office/drawing/2014/main" id="{D44AEE71-53C5-4211-B21F-9D772645D16B}"/>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063912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41F0-B991-4D6F-9818-ED55B904DB36}"/>
              </a:ext>
            </a:extLst>
          </p:cNvPr>
          <p:cNvSpPr>
            <a:spLocks noGrp="1"/>
          </p:cNvSpPr>
          <p:nvPr>
            <p:ph type="title"/>
          </p:nvPr>
        </p:nvSpPr>
        <p:spPr/>
        <p:txBody>
          <a:bodyPr>
            <a:normAutofit fontScale="90000"/>
          </a:bodyPr>
          <a:lstStyle/>
          <a:p>
            <a:r>
              <a:rPr lang="en-GB" dirty="0"/>
              <a:t>Challenging and supporting students</a:t>
            </a:r>
          </a:p>
        </p:txBody>
      </p:sp>
      <p:sp>
        <p:nvSpPr>
          <p:cNvPr id="3" name="Content Placeholder 2">
            <a:extLst>
              <a:ext uri="{FF2B5EF4-FFF2-40B4-BE49-F238E27FC236}">
                <a16:creationId xmlns:a16="http://schemas.microsoft.com/office/drawing/2014/main" id="{D44AEE71-53C5-4211-B21F-9D772645D16B}"/>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344064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41F0-B991-4D6F-9818-ED55B904DB36}"/>
              </a:ext>
            </a:extLst>
          </p:cNvPr>
          <p:cNvSpPr>
            <a:spLocks noGrp="1"/>
          </p:cNvSpPr>
          <p:nvPr>
            <p:ph type="title"/>
          </p:nvPr>
        </p:nvSpPr>
        <p:spPr/>
        <p:txBody>
          <a:bodyPr>
            <a:normAutofit fontScale="90000"/>
          </a:bodyPr>
          <a:lstStyle/>
          <a:p>
            <a:r>
              <a:rPr lang="en-GB" dirty="0"/>
              <a:t>Considering gender</a:t>
            </a:r>
          </a:p>
        </p:txBody>
      </p:sp>
      <p:sp>
        <p:nvSpPr>
          <p:cNvPr id="3" name="Content Placeholder 2">
            <a:extLst>
              <a:ext uri="{FF2B5EF4-FFF2-40B4-BE49-F238E27FC236}">
                <a16:creationId xmlns:a16="http://schemas.microsoft.com/office/drawing/2014/main" id="{D44AEE71-53C5-4211-B21F-9D772645D16B}"/>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169025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3EA-AAAB-4073-9741-91FB9C395726}"/>
              </a:ext>
            </a:extLst>
          </p:cNvPr>
          <p:cNvSpPr>
            <a:spLocks noGrp="1"/>
          </p:cNvSpPr>
          <p:nvPr>
            <p:ph type="title"/>
          </p:nvPr>
        </p:nvSpPr>
        <p:spPr>
          <a:xfrm>
            <a:off x="317500" y="-25401"/>
            <a:ext cx="10515600" cy="1325563"/>
          </a:xfrm>
        </p:spPr>
        <p:txBody>
          <a:bodyPr>
            <a:normAutofit/>
          </a:bodyPr>
          <a:lstStyle/>
          <a:p>
            <a:r>
              <a:rPr lang="en-GB" sz="3600" dirty="0"/>
              <a:t>Aiming the materials at the correct level</a:t>
            </a:r>
          </a:p>
        </p:txBody>
      </p:sp>
      <p:sp>
        <p:nvSpPr>
          <p:cNvPr id="3" name="Content Placeholder 2">
            <a:extLst>
              <a:ext uri="{FF2B5EF4-FFF2-40B4-BE49-F238E27FC236}">
                <a16:creationId xmlns:a16="http://schemas.microsoft.com/office/drawing/2014/main" id="{1B4D3412-179B-4613-9BEA-F7B934C61A6D}"/>
              </a:ext>
            </a:extLst>
          </p:cNvPr>
          <p:cNvSpPr>
            <a:spLocks noGrp="1"/>
          </p:cNvSpPr>
          <p:nvPr>
            <p:ph idx="1"/>
          </p:nvPr>
        </p:nvSpPr>
        <p:spPr>
          <a:xfrm>
            <a:off x="317500" y="1253331"/>
            <a:ext cx="10515600" cy="4351338"/>
          </a:xfrm>
        </p:spPr>
        <p:txBody>
          <a:bodyPr>
            <a:normAutofit fontScale="92500" lnSpcReduction="10000"/>
          </a:bodyPr>
          <a:lstStyle/>
          <a:p>
            <a:r>
              <a:rPr lang="en-GB" dirty="0">
                <a:latin typeface="Segoe UI Light" panose="020B0502040204020203" pitchFamily="34" charset="0"/>
                <a:cs typeface="Segoe UI Light" panose="020B0502040204020203" pitchFamily="34" charset="0"/>
              </a:rPr>
              <a:t>What would you have expected the students to have covered prior to your given key stage (for example what might pupils have already covered that would prepare them sufficiently)</a:t>
            </a:r>
          </a:p>
          <a:p>
            <a:r>
              <a:rPr lang="en-GB" dirty="0">
                <a:latin typeface="Segoe UI Light" panose="020B0502040204020203" pitchFamily="34" charset="0"/>
                <a:cs typeface="Segoe UI Light" panose="020B0502040204020203" pitchFamily="34" charset="0"/>
              </a:rPr>
              <a:t>How would your materials support students to progress to the next lesson or next key stage?</a:t>
            </a:r>
          </a:p>
          <a:p>
            <a:r>
              <a:rPr lang="en-GB" dirty="0">
                <a:latin typeface="Segoe UI Light" panose="020B0502040204020203" pitchFamily="34" charset="0"/>
                <a:cs typeface="Segoe UI Light" panose="020B0502040204020203" pitchFamily="34" charset="0"/>
              </a:rPr>
              <a:t>How have you made sure that able students can be challenged?</a:t>
            </a:r>
          </a:p>
          <a:p>
            <a:r>
              <a:rPr lang="en-GB" dirty="0">
                <a:latin typeface="Segoe UI Light" panose="020B0502040204020203" pitchFamily="34" charset="0"/>
                <a:cs typeface="Segoe UI Light" panose="020B0502040204020203" pitchFamily="34" charset="0"/>
              </a:rPr>
              <a:t>What have you included to make sure that lower ability students are supported?</a:t>
            </a:r>
          </a:p>
          <a:p>
            <a:r>
              <a:rPr lang="en-GB" dirty="0">
                <a:latin typeface="Segoe UI Light" panose="020B0502040204020203" pitchFamily="34" charset="0"/>
                <a:cs typeface="Segoe UI Light" panose="020B0502040204020203" pitchFamily="34" charset="0"/>
              </a:rPr>
              <a:t>What would be the objectives or success criteria for your lesson?</a:t>
            </a:r>
          </a:p>
          <a:p>
            <a:r>
              <a:rPr lang="en-GB" dirty="0">
                <a:latin typeface="Segoe UI Light" panose="020B0502040204020203" pitchFamily="34" charset="0"/>
                <a:cs typeface="Segoe UI Light" panose="020B0502040204020203" pitchFamily="34" charset="0"/>
              </a:rPr>
              <a:t>What timings would you assign to each of the sections of your lesson?</a:t>
            </a:r>
          </a:p>
          <a:p>
            <a:r>
              <a:rPr lang="en-GB" dirty="0">
                <a:latin typeface="Segoe UI Light" panose="020B0502040204020203" pitchFamily="34" charset="0"/>
                <a:cs typeface="Segoe UI Light" panose="020B0502040204020203" pitchFamily="34" charset="0"/>
              </a:rPr>
              <a:t>What could you do at the end of the lesson? </a:t>
            </a:r>
          </a:p>
        </p:txBody>
      </p:sp>
    </p:spTree>
    <p:extLst>
      <p:ext uri="{BB962C8B-B14F-4D97-AF65-F5344CB8AC3E}">
        <p14:creationId xmlns:p14="http://schemas.microsoft.com/office/powerpoint/2010/main" val="113045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A544-46B7-45EC-88C8-8DF9F6AFE277}"/>
              </a:ext>
            </a:extLst>
          </p:cNvPr>
          <p:cNvSpPr>
            <a:spLocks noGrp="1"/>
          </p:cNvSpPr>
          <p:nvPr>
            <p:ph type="title"/>
          </p:nvPr>
        </p:nvSpPr>
        <p:spPr/>
        <p:txBody>
          <a:bodyPr>
            <a:normAutofit fontScale="90000"/>
          </a:bodyPr>
          <a:lstStyle/>
          <a:p>
            <a:r>
              <a:rPr lang="en-GB" dirty="0"/>
              <a:t>Introduction</a:t>
            </a:r>
          </a:p>
        </p:txBody>
      </p:sp>
      <p:sp>
        <p:nvSpPr>
          <p:cNvPr id="3" name="Content Placeholder 2">
            <a:extLst>
              <a:ext uri="{FF2B5EF4-FFF2-40B4-BE49-F238E27FC236}">
                <a16:creationId xmlns:a16="http://schemas.microsoft.com/office/drawing/2014/main" id="{498C7C4C-91FE-413E-9CCD-B208AAEBDEF9}"/>
              </a:ext>
            </a:extLst>
          </p:cNvPr>
          <p:cNvSpPr>
            <a:spLocks noGrp="1"/>
          </p:cNvSpPr>
          <p:nvPr>
            <p:ph idx="1"/>
          </p:nvPr>
        </p:nvSpPr>
        <p:spPr/>
        <p:txBody>
          <a:bodyPr/>
          <a:lstStyle/>
          <a:p>
            <a:r>
              <a:rPr lang="en-GB" dirty="0"/>
              <a:t>These slides will help you to package up your lesson idea and give you hints and tips for your presentation to the assessors.</a:t>
            </a:r>
          </a:p>
          <a:p>
            <a:r>
              <a:rPr lang="en-GB" dirty="0"/>
              <a:t>You have only a given amount of time to present so you do not need to include all of the ideas in these slides.</a:t>
            </a:r>
          </a:p>
          <a:p>
            <a:r>
              <a:rPr lang="en-GB" dirty="0"/>
              <a:t>There are many resources online.  This guide provides a signpost to some of them but to explore further</a:t>
            </a:r>
          </a:p>
          <a:p>
            <a:r>
              <a:rPr lang="en-GB" dirty="0"/>
              <a:t>Remember that the assessors are looking to find out how you can convey your knowledge to inspire young people.  The assessors do not need you to explain any theory or concepts – focus on what the children would do in the lesson. </a:t>
            </a:r>
          </a:p>
          <a:p>
            <a:endParaRPr lang="en-GB" dirty="0"/>
          </a:p>
          <a:p>
            <a:endParaRPr lang="en-GB" dirty="0"/>
          </a:p>
        </p:txBody>
      </p:sp>
    </p:spTree>
    <p:extLst>
      <p:ext uri="{BB962C8B-B14F-4D97-AF65-F5344CB8AC3E}">
        <p14:creationId xmlns:p14="http://schemas.microsoft.com/office/powerpoint/2010/main" val="289462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7781-7394-42E4-9A61-D50BA6D276EB}"/>
              </a:ext>
            </a:extLst>
          </p:cNvPr>
          <p:cNvSpPr>
            <a:spLocks noGrp="1"/>
          </p:cNvSpPr>
          <p:nvPr>
            <p:ph type="title"/>
          </p:nvPr>
        </p:nvSpPr>
        <p:spPr/>
        <p:txBody>
          <a:bodyPr>
            <a:normAutofit fontScale="90000"/>
          </a:bodyPr>
          <a:lstStyle/>
          <a:p>
            <a:r>
              <a:rPr lang="en-GB" dirty="0"/>
              <a:t>Theory topics</a:t>
            </a:r>
          </a:p>
        </p:txBody>
      </p:sp>
      <p:sp>
        <p:nvSpPr>
          <p:cNvPr id="3" name="Content Placeholder 2">
            <a:extLst>
              <a:ext uri="{FF2B5EF4-FFF2-40B4-BE49-F238E27FC236}">
                <a16:creationId xmlns:a16="http://schemas.microsoft.com/office/drawing/2014/main" id="{7E6D457B-B02B-4D70-87D4-096AE4707BF0}"/>
              </a:ext>
            </a:extLst>
          </p:cNvPr>
          <p:cNvSpPr>
            <a:spLocks noGrp="1"/>
          </p:cNvSpPr>
          <p:nvPr>
            <p:ph idx="1"/>
          </p:nvPr>
        </p:nvSpPr>
        <p:spPr/>
        <p:txBody>
          <a:bodyPr/>
          <a:lstStyle/>
          <a:p>
            <a:r>
              <a:rPr lang="en-GB" dirty="0"/>
              <a:t>Have your contextualised your lesson to ensure students know where the topic fits into the wider context?</a:t>
            </a:r>
          </a:p>
          <a:p>
            <a:r>
              <a:rPr lang="en-GB" dirty="0"/>
              <a:t>What research have you undertaken to find out the depth of subject knowledge that would be required?</a:t>
            </a:r>
          </a:p>
          <a:p>
            <a:r>
              <a:rPr lang="en-GB" dirty="0"/>
              <a:t>What inspiration can you gain from resources online?</a:t>
            </a:r>
          </a:p>
          <a:p>
            <a:r>
              <a:rPr lang="en-GB" dirty="0"/>
              <a:t>What content will you need to explain to students?</a:t>
            </a:r>
          </a:p>
          <a:p>
            <a:r>
              <a:rPr lang="en-GB" dirty="0"/>
              <a:t>What will the students be actively doing? </a:t>
            </a:r>
          </a:p>
        </p:txBody>
      </p:sp>
    </p:spTree>
    <p:extLst>
      <p:ext uri="{BB962C8B-B14F-4D97-AF65-F5344CB8AC3E}">
        <p14:creationId xmlns:p14="http://schemas.microsoft.com/office/powerpoint/2010/main" val="247709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1384-2864-4BE7-BE50-B1E96845124C}"/>
              </a:ext>
            </a:extLst>
          </p:cNvPr>
          <p:cNvSpPr>
            <a:spLocks noGrp="1"/>
          </p:cNvSpPr>
          <p:nvPr>
            <p:ph type="title"/>
          </p:nvPr>
        </p:nvSpPr>
        <p:spPr/>
        <p:txBody>
          <a:bodyPr>
            <a:normAutofit fontScale="90000"/>
          </a:bodyPr>
          <a:lstStyle/>
          <a:p>
            <a:r>
              <a:rPr lang="en-GB" dirty="0"/>
              <a:t>Programming topics</a:t>
            </a:r>
          </a:p>
        </p:txBody>
      </p:sp>
      <p:sp>
        <p:nvSpPr>
          <p:cNvPr id="3" name="Content Placeholder 2">
            <a:extLst>
              <a:ext uri="{FF2B5EF4-FFF2-40B4-BE49-F238E27FC236}">
                <a16:creationId xmlns:a16="http://schemas.microsoft.com/office/drawing/2014/main" id="{449E48CC-C9CE-4F1F-B86D-40C7B79345E3}"/>
              </a:ext>
            </a:extLst>
          </p:cNvPr>
          <p:cNvSpPr>
            <a:spLocks noGrp="1"/>
          </p:cNvSpPr>
          <p:nvPr>
            <p:ph idx="1"/>
          </p:nvPr>
        </p:nvSpPr>
        <p:spPr/>
        <p:txBody>
          <a:bodyPr/>
          <a:lstStyle/>
          <a:p>
            <a:r>
              <a:rPr lang="en-GB" dirty="0"/>
              <a:t>Have you researched into what programming constructs students might be familiar with at your given key stage?</a:t>
            </a:r>
          </a:p>
          <a:p>
            <a:r>
              <a:rPr lang="en-GB" dirty="0"/>
              <a:t>Can you support student’s understanding of code using flowcharts or pseudocode?</a:t>
            </a:r>
          </a:p>
          <a:p>
            <a:r>
              <a:rPr lang="en-GB" dirty="0"/>
              <a:t>What inspiration for programming activities can you find from resources online.</a:t>
            </a:r>
          </a:p>
          <a:p>
            <a:r>
              <a:rPr lang="en-GB" dirty="0"/>
              <a:t> What content will you need to explain to students? </a:t>
            </a:r>
          </a:p>
          <a:p>
            <a:r>
              <a:rPr lang="en-GB" dirty="0"/>
              <a:t>What will the students be actively doing? </a:t>
            </a:r>
          </a:p>
          <a:p>
            <a:endParaRPr lang="en-GB" dirty="0"/>
          </a:p>
        </p:txBody>
      </p:sp>
    </p:spTree>
    <p:extLst>
      <p:ext uri="{BB962C8B-B14F-4D97-AF65-F5344CB8AC3E}">
        <p14:creationId xmlns:p14="http://schemas.microsoft.com/office/powerpoint/2010/main" val="259121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F581-9FED-436A-809B-A73516B2A12B}"/>
              </a:ext>
            </a:extLst>
          </p:cNvPr>
          <p:cNvSpPr>
            <a:spLocks noGrp="1"/>
          </p:cNvSpPr>
          <p:nvPr>
            <p:ph type="title"/>
          </p:nvPr>
        </p:nvSpPr>
        <p:spPr/>
        <p:txBody>
          <a:bodyPr>
            <a:normAutofit fontScale="90000"/>
          </a:bodyPr>
          <a:lstStyle/>
          <a:p>
            <a:r>
              <a:rPr lang="en-GB" dirty="0"/>
              <a:t>Collaboration</a:t>
            </a:r>
          </a:p>
        </p:txBody>
      </p:sp>
      <p:sp>
        <p:nvSpPr>
          <p:cNvPr id="3" name="Content Placeholder 2">
            <a:extLst>
              <a:ext uri="{FF2B5EF4-FFF2-40B4-BE49-F238E27FC236}">
                <a16:creationId xmlns:a16="http://schemas.microsoft.com/office/drawing/2014/main" id="{ADD84236-3E11-4495-BEB0-12C9D67BAC91}"/>
              </a:ext>
            </a:extLst>
          </p:cNvPr>
          <p:cNvSpPr>
            <a:spLocks noGrp="1"/>
          </p:cNvSpPr>
          <p:nvPr>
            <p:ph idx="1"/>
          </p:nvPr>
        </p:nvSpPr>
        <p:spPr/>
        <p:txBody>
          <a:bodyPr/>
          <a:lstStyle/>
          <a:p>
            <a:r>
              <a:rPr lang="en-GB" dirty="0"/>
              <a:t>Have your considered how you might make activities collaborative where part or all of the lesson students might:</a:t>
            </a:r>
          </a:p>
          <a:p>
            <a:pPr lvl="1"/>
            <a:r>
              <a:rPr lang="en-GB" dirty="0"/>
              <a:t>Carry out paired programming;</a:t>
            </a:r>
          </a:p>
          <a:p>
            <a:pPr lvl="1"/>
            <a:r>
              <a:rPr lang="en-GB" dirty="0"/>
              <a:t>Solve problems in small groups;</a:t>
            </a:r>
          </a:p>
          <a:p>
            <a:pPr lvl="1"/>
            <a:r>
              <a:rPr lang="en-GB" dirty="0"/>
              <a:t>Share knowledge and understanding;</a:t>
            </a:r>
          </a:p>
          <a:p>
            <a:pPr lvl="1"/>
            <a:r>
              <a:rPr lang="en-GB" dirty="0"/>
              <a:t>Use online technologies to code collaboratively;</a:t>
            </a:r>
          </a:p>
          <a:p>
            <a:pPr lvl="1"/>
            <a:r>
              <a:rPr lang="en-GB" dirty="0"/>
              <a:t>Take themselves out of the classroom and work together in a different space?</a:t>
            </a:r>
          </a:p>
          <a:p>
            <a:pPr lvl="1"/>
            <a:endParaRPr lang="en-GB" dirty="0"/>
          </a:p>
        </p:txBody>
      </p:sp>
    </p:spTree>
    <p:extLst>
      <p:ext uri="{BB962C8B-B14F-4D97-AF65-F5344CB8AC3E}">
        <p14:creationId xmlns:p14="http://schemas.microsoft.com/office/powerpoint/2010/main" val="243466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3B8A-2153-4773-95CF-ACBAC8B1A89D}"/>
              </a:ext>
            </a:extLst>
          </p:cNvPr>
          <p:cNvSpPr>
            <a:spLocks noGrp="1"/>
          </p:cNvSpPr>
          <p:nvPr>
            <p:ph type="title"/>
          </p:nvPr>
        </p:nvSpPr>
        <p:spPr/>
        <p:txBody>
          <a:bodyPr>
            <a:normAutofit fontScale="90000"/>
          </a:bodyPr>
          <a:lstStyle/>
          <a:p>
            <a:r>
              <a:rPr lang="en-GB" dirty="0"/>
              <a:t>Gender lens</a:t>
            </a:r>
          </a:p>
        </p:txBody>
      </p:sp>
      <p:sp>
        <p:nvSpPr>
          <p:cNvPr id="3" name="Content Placeholder 2">
            <a:extLst>
              <a:ext uri="{FF2B5EF4-FFF2-40B4-BE49-F238E27FC236}">
                <a16:creationId xmlns:a16="http://schemas.microsoft.com/office/drawing/2014/main" id="{5A312688-A912-40B4-9248-64FB27951C71}"/>
              </a:ext>
            </a:extLst>
          </p:cNvPr>
          <p:cNvSpPr>
            <a:spLocks noGrp="1"/>
          </p:cNvSpPr>
          <p:nvPr>
            <p:ph idx="1"/>
          </p:nvPr>
        </p:nvSpPr>
        <p:spPr/>
        <p:txBody>
          <a:bodyPr/>
          <a:lstStyle/>
          <a:p>
            <a:r>
              <a:rPr lang="en-GB" dirty="0"/>
              <a:t>Have you considered out you might make a slight adjustment to your prepared and planned lesson to encourage girls?</a:t>
            </a:r>
          </a:p>
          <a:p>
            <a:r>
              <a:rPr lang="en-GB" dirty="0"/>
              <a:t>You might find these resources useful:</a:t>
            </a:r>
          </a:p>
          <a:p>
            <a:pPr lvl="1"/>
            <a:r>
              <a:rPr lang="en-GB" dirty="0"/>
              <a:t>Computing At School Girls/Women in Computing:</a:t>
            </a:r>
          </a:p>
          <a:p>
            <a:pPr marL="457200" lvl="1" indent="0">
              <a:buNone/>
            </a:pPr>
            <a:r>
              <a:rPr lang="en-GB" dirty="0">
                <a:hlinkClick r:id="rId2"/>
              </a:rPr>
              <a:t>https://community.computingatschool.org.uk/resources/61/single</a:t>
            </a:r>
            <a:endParaRPr lang="en-GB" dirty="0"/>
          </a:p>
          <a:p>
            <a:pPr lvl="1"/>
            <a:r>
              <a:rPr lang="en-GB" dirty="0"/>
              <a:t>CAS Manchester Girls into Computing:</a:t>
            </a:r>
          </a:p>
          <a:p>
            <a:pPr marL="457200" lvl="1" indent="0">
              <a:buNone/>
            </a:pPr>
            <a:r>
              <a:rPr lang="en-GB" dirty="0">
                <a:hlinkClick r:id="rId3"/>
              </a:rPr>
              <a:t>https://community.computingatschool.org.uk/resources/5782/single</a:t>
            </a:r>
            <a:endParaRPr lang="en-GB" dirty="0"/>
          </a:p>
          <a:p>
            <a:pPr lvl="1"/>
            <a:endParaRPr lang="en-GB" dirty="0"/>
          </a:p>
        </p:txBody>
      </p:sp>
    </p:spTree>
    <p:extLst>
      <p:ext uri="{BB962C8B-B14F-4D97-AF65-F5344CB8AC3E}">
        <p14:creationId xmlns:p14="http://schemas.microsoft.com/office/powerpoint/2010/main" val="410361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6E8C-688B-4A1F-8C2D-D4519D7EEB8D}"/>
              </a:ext>
            </a:extLst>
          </p:cNvPr>
          <p:cNvSpPr>
            <a:spLocks noGrp="1"/>
          </p:cNvSpPr>
          <p:nvPr>
            <p:ph type="title"/>
          </p:nvPr>
        </p:nvSpPr>
        <p:spPr/>
        <p:txBody>
          <a:bodyPr>
            <a:normAutofit fontScale="90000"/>
          </a:bodyPr>
          <a:lstStyle/>
          <a:p>
            <a:r>
              <a:rPr lang="en-GB" dirty="0"/>
              <a:t>The presentation</a:t>
            </a:r>
          </a:p>
        </p:txBody>
      </p:sp>
      <p:sp>
        <p:nvSpPr>
          <p:cNvPr id="3" name="Content Placeholder 2">
            <a:extLst>
              <a:ext uri="{FF2B5EF4-FFF2-40B4-BE49-F238E27FC236}">
                <a16:creationId xmlns:a16="http://schemas.microsoft.com/office/drawing/2014/main" id="{AC76DD78-1588-4653-91C9-B112E9071FB2}"/>
              </a:ext>
            </a:extLst>
          </p:cNvPr>
          <p:cNvSpPr>
            <a:spLocks noGrp="1"/>
          </p:cNvSpPr>
          <p:nvPr>
            <p:ph idx="1"/>
          </p:nvPr>
        </p:nvSpPr>
        <p:spPr/>
        <p:txBody>
          <a:bodyPr/>
          <a:lstStyle/>
          <a:p>
            <a:r>
              <a:rPr lang="en-GB" dirty="0"/>
              <a:t>The presentation gives you the opportunity to tell the assessors how you would teach the lesson, not to tell the assessors about the topic given.</a:t>
            </a:r>
          </a:p>
          <a:p>
            <a:r>
              <a:rPr lang="en-GB" dirty="0"/>
              <a:t>Ensure that you focus on what the students would learn, explore and most importantly what activities they would carry out.</a:t>
            </a:r>
          </a:p>
          <a:p>
            <a:r>
              <a:rPr lang="en-GB" dirty="0"/>
              <a:t>Use online resources to gain inspiration but not to simply reuse existing resources.</a:t>
            </a:r>
          </a:p>
          <a:p>
            <a:r>
              <a:rPr lang="en-GB" dirty="0"/>
              <a:t>Have you practiced the presentation and activities with a local school or a member of your family or a friend?</a:t>
            </a:r>
          </a:p>
          <a:p>
            <a:r>
              <a:rPr lang="en-GB" dirty="0"/>
              <a:t>There is not time to teach the entire lesson so explain to the assessors what you would do – showing some activities and content.</a:t>
            </a:r>
          </a:p>
          <a:p>
            <a:endParaRPr lang="en-GB" dirty="0"/>
          </a:p>
        </p:txBody>
      </p:sp>
    </p:spTree>
    <p:extLst>
      <p:ext uri="{BB962C8B-B14F-4D97-AF65-F5344CB8AC3E}">
        <p14:creationId xmlns:p14="http://schemas.microsoft.com/office/powerpoint/2010/main" val="63711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C6E6-4366-4026-9715-30277311ADC6}"/>
              </a:ext>
            </a:extLst>
          </p:cNvPr>
          <p:cNvSpPr txBox="1">
            <a:spLocks/>
          </p:cNvSpPr>
          <p:nvPr/>
        </p:nvSpPr>
        <p:spPr>
          <a:xfrm>
            <a:off x="330200" y="320146"/>
            <a:ext cx="10972800" cy="1120775"/>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t>Possible approach</a:t>
            </a:r>
          </a:p>
        </p:txBody>
      </p:sp>
      <p:graphicFrame>
        <p:nvGraphicFramePr>
          <p:cNvPr id="3" name="Diagram 2">
            <a:extLst>
              <a:ext uri="{FF2B5EF4-FFF2-40B4-BE49-F238E27FC236}">
                <a16:creationId xmlns:a16="http://schemas.microsoft.com/office/drawing/2014/main" id="{778FA543-5D70-4C4B-AD7A-604829D57C7A}"/>
              </a:ext>
            </a:extLst>
          </p:cNvPr>
          <p:cNvGraphicFramePr/>
          <p:nvPr>
            <p:extLst>
              <p:ext uri="{D42A27DB-BD31-4B8C-83A1-F6EECF244321}">
                <p14:modId xmlns:p14="http://schemas.microsoft.com/office/powerpoint/2010/main" val="416922711"/>
              </p:ext>
            </p:extLst>
          </p:nvPr>
        </p:nvGraphicFramePr>
        <p:xfrm>
          <a:off x="215900" y="1853142"/>
          <a:ext cx="11760200" cy="129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86638688-8708-4F42-B819-4B5E4EE773EE}"/>
              </a:ext>
            </a:extLst>
          </p:cNvPr>
          <p:cNvGraphicFramePr/>
          <p:nvPr>
            <p:extLst>
              <p:ext uri="{D42A27DB-BD31-4B8C-83A1-F6EECF244321}">
                <p14:modId xmlns:p14="http://schemas.microsoft.com/office/powerpoint/2010/main" val="3413457896"/>
              </p:ext>
            </p:extLst>
          </p:nvPr>
        </p:nvGraphicFramePr>
        <p:xfrm>
          <a:off x="215900" y="4036483"/>
          <a:ext cx="11760200" cy="12996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a:extLst>
              <a:ext uri="{FF2B5EF4-FFF2-40B4-BE49-F238E27FC236}">
                <a16:creationId xmlns:a16="http://schemas.microsoft.com/office/drawing/2014/main" id="{B2E85589-AF66-4EC1-8C47-39E53C83D391}"/>
              </a:ext>
            </a:extLst>
          </p:cNvPr>
          <p:cNvSpPr/>
          <p:nvPr/>
        </p:nvSpPr>
        <p:spPr>
          <a:xfrm>
            <a:off x="330200" y="1337218"/>
            <a:ext cx="4035144" cy="523220"/>
          </a:xfrm>
          <a:prstGeom prst="rect">
            <a:avLst/>
          </a:prstGeom>
        </p:spPr>
        <p:txBody>
          <a:bodyPr wrap="none">
            <a:spAutoFit/>
          </a:bodyPr>
          <a:lstStyle/>
          <a:p>
            <a:r>
              <a:rPr lang="en-GB" sz="2800" dirty="0">
                <a:latin typeface="Segoe UI Light" panose="020B0502040204020203" pitchFamily="34" charset="0"/>
                <a:cs typeface="Segoe UI Light" panose="020B0502040204020203" pitchFamily="34" charset="0"/>
              </a:rPr>
              <a:t>Research and preparation</a:t>
            </a:r>
          </a:p>
        </p:txBody>
      </p:sp>
      <p:sp>
        <p:nvSpPr>
          <p:cNvPr id="7" name="Rectangle 6">
            <a:extLst>
              <a:ext uri="{FF2B5EF4-FFF2-40B4-BE49-F238E27FC236}">
                <a16:creationId xmlns:a16="http://schemas.microsoft.com/office/drawing/2014/main" id="{1279F413-DF9E-4F66-BF81-2CFBC89C7B5C}"/>
              </a:ext>
            </a:extLst>
          </p:cNvPr>
          <p:cNvSpPr/>
          <p:nvPr/>
        </p:nvSpPr>
        <p:spPr>
          <a:xfrm>
            <a:off x="330199" y="3513263"/>
            <a:ext cx="3269678" cy="523220"/>
          </a:xfrm>
          <a:prstGeom prst="rect">
            <a:avLst/>
          </a:prstGeom>
        </p:spPr>
        <p:txBody>
          <a:bodyPr wrap="none">
            <a:spAutoFit/>
          </a:bodyPr>
          <a:lstStyle/>
          <a:p>
            <a:r>
              <a:rPr lang="en-GB" sz="2800" dirty="0">
                <a:latin typeface="Segoe UI Light" panose="020B0502040204020203" pitchFamily="34" charset="0"/>
                <a:cs typeface="Segoe UI Light" panose="020B0502040204020203" pitchFamily="34" charset="0"/>
              </a:rPr>
              <a:t>Creating the content</a:t>
            </a:r>
          </a:p>
        </p:txBody>
      </p:sp>
    </p:spTree>
    <p:extLst>
      <p:ext uri="{BB962C8B-B14F-4D97-AF65-F5344CB8AC3E}">
        <p14:creationId xmlns:p14="http://schemas.microsoft.com/office/powerpoint/2010/main" val="927986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5C8FCD0BBC9A4CB658590E23F24B95" ma:contentTypeVersion="2" ma:contentTypeDescription="Create a new document." ma:contentTypeScope="" ma:versionID="ba4cde37494d0a774605cc58fba97475">
  <xsd:schema xmlns:xsd="http://www.w3.org/2001/XMLSchema" xmlns:xs="http://www.w3.org/2001/XMLSchema" xmlns:p="http://schemas.microsoft.com/office/2006/metadata/properties" xmlns:ns2="8dfc7da8-0959-49d2-aecd-2138e6ab1c1e" targetNamespace="http://schemas.microsoft.com/office/2006/metadata/properties" ma:root="true" ma:fieldsID="beb6fc206a07d8cd95ce2a8f71baf4ab" ns2:_="">
    <xsd:import namespace="8dfc7da8-0959-49d2-aecd-2138e6ab1c1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fc7da8-0959-49d2-aecd-2138e6ab1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0BA4DE-B910-4EB7-A62F-974C7B81B3F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888E810-429F-4839-B200-C4C3C2A3FA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fc7da8-0959-49d2-aecd-2138e6ab1c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7EA2CC-1598-4EFA-B210-8705EB427A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138</TotalTime>
  <Words>843</Words>
  <Application>Microsoft Office PowerPoint</Application>
  <PresentationFormat>Widescreen</PresentationFormat>
  <Paragraphs>77</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BCS Computing Scholarships</vt:lpstr>
      <vt:lpstr>Aiming the materials at the correct level</vt:lpstr>
      <vt:lpstr>Introduction</vt:lpstr>
      <vt:lpstr>Theory topics</vt:lpstr>
      <vt:lpstr>Programming topics</vt:lpstr>
      <vt:lpstr>Collaboration</vt:lpstr>
      <vt:lpstr>Gender lens</vt:lpstr>
      <vt:lpstr>The presentation</vt:lpstr>
      <vt:lpstr>PowerPoint Presentation</vt:lpstr>
      <vt:lpstr>Key indicators</vt:lpstr>
      <vt:lpstr>BCS Computing Scholarships</vt:lpstr>
      <vt:lpstr>Lesson objectives</vt:lpstr>
      <vt:lpstr>Lesson timings</vt:lpstr>
      <vt:lpstr>Introduction and contextualisation</vt:lpstr>
      <vt:lpstr>Main content – knowledge</vt:lpstr>
      <vt:lpstr>Main content – activities</vt:lpstr>
      <vt:lpstr>Summary / plenary</vt:lpstr>
      <vt:lpstr>Challenging and supporting students</vt:lpstr>
      <vt:lpstr>Considering gender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Marshman</dc:creator>
  <cp:lastModifiedBy>Lye, Sue</cp:lastModifiedBy>
  <cp:revision>21</cp:revision>
  <dcterms:created xsi:type="dcterms:W3CDTF">2018-11-21T10:27:46Z</dcterms:created>
  <dcterms:modified xsi:type="dcterms:W3CDTF">2019-03-07T09:27:26Z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0x010100C85C8FCD0BBC9A4CB658590E23F24B95</vt:lpwstr>
  </property>
</Properties>
</file>