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12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04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12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040" y="319320"/>
            <a:ext cx="8520840" cy="32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9212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7320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104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9212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7320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11040" y="319320"/>
            <a:ext cx="8520840" cy="32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19212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7320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31104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19212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7320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311040" y="319320"/>
            <a:ext cx="8520840" cy="32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19212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73200" y="10173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31104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19212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073200" y="3008160"/>
            <a:ext cx="274356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040" y="319320"/>
            <a:ext cx="8520840" cy="32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480" y="30081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480" y="1017360"/>
            <a:ext cx="415800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040" y="3008160"/>
            <a:ext cx="8520840" cy="181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55cc">
            <a:alpha val="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20"/>
            <a:ext cx="9143640" cy="30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316720" y="4351680"/>
            <a:ext cx="564120" cy="46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2;p2" descr=""/>
          <p:cNvPicPr/>
          <p:nvPr/>
        </p:nvPicPr>
        <p:blipFill>
          <a:blip r:embed="rId2"/>
          <a:srcRect l="14223" t="14371" r="15016" b="14825"/>
          <a:stretch/>
        </p:blipFill>
        <p:spPr>
          <a:xfrm>
            <a:off x="8255160" y="4303800"/>
            <a:ext cx="693720" cy="69372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27040" y="576360"/>
            <a:ext cx="8095320" cy="2034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55cc">
            <a:alpha val="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2520"/>
            <a:ext cx="9143640" cy="30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3096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040" y="4117320"/>
            <a:ext cx="8520840" cy="697680"/>
          </a:xfrm>
          <a:prstGeom prst="rect">
            <a:avLst/>
          </a:prstGeom>
        </p:spPr>
        <p:txBody>
          <a:bodyPr lIns="0" rIns="0" tIns="0" bIns="0">
            <a:normAutofit fontScale="19000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697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832240" y="4829040"/>
            <a:ext cx="311400" cy="3139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3074FBB3-F362-43DC-8790-9AD4467D7A66}" type="slidenum">
              <a:rPr b="0" lang="en-GB" sz="800" spc="-1" strike="noStrike">
                <a:solidFill>
                  <a:srgbClr val="494985"/>
                </a:solidFill>
                <a:latin typeface="Quicksand Light"/>
                <a:ea typeface="Quicksand Light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55cc">
            <a:alpha val="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2520"/>
            <a:ext cx="9143640" cy="30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832240" y="4829040"/>
            <a:ext cx="311400" cy="3139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60C4047D-BD16-4B39-990D-564D49E9F1D0}" type="slidenum">
              <a:rPr b="0" lang="en-GB" sz="800" spc="-1" strike="noStrike">
                <a:solidFill>
                  <a:srgbClr val="494985"/>
                </a:solidFill>
                <a:latin typeface="Quicksand Light"/>
                <a:ea typeface="Quicksand Light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55cc">
            <a:alpha val="6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2520"/>
            <a:ext cx="9143640" cy="30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040" y="1017360"/>
            <a:ext cx="8520840" cy="381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311040" y="319320"/>
            <a:ext cx="8520840" cy="708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/>
          </p:nvPr>
        </p:nvSpPr>
        <p:spPr>
          <a:xfrm>
            <a:off x="8832240" y="4829040"/>
            <a:ext cx="311400" cy="3139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fld id="{BB75398A-C620-469A-830D-AFB744BEFCA9}" type="slidenum">
              <a:rPr b="0" lang="en-GB" sz="800" spc="-1" strike="noStrike">
                <a:solidFill>
                  <a:srgbClr val="494985"/>
                </a:solidFill>
                <a:latin typeface="Quicksand Light"/>
                <a:ea typeface="Quicksand Light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bbc.co.uk/bitesize/guides/z2m3b9q/revision/2" TargetMode="External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527400" y="576360"/>
            <a:ext cx="8095320" cy="2034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r>
              <a:rPr b="1" lang="en-GB" sz="5800" spc="-1" strike="noStrike">
                <a:solidFill>
                  <a:srgbClr val="5b5ba5"/>
                </a:solidFill>
                <a:latin typeface="Quicksand"/>
                <a:ea typeface="Quicksand"/>
              </a:rPr>
              <a:t>Introduction to Sorting Algorithms</a:t>
            </a:r>
            <a:endParaRPr b="0" lang="en-GB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533160" y="2665080"/>
            <a:ext cx="8095320" cy="73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1800" spc="-1" strike="noStrike">
                <a:solidFill>
                  <a:srgbClr val="5b5ba5"/>
                </a:solidFill>
                <a:latin typeface="Quicksand"/>
                <a:ea typeface="Quicksand"/>
              </a:rPr>
              <a:t>Year 9/10 – Mr Gadsby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7236000" y="22680"/>
            <a:ext cx="1869480" cy="27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24</a:t>
            </a:r>
            <a:r>
              <a:rPr b="1" lang="en-GB" sz="1200" spc="-1" strike="noStrike" baseline="14000000">
                <a:solidFill>
                  <a:srgbClr val="5b5ba5"/>
                </a:solidFill>
                <a:latin typeface="Quicksand"/>
                <a:ea typeface="Quicksand"/>
              </a:rPr>
              <a:t>th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 June 2020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Bubble sort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Sorting ourselves out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>
            <a:off x="311040" y="1322280"/>
            <a:ext cx="854496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We all have a day of the month on which we were born 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For me that is the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28</a:t>
            </a:r>
            <a:r>
              <a:rPr b="0" lang="en-GB" sz="2200" spc="-1" strike="noStrike" baseline="14000000">
                <a:solidFill>
                  <a:srgbClr val="5b5ba5"/>
                </a:solidFill>
                <a:latin typeface="Quicksand"/>
                <a:ea typeface="Quicksand"/>
              </a:rPr>
              <a:t>th 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day of March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 need you all to write your birth day in marker pen on the paper 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Now you all need to randomly line-up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Bubble 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sort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Bubble Sort Algorithm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311040" y="1178280"/>
            <a:ext cx="5520960" cy="15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1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. Look at the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first two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items in the list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2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. If they’re not in the correct order then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swap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them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6048000" y="389880"/>
            <a:ext cx="3048120" cy="2031840"/>
          </a:xfrm>
          <a:prstGeom prst="rect">
            <a:avLst/>
          </a:prstGeom>
          <a:ln>
            <a:noFill/>
          </a:ln>
        </p:spPr>
      </p:pic>
      <p:sp>
        <p:nvSpPr>
          <p:cNvPr id="233" name="CustomShape 7"/>
          <p:cNvSpPr/>
          <p:nvPr/>
        </p:nvSpPr>
        <p:spPr>
          <a:xfrm>
            <a:off x="311040" y="3132720"/>
            <a:ext cx="8760960" cy="151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3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. Move on to the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next pair 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of items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4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. Repeat 2. &amp; 3. until you get to the end of the list – this is called one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pass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Bubble sort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Questions after the first pass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"/>
          <p:cNvSpPr/>
          <p:nvPr/>
        </p:nvSpPr>
        <p:spPr>
          <a:xfrm>
            <a:off x="311040" y="1178280"/>
            <a:ext cx="8521560" cy="34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Is the array now sorted?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What do we know,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for sure,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about the array now?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How can we calculate how many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passes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we are going to need?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When can we stop?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Bubble sort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Step five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"/>
          <p:cNvSpPr/>
          <p:nvPr/>
        </p:nvSpPr>
        <p:spPr>
          <a:xfrm>
            <a:off x="311040" y="1178280"/>
            <a:ext cx="5520960" cy="11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5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. Repeat steps 1,2,3 &amp; 4 until there are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no swaps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in a pass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6048000" y="389880"/>
            <a:ext cx="3048120" cy="2031840"/>
          </a:xfrm>
          <a:prstGeom prst="rect">
            <a:avLst/>
          </a:prstGeom>
          <a:ln>
            <a:noFill/>
          </a:ln>
        </p:spPr>
      </p:pic>
      <p:sp>
        <p:nvSpPr>
          <p:cNvPr id="246" name="CustomShape 6"/>
          <p:cNvSpPr/>
          <p:nvPr/>
        </p:nvSpPr>
        <p:spPr>
          <a:xfrm>
            <a:off x="311040" y="2582280"/>
            <a:ext cx="4512960" cy="21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 u="sng">
                <a:solidFill>
                  <a:srgbClr val="5b5ba5"/>
                </a:solidFill>
                <a:uFillTx/>
                <a:latin typeface="Quicksand"/>
                <a:ea typeface="Quicksand"/>
              </a:rPr>
              <a:t>Bubble sort – </a:t>
            </a:r>
            <a:r>
              <a:rPr b="1" lang="en-GB" sz="2200" spc="-1" strike="noStrike" u="sng">
                <a:solidFill>
                  <a:srgbClr val="5b5ba5"/>
                </a:solidFill>
                <a:uFillTx/>
                <a:latin typeface="Quicksand"/>
                <a:ea typeface="Quicksand"/>
              </a:rPr>
              <a:t>Pros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Simple algorithm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Efficient if already in order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Little extra memory required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4739040" y="2582280"/>
            <a:ext cx="4332960" cy="23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 u="sng">
                <a:solidFill>
                  <a:srgbClr val="5b5ba5"/>
                </a:solidFill>
                <a:uFillTx/>
                <a:latin typeface="Quicksand"/>
                <a:ea typeface="Quicksand"/>
              </a:rPr>
              <a:t>Bubble sort</a:t>
            </a:r>
            <a:r>
              <a:rPr b="1" lang="en-GB" sz="2200" spc="-1" strike="noStrike" u="sng">
                <a:solidFill>
                  <a:srgbClr val="5b5ba5"/>
                </a:solidFill>
                <a:uFillTx/>
                <a:latin typeface="Quicksand"/>
                <a:ea typeface="Quicksand"/>
              </a:rPr>
              <a:t> – Cons</a:t>
            </a:r>
            <a:endParaRPr b="0" lang="en-GB" sz="2200" spc="-1" strike="noStrike">
              <a:solidFill>
                <a:srgbClr val="eeeeee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Inefficient for unsorted data</a:t>
            </a:r>
            <a:endParaRPr b="0" lang="en-GB" sz="2200" spc="-1" strike="noStrike">
              <a:solidFill>
                <a:srgbClr val="eeeeee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Slow for long lists</a:t>
            </a:r>
            <a:endParaRPr b="0" lang="en-GB" sz="22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Practice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11040" y="310680"/>
            <a:ext cx="6888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5b5ba5"/>
                </a:solidFill>
                <a:latin typeface="Quicksand"/>
                <a:ea typeface="Quicksand"/>
              </a:rPr>
              <a:t>For independent study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4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5"/>
          <p:cNvSpPr/>
          <p:nvPr/>
        </p:nvSpPr>
        <p:spPr>
          <a:xfrm>
            <a:off x="311040" y="1322280"/>
            <a:ext cx="8472960" cy="34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Read this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link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5b5ba5"/>
                </a:solidFill>
                <a:uFillTx/>
                <a:latin typeface="Quicksand"/>
                <a:ea typeface="Quicksand"/>
                <a:hlinkClick r:id="rId1"/>
              </a:rPr>
              <a:t>https://www.bbc.co.uk/bitesize/guides/z2m3b9q/revision/2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Complete the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work sheet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5b5ba5"/>
                </a:solidFill>
                <a:uFillTx/>
                <a:latin typeface="Quicksand"/>
                <a:ea typeface="Quicksand"/>
              </a:rPr>
              <a:t>BubbleSortWorksheet.docx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311040" y="2465280"/>
            <a:ext cx="40960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Summary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1104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5b5ba5"/>
                </a:solidFill>
                <a:latin typeface="Quicksand"/>
                <a:ea typeface="Quicksand"/>
              </a:rPr>
              <a:t>In this lesson, you...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5b5ba5"/>
                </a:solidFill>
                <a:latin typeface="Quicksand"/>
                <a:ea typeface="Quicksand"/>
              </a:rPr>
              <a:t>Next lesson, you will...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311040" y="1322280"/>
            <a:ext cx="4096080" cy="34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Were introduced to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sorting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algorithms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Saw how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computational thinking 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can be applied to sorting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Investigated how a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bubble sort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works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311040" y="2465280"/>
            <a:ext cx="40960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>
            <a:off x="4739040" y="1322280"/>
            <a:ext cx="4260960" cy="34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Investigate how a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merge sort 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works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Investigate how an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insertion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sort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works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Compare bubble, merge and insertion sorts for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memory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demand and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speed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Conclusion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523960" y="1894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4000" spc="-1" strike="noStrike">
                <a:solidFill>
                  <a:srgbClr val="5b5ba5"/>
                </a:solidFill>
                <a:latin typeface="Quicksand"/>
                <a:ea typeface="Quicksand"/>
              </a:rPr>
              <a:t>Thank you!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Learning 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objective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In this lesson, you will...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311040" y="1322280"/>
            <a:ext cx="854496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Be introduced to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sorting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algorithms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See how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computational thinking 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can be applied to sorting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Investigate how a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bubble sort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works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Resource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 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required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You will need: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311040" y="1322280"/>
            <a:ext cx="854496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Paper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A marker pen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Sorting 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algorithm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Starter questions to think about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311040" y="1322280"/>
            <a:ext cx="854496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Why is it important to sort things into an order?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What methods of sorting can you think of?</a:t>
            </a:r>
            <a:endParaRPr b="0" lang="en-GB" sz="22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599"/>
              </a:spcAft>
              <a:buClr>
                <a:srgbClr val="55308d"/>
              </a:buClr>
              <a:buSzPct val="45000"/>
              <a:buFont typeface="Wingdings" charset="2"/>
              <a:buChar char=""/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Sorting 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algorithm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Sort algorithms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>
            <a:off x="311040" y="1358280"/>
            <a:ext cx="8616960" cy="34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A sort algorithm takes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an array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 of data and puts it into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order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 (either ascending order or descending order) e.g.</a:t>
            </a: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[5, 7, 2, 99, 4]  is sorted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ascending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 to [2, 4, 5, 7, 99]</a:t>
            </a: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1400" spc="-1" strike="noStrike">
                <a:solidFill>
                  <a:srgbClr val="5b5ba5"/>
                </a:solidFill>
                <a:latin typeface="Quicksand"/>
                <a:ea typeface="Arial"/>
              </a:rPr>
              <a:t>  </a:t>
            </a:r>
            <a:endParaRPr b="0" lang="en-GB" sz="14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[‘cat’,’hat’,’ant’] 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is sorted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descending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 to [‘hat’,’cat’,’ant’]</a:t>
            </a: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1400" spc="-1" strike="noStrike">
                <a:solidFill>
                  <a:srgbClr val="5b5ba5"/>
                </a:solidFill>
                <a:latin typeface="Quicksand"/>
                <a:ea typeface="Arial"/>
              </a:rPr>
              <a:t>  </a:t>
            </a:r>
            <a:endParaRPr b="0" lang="en-GB" sz="14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GB" sz="14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GB" sz="1400" spc="-1" strike="noStrike">
              <a:solidFill>
                <a:srgbClr val="5b5ba5"/>
              </a:solidFill>
              <a:latin typeface="quicksa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Sorting 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algorithm</a:t>
            </a: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Sort algorithms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>
            <a:off x="311040" y="1178280"/>
            <a:ext cx="8616960" cy="34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Sort algorithms are often used as a way of making things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easier to find,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 like a telephone directory or a list of music.</a:t>
            </a: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1400" spc="-1" strike="noStrike">
                <a:solidFill>
                  <a:srgbClr val="5b5ba5"/>
                </a:solidFill>
                <a:latin typeface="Quicksand"/>
                <a:ea typeface="Arial"/>
              </a:rPr>
              <a:t>  </a:t>
            </a:r>
            <a:endParaRPr b="0" lang="en-GB" sz="14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There are many sort algorithms, some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more efficient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Arial"/>
              </a:rPr>
              <a:t> than others.</a:t>
            </a: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GB" sz="2200" spc="-1" strike="noStrike">
              <a:solidFill>
                <a:srgbClr val="5b5ba5"/>
              </a:solidFill>
              <a:latin typeface="quicksa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Computational thinking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Comparison operators 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311040" y="1322280"/>
            <a:ext cx="854496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We know that computers are excellent at comparing two things, have you seen these comparison operators before?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1.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&gt;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2.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&lt;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3.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==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	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202" name="TextShape 7"/>
          <p:cNvSpPr txBox="1"/>
          <p:nvPr/>
        </p:nvSpPr>
        <p:spPr>
          <a:xfrm>
            <a:off x="2664000" y="2375640"/>
            <a:ext cx="5076000" cy="171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Greater than: X &gt; Y  </a:t>
            </a:r>
            <a:r>
              <a:rPr b="0" i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	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Less than: X &lt; Y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Equal to: X == Y 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Computational thinking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Arrays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6"/>
          <p:cNvSpPr/>
          <p:nvPr/>
        </p:nvSpPr>
        <p:spPr>
          <a:xfrm>
            <a:off x="311040" y="1322280"/>
            <a:ext cx="854496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We also know that computers can store data 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in neat rows called arrays, like this: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GB" sz="2200" spc="-1" strike="noStrike">
              <a:latin typeface="Arial"/>
            </a:endParaRPr>
          </a:p>
        </p:txBody>
      </p:sp>
      <p:graphicFrame>
        <p:nvGraphicFramePr>
          <p:cNvPr id="209" name="Table 7"/>
          <p:cNvGraphicFramePr/>
          <p:nvPr/>
        </p:nvGraphicFramePr>
        <p:xfrm>
          <a:off x="3470400" y="2565360"/>
          <a:ext cx="5075280" cy="143892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4840"/>
                <a:gridCol w="101628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2800" spc="-1" strike="noStrike">
                          <a:solidFill>
                            <a:srgbClr val="5b5ba5"/>
                          </a:solidFill>
                          <a:latin typeface="Quicksand"/>
                        </a:rPr>
                        <a:t>0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2800" spc="-1" strike="noStrike">
                          <a:solidFill>
                            <a:srgbClr val="5b5ba5"/>
                          </a:solidFill>
                          <a:latin typeface="Quicksand"/>
                        </a:rPr>
                        <a:t>1</a:t>
                      </a:r>
                      <a:endParaRPr b="0" lang="en-GB" sz="2800" spc="-1" strike="noStrike">
                        <a:solidFill>
                          <a:srgbClr val="5b5ba5"/>
                        </a:solidFill>
                        <a:latin typeface="Quicksan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2800" spc="-1" strike="noStrike">
                          <a:solidFill>
                            <a:srgbClr val="5b5ba5"/>
                          </a:solidFill>
                          <a:latin typeface="Quicksand"/>
                        </a:rPr>
                        <a:t>2</a:t>
                      </a:r>
                      <a:endParaRPr b="0" lang="en-GB" sz="2800" spc="-1" strike="noStrike">
                        <a:solidFill>
                          <a:srgbClr val="5b5ba5"/>
                        </a:solidFill>
                        <a:latin typeface="Quicksan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2800" spc="-1" strike="noStrike">
                          <a:solidFill>
                            <a:srgbClr val="5b5ba5"/>
                          </a:solidFill>
                          <a:latin typeface="Quicksand"/>
                        </a:rPr>
                        <a:t>3</a:t>
                      </a:r>
                      <a:endParaRPr b="0" lang="en-GB" sz="2800" spc="-1" strike="noStrike">
                        <a:solidFill>
                          <a:srgbClr val="5b5ba5"/>
                        </a:solidFill>
                        <a:latin typeface="Quicksan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2800" spc="-1" strike="noStrike">
                          <a:solidFill>
                            <a:srgbClr val="5b5ba5"/>
                          </a:solidFill>
                          <a:latin typeface="Quicksand"/>
                        </a:rPr>
                        <a:t>4</a:t>
                      </a:r>
                      <a:endParaRPr b="0" lang="en-GB" sz="2800" spc="-1" strike="noStrike">
                        <a:solidFill>
                          <a:srgbClr val="5b5ba5"/>
                        </a:solidFill>
                        <a:latin typeface="Quicksand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7</a:t>
                      </a:r>
                      <a:endParaRPr b="0" lang="en-GB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33</a:t>
                      </a:r>
                      <a:endParaRPr b="0" lang="en-GB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  <a:endParaRPr b="0" lang="en-GB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87</a:t>
                      </a:r>
                      <a:endParaRPr b="0" lang="en-GB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ctr"/>
                      <a:r>
                        <a:rPr b="0" lang="en-GB" sz="4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10</a:t>
                      </a:r>
                      <a:endParaRPr b="0" lang="en-GB" sz="4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15120">
                      <a:solidFill>
                        <a:srgbClr val="000000"/>
                      </a:solidFill>
                    </a:lnL>
                    <a:lnR w="15120">
                      <a:solidFill>
                        <a:srgbClr val="000000"/>
                      </a:solidFill>
                    </a:lnR>
                    <a:lnT w="15120">
                      <a:solidFill>
                        <a:srgbClr val="000000"/>
                      </a:solidFill>
                    </a:lnT>
                    <a:lnB w="151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0" name="TextShape 8"/>
          <p:cNvSpPr txBox="1"/>
          <p:nvPr/>
        </p:nvSpPr>
        <p:spPr>
          <a:xfrm>
            <a:off x="4773600" y="4114800"/>
            <a:ext cx="2282400" cy="42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solidFill>
                  <a:srgbClr val="5b5ba5"/>
                </a:solidFill>
                <a:latin typeface="Quicksnad"/>
              </a:rPr>
              <a:t>Array size = 5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1" name="TextShape 9"/>
          <p:cNvSpPr txBox="1"/>
          <p:nvPr/>
        </p:nvSpPr>
        <p:spPr>
          <a:xfrm>
            <a:off x="310320" y="2724840"/>
            <a:ext cx="1922400" cy="44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solidFill>
                  <a:srgbClr val="5b5ba5"/>
                </a:solidFill>
                <a:latin typeface="quicksand"/>
              </a:rPr>
              <a:t>Array index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2125080" y="2803680"/>
            <a:ext cx="1188000" cy="288000"/>
          </a:xfrm>
          <a:custGeom>
            <a:avLst/>
            <a:gdLst/>
            <a:ahLst/>
            <a:rect l="0" t="0" r="r" b="b"/>
            <a:pathLst>
              <a:path w="3302" h="802">
                <a:moveTo>
                  <a:pt x="0" y="200"/>
                </a:moveTo>
                <a:lnTo>
                  <a:pt x="2475" y="200"/>
                </a:lnTo>
                <a:lnTo>
                  <a:pt x="2475" y="0"/>
                </a:lnTo>
                <a:lnTo>
                  <a:pt x="3301" y="400"/>
                </a:lnTo>
                <a:lnTo>
                  <a:pt x="2475" y="801"/>
                </a:lnTo>
                <a:lnTo>
                  <a:pt x="2475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5b5ba5"/>
          </a:solidFill>
          <a:ln>
            <a:solidFill>
              <a:srgbClr val="5b5ba5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11"/>
          <p:cNvSpPr txBox="1"/>
          <p:nvPr/>
        </p:nvSpPr>
        <p:spPr>
          <a:xfrm>
            <a:off x="1980000" y="3311640"/>
            <a:ext cx="1476000" cy="68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4000" spc="-1" strike="noStrike">
                <a:solidFill>
                  <a:srgbClr val="000000"/>
                </a:solidFill>
                <a:latin typeface="quicksand"/>
              </a:rPr>
              <a:t>Data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9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257800" y="0"/>
            <a:ext cx="3564720" cy="313920"/>
          </a:xfrm>
          <a:prstGeom prst="rect">
            <a:avLst/>
          </a:prstGeom>
          <a:noFill/>
          <a:ln>
            <a:noFill/>
          </a:ln>
        </p:spPr>
        <p:txBody>
          <a:bodyPr rIns="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1" lang="en-GB" sz="1200" spc="-1" strike="noStrike">
                <a:solidFill>
                  <a:srgbClr val="5b5ba5"/>
                </a:solidFill>
                <a:latin typeface="Quicksand"/>
                <a:ea typeface="Quicksand"/>
              </a:rPr>
              <a:t>Computational thinking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11040" y="454680"/>
            <a:ext cx="847296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GB" sz="2800" spc="-1" strike="noStrike">
                <a:solidFill>
                  <a:srgbClr val="5b5ba5"/>
                </a:solidFill>
                <a:latin typeface="Quicksand"/>
                <a:ea typeface="Quicksand"/>
              </a:rPr>
              <a:t>Pulling it all together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736520" y="310680"/>
            <a:ext cx="40960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4736520" y="1319040"/>
            <a:ext cx="4096080" cy="16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311040" y="1322280"/>
            <a:ext cx="409608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311040" y="1322280"/>
            <a:ext cx="8544960" cy="27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So if we combine how computers can easily access entries in an array with how great they are at comparing two items, we can see that sorting just might have a neat </a:t>
            </a:r>
            <a:r>
              <a:rPr b="1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computational</a:t>
            </a: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 solution. 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GB" sz="2200" spc="-1" strike="noStrike">
                <a:solidFill>
                  <a:srgbClr val="5b5ba5"/>
                </a:solidFill>
                <a:latin typeface="Quicksand"/>
                <a:ea typeface="Quicksand"/>
              </a:rPr>
              <a:t>Or to put it another way, sorting is just the sort of thing computers are really good at.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2020-06-24T07:36:31Z</dcterms:modified>
  <cp:revision>20</cp:revision>
  <dc:subject/>
  <dc:title/>
</cp:coreProperties>
</file>