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58" r:id="rId4"/>
    <p:sldId id="257" r:id="rId5"/>
    <p:sldId id="263" r:id="rId6"/>
    <p:sldId id="264" r:id="rId7"/>
    <p:sldId id="265" r:id="rId8"/>
    <p:sldId id="266" r:id="rId9"/>
    <p:sldId id="268" r:id="rId10"/>
    <p:sldId id="299" r:id="rId11"/>
    <p:sldId id="298" r:id="rId12"/>
    <p:sldId id="273" r:id="rId13"/>
    <p:sldId id="271" r:id="rId14"/>
    <p:sldId id="294" r:id="rId15"/>
    <p:sldId id="295" r:id="rId16"/>
    <p:sldId id="296" r:id="rId17"/>
    <p:sldId id="297" r:id="rId18"/>
    <p:sldId id="292" r:id="rId19"/>
    <p:sldId id="270" r:id="rId20"/>
    <p:sldId id="272" r:id="rId21"/>
    <p:sldId id="275" r:id="rId22"/>
    <p:sldId id="274" r:id="rId23"/>
    <p:sldId id="278" r:id="rId24"/>
    <p:sldId id="280" r:id="rId25"/>
    <p:sldId id="281" r:id="rId26"/>
    <p:sldId id="283" r:id="rId27"/>
    <p:sldId id="290" r:id="rId28"/>
    <p:sldId id="291" r:id="rId29"/>
    <p:sldId id="285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 Cruice" userId="S::mari.cruice@roehampton.ac.uk::f72da7d0-5c1c-491e-a1f5-1bcabf6dd6a4" providerId="AD" clId="Web-{21634CB1-7D08-4001-895E-D98F4C9AC285}"/>
    <pc:docChg chg="modSld">
      <pc:chgData name="Mari Cruice" userId="S::mari.cruice@roehampton.ac.uk::f72da7d0-5c1c-491e-a1f5-1bcabf6dd6a4" providerId="AD" clId="Web-{21634CB1-7D08-4001-895E-D98F4C9AC285}" dt="2018-12-10T15:45:14.592" v="21" actId="20577"/>
      <pc:docMkLst>
        <pc:docMk/>
      </pc:docMkLst>
      <pc:sldChg chg="modSp">
        <pc:chgData name="Mari Cruice" userId="S::mari.cruice@roehampton.ac.uk::f72da7d0-5c1c-491e-a1f5-1bcabf6dd6a4" providerId="AD" clId="Web-{21634CB1-7D08-4001-895E-D98F4C9AC285}" dt="2018-12-10T15:45:14.592" v="20" actId="20577"/>
        <pc:sldMkLst>
          <pc:docMk/>
          <pc:sldMk cId="3523456513" sldId="258"/>
        </pc:sldMkLst>
        <pc:spChg chg="mod">
          <ac:chgData name="Mari Cruice" userId="S::mari.cruice@roehampton.ac.uk::f72da7d0-5c1c-491e-a1f5-1bcabf6dd6a4" providerId="AD" clId="Web-{21634CB1-7D08-4001-895E-D98F4C9AC285}" dt="2018-12-10T15:45:14.592" v="20" actId="20577"/>
          <ac:spMkLst>
            <pc:docMk/>
            <pc:sldMk cId="3523456513" sldId="25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5663-5EF3-41E0-99F9-E52F476CB6EF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F93-6607-4532-9060-98C32FFCD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9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 students examples of strategies.  This book has some great ideas.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DF93-6607-4532-9060-98C32FFCDAD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4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Student work is a great way to collect evidence of your impact.</a:t>
            </a:r>
            <a:r>
              <a:rPr lang="en-GB" baseline="0" dirty="0" smtClean="0"/>
              <a:t>  You could also collect lesson observation notes made by your mentor.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DF93-6607-4532-9060-98C32FFCDAD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2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Evidence</a:t>
            </a:r>
            <a:r>
              <a:rPr lang="en-GB" baseline="0" dirty="0" smtClean="0"/>
              <a:t> might be in the form of a transcribed recording.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DF93-6607-4532-9060-98C32FFCDAD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3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2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2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E979-2852-4107-A2F7-97D7C3B60BF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F3D8-D565-41C3-A690-9B8261EA12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308"/>
            <a:ext cx="9144000" cy="3883511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Professional Studies Assignment</a:t>
            </a:r>
            <a:endParaRPr lang="en-GB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AutoShape 2" descr="Image result for eal stud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5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8955"/>
          </a:xfrm>
        </p:spPr>
        <p:txBody>
          <a:bodyPr>
            <a:normAutofit/>
          </a:bodyPr>
          <a:lstStyle/>
          <a:p>
            <a:r>
              <a:rPr lang="en-GB" sz="9600" b="1" dirty="0" smtClean="0"/>
              <a:t>D</a:t>
            </a:r>
            <a:r>
              <a:rPr lang="en-GB" sz="9600" b="1" dirty="0" smtClean="0"/>
              <a:t>) EAL</a:t>
            </a:r>
            <a:endParaRPr lang="en-GB" sz="9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2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 b="1" dirty="0" smtClean="0"/>
              <a:t>Read </a:t>
            </a:r>
            <a:r>
              <a:rPr lang="en-GB" sz="6600" dirty="0"/>
              <a:t>about your </a:t>
            </a:r>
            <a:r>
              <a:rPr lang="en-GB" sz="6600" dirty="0" smtClean="0"/>
              <a:t>topic.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11396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270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214282">
            <a:off x="6271261" y="3716379"/>
            <a:ext cx="1828800" cy="937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45" y="0"/>
            <a:ext cx="13011150" cy="73152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729990" flipH="1">
            <a:off x="6600433" y="3006370"/>
            <a:ext cx="2623196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44958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726142"/>
            <a:ext cx="9144000" cy="3603811"/>
          </a:xfrm>
        </p:spPr>
        <p:txBody>
          <a:bodyPr>
            <a:normAutofit/>
          </a:bodyPr>
          <a:lstStyle/>
          <a:p>
            <a:r>
              <a:rPr lang="en-GB" sz="8000" b="1" dirty="0" smtClean="0"/>
              <a:t>‘Understand literature and key concepts’</a:t>
            </a:r>
            <a:endParaRPr lang="en-GB" sz="8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9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‘Research conducted by the OECD into student engagement focused on four factors: punctuality, attendance, sense of belonging and attitude towards school (OECD, 2013).  These factors correlate to two ‘dimensions’ of engagement discussed in academic literature – behavioural engagement (the former two factors) and affective engagement (for the latter two)…’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484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84094"/>
            <a:ext cx="12192000" cy="56928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800" b="1" dirty="0" smtClean="0">
                <a:solidFill>
                  <a:srgbClr val="00B050"/>
                </a:solidFill>
              </a:rPr>
              <a:t>Authoritative</a:t>
            </a:r>
          </a:p>
          <a:p>
            <a:pPr marL="0" indent="0" algn="ctr">
              <a:buNone/>
            </a:pPr>
            <a:r>
              <a:rPr lang="en-GB" sz="4800" b="1" dirty="0" smtClean="0">
                <a:solidFill>
                  <a:srgbClr val="00B050"/>
                </a:solidFill>
              </a:rPr>
              <a:t>Good</a:t>
            </a:r>
          </a:p>
          <a:p>
            <a:pPr marL="0" indent="0" algn="ctr">
              <a:buNone/>
            </a:pPr>
            <a:endParaRPr lang="en-GB" sz="4800" b="1" dirty="0" smtClean="0"/>
          </a:p>
          <a:p>
            <a:pPr marL="0" indent="0" algn="ctr">
              <a:buNone/>
            </a:pPr>
            <a:r>
              <a:rPr lang="en-GB" sz="4800" b="1" dirty="0" smtClean="0">
                <a:solidFill>
                  <a:schemeClr val="accent2">
                    <a:lumMod val="75000"/>
                  </a:schemeClr>
                </a:solidFill>
              </a:rPr>
              <a:t>Sound – some criticality</a:t>
            </a:r>
          </a:p>
          <a:p>
            <a:pPr marL="0" indent="0" algn="ctr">
              <a:buNone/>
            </a:pPr>
            <a:endParaRPr lang="en-GB" sz="4800" b="1" dirty="0"/>
          </a:p>
          <a:p>
            <a:pPr marL="0" indent="0" algn="ctr">
              <a:buNone/>
            </a:pPr>
            <a:r>
              <a:rPr lang="en-GB" sz="4800" b="1" dirty="0" smtClean="0">
                <a:solidFill>
                  <a:srgbClr val="FF0000"/>
                </a:solidFill>
              </a:rPr>
              <a:t>Basic</a:t>
            </a:r>
          </a:p>
          <a:p>
            <a:pPr marL="0" indent="0" algn="ctr">
              <a:buNone/>
            </a:pPr>
            <a:r>
              <a:rPr lang="en-GB" sz="4800" b="1" dirty="0" smtClean="0">
                <a:solidFill>
                  <a:srgbClr val="FF0000"/>
                </a:solidFill>
              </a:rPr>
              <a:t>Lacking in conceptual dimension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9" y="0"/>
            <a:ext cx="12286129" cy="7839635"/>
          </a:xfrm>
        </p:spPr>
      </p:pic>
    </p:spTree>
    <p:extLst>
      <p:ext uri="{BB962C8B-B14F-4D97-AF65-F5344CB8AC3E}">
        <p14:creationId xmlns:p14="http://schemas.microsoft.com/office/powerpoint/2010/main" val="388338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1"/>
            <a:ext cx="6145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3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Select </a:t>
            </a:r>
            <a:r>
              <a:rPr lang="en-GB" sz="6000" dirty="0"/>
              <a:t>approximately 5</a:t>
            </a:r>
            <a:r>
              <a:rPr lang="en-GB" sz="6000" dirty="0" smtClean="0"/>
              <a:t> </a:t>
            </a:r>
            <a:r>
              <a:rPr lang="en-GB" sz="6000" dirty="0"/>
              <a:t>strategies </a:t>
            </a:r>
            <a:r>
              <a:rPr lang="en-GB" sz="6000" b="1" dirty="0"/>
              <a:t>from the </a:t>
            </a:r>
            <a:r>
              <a:rPr lang="en-GB" sz="6000" b="1" dirty="0" smtClean="0"/>
              <a:t>literature </a:t>
            </a:r>
            <a:r>
              <a:rPr lang="en-GB" sz="6000" dirty="0" smtClean="0"/>
              <a:t>that you believe will help </a:t>
            </a:r>
            <a:r>
              <a:rPr lang="en-GB" sz="6000" dirty="0" smtClean="0"/>
              <a:t>your chosen students </a:t>
            </a:r>
            <a:r>
              <a:rPr lang="en-GB" sz="6000" dirty="0" smtClean="0"/>
              <a:t>to learn.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7205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64" y="0"/>
            <a:ext cx="5701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Step 4 </a:t>
            </a:r>
            <a:endParaRPr lang="en-GB" sz="8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6600" b="1" dirty="0" smtClean="0"/>
              <a:t>Write - </a:t>
            </a:r>
            <a:r>
              <a:rPr lang="en-GB" sz="6600" dirty="0" smtClean="0"/>
              <a:t>introduce </a:t>
            </a:r>
            <a:r>
              <a:rPr lang="en-GB" sz="6600" dirty="0"/>
              <a:t>your topic and </a:t>
            </a:r>
            <a:r>
              <a:rPr lang="en-GB" sz="6600" i="1" dirty="0"/>
              <a:t>critically evaluate </a:t>
            </a:r>
            <a:r>
              <a:rPr lang="en-GB" sz="6600" dirty="0"/>
              <a:t>your 5</a:t>
            </a:r>
            <a:r>
              <a:rPr lang="en-GB" sz="6600" dirty="0" smtClean="0"/>
              <a:t> strategies; explain which 2 or 3 strategies you will try </a:t>
            </a:r>
            <a:r>
              <a:rPr lang="en-GB" sz="6600" dirty="0" smtClean="0"/>
              <a:t>out on specific students. </a:t>
            </a:r>
            <a:endParaRPr lang="en-GB" sz="6600" dirty="0" smtClean="0"/>
          </a:p>
          <a:p>
            <a:pPr marL="0" indent="0">
              <a:buNone/>
            </a:pPr>
            <a:endParaRPr lang="en-GB" sz="6600" dirty="0" smtClean="0"/>
          </a:p>
        </p:txBody>
      </p:sp>
    </p:spTree>
    <p:extLst>
      <p:ext uri="{BB962C8B-B14F-4D97-AF65-F5344CB8AC3E}">
        <p14:creationId xmlns:p14="http://schemas.microsoft.com/office/powerpoint/2010/main" val="2957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5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Reflect</a:t>
            </a:r>
            <a:r>
              <a:rPr lang="en-GB" sz="6000" dirty="0" smtClean="0"/>
              <a:t> on your </a:t>
            </a:r>
            <a:r>
              <a:rPr lang="en-GB" sz="6000" dirty="0" smtClean="0"/>
              <a:t>work, if necessary get feedback from peers and/or tutors</a:t>
            </a:r>
            <a:r>
              <a:rPr lang="en-GB" sz="6000" dirty="0" smtClean="0"/>
              <a:t>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0030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6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Teach</a:t>
            </a:r>
            <a:r>
              <a:rPr lang="en-GB" sz="6000" dirty="0" smtClean="0"/>
              <a:t> a series of lessons using your chosen two or three strategies.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80433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7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Gather evidence </a:t>
            </a:r>
            <a:r>
              <a:rPr lang="en-GB" sz="6000" dirty="0" smtClean="0"/>
              <a:t>which shows the impact of your strategies.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92413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243">
            <a:off x="3121498" y="99639"/>
            <a:ext cx="5770486" cy="6787648"/>
          </a:xfrm>
        </p:spPr>
      </p:pic>
    </p:spTree>
    <p:extLst>
      <p:ext uri="{BB962C8B-B14F-4D97-AF65-F5344CB8AC3E}">
        <p14:creationId xmlns:p14="http://schemas.microsoft.com/office/powerpoint/2010/main" val="21600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4" y="968188"/>
            <a:ext cx="10112189" cy="4612341"/>
          </a:xfrm>
        </p:spPr>
      </p:pic>
    </p:spTree>
    <p:extLst>
      <p:ext uri="{BB962C8B-B14F-4D97-AF65-F5344CB8AC3E}">
        <p14:creationId xmlns:p14="http://schemas.microsoft.com/office/powerpoint/2010/main" val="252876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8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Write</a:t>
            </a:r>
            <a:r>
              <a:rPr lang="en-GB" sz="6000" dirty="0" smtClean="0"/>
              <a:t> about the impact of your strategies (part B 1500 words).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27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 smtClean="0"/>
              <a:t>Step 1</a:t>
            </a:r>
            <a:endParaRPr lang="en-GB" sz="9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6600" dirty="0" smtClean="0"/>
              <a:t>Think about specific students in your classes that face barriers to learning, then choose a topic: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52345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9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Blend</a:t>
            </a:r>
            <a:r>
              <a:rPr lang="en-GB" sz="6000" dirty="0" smtClean="0"/>
              <a:t> and </a:t>
            </a:r>
            <a:r>
              <a:rPr lang="en-GB" sz="6000" b="1" dirty="0" smtClean="0"/>
              <a:t>edit</a:t>
            </a:r>
            <a:r>
              <a:rPr lang="en-GB" sz="6000" dirty="0" smtClean="0"/>
              <a:t> part A and B.</a:t>
            </a:r>
          </a:p>
          <a:p>
            <a:pPr marL="0" indent="0">
              <a:buNone/>
            </a:pPr>
            <a:r>
              <a:rPr lang="en-GB" sz="6000" b="1" dirty="0"/>
              <a:t>C</a:t>
            </a:r>
            <a:r>
              <a:rPr lang="en-GB" sz="6000" b="1" dirty="0" smtClean="0"/>
              <a:t>heck</a:t>
            </a:r>
            <a:r>
              <a:rPr lang="en-GB" sz="6000" dirty="0" smtClean="0"/>
              <a:t> that you have ‘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</a:rPr>
              <a:t>critical evaluation of practice by the application of theory</a:t>
            </a:r>
            <a:r>
              <a:rPr lang="en-GB" sz="6000" dirty="0" smtClean="0"/>
              <a:t>’.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48233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9600" b="1" dirty="0" smtClean="0"/>
              <a:t>Step 10</a:t>
            </a:r>
            <a:endParaRPr lang="en-GB" sz="9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b="1" dirty="0" smtClean="0"/>
              <a:t>Proof-read</a:t>
            </a:r>
            <a:r>
              <a:rPr lang="en-GB" sz="6000" dirty="0" smtClean="0"/>
              <a:t> for coherence, </a:t>
            </a:r>
            <a:r>
              <a:rPr lang="en-GB" sz="6000" dirty="0" err="1" smtClean="0"/>
              <a:t>SPaG</a:t>
            </a:r>
            <a:r>
              <a:rPr lang="en-GB" sz="6000" dirty="0" smtClean="0"/>
              <a:t> and referencing.</a:t>
            </a:r>
          </a:p>
          <a:p>
            <a:pPr marL="0" indent="0">
              <a:buNone/>
            </a:pPr>
            <a:r>
              <a:rPr lang="en-GB" sz="6000" b="1" dirty="0" smtClean="0"/>
              <a:t>Hand in </a:t>
            </a:r>
            <a:r>
              <a:rPr lang="en-GB" sz="6000" dirty="0" smtClean="0"/>
              <a:t>your assignment </a:t>
            </a:r>
            <a:r>
              <a:rPr lang="en-GB" sz="6000" dirty="0" smtClean="0"/>
              <a:t>via </a:t>
            </a:r>
            <a:r>
              <a:rPr lang="en-GB" sz="6000" dirty="0" err="1" smtClean="0"/>
              <a:t>Turnitin</a:t>
            </a:r>
            <a:r>
              <a:rPr lang="en-GB" sz="6000" dirty="0" smtClean="0"/>
              <a:t> on May 27</a:t>
            </a:r>
            <a:r>
              <a:rPr lang="en-GB" sz="6000" baseline="30000" dirty="0" smtClean="0"/>
              <a:t>th</a:t>
            </a:r>
            <a:r>
              <a:rPr lang="en-GB" sz="6000" dirty="0" smtClean="0"/>
              <a:t> by 4.30 pm</a:t>
            </a:r>
            <a:r>
              <a:rPr lang="en-GB" sz="6000" dirty="0" smtClean="0"/>
              <a:t>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85624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40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 smtClean="0"/>
              <a:t>A</a:t>
            </a:r>
            <a:r>
              <a:rPr lang="en-GB" sz="9600" b="1" dirty="0" smtClean="0"/>
              <a:t>) </a:t>
            </a:r>
            <a:r>
              <a:rPr lang="en-GB" sz="9600" b="1" dirty="0" smtClean="0"/>
              <a:t>Disengagement</a:t>
            </a:r>
            <a:endParaRPr lang="en-GB" sz="9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o</a:t>
            </a:r>
            <a:r>
              <a:rPr lang="en-GB" sz="6000" dirty="0" smtClean="0"/>
              <a:t>r behaviour management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74742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321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 smtClean="0"/>
              <a:t>B) SEND</a:t>
            </a:r>
            <a:endParaRPr lang="en-GB" sz="9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43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38529" cy="6858000"/>
          </a:xfrm>
        </p:spPr>
      </p:pic>
    </p:spTree>
    <p:extLst>
      <p:ext uri="{BB962C8B-B14F-4D97-AF65-F5344CB8AC3E}">
        <p14:creationId xmlns:p14="http://schemas.microsoft.com/office/powerpoint/2010/main" val="226811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8955"/>
          </a:xfrm>
        </p:spPr>
        <p:txBody>
          <a:bodyPr>
            <a:normAutofit/>
          </a:bodyPr>
          <a:lstStyle/>
          <a:p>
            <a:r>
              <a:rPr lang="en-GB" sz="9600" b="1" dirty="0" smtClean="0"/>
              <a:t>C) Stretch and Challenge</a:t>
            </a:r>
            <a:endParaRPr lang="en-GB" sz="9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4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333</Words>
  <Application>Microsoft Office PowerPoint</Application>
  <PresentationFormat>Widescreen</PresentationFormat>
  <Paragraphs>43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Professional Studies Assignment</vt:lpstr>
      <vt:lpstr>PowerPoint Presentation</vt:lpstr>
      <vt:lpstr>Step 1</vt:lpstr>
      <vt:lpstr>PowerPoint Presentation</vt:lpstr>
      <vt:lpstr>A) Disengagement</vt:lpstr>
      <vt:lpstr>PowerPoint Presentation</vt:lpstr>
      <vt:lpstr>B) SEND</vt:lpstr>
      <vt:lpstr>PowerPoint Presentation</vt:lpstr>
      <vt:lpstr>C) Stretch and Challenge</vt:lpstr>
      <vt:lpstr>PowerPoint Presentation</vt:lpstr>
      <vt:lpstr>D) EAL</vt:lpstr>
      <vt:lpstr>Step 2</vt:lpstr>
      <vt:lpstr>PowerPoint Presentation</vt:lpstr>
      <vt:lpstr>PowerPoint Presentation</vt:lpstr>
      <vt:lpstr>PowerPoint Presentation</vt:lpstr>
      <vt:lpstr>PowerPoint Presentation</vt:lpstr>
      <vt:lpstr>‘Understand literature and key concepts’</vt:lpstr>
      <vt:lpstr>PowerPoint Presentation</vt:lpstr>
      <vt:lpstr>PowerPoint Presentation</vt:lpstr>
      <vt:lpstr>PowerPoint Presentation</vt:lpstr>
      <vt:lpstr>Step 3</vt:lpstr>
      <vt:lpstr>PowerPoint Presentation</vt:lpstr>
      <vt:lpstr>Step 4 </vt:lpstr>
      <vt:lpstr>Step 5</vt:lpstr>
      <vt:lpstr>Step 6</vt:lpstr>
      <vt:lpstr>Step 7</vt:lpstr>
      <vt:lpstr>PowerPoint Presentation</vt:lpstr>
      <vt:lpstr>PowerPoint Presentation</vt:lpstr>
      <vt:lpstr>Step 8</vt:lpstr>
      <vt:lpstr>Step 9</vt:lpstr>
      <vt:lpstr>Step 10</vt:lpstr>
    </vt:vector>
  </TitlesOfParts>
  <Company>Roehampton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Studies Assignment</dc:title>
  <dc:creator>Mari Cruice</dc:creator>
  <cp:lastModifiedBy>Mari Cruice</cp:lastModifiedBy>
  <cp:revision>18</cp:revision>
  <dcterms:created xsi:type="dcterms:W3CDTF">2018-12-06T11:28:15Z</dcterms:created>
  <dcterms:modified xsi:type="dcterms:W3CDTF">2020-02-24T14:31:53Z</dcterms:modified>
</cp:coreProperties>
</file>