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74" r:id="rId2"/>
    <p:sldId id="273" r:id="rId3"/>
    <p:sldId id="257" r:id="rId4"/>
    <p:sldId id="264" r:id="rId5"/>
    <p:sldId id="259" r:id="rId6"/>
    <p:sldId id="258" r:id="rId7"/>
    <p:sldId id="267" r:id="rId8"/>
    <p:sldId id="268" r:id="rId9"/>
    <p:sldId id="271" r:id="rId10"/>
    <p:sldId id="269" r:id="rId11"/>
    <p:sldId id="260" r:id="rId12"/>
    <p:sldId id="276" r:id="rId13"/>
    <p:sldId id="265" r:id="rId14"/>
    <p:sldId id="277" r:id="rId15"/>
    <p:sldId id="278" r:id="rId16"/>
    <p:sldId id="272" r:id="rId17"/>
    <p:sldId id="270" r:id="rId18"/>
    <p:sldId id="279" r:id="rId19"/>
    <p:sldId id="281" r:id="rId20"/>
    <p:sldId id="282" r:id="rId21"/>
    <p:sldId id="256" r:id="rId22"/>
    <p:sldId id="266" r:id="rId23"/>
    <p:sldId id="275" r:id="rId24"/>
    <p:sldId id="261" r:id="rId25"/>
    <p:sldId id="280" r:id="rId26"/>
    <p:sldId id="26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448" autoAdjust="0"/>
  </p:normalViewPr>
  <p:slideViewPr>
    <p:cSldViewPr>
      <p:cViewPr varScale="1">
        <p:scale>
          <a:sx n="50" d="100"/>
          <a:sy n="50" d="100"/>
        </p:scale>
        <p:origin x="-187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3A10F4-B7C9-4F8F-A112-E45DA7883578}" type="datetimeFigureOut">
              <a:rPr lang="en-GB" smtClean="0"/>
              <a:pPr/>
              <a:t>28/02/2020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BC6E18-8739-4C84-82C6-B8FCB6F71F84}"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forth.com/resources/space-applications/"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wiki.laptop.org/go/Open_Firmwar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Feel free</a:t>
            </a:r>
            <a:r>
              <a:rPr lang="en-GB" baseline="0" dirty="0" smtClean="0"/>
              <a:t> to edit these slides any way you see fit. I would suggest removing the first 4 and any other reference to specs that aren’t relevant to your school, they’re just here for me to present the session to you.</a:t>
            </a:r>
            <a:endParaRPr lang="en-GB" dirty="0"/>
          </a:p>
        </p:txBody>
      </p:sp>
      <p:sp>
        <p:nvSpPr>
          <p:cNvPr id="4" name="Slide Number Placeholder 3"/>
          <p:cNvSpPr>
            <a:spLocks noGrp="1"/>
          </p:cNvSpPr>
          <p:nvPr>
            <p:ph type="sldNum" sz="quarter" idx="10"/>
          </p:nvPr>
        </p:nvSpPr>
        <p:spPr/>
        <p:txBody>
          <a:bodyPr/>
          <a:lstStyle/>
          <a:p>
            <a:fld id="{E5BC6E18-8739-4C84-82C6-B8FCB6F71F84}"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err="1" smtClean="0"/>
              <a:t>IsFull</a:t>
            </a:r>
            <a:r>
              <a:rPr lang="en-GB" dirty="0" smtClean="0"/>
              <a:t>()</a:t>
            </a:r>
          </a:p>
          <a:p>
            <a:r>
              <a:rPr lang="en-GB" dirty="0" err="1" smtClean="0"/>
              <a:t>IsEmpty</a:t>
            </a:r>
            <a:r>
              <a:rPr lang="en-GB" dirty="0" smtClean="0"/>
              <a:t>()</a:t>
            </a:r>
            <a:r>
              <a:rPr lang="en-GB" baseline="0" dirty="0" smtClean="0"/>
              <a:t> operations may be needed by your code to decide whether for example a tree has been traversed or whether any more items can be put on the stack.</a:t>
            </a:r>
            <a:endParaRPr lang="en-GB" dirty="0"/>
          </a:p>
        </p:txBody>
      </p:sp>
      <p:sp>
        <p:nvSpPr>
          <p:cNvPr id="4" name="Slide Number Placeholder 3"/>
          <p:cNvSpPr>
            <a:spLocks noGrp="1"/>
          </p:cNvSpPr>
          <p:nvPr>
            <p:ph type="sldNum" sz="quarter" idx="10"/>
          </p:nvPr>
        </p:nvSpPr>
        <p:spPr/>
        <p:txBody>
          <a:bodyPr/>
          <a:lstStyle/>
          <a:p>
            <a:fld id="{E5BC6E18-8739-4C84-82C6-B8FCB6F71F84}" type="slidenum">
              <a:rPr lang="en-GB" smtClean="0"/>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Walk through the first page of the tasks sheet with the students. Then allow them to complete task 1 independently.</a:t>
            </a:r>
            <a:r>
              <a:rPr lang="en-GB" baseline="0" dirty="0" smtClean="0"/>
              <a:t> It should take less than 10 minutes.</a:t>
            </a:r>
            <a:endParaRPr lang="en-GB" dirty="0"/>
          </a:p>
        </p:txBody>
      </p:sp>
      <p:sp>
        <p:nvSpPr>
          <p:cNvPr id="4" name="Slide Number Placeholder 3"/>
          <p:cNvSpPr>
            <a:spLocks noGrp="1"/>
          </p:cNvSpPr>
          <p:nvPr>
            <p:ph type="sldNum" sz="quarter" idx="10"/>
          </p:nvPr>
        </p:nvSpPr>
        <p:spPr/>
        <p:txBody>
          <a:bodyPr/>
          <a:lstStyle/>
          <a:p>
            <a:fld id="{E5BC6E18-8739-4C84-82C6-B8FCB6F71F84}" type="slidenum">
              <a:rPr lang="en-GB" smtClean="0"/>
              <a:pPr/>
              <a:t>11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This</a:t>
            </a:r>
            <a:r>
              <a:rPr lang="en-GB" baseline="0" dirty="0" smtClean="0"/>
              <a:t> is the sort of representation we might see during the syntax analysis phase of compilation. It’s more straightforward for a machine to parse postfix (and prefix) than the infix representation we humans are used to.</a:t>
            </a:r>
          </a:p>
          <a:p>
            <a:endParaRPr lang="en-GB" dirty="0" smtClean="0"/>
          </a:p>
          <a:p>
            <a:r>
              <a:rPr lang="en-GB" dirty="0" smtClean="0"/>
              <a:t>2 + 8 * 5 gives 43</a:t>
            </a:r>
          </a:p>
          <a:p>
            <a:r>
              <a:rPr lang="en-GB" baseline="0" dirty="0" smtClean="0"/>
              <a:t>3 8 5 * + gives 43</a:t>
            </a:r>
            <a:endParaRPr lang="en-GB" dirty="0"/>
          </a:p>
        </p:txBody>
      </p:sp>
      <p:sp>
        <p:nvSpPr>
          <p:cNvPr id="4" name="Slide Number Placeholder 3"/>
          <p:cNvSpPr>
            <a:spLocks noGrp="1"/>
          </p:cNvSpPr>
          <p:nvPr>
            <p:ph type="sldNum" sz="quarter" idx="10"/>
          </p:nvPr>
        </p:nvSpPr>
        <p:spPr/>
        <p:txBody>
          <a:bodyPr/>
          <a:lstStyle/>
          <a:p>
            <a:fld id="{E5BC6E18-8739-4C84-82C6-B8FCB6F71F84}" type="slidenum">
              <a:rPr lang="en-GB" smtClean="0"/>
              <a:pPr/>
              <a:t>13</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In order 8 / 4 – 2 – 2 + 1 gives -1 as it will evaluate 8/4-2</a:t>
            </a:r>
            <a:r>
              <a:rPr lang="en-GB" baseline="0" dirty="0" smtClean="0"/>
              <a:t> as 0, then subtract 2 and add 1</a:t>
            </a:r>
            <a:endParaRPr lang="en-GB" dirty="0" smtClean="0"/>
          </a:p>
          <a:p>
            <a:r>
              <a:rPr lang="en-GB" dirty="0" smtClean="0"/>
              <a:t>Post order 8 4 2 - / 2 1 + - gives 1</a:t>
            </a:r>
          </a:p>
          <a:p>
            <a:r>
              <a:rPr lang="en-GB" dirty="0" smtClean="0"/>
              <a:t>What is the issue here? The tree has been built</a:t>
            </a:r>
            <a:r>
              <a:rPr lang="en-GB" baseline="0" dirty="0" smtClean="0"/>
              <a:t> for a post fix evaluation, and the infix notation will not get the same result as the postfix unless brackets are </a:t>
            </a:r>
            <a:r>
              <a:rPr lang="en-GB" baseline="0" dirty="0" smtClean="0"/>
              <a:t>used.</a:t>
            </a:r>
          </a:p>
          <a:p>
            <a:endParaRPr lang="en-GB" baseline="0" dirty="0" smtClean="0"/>
          </a:p>
          <a:p>
            <a:r>
              <a:rPr lang="en-GB" baseline="0" dirty="0" smtClean="0"/>
              <a:t>This is an important point. Expression trees should be built for in order or post order traversal. It is easier to both build and process a post order expression tree.</a:t>
            </a:r>
            <a:endParaRPr lang="en-GB" dirty="0"/>
          </a:p>
        </p:txBody>
      </p:sp>
      <p:sp>
        <p:nvSpPr>
          <p:cNvPr id="4" name="Slide Number Placeholder 3"/>
          <p:cNvSpPr>
            <a:spLocks noGrp="1"/>
          </p:cNvSpPr>
          <p:nvPr>
            <p:ph type="sldNum" sz="quarter" idx="10"/>
          </p:nvPr>
        </p:nvSpPr>
        <p:spPr/>
        <p:txBody>
          <a:bodyPr/>
          <a:lstStyle/>
          <a:p>
            <a:fld id="{E5BC6E18-8739-4C84-82C6-B8FCB6F71F84}" type="slidenum">
              <a:rPr lang="en-GB" smtClean="0"/>
              <a:pPr/>
              <a:t>14</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Defining</a:t>
            </a:r>
            <a:r>
              <a:rPr lang="en-GB" baseline="0" dirty="0" smtClean="0"/>
              <a:t>  a function to push a number on the stack needs to do nothing. Type the push code into the editor and press the run button, then try putting a few numbers on the stack , e.g. 4 push 9 push 12 push. Then have a go at writing the next 3.</a:t>
            </a:r>
            <a:endParaRPr lang="en-GB" dirty="0"/>
          </a:p>
        </p:txBody>
      </p:sp>
      <p:sp>
        <p:nvSpPr>
          <p:cNvPr id="4" name="Slide Number Placeholder 3"/>
          <p:cNvSpPr>
            <a:spLocks noGrp="1"/>
          </p:cNvSpPr>
          <p:nvPr>
            <p:ph type="sldNum" sz="quarter" idx="10"/>
          </p:nvPr>
        </p:nvSpPr>
        <p:spPr/>
        <p:txBody>
          <a:bodyPr/>
          <a:lstStyle/>
          <a:p>
            <a:fld id="{E5BC6E18-8739-4C84-82C6-B8FCB6F71F84}" type="slidenum">
              <a:rPr lang="en-GB" smtClean="0"/>
              <a:pPr/>
              <a:t>17</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E5BC6E18-8739-4C84-82C6-B8FCB6F71F84}" type="slidenum">
              <a:rPr lang="en-GB" smtClean="0"/>
              <a:pPr/>
              <a:t>19</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E5BC6E18-8739-4C84-82C6-B8FCB6F71F84}" type="slidenum">
              <a:rPr lang="en-GB" smtClean="0"/>
              <a:pPr/>
              <a:t>20</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In terms of sequencing the teaching, assuming you have already taught the FDE I would recommend covering the stack as a high level abstract data type first, then RPN (AQA explicitly, but OCR also mention in stages of compilation topic), then move on to low level, subroutines first then interrupt service routines. Finally the stack frame, AQA explicitly but OCR also in recursion. Round it all off with a tasty </a:t>
            </a:r>
            <a:r>
              <a:rPr lang="en-GB" baseline="0" dirty="0" err="1" smtClean="0"/>
              <a:t>mindmap</a:t>
            </a:r>
            <a:r>
              <a:rPr lang="en-GB" baseline="0" dirty="0" smtClean="0"/>
              <a:t> to bring it all together into stack based nirvana.</a:t>
            </a:r>
            <a:endParaRPr lang="en-GB" dirty="0" smtClean="0"/>
          </a:p>
          <a:p>
            <a:endParaRPr lang="en-GB" dirty="0"/>
          </a:p>
        </p:txBody>
      </p:sp>
      <p:sp>
        <p:nvSpPr>
          <p:cNvPr id="4" name="Slide Number Placeholder 3"/>
          <p:cNvSpPr>
            <a:spLocks noGrp="1"/>
          </p:cNvSpPr>
          <p:nvPr>
            <p:ph type="sldNum" sz="quarter" idx="10"/>
          </p:nvPr>
        </p:nvSpPr>
        <p:spPr/>
        <p:txBody>
          <a:bodyPr/>
          <a:lstStyle/>
          <a:p>
            <a:fld id="{E5BC6E18-8739-4C84-82C6-B8FCB6F71F84}" type="slidenum">
              <a:rPr lang="en-GB" smtClean="0"/>
              <a:pPr/>
              <a:t>23</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E5BC6E18-8739-4C84-82C6-B8FCB6F71F84}" type="slidenum">
              <a:rPr lang="en-GB" smtClean="0"/>
              <a:pPr/>
              <a:t>25</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E5BC6E18-8739-4C84-82C6-B8FCB6F71F84}" type="slidenum">
              <a:rPr lang="en-GB" smtClean="0"/>
              <a:pPr/>
              <a:t>26</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Charles </a:t>
            </a:r>
            <a:r>
              <a:rPr lang="en-GB" baseline="0" dirty="0" err="1" smtClean="0"/>
              <a:t>Moores</a:t>
            </a:r>
            <a:r>
              <a:rPr lang="en-GB" baseline="0" dirty="0" smtClean="0"/>
              <a:t>’ first commercial projects were telescopes, and there is a long list of NASA projects that have used Forth on a CPU that could run Forth instructions natively (the RTX2000 –”Radiation hardened” so it could be used reliably in space). </a:t>
            </a:r>
            <a:r>
              <a:rPr lang="en-US" dirty="0" smtClean="0">
                <a:hlinkClick r:id="rId3"/>
              </a:rPr>
              <a:t>https://www.forth.com/resources/space-applications/</a:t>
            </a: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err="1" smtClean="0"/>
              <a:t>Starflight</a:t>
            </a:r>
            <a:r>
              <a:rPr lang="en-GB" baseline="0" dirty="0" smtClean="0"/>
              <a:t> was a game for the PC written in 1986 mostly in Forth with some assembler where speed was critical.</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Open Firmware was a Forth based portable firmware system used on Sun workstations, Apple Macs and One Laptop Per Child XO to boot systems like BIOS on PCs. </a:t>
            </a:r>
            <a:r>
              <a:rPr lang="en-US" dirty="0" smtClean="0">
                <a:hlinkClick r:id="rId4"/>
              </a:rPr>
              <a:t>http://wiki.laptop.org/go/Open_Firmware</a:t>
            </a:r>
            <a:endParaRPr lang="en-GB" baseline="0" dirty="0" smtClean="0"/>
          </a:p>
          <a:p>
            <a:r>
              <a:rPr lang="en-GB" dirty="0" smtClean="0"/>
              <a:t>CCS Candy is a  current</a:t>
            </a:r>
            <a:r>
              <a:rPr lang="en-GB" baseline="0" dirty="0" smtClean="0"/>
              <a:t> </a:t>
            </a:r>
            <a:r>
              <a:rPr lang="en-GB" dirty="0" smtClean="0"/>
              <a:t>Windows application</a:t>
            </a:r>
            <a:r>
              <a:rPr lang="en-GB" baseline="0" dirty="0" smtClean="0"/>
              <a:t> featuring 1.2Millions lines of Forth code, used in huge construction projects, e.g. building airports.</a:t>
            </a:r>
          </a:p>
          <a:p>
            <a:r>
              <a:rPr lang="en-GB" dirty="0" smtClean="0"/>
              <a:t>Forth has</a:t>
            </a:r>
            <a:r>
              <a:rPr lang="en-GB" baseline="0" dirty="0" smtClean="0"/>
              <a:t> been described as a language, compiler, interpreter, OS and IDE all in one. </a:t>
            </a:r>
          </a:p>
          <a:p>
            <a:r>
              <a:rPr lang="en-GB" baseline="0" dirty="0" smtClean="0"/>
              <a:t>Its niche is that it is very compact, runs fast, and allows a lot of freedom, so is well suited to embedded systems.</a:t>
            </a:r>
            <a:endParaRPr lang="en-GB" dirty="0"/>
          </a:p>
        </p:txBody>
      </p:sp>
      <p:sp>
        <p:nvSpPr>
          <p:cNvPr id="4" name="Slide Number Placeholder 3"/>
          <p:cNvSpPr>
            <a:spLocks noGrp="1"/>
          </p:cNvSpPr>
          <p:nvPr>
            <p:ph type="sldNum" sz="quarter" idx="10"/>
          </p:nvPr>
        </p:nvSpPr>
        <p:spPr/>
        <p:txBody>
          <a:bodyPr/>
          <a:lstStyle/>
          <a:p>
            <a:fld id="{E5BC6E18-8739-4C84-82C6-B8FCB6F71F84}" type="slidenum">
              <a:rPr lang="en-GB" smtClean="0"/>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 stack appears all over</a:t>
            </a:r>
            <a:r>
              <a:rPr lang="en-GB" baseline="0" dirty="0" smtClean="0"/>
              <a:t> the AQA and OCR specifications and also in BTEC Level 3 Computer Science (Unit 2).</a:t>
            </a:r>
          </a:p>
          <a:p>
            <a:endParaRPr lang="en-GB" baseline="0" dirty="0" smtClean="0"/>
          </a:p>
          <a:p>
            <a:r>
              <a:rPr lang="en-GB" baseline="0" dirty="0" smtClean="0"/>
              <a:t>As it appears in different parts of the specification, it can be difficult to have an overall picture of the different strands.</a:t>
            </a:r>
          </a:p>
        </p:txBody>
      </p:sp>
      <p:sp>
        <p:nvSpPr>
          <p:cNvPr id="4" name="Slide Number Placeholder 3"/>
          <p:cNvSpPr>
            <a:spLocks noGrp="1"/>
          </p:cNvSpPr>
          <p:nvPr>
            <p:ph type="sldNum" sz="quarter" idx="10"/>
          </p:nvPr>
        </p:nvSpPr>
        <p:spPr/>
        <p:txBody>
          <a:bodyPr/>
          <a:lstStyle/>
          <a:p>
            <a:fld id="{E5BC6E18-8739-4C84-82C6-B8FCB6F71F84}"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This is the order as presented in the specification,</a:t>
            </a:r>
            <a:r>
              <a:rPr lang="en-GB" baseline="0" dirty="0" smtClean="0"/>
              <a:t> experience has taught me it is not the order it should be taught in!</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E5BC6E18-8739-4C84-82C6-B8FCB6F71F84}"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Whilst it’s always a good thing to use images when introducing</a:t>
            </a:r>
            <a:r>
              <a:rPr lang="en-GB" baseline="0" dirty="0" smtClean="0"/>
              <a:t> concepts, these images will only go so far in helping students to understand not just what a stack is, but what it is used </a:t>
            </a:r>
            <a:r>
              <a:rPr lang="en-GB" baseline="0" dirty="0" smtClean="0"/>
              <a:t>for, and also that there is a high level stack and a low level one.</a:t>
            </a:r>
            <a:endParaRPr lang="en-GB" dirty="0"/>
          </a:p>
        </p:txBody>
      </p:sp>
      <p:sp>
        <p:nvSpPr>
          <p:cNvPr id="4" name="Slide Number Placeholder 3"/>
          <p:cNvSpPr>
            <a:spLocks noGrp="1"/>
          </p:cNvSpPr>
          <p:nvPr>
            <p:ph type="sldNum" sz="quarter" idx="10"/>
          </p:nvPr>
        </p:nvSpPr>
        <p:spPr/>
        <p:txBody>
          <a:bodyPr/>
          <a:lstStyle/>
          <a:p>
            <a:fld id="{E5BC6E18-8739-4C84-82C6-B8FCB6F71F84}"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IsEmpty</a:t>
            </a:r>
            <a:r>
              <a:rPr lang="en-GB" dirty="0" smtClean="0"/>
              <a:t>()</a:t>
            </a:r>
            <a:r>
              <a:rPr lang="en-GB" baseline="0" dirty="0" smtClean="0"/>
              <a:t> operations may be needed by your code to decide whether for example a tree has been traversed or whether any more items can be put on the stack.</a:t>
            </a:r>
            <a:endParaRPr lang="en-GB" dirty="0" smtClean="0"/>
          </a:p>
          <a:p>
            <a:r>
              <a:rPr lang="en-GB" dirty="0" err="1" smtClean="0"/>
              <a:t>IsFull</a:t>
            </a:r>
            <a:r>
              <a:rPr lang="en-GB" dirty="0" smtClean="0"/>
              <a:t>() should</a:t>
            </a:r>
            <a:r>
              <a:rPr lang="en-GB" baseline="0" dirty="0" smtClean="0"/>
              <a:t> not in normal circumstances occur,  but as a defensive programming technique, we need to check whether it is as an indicator that something may have already gone wrong.</a:t>
            </a:r>
            <a:endParaRPr lang="en-GB" dirty="0" smtClean="0"/>
          </a:p>
        </p:txBody>
      </p:sp>
      <p:sp>
        <p:nvSpPr>
          <p:cNvPr id="4" name="Slide Number Placeholder 3"/>
          <p:cNvSpPr>
            <a:spLocks noGrp="1"/>
          </p:cNvSpPr>
          <p:nvPr>
            <p:ph type="sldNum" sz="quarter" idx="10"/>
          </p:nvPr>
        </p:nvSpPr>
        <p:spPr/>
        <p:txBody>
          <a:bodyPr/>
          <a:lstStyle/>
          <a:p>
            <a:fld id="{E5BC6E18-8739-4C84-82C6-B8FCB6F71F84}"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PUSH will add an element to the top of the stack</a:t>
            </a:r>
            <a:endParaRPr lang="en-GB" dirty="0"/>
          </a:p>
        </p:txBody>
      </p:sp>
      <p:sp>
        <p:nvSpPr>
          <p:cNvPr id="4" name="Slide Number Placeholder 3"/>
          <p:cNvSpPr>
            <a:spLocks noGrp="1"/>
          </p:cNvSpPr>
          <p:nvPr>
            <p:ph type="sldNum" sz="quarter" idx="10"/>
          </p:nvPr>
        </p:nvSpPr>
        <p:spPr/>
        <p:txBody>
          <a:bodyPr/>
          <a:lstStyle/>
          <a:p>
            <a:fld id="{E5BC6E18-8739-4C84-82C6-B8FCB6F71F84}" type="slidenum">
              <a:rPr lang="en-GB" smtClean="0"/>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POP will remove the element that is currently on top of the stack</a:t>
            </a:r>
            <a:endParaRPr lang="en-GB" dirty="0"/>
          </a:p>
        </p:txBody>
      </p:sp>
      <p:sp>
        <p:nvSpPr>
          <p:cNvPr id="4" name="Slide Number Placeholder 3"/>
          <p:cNvSpPr>
            <a:spLocks noGrp="1"/>
          </p:cNvSpPr>
          <p:nvPr>
            <p:ph type="sldNum" sz="quarter" idx="10"/>
          </p:nvPr>
        </p:nvSpPr>
        <p:spPr/>
        <p:txBody>
          <a:bodyPr/>
          <a:lstStyle/>
          <a:p>
            <a:fld id="{E5BC6E18-8739-4C84-82C6-B8FCB6F71F84}" type="slidenum">
              <a:rPr lang="en-GB" smtClean="0"/>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PEEK will return</a:t>
            </a:r>
            <a:r>
              <a:rPr lang="en-GB" baseline="0" dirty="0" smtClean="0"/>
              <a:t> </a:t>
            </a:r>
            <a:r>
              <a:rPr lang="en-GB" dirty="0" smtClean="0"/>
              <a:t>the element that is currently on top of the stack, without removing it. I</a:t>
            </a:r>
            <a:r>
              <a:rPr lang="en-GB" baseline="0" dirty="0" smtClean="0"/>
              <a:t>n reality it might actually make a copy of the item on top of the stack and return that.</a:t>
            </a:r>
            <a:endParaRPr lang="en-GB" dirty="0"/>
          </a:p>
        </p:txBody>
      </p:sp>
      <p:sp>
        <p:nvSpPr>
          <p:cNvPr id="4" name="Slide Number Placeholder 3"/>
          <p:cNvSpPr>
            <a:spLocks noGrp="1"/>
          </p:cNvSpPr>
          <p:nvPr>
            <p:ph type="sldNum" sz="quarter" idx="10"/>
          </p:nvPr>
        </p:nvSpPr>
        <p:spPr/>
        <p:txBody>
          <a:bodyPr/>
          <a:lstStyle/>
          <a:p>
            <a:fld id="{E5BC6E18-8739-4C84-82C6-B8FCB6F71F84}"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B4D4D9D-DE59-4C41-AF00-DE4AE0AEB3D7}" type="datetimeFigureOut">
              <a:rPr lang="en-GB" smtClean="0"/>
              <a:pPr/>
              <a:t>28/02/2020</a:t>
            </a:fld>
            <a:endParaRPr lang="en-GB"/>
          </a:p>
        </p:txBody>
      </p:sp>
      <p:sp>
        <p:nvSpPr>
          <p:cNvPr id="5" name="Footer Placeholder 4"/>
          <p:cNvSpPr>
            <a:spLocks noGrp="1"/>
          </p:cNvSpPr>
          <p:nvPr>
            <p:ph type="ftr" sz="quarter" idx="11"/>
          </p:nvPr>
        </p:nvSpPr>
        <p:spPr/>
        <p:txBody>
          <a:bodyPr/>
          <a:lstStyle/>
          <a:p>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B4D4D9D-DE59-4C41-AF00-DE4AE0AEB3D7}" type="datetimeFigureOut">
              <a:rPr lang="en-GB" smtClean="0"/>
              <a:pPr/>
              <a:t>28/02/2020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531B6FE-4F06-43C3-9A97-E990766ED592}"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B4D4D9D-DE59-4C41-AF00-DE4AE0AEB3D7}" type="datetimeFigureOut">
              <a:rPr lang="en-GB" smtClean="0"/>
              <a:pPr/>
              <a:t>28/02/2020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531B6FE-4F06-43C3-9A97-E990766ED592}"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B4D4D9D-DE59-4C41-AF00-DE4AE0AEB3D7}" type="datetimeFigureOut">
              <a:rPr lang="en-GB" smtClean="0"/>
              <a:pPr/>
              <a:t>28/02/2020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531B6FE-4F06-43C3-9A97-E990766ED592}"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4D4D9D-DE59-4C41-AF00-DE4AE0AEB3D7}" type="datetimeFigureOut">
              <a:rPr lang="en-GB" smtClean="0"/>
              <a:pPr/>
              <a:t>28/02/2020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531B6FE-4F06-43C3-9A97-E990766ED592}"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B4D4D9D-DE59-4C41-AF00-DE4AE0AEB3D7}" type="datetimeFigureOut">
              <a:rPr lang="en-GB" smtClean="0"/>
              <a:pPr/>
              <a:t>28/02/2020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531B6FE-4F06-43C3-9A97-E990766ED592}"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B4D4D9D-DE59-4C41-AF00-DE4AE0AEB3D7}" type="datetimeFigureOut">
              <a:rPr lang="en-GB" smtClean="0"/>
              <a:pPr/>
              <a:t>28/02/2020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1531B6FE-4F06-43C3-9A97-E990766ED592}"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B4D4D9D-DE59-4C41-AF00-DE4AE0AEB3D7}" type="datetimeFigureOut">
              <a:rPr lang="en-GB" smtClean="0"/>
              <a:pPr/>
              <a:t>28/02/2020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1531B6FE-4F06-43C3-9A97-E990766ED592}"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4D4D9D-DE59-4C41-AF00-DE4AE0AEB3D7}" type="datetimeFigureOut">
              <a:rPr lang="en-GB" smtClean="0"/>
              <a:pPr/>
              <a:t>28/02/2020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1531B6FE-4F06-43C3-9A97-E990766ED592}"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4D4D9D-DE59-4C41-AF00-DE4AE0AEB3D7}" type="datetimeFigureOut">
              <a:rPr lang="en-GB" smtClean="0"/>
              <a:pPr/>
              <a:t>28/02/2020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531B6FE-4F06-43C3-9A97-E990766ED592}"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4D4D9D-DE59-4C41-AF00-DE4AE0AEB3D7}" type="datetimeFigureOut">
              <a:rPr lang="en-GB" smtClean="0"/>
              <a:pPr/>
              <a:t>28/02/2020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531B6FE-4F06-43C3-9A97-E990766ED592}"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4D4D9D-DE59-4C41-AF00-DE4AE0AEB3D7}" type="datetimeFigureOut">
              <a:rPr lang="en-GB" smtClean="0"/>
              <a:pPr/>
              <a:t>28/02/2020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repl.it/languages/forth"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peterhigginson.co.uk/ARMlite/" TargetMode="External"/><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83568" y="332656"/>
            <a:ext cx="7772400" cy="1470025"/>
          </a:xfrm>
        </p:spPr>
        <p:txBody>
          <a:bodyPr/>
          <a:lstStyle/>
          <a:p>
            <a:r>
              <a:rPr lang="en-GB" dirty="0" smtClean="0">
                <a:latin typeface="Arial" pitchFamily="34" charset="0"/>
                <a:cs typeface="Arial" pitchFamily="34" charset="0"/>
              </a:rPr>
              <a:t>Stacks and postfix notation using Forth</a:t>
            </a:r>
            <a:endParaRPr lang="en-GB" dirty="0">
              <a:latin typeface="Arial" pitchFamily="34" charset="0"/>
              <a:cs typeface="Arial" pitchFamily="34" charset="0"/>
            </a:endParaRPr>
          </a:p>
        </p:txBody>
      </p:sp>
      <p:sp>
        <p:nvSpPr>
          <p:cNvPr id="4" name="Subtitle 3"/>
          <p:cNvSpPr>
            <a:spLocks noGrp="1"/>
          </p:cNvSpPr>
          <p:nvPr>
            <p:ph type="subTitle" idx="1"/>
          </p:nvPr>
        </p:nvSpPr>
        <p:spPr>
          <a:xfrm>
            <a:off x="1331640" y="1916832"/>
            <a:ext cx="6400800" cy="1752600"/>
          </a:xfrm>
        </p:spPr>
        <p:txBody>
          <a:bodyPr/>
          <a:lstStyle/>
          <a:p>
            <a:r>
              <a:rPr lang="en-GB" dirty="0" smtClean="0">
                <a:solidFill>
                  <a:schemeClr val="tx1"/>
                </a:solidFill>
                <a:latin typeface="Arial" pitchFamily="34" charset="0"/>
                <a:cs typeface="Arial" pitchFamily="34" charset="0"/>
              </a:rPr>
              <a:t>CAS London 2020 Conference</a:t>
            </a:r>
          </a:p>
          <a:p>
            <a:r>
              <a:rPr lang="en-GB" dirty="0" smtClean="0">
                <a:solidFill>
                  <a:schemeClr val="tx1"/>
                </a:solidFill>
                <a:latin typeface="Arial" pitchFamily="34" charset="0"/>
                <a:cs typeface="Arial" pitchFamily="34" charset="0"/>
              </a:rPr>
              <a:t>Hardip Mothada</a:t>
            </a:r>
            <a:endParaRPr lang="en-GB" dirty="0">
              <a:solidFill>
                <a:schemeClr val="tx1"/>
              </a:solidFill>
              <a:latin typeface="Arial" pitchFamily="34" charset="0"/>
              <a:cs typeface="Arial" pitchFamily="34" charset="0"/>
            </a:endParaRPr>
          </a:p>
        </p:txBody>
      </p:sp>
      <p:pic>
        <p:nvPicPr>
          <p:cNvPr id="45058" name="Picture 2" descr="https://teachinglondoncomputing.files.wordpress.com/2019/11/cas-conf-logo-wrangling-updated-13-nov-2019.jpeg?w=756&amp;h=378"/>
          <p:cNvPicPr>
            <a:picLocks noChangeAspect="1" noChangeArrowheads="1"/>
          </p:cNvPicPr>
          <p:nvPr/>
        </p:nvPicPr>
        <p:blipFill>
          <a:blip r:embed="rId3" cstate="print"/>
          <a:srcRect/>
          <a:stretch>
            <a:fillRect/>
          </a:stretch>
        </p:blipFill>
        <p:spPr bwMode="auto">
          <a:xfrm>
            <a:off x="971600" y="3257549"/>
            <a:ext cx="7200900" cy="3600451"/>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GB" dirty="0" smtClean="0"/>
              <a:t>Stacks as a data structure</a:t>
            </a:r>
            <a:endParaRPr lang="en-GB" dirty="0"/>
          </a:p>
        </p:txBody>
      </p:sp>
      <p:graphicFrame>
        <p:nvGraphicFramePr>
          <p:cNvPr id="5" name="Table 4"/>
          <p:cNvGraphicFramePr>
            <a:graphicFrameLocks noGrp="1"/>
          </p:cNvGraphicFramePr>
          <p:nvPr/>
        </p:nvGraphicFramePr>
        <p:xfrm>
          <a:off x="3419872" y="1268760"/>
          <a:ext cx="1535832" cy="1112520"/>
        </p:xfrm>
        <a:graphic>
          <a:graphicData uri="http://schemas.openxmlformats.org/drawingml/2006/table">
            <a:tbl>
              <a:tblPr firstRow="1" bandRow="1">
                <a:tableStyleId>{5C22544A-7EE6-4342-B048-85BDC9FD1C3A}</a:tableStyleId>
              </a:tblPr>
              <a:tblGrid>
                <a:gridCol w="1535832"/>
              </a:tblGrid>
              <a:tr h="370840">
                <a:tc>
                  <a:txBody>
                    <a:bodyPr/>
                    <a:lstStyle/>
                    <a:p>
                      <a:r>
                        <a:rPr lang="en-GB" dirty="0" smtClean="0"/>
                        <a:t>Top of stack</a:t>
                      </a:r>
                      <a:endParaRPr lang="en-GB" dirty="0"/>
                    </a:p>
                  </a:txBody>
                  <a:tcPr/>
                </a:tc>
              </a:tr>
              <a:tr h="370840">
                <a:tc>
                  <a:txBody>
                    <a:bodyPr/>
                    <a:lstStyle/>
                    <a:p>
                      <a:pPr algn="ctr"/>
                      <a:r>
                        <a:rPr lang="en-GB" dirty="0" smtClean="0"/>
                        <a:t>4</a:t>
                      </a:r>
                      <a:endParaRPr lang="en-GB" dirty="0"/>
                    </a:p>
                  </a:txBody>
                  <a:tcPr/>
                </a:tc>
              </a:tr>
              <a:tr h="370840">
                <a:tc>
                  <a:txBody>
                    <a:bodyPr/>
                    <a:lstStyle/>
                    <a:p>
                      <a:pPr algn="ctr"/>
                      <a:r>
                        <a:rPr lang="en-GB" dirty="0" smtClean="0"/>
                        <a:t>12</a:t>
                      </a:r>
                      <a:endParaRPr lang="en-GB" dirty="0"/>
                    </a:p>
                  </a:txBody>
                  <a:tcPr/>
                </a:tc>
              </a:tr>
            </a:tbl>
          </a:graphicData>
        </a:graphic>
      </p:graphicFrame>
      <p:sp>
        <p:nvSpPr>
          <p:cNvPr id="7" name="TextBox 6"/>
          <p:cNvSpPr txBox="1"/>
          <p:nvPr/>
        </p:nvSpPr>
        <p:spPr>
          <a:xfrm>
            <a:off x="251520" y="2492896"/>
            <a:ext cx="3024336" cy="461665"/>
          </a:xfrm>
          <a:prstGeom prst="rect">
            <a:avLst/>
          </a:prstGeom>
          <a:noFill/>
        </p:spPr>
        <p:txBody>
          <a:bodyPr wrap="square" rtlCol="0">
            <a:spAutoFit/>
          </a:bodyPr>
          <a:lstStyle/>
          <a:p>
            <a:r>
              <a:rPr lang="en-GB" sz="2400" dirty="0" smtClean="0">
                <a:latin typeface="Courier New" pitchFamily="49" charset="0"/>
                <a:cs typeface="Courier New" pitchFamily="49" charset="0"/>
              </a:rPr>
              <a:t>POP</a:t>
            </a:r>
            <a:endParaRPr lang="en-GB" sz="24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hlinkClick r:id="rId3"/>
              </a:rPr>
              <a:t>https://repl.it/languages/forth</a:t>
            </a:r>
            <a:endParaRPr lang="en-GB" dirty="0"/>
          </a:p>
        </p:txBody>
      </p:sp>
      <p:graphicFrame>
        <p:nvGraphicFramePr>
          <p:cNvPr id="5" name="Table 4"/>
          <p:cNvGraphicFramePr>
            <a:graphicFrameLocks noGrp="1"/>
          </p:cNvGraphicFramePr>
          <p:nvPr/>
        </p:nvGraphicFramePr>
        <p:xfrm>
          <a:off x="2051720" y="1340768"/>
          <a:ext cx="1535832" cy="1483360"/>
        </p:xfrm>
        <a:graphic>
          <a:graphicData uri="http://schemas.openxmlformats.org/drawingml/2006/table">
            <a:tbl>
              <a:tblPr firstRow="1" bandRow="1">
                <a:tableStyleId>{5C22544A-7EE6-4342-B048-85BDC9FD1C3A}</a:tableStyleId>
              </a:tblPr>
              <a:tblGrid>
                <a:gridCol w="1535832"/>
              </a:tblGrid>
              <a:tr h="370840">
                <a:tc>
                  <a:txBody>
                    <a:bodyPr/>
                    <a:lstStyle/>
                    <a:p>
                      <a:r>
                        <a:rPr lang="en-GB" dirty="0" smtClean="0"/>
                        <a:t>Top of stack</a:t>
                      </a:r>
                      <a:endParaRPr lang="en-GB" dirty="0"/>
                    </a:p>
                  </a:txBody>
                  <a:tcPr/>
                </a:tc>
              </a:tr>
              <a:tr h="370840">
                <a:tc>
                  <a:txBody>
                    <a:bodyPr/>
                    <a:lstStyle/>
                    <a:p>
                      <a:pPr algn="ctr"/>
                      <a:r>
                        <a:rPr lang="en-GB" dirty="0" smtClean="0"/>
                        <a:t>9</a:t>
                      </a:r>
                      <a:endParaRPr lang="en-GB" dirty="0"/>
                    </a:p>
                  </a:txBody>
                  <a:tcPr/>
                </a:tc>
              </a:tr>
              <a:tr h="370840">
                <a:tc>
                  <a:txBody>
                    <a:bodyPr/>
                    <a:lstStyle/>
                    <a:p>
                      <a:pPr algn="ctr"/>
                      <a:r>
                        <a:rPr lang="en-GB" dirty="0" smtClean="0"/>
                        <a:t>4</a:t>
                      </a:r>
                      <a:endParaRPr lang="en-GB" dirty="0"/>
                    </a:p>
                  </a:txBody>
                  <a:tcPr/>
                </a:tc>
              </a:tr>
              <a:tr h="370840">
                <a:tc>
                  <a:txBody>
                    <a:bodyPr/>
                    <a:lstStyle/>
                    <a:p>
                      <a:pPr algn="ctr"/>
                      <a:r>
                        <a:rPr lang="en-GB" dirty="0" smtClean="0"/>
                        <a:t>12</a:t>
                      </a:r>
                      <a:endParaRPr lang="en-GB" dirty="0"/>
                    </a:p>
                  </a:txBody>
                  <a:tcPr/>
                </a:tc>
              </a:tr>
            </a:tbl>
          </a:graphicData>
        </a:graphic>
      </p:graphicFrame>
      <p:graphicFrame>
        <p:nvGraphicFramePr>
          <p:cNvPr id="6" name="Table 5"/>
          <p:cNvGraphicFramePr>
            <a:graphicFrameLocks noGrp="1"/>
          </p:cNvGraphicFramePr>
          <p:nvPr/>
        </p:nvGraphicFramePr>
        <p:xfrm>
          <a:off x="2051720" y="2996952"/>
          <a:ext cx="1535832" cy="1854200"/>
        </p:xfrm>
        <a:graphic>
          <a:graphicData uri="http://schemas.openxmlformats.org/drawingml/2006/table">
            <a:tbl>
              <a:tblPr firstRow="1" bandRow="1">
                <a:tableStyleId>{5C22544A-7EE6-4342-B048-85BDC9FD1C3A}</a:tableStyleId>
              </a:tblPr>
              <a:tblGrid>
                <a:gridCol w="1535832"/>
              </a:tblGrid>
              <a:tr h="370840">
                <a:tc>
                  <a:txBody>
                    <a:bodyPr/>
                    <a:lstStyle/>
                    <a:p>
                      <a:r>
                        <a:rPr lang="en-GB" dirty="0" smtClean="0"/>
                        <a:t>Top of stack</a:t>
                      </a:r>
                      <a:endParaRPr lang="en-GB" dirty="0"/>
                    </a:p>
                  </a:txBody>
                  <a:tcPr/>
                </a:tc>
              </a:tr>
              <a:tr h="370840">
                <a:tc>
                  <a:txBody>
                    <a:bodyPr/>
                    <a:lstStyle/>
                    <a:p>
                      <a:pPr algn="ctr"/>
                      <a:r>
                        <a:rPr lang="en-GB" dirty="0" smtClean="0"/>
                        <a:t>17</a:t>
                      </a:r>
                      <a:endParaRPr lang="en-GB" dirty="0"/>
                    </a:p>
                  </a:txBody>
                  <a:tcPr/>
                </a:tc>
              </a:tr>
              <a:tr h="370840">
                <a:tc>
                  <a:txBody>
                    <a:bodyPr/>
                    <a:lstStyle/>
                    <a:p>
                      <a:pPr algn="ctr"/>
                      <a:r>
                        <a:rPr lang="en-GB" dirty="0" smtClean="0"/>
                        <a:t>9</a:t>
                      </a:r>
                      <a:endParaRPr lang="en-GB" dirty="0"/>
                    </a:p>
                  </a:txBody>
                  <a:tcPr/>
                </a:tc>
              </a:tr>
              <a:tr h="370840">
                <a:tc>
                  <a:txBody>
                    <a:bodyPr/>
                    <a:lstStyle/>
                    <a:p>
                      <a:pPr algn="ctr"/>
                      <a:r>
                        <a:rPr lang="en-GB" dirty="0" smtClean="0"/>
                        <a:t>4</a:t>
                      </a:r>
                      <a:endParaRPr lang="en-GB" dirty="0"/>
                    </a:p>
                  </a:txBody>
                  <a:tcPr/>
                </a:tc>
              </a:tr>
              <a:tr h="370840">
                <a:tc>
                  <a:txBody>
                    <a:bodyPr/>
                    <a:lstStyle/>
                    <a:p>
                      <a:pPr algn="ctr"/>
                      <a:r>
                        <a:rPr lang="en-GB" dirty="0" smtClean="0"/>
                        <a:t>12</a:t>
                      </a:r>
                      <a:endParaRPr lang="en-GB" dirty="0"/>
                    </a:p>
                  </a:txBody>
                  <a:tcPr/>
                </a:tc>
              </a:tr>
            </a:tbl>
          </a:graphicData>
        </a:graphic>
      </p:graphicFrame>
      <p:sp>
        <p:nvSpPr>
          <p:cNvPr id="7" name="TextBox 6"/>
          <p:cNvSpPr txBox="1"/>
          <p:nvPr/>
        </p:nvSpPr>
        <p:spPr>
          <a:xfrm>
            <a:off x="251520" y="2492896"/>
            <a:ext cx="3024336" cy="461665"/>
          </a:xfrm>
          <a:prstGeom prst="rect">
            <a:avLst/>
          </a:prstGeom>
          <a:noFill/>
        </p:spPr>
        <p:txBody>
          <a:bodyPr wrap="square" rtlCol="0">
            <a:spAutoFit/>
          </a:bodyPr>
          <a:lstStyle/>
          <a:p>
            <a:r>
              <a:rPr lang="en-GB" sz="2400" dirty="0">
                <a:latin typeface="Courier New" pitchFamily="49" charset="0"/>
                <a:cs typeface="Courier New" pitchFamily="49" charset="0"/>
              </a:rPr>
              <a:t>PUSH 17</a:t>
            </a:r>
          </a:p>
        </p:txBody>
      </p:sp>
      <p:graphicFrame>
        <p:nvGraphicFramePr>
          <p:cNvPr id="8" name="Table 7"/>
          <p:cNvGraphicFramePr>
            <a:graphicFrameLocks noGrp="1"/>
          </p:cNvGraphicFramePr>
          <p:nvPr/>
        </p:nvGraphicFramePr>
        <p:xfrm>
          <a:off x="2051720" y="5229200"/>
          <a:ext cx="1535832" cy="1112520"/>
        </p:xfrm>
        <a:graphic>
          <a:graphicData uri="http://schemas.openxmlformats.org/drawingml/2006/table">
            <a:tbl>
              <a:tblPr firstRow="1" bandRow="1">
                <a:tableStyleId>{5C22544A-7EE6-4342-B048-85BDC9FD1C3A}</a:tableStyleId>
              </a:tblPr>
              <a:tblGrid>
                <a:gridCol w="1535832"/>
              </a:tblGrid>
              <a:tr h="370840">
                <a:tc>
                  <a:txBody>
                    <a:bodyPr/>
                    <a:lstStyle/>
                    <a:p>
                      <a:r>
                        <a:rPr lang="en-GB" dirty="0" smtClean="0"/>
                        <a:t>Top of stack</a:t>
                      </a:r>
                      <a:endParaRPr lang="en-GB" dirty="0"/>
                    </a:p>
                  </a:txBody>
                  <a:tcPr/>
                </a:tc>
              </a:tr>
              <a:tr h="370840">
                <a:tc>
                  <a:txBody>
                    <a:bodyPr/>
                    <a:lstStyle/>
                    <a:p>
                      <a:pPr algn="ctr"/>
                      <a:r>
                        <a:rPr lang="en-GB" dirty="0" smtClean="0"/>
                        <a:t>4</a:t>
                      </a:r>
                      <a:endParaRPr lang="en-GB" dirty="0"/>
                    </a:p>
                  </a:txBody>
                  <a:tcPr/>
                </a:tc>
              </a:tr>
              <a:tr h="370840">
                <a:tc>
                  <a:txBody>
                    <a:bodyPr/>
                    <a:lstStyle/>
                    <a:p>
                      <a:pPr algn="ctr"/>
                      <a:r>
                        <a:rPr lang="en-GB" dirty="0" smtClean="0"/>
                        <a:t>12</a:t>
                      </a:r>
                      <a:endParaRPr lang="en-GB" dirty="0"/>
                    </a:p>
                  </a:txBody>
                  <a:tcPr/>
                </a:tc>
              </a:tr>
            </a:tbl>
          </a:graphicData>
        </a:graphic>
      </p:graphicFrame>
      <p:sp>
        <p:nvSpPr>
          <p:cNvPr id="9" name="TextBox 8"/>
          <p:cNvSpPr txBox="1"/>
          <p:nvPr/>
        </p:nvSpPr>
        <p:spPr>
          <a:xfrm>
            <a:off x="251520" y="4869160"/>
            <a:ext cx="3024336" cy="830997"/>
          </a:xfrm>
          <a:prstGeom prst="rect">
            <a:avLst/>
          </a:prstGeom>
          <a:noFill/>
        </p:spPr>
        <p:txBody>
          <a:bodyPr wrap="square" rtlCol="0">
            <a:spAutoFit/>
          </a:bodyPr>
          <a:lstStyle/>
          <a:p>
            <a:r>
              <a:rPr lang="en-GB" sz="2400" dirty="0" smtClean="0">
                <a:latin typeface="Courier New" pitchFamily="49" charset="0"/>
                <a:cs typeface="Courier New" pitchFamily="49" charset="0"/>
              </a:rPr>
              <a:t>POP</a:t>
            </a:r>
          </a:p>
          <a:p>
            <a:r>
              <a:rPr lang="en-GB" sz="2400" dirty="0" smtClean="0">
                <a:latin typeface="Courier New" pitchFamily="49" charset="0"/>
                <a:cs typeface="Courier New" pitchFamily="49" charset="0"/>
              </a:rPr>
              <a:t>POP</a:t>
            </a:r>
            <a:endParaRPr lang="en-GB" sz="2400" dirty="0">
              <a:latin typeface="Courier New" pitchFamily="49" charset="0"/>
              <a:cs typeface="Courier New" pitchFamily="49" charset="0"/>
            </a:endParaRPr>
          </a:p>
        </p:txBody>
      </p:sp>
      <p:pic>
        <p:nvPicPr>
          <p:cNvPr id="17410" name="Picture 2"/>
          <p:cNvPicPr>
            <a:picLocks noChangeAspect="1" noChangeArrowheads="1"/>
          </p:cNvPicPr>
          <p:nvPr/>
        </p:nvPicPr>
        <p:blipFill>
          <a:blip r:embed="rId4" cstate="print"/>
          <a:srcRect/>
          <a:stretch>
            <a:fillRect/>
          </a:stretch>
        </p:blipFill>
        <p:spPr bwMode="auto">
          <a:xfrm>
            <a:off x="3851921" y="1268760"/>
            <a:ext cx="4968552" cy="14948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Task 1 Answers</a:t>
            </a:r>
            <a:endParaRPr lang="en-GB" dirty="0"/>
          </a:p>
        </p:txBody>
      </p:sp>
      <p:sp>
        <p:nvSpPr>
          <p:cNvPr id="3" name="Content Placeholder 2"/>
          <p:cNvSpPr>
            <a:spLocks noGrp="1"/>
          </p:cNvSpPr>
          <p:nvPr>
            <p:ph idx="1"/>
          </p:nvPr>
        </p:nvSpPr>
        <p:spPr/>
        <p:txBody>
          <a:bodyPr>
            <a:normAutofit fontScale="85000" lnSpcReduction="20000"/>
          </a:bodyPr>
          <a:lstStyle/>
          <a:p>
            <a:pPr lvl="0">
              <a:buNone/>
            </a:pPr>
            <a:r>
              <a:rPr lang="en-US" dirty="0" smtClean="0"/>
              <a:t>12 + 2 				</a:t>
            </a:r>
            <a:r>
              <a:rPr lang="en-US" dirty="0" smtClean="0">
                <a:solidFill>
                  <a:srgbClr val="FF0000"/>
                </a:solidFill>
              </a:rPr>
              <a:t>12 2 +</a:t>
            </a:r>
          </a:p>
          <a:p>
            <a:pPr lvl="0">
              <a:buNone/>
            </a:pPr>
            <a:r>
              <a:rPr lang="en-US" dirty="0" smtClean="0"/>
              <a:t>7 + 15 + 31			</a:t>
            </a:r>
            <a:r>
              <a:rPr lang="en-US" dirty="0" smtClean="0"/>
              <a:t>	</a:t>
            </a:r>
            <a:r>
              <a:rPr lang="en-US" dirty="0" smtClean="0">
                <a:solidFill>
                  <a:srgbClr val="FF0000"/>
                </a:solidFill>
              </a:rPr>
              <a:t>7 </a:t>
            </a:r>
            <a:r>
              <a:rPr lang="en-US" dirty="0" smtClean="0">
                <a:solidFill>
                  <a:srgbClr val="FF0000"/>
                </a:solidFill>
              </a:rPr>
              <a:t>15 + 31 + </a:t>
            </a:r>
          </a:p>
          <a:p>
            <a:pPr lvl="0">
              <a:buNone/>
            </a:pPr>
            <a:r>
              <a:rPr lang="en-US" dirty="0" smtClean="0"/>
              <a:t>67 - 23				</a:t>
            </a:r>
            <a:r>
              <a:rPr lang="en-US" dirty="0" smtClean="0">
                <a:solidFill>
                  <a:srgbClr val="FF0000"/>
                </a:solidFill>
              </a:rPr>
              <a:t>67 23 - </a:t>
            </a:r>
          </a:p>
          <a:p>
            <a:pPr lvl="0">
              <a:buNone/>
            </a:pPr>
            <a:r>
              <a:rPr lang="en-US" dirty="0" smtClean="0"/>
              <a:t>8 * 7				</a:t>
            </a:r>
            <a:r>
              <a:rPr lang="en-US" dirty="0" smtClean="0"/>
              <a:t>	</a:t>
            </a:r>
            <a:r>
              <a:rPr lang="en-US" dirty="0" smtClean="0">
                <a:solidFill>
                  <a:srgbClr val="FF0000"/>
                </a:solidFill>
              </a:rPr>
              <a:t>8 </a:t>
            </a:r>
            <a:r>
              <a:rPr lang="en-US" dirty="0" smtClean="0">
                <a:solidFill>
                  <a:srgbClr val="FF0000"/>
                </a:solidFill>
              </a:rPr>
              <a:t>7 *</a:t>
            </a:r>
          </a:p>
          <a:p>
            <a:pPr lvl="0">
              <a:buNone/>
            </a:pPr>
            <a:r>
              <a:rPr lang="en-US" dirty="0" smtClean="0"/>
              <a:t>24 / 6				</a:t>
            </a:r>
            <a:r>
              <a:rPr lang="en-US" dirty="0" smtClean="0"/>
              <a:t>	</a:t>
            </a:r>
            <a:r>
              <a:rPr lang="en-US" dirty="0" smtClean="0">
                <a:solidFill>
                  <a:srgbClr val="FF0000"/>
                </a:solidFill>
              </a:rPr>
              <a:t>24 </a:t>
            </a:r>
            <a:r>
              <a:rPr lang="en-US" dirty="0" smtClean="0">
                <a:solidFill>
                  <a:srgbClr val="FF0000"/>
                </a:solidFill>
              </a:rPr>
              <a:t>6 /</a:t>
            </a:r>
          </a:p>
          <a:p>
            <a:pPr lvl="0">
              <a:buNone/>
            </a:pPr>
            <a:r>
              <a:rPr lang="en-US" dirty="0" smtClean="0"/>
              <a:t>(3+9)*4			</a:t>
            </a:r>
            <a:r>
              <a:rPr lang="en-US" dirty="0" smtClean="0"/>
              <a:t>	</a:t>
            </a:r>
            <a:r>
              <a:rPr lang="en-US" dirty="0" smtClean="0">
                <a:solidFill>
                  <a:srgbClr val="FF0000"/>
                </a:solidFill>
              </a:rPr>
              <a:t>3 </a:t>
            </a:r>
            <a:r>
              <a:rPr lang="en-US" dirty="0" smtClean="0">
                <a:solidFill>
                  <a:srgbClr val="FF0000"/>
                </a:solidFill>
              </a:rPr>
              <a:t>9 + 4 *</a:t>
            </a:r>
          </a:p>
          <a:p>
            <a:pPr lvl="0">
              <a:buNone/>
            </a:pPr>
            <a:r>
              <a:rPr lang="en-US" dirty="0" smtClean="0"/>
              <a:t>(3+9) * (4+6)			</a:t>
            </a:r>
            <a:r>
              <a:rPr lang="en-US" dirty="0" smtClean="0">
                <a:solidFill>
                  <a:srgbClr val="FF0000"/>
                </a:solidFill>
              </a:rPr>
              <a:t>3 9 + 4 6 + *</a:t>
            </a:r>
          </a:p>
          <a:p>
            <a:pPr lvl="0">
              <a:buNone/>
            </a:pPr>
            <a:r>
              <a:rPr lang="en-US" dirty="0" smtClean="0"/>
              <a:t>((12-4) / 4 ) + 3		</a:t>
            </a:r>
            <a:r>
              <a:rPr lang="en-US" dirty="0" smtClean="0"/>
              <a:t>	</a:t>
            </a:r>
            <a:r>
              <a:rPr lang="en-US" dirty="0" smtClean="0">
                <a:solidFill>
                  <a:srgbClr val="FF0000"/>
                </a:solidFill>
              </a:rPr>
              <a:t>12 </a:t>
            </a:r>
            <a:r>
              <a:rPr lang="en-US" dirty="0" smtClean="0">
                <a:solidFill>
                  <a:srgbClr val="FF0000"/>
                </a:solidFill>
              </a:rPr>
              <a:t>4 - 4 / 3 +</a:t>
            </a:r>
          </a:p>
          <a:p>
            <a:pPr lvl="0">
              <a:buNone/>
            </a:pPr>
            <a:r>
              <a:rPr lang="en-US" dirty="0" smtClean="0"/>
              <a:t>( ((3*9) - 7 )/ 4)+2		</a:t>
            </a:r>
            <a:r>
              <a:rPr lang="en-US" dirty="0" smtClean="0"/>
              <a:t>	</a:t>
            </a:r>
            <a:r>
              <a:rPr lang="en-US" dirty="0" smtClean="0">
                <a:solidFill>
                  <a:srgbClr val="FF0000"/>
                </a:solidFill>
              </a:rPr>
              <a:t>3 </a:t>
            </a:r>
            <a:r>
              <a:rPr lang="en-US" dirty="0" smtClean="0">
                <a:solidFill>
                  <a:srgbClr val="FF0000"/>
                </a:solidFill>
              </a:rPr>
              <a:t>9 * 7 - 4 / 2 +</a:t>
            </a:r>
          </a:p>
          <a:p>
            <a:pPr lvl="0">
              <a:buNone/>
            </a:pPr>
            <a:r>
              <a:rPr lang="en-US" dirty="0" smtClean="0"/>
              <a:t>(12 + 3 +7 ) / (17 - (3*2))	</a:t>
            </a:r>
            <a:r>
              <a:rPr lang="en-US" dirty="0" smtClean="0">
                <a:solidFill>
                  <a:srgbClr val="FF0000"/>
                </a:solidFill>
              </a:rPr>
              <a:t>12 3 + 7 + 17 3 2 * - / </a:t>
            </a:r>
          </a:p>
          <a:p>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3563888" y="1628800"/>
            <a:ext cx="648072" cy="64807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schemeClr val="tx1"/>
                </a:solidFill>
                <a:latin typeface="Arial" pitchFamily="34" charset="0"/>
                <a:cs typeface="Arial" pitchFamily="34" charset="0"/>
              </a:rPr>
              <a:t>+</a:t>
            </a:r>
            <a:endParaRPr lang="en-GB" sz="2800" dirty="0">
              <a:solidFill>
                <a:schemeClr val="tx1"/>
              </a:solidFill>
              <a:latin typeface="Arial" pitchFamily="34" charset="0"/>
              <a:cs typeface="Arial" pitchFamily="34" charset="0"/>
            </a:endParaRPr>
          </a:p>
        </p:txBody>
      </p:sp>
      <p:sp>
        <p:nvSpPr>
          <p:cNvPr id="8" name="Oval 7"/>
          <p:cNvSpPr/>
          <p:nvPr/>
        </p:nvSpPr>
        <p:spPr>
          <a:xfrm>
            <a:off x="2555776" y="2492896"/>
            <a:ext cx="648072" cy="64807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schemeClr val="tx1"/>
                </a:solidFill>
                <a:latin typeface="Arial" pitchFamily="34" charset="0"/>
                <a:cs typeface="Arial" pitchFamily="34" charset="0"/>
              </a:rPr>
              <a:t>3</a:t>
            </a:r>
            <a:endParaRPr lang="en-GB" sz="2800" dirty="0">
              <a:solidFill>
                <a:schemeClr val="tx1"/>
              </a:solidFill>
              <a:latin typeface="Arial" pitchFamily="34" charset="0"/>
              <a:cs typeface="Arial" pitchFamily="34" charset="0"/>
            </a:endParaRPr>
          </a:p>
        </p:txBody>
      </p:sp>
      <p:sp>
        <p:nvSpPr>
          <p:cNvPr id="9" name="Oval 8"/>
          <p:cNvSpPr/>
          <p:nvPr/>
        </p:nvSpPr>
        <p:spPr>
          <a:xfrm>
            <a:off x="5220072" y="3429000"/>
            <a:ext cx="648072" cy="64807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schemeClr val="tx1"/>
                </a:solidFill>
                <a:latin typeface="Arial" pitchFamily="34" charset="0"/>
                <a:cs typeface="Arial" pitchFamily="34" charset="0"/>
              </a:rPr>
              <a:t>5</a:t>
            </a:r>
            <a:endParaRPr lang="en-GB" sz="2800" dirty="0">
              <a:solidFill>
                <a:schemeClr val="tx1"/>
              </a:solidFill>
              <a:latin typeface="Arial" pitchFamily="34" charset="0"/>
              <a:cs typeface="Arial" pitchFamily="34" charset="0"/>
            </a:endParaRPr>
          </a:p>
        </p:txBody>
      </p:sp>
      <p:sp>
        <p:nvSpPr>
          <p:cNvPr id="10" name="Oval 9"/>
          <p:cNvSpPr/>
          <p:nvPr/>
        </p:nvSpPr>
        <p:spPr>
          <a:xfrm>
            <a:off x="3563888" y="3429000"/>
            <a:ext cx="648072" cy="64807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schemeClr val="tx1"/>
                </a:solidFill>
                <a:latin typeface="Arial" pitchFamily="34" charset="0"/>
                <a:cs typeface="Arial" pitchFamily="34" charset="0"/>
              </a:rPr>
              <a:t>8</a:t>
            </a:r>
            <a:endParaRPr lang="en-GB" sz="2800" dirty="0">
              <a:solidFill>
                <a:schemeClr val="tx1"/>
              </a:solidFill>
              <a:latin typeface="Arial" pitchFamily="34" charset="0"/>
              <a:cs typeface="Arial" pitchFamily="34" charset="0"/>
            </a:endParaRPr>
          </a:p>
        </p:txBody>
      </p:sp>
      <p:sp>
        <p:nvSpPr>
          <p:cNvPr id="11" name="Oval 10"/>
          <p:cNvSpPr/>
          <p:nvPr/>
        </p:nvSpPr>
        <p:spPr>
          <a:xfrm>
            <a:off x="4427984" y="2492896"/>
            <a:ext cx="648072" cy="64807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schemeClr val="tx1"/>
                </a:solidFill>
                <a:latin typeface="Arial" pitchFamily="34" charset="0"/>
                <a:cs typeface="Arial" pitchFamily="34" charset="0"/>
              </a:rPr>
              <a:t>*</a:t>
            </a:r>
            <a:endParaRPr lang="en-GB" sz="2800" dirty="0">
              <a:solidFill>
                <a:schemeClr val="tx1"/>
              </a:solidFill>
              <a:latin typeface="Arial" pitchFamily="34" charset="0"/>
              <a:cs typeface="Arial" pitchFamily="34" charset="0"/>
            </a:endParaRPr>
          </a:p>
        </p:txBody>
      </p:sp>
      <p:cxnSp>
        <p:nvCxnSpPr>
          <p:cNvPr id="16" name="Straight Connector 15"/>
          <p:cNvCxnSpPr>
            <a:stCxn id="8" idx="7"/>
            <a:endCxn id="7" idx="3"/>
          </p:cNvCxnSpPr>
          <p:nvPr/>
        </p:nvCxnSpPr>
        <p:spPr>
          <a:xfrm flipV="1">
            <a:off x="3108940" y="2181964"/>
            <a:ext cx="549856" cy="4058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0" idx="7"/>
            <a:endCxn id="11" idx="3"/>
          </p:cNvCxnSpPr>
          <p:nvPr/>
        </p:nvCxnSpPr>
        <p:spPr>
          <a:xfrm flipV="1">
            <a:off x="4117052" y="3046060"/>
            <a:ext cx="405840" cy="4778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5"/>
            <a:endCxn id="9" idx="1"/>
          </p:cNvCxnSpPr>
          <p:nvPr/>
        </p:nvCxnSpPr>
        <p:spPr>
          <a:xfrm>
            <a:off x="4981148" y="3046060"/>
            <a:ext cx="333832" cy="4778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7" idx="5"/>
            <a:endCxn id="11" idx="1"/>
          </p:cNvCxnSpPr>
          <p:nvPr/>
        </p:nvCxnSpPr>
        <p:spPr>
          <a:xfrm>
            <a:off x="4117052" y="2181964"/>
            <a:ext cx="405840" cy="4058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11560" y="4514344"/>
            <a:ext cx="7848872" cy="1938992"/>
          </a:xfrm>
          <a:prstGeom prst="rect">
            <a:avLst/>
          </a:prstGeom>
        </p:spPr>
        <p:txBody>
          <a:bodyPr wrap="square">
            <a:spAutoFit/>
          </a:bodyPr>
          <a:lstStyle/>
          <a:p>
            <a:r>
              <a:rPr lang="en-GB" sz="2400" dirty="0" smtClean="0">
                <a:latin typeface="Arial" pitchFamily="34" charset="0"/>
                <a:cs typeface="Arial" pitchFamily="34" charset="0"/>
              </a:rPr>
              <a:t>What would be the order of traversal for </a:t>
            </a:r>
            <a:r>
              <a:rPr lang="en-GB" sz="2400" b="1" dirty="0" smtClean="0">
                <a:latin typeface="Arial" pitchFamily="34" charset="0"/>
                <a:cs typeface="Arial" pitchFamily="34" charset="0"/>
              </a:rPr>
              <a:t>in order </a:t>
            </a:r>
            <a:r>
              <a:rPr lang="en-GB" sz="2400" dirty="0" smtClean="0">
                <a:latin typeface="Arial" pitchFamily="34" charset="0"/>
                <a:cs typeface="Arial" pitchFamily="34" charset="0"/>
              </a:rPr>
              <a:t>and </a:t>
            </a:r>
            <a:r>
              <a:rPr lang="en-GB" sz="2400" b="1" dirty="0" smtClean="0">
                <a:latin typeface="Arial" pitchFamily="34" charset="0"/>
                <a:cs typeface="Arial" pitchFamily="34" charset="0"/>
              </a:rPr>
              <a:t>post order </a:t>
            </a:r>
            <a:r>
              <a:rPr lang="en-GB" sz="2400" dirty="0" smtClean="0">
                <a:latin typeface="Arial" pitchFamily="34" charset="0"/>
                <a:cs typeface="Arial" pitchFamily="34" charset="0"/>
              </a:rPr>
              <a:t>traversal</a:t>
            </a:r>
            <a:r>
              <a:rPr lang="en-GB" sz="2400" dirty="0" smtClean="0">
                <a:latin typeface="Arial" pitchFamily="34" charset="0"/>
                <a:cs typeface="Arial" pitchFamily="34" charset="0"/>
              </a:rPr>
              <a:t>?</a:t>
            </a:r>
          </a:p>
          <a:p>
            <a:endParaRPr lang="en-GB" sz="2400" dirty="0" smtClean="0">
              <a:latin typeface="Arial" pitchFamily="34" charset="0"/>
              <a:cs typeface="Arial" pitchFamily="34" charset="0"/>
            </a:endParaRPr>
          </a:p>
          <a:p>
            <a:r>
              <a:rPr lang="en-GB" sz="2400" dirty="0" smtClean="0">
                <a:latin typeface="Arial" pitchFamily="34" charset="0"/>
                <a:cs typeface="Arial" pitchFamily="34" charset="0"/>
              </a:rPr>
              <a:t>Type the </a:t>
            </a:r>
            <a:r>
              <a:rPr lang="en-GB" sz="2400" b="1" dirty="0" smtClean="0">
                <a:latin typeface="Arial" pitchFamily="34" charset="0"/>
                <a:cs typeface="Arial" pitchFamily="34" charset="0"/>
              </a:rPr>
              <a:t>post order</a:t>
            </a:r>
            <a:r>
              <a:rPr lang="en-GB" sz="2400" dirty="0" smtClean="0">
                <a:latin typeface="Arial" pitchFamily="34" charset="0"/>
                <a:cs typeface="Arial" pitchFamily="34" charset="0"/>
              </a:rPr>
              <a:t> traversal into Forth and see what result you get</a:t>
            </a:r>
            <a:endParaRPr lang="en-GB" sz="2400" dirty="0">
              <a:latin typeface="Arial" pitchFamily="34" charset="0"/>
              <a:cs typeface="Arial" pitchFamily="34" charset="0"/>
            </a:endParaRPr>
          </a:p>
        </p:txBody>
      </p:sp>
      <p:sp>
        <p:nvSpPr>
          <p:cNvPr id="22" name="Rectangle 21"/>
          <p:cNvSpPr/>
          <p:nvPr/>
        </p:nvSpPr>
        <p:spPr>
          <a:xfrm>
            <a:off x="611560" y="260648"/>
            <a:ext cx="8280920" cy="830997"/>
          </a:xfrm>
          <a:prstGeom prst="rect">
            <a:avLst/>
          </a:prstGeom>
        </p:spPr>
        <p:txBody>
          <a:bodyPr wrap="square">
            <a:spAutoFit/>
          </a:bodyPr>
          <a:lstStyle/>
          <a:p>
            <a:r>
              <a:rPr lang="en-US" sz="2400" dirty="0" smtClean="0">
                <a:latin typeface="Arial" pitchFamily="34" charset="0"/>
                <a:cs typeface="Arial" pitchFamily="34" charset="0"/>
              </a:rPr>
              <a:t>Trees can be used to </a:t>
            </a:r>
            <a:r>
              <a:rPr lang="en-US" sz="2400" dirty="0" smtClean="0">
                <a:latin typeface="Arial" pitchFamily="34" charset="0"/>
                <a:cs typeface="Arial" pitchFamily="34" charset="0"/>
              </a:rPr>
              <a:t>evaluate mathematical </a:t>
            </a:r>
            <a:r>
              <a:rPr lang="en-US" sz="2400" dirty="0" smtClean="0">
                <a:latin typeface="Arial" pitchFamily="34" charset="0"/>
                <a:cs typeface="Arial" pitchFamily="34" charset="0"/>
              </a:rPr>
              <a:t>expressions. This particular tree represents the </a:t>
            </a:r>
            <a:r>
              <a:rPr lang="en-US" sz="2400" b="1" dirty="0" smtClean="0">
                <a:latin typeface="Arial" pitchFamily="34" charset="0"/>
                <a:cs typeface="Arial" pitchFamily="34" charset="0"/>
              </a:rPr>
              <a:t>infix</a:t>
            </a:r>
            <a:r>
              <a:rPr lang="en-US" sz="2400" dirty="0" smtClean="0">
                <a:latin typeface="Arial" pitchFamily="34" charset="0"/>
                <a:cs typeface="Arial" pitchFamily="34" charset="0"/>
              </a:rPr>
              <a:t> expression </a:t>
            </a:r>
            <a:r>
              <a:rPr lang="en-US" sz="2400" b="1" dirty="0" smtClean="0">
                <a:latin typeface="Arial" pitchFamily="34" charset="0"/>
                <a:cs typeface="Arial" pitchFamily="34" charset="0"/>
              </a:rPr>
              <a:t>3 + 8 * 5</a:t>
            </a:r>
            <a:endParaRPr lang="en-GB" sz="24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4293096"/>
            <a:ext cx="8748464" cy="1569660"/>
          </a:xfrm>
          <a:prstGeom prst="rect">
            <a:avLst/>
          </a:prstGeom>
          <a:noFill/>
        </p:spPr>
        <p:txBody>
          <a:bodyPr wrap="square" rtlCol="0">
            <a:spAutoFit/>
          </a:bodyPr>
          <a:lstStyle/>
          <a:p>
            <a:r>
              <a:rPr lang="en-GB" sz="2400" dirty="0" smtClean="0">
                <a:latin typeface="Arial" pitchFamily="34" charset="0"/>
                <a:cs typeface="Arial" pitchFamily="34" charset="0"/>
              </a:rPr>
              <a:t>Perform a </a:t>
            </a:r>
            <a:r>
              <a:rPr lang="en-GB" sz="2400" b="1" dirty="0" smtClean="0">
                <a:latin typeface="Arial" pitchFamily="34" charset="0"/>
                <a:cs typeface="Arial" pitchFamily="34" charset="0"/>
              </a:rPr>
              <a:t>post order </a:t>
            </a:r>
            <a:r>
              <a:rPr lang="en-GB" sz="2400" dirty="0" smtClean="0">
                <a:latin typeface="Arial" pitchFamily="34" charset="0"/>
                <a:cs typeface="Arial" pitchFamily="34" charset="0"/>
              </a:rPr>
              <a:t>traversal and type the expression into Forth to see the </a:t>
            </a:r>
            <a:r>
              <a:rPr lang="en-GB" sz="2400" dirty="0" smtClean="0">
                <a:latin typeface="Arial" pitchFamily="34" charset="0"/>
                <a:cs typeface="Arial" pitchFamily="34" charset="0"/>
              </a:rPr>
              <a:t>result</a:t>
            </a:r>
          </a:p>
          <a:p>
            <a:endParaRPr lang="en-GB" sz="2400" dirty="0" smtClean="0">
              <a:latin typeface="Arial" pitchFamily="34" charset="0"/>
              <a:cs typeface="Arial" pitchFamily="34" charset="0"/>
            </a:endParaRPr>
          </a:p>
          <a:p>
            <a:r>
              <a:rPr lang="en-GB" sz="2400" dirty="0" smtClean="0">
                <a:latin typeface="Arial" pitchFamily="34" charset="0"/>
                <a:cs typeface="Arial" pitchFamily="34" charset="0"/>
              </a:rPr>
              <a:t>Would an </a:t>
            </a:r>
            <a:r>
              <a:rPr lang="en-GB" sz="2400" b="1" dirty="0" smtClean="0">
                <a:latin typeface="Arial" pitchFamily="34" charset="0"/>
                <a:cs typeface="Arial" pitchFamily="34" charset="0"/>
              </a:rPr>
              <a:t>in order </a:t>
            </a:r>
            <a:r>
              <a:rPr lang="en-GB" sz="2400" dirty="0" smtClean="0">
                <a:latin typeface="Arial" pitchFamily="34" charset="0"/>
                <a:cs typeface="Arial" pitchFamily="34" charset="0"/>
              </a:rPr>
              <a:t>traversal produce the same result?</a:t>
            </a:r>
            <a:endParaRPr lang="en-GB" sz="2400" dirty="0">
              <a:latin typeface="Arial" pitchFamily="34" charset="0"/>
              <a:cs typeface="Arial" pitchFamily="34" charset="0"/>
            </a:endParaRPr>
          </a:p>
        </p:txBody>
      </p:sp>
      <p:sp>
        <p:nvSpPr>
          <p:cNvPr id="6" name="Oval 5"/>
          <p:cNvSpPr/>
          <p:nvPr/>
        </p:nvSpPr>
        <p:spPr>
          <a:xfrm>
            <a:off x="4139952" y="332656"/>
            <a:ext cx="648072" cy="64807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schemeClr val="tx1"/>
                </a:solidFill>
                <a:latin typeface="Arial" pitchFamily="34" charset="0"/>
                <a:cs typeface="Arial" pitchFamily="34" charset="0"/>
              </a:rPr>
              <a:t>-</a:t>
            </a:r>
            <a:endParaRPr lang="en-GB" sz="2800" dirty="0">
              <a:solidFill>
                <a:schemeClr val="tx1"/>
              </a:solidFill>
              <a:latin typeface="Arial" pitchFamily="34" charset="0"/>
              <a:cs typeface="Arial" pitchFamily="34" charset="0"/>
            </a:endParaRPr>
          </a:p>
        </p:txBody>
      </p:sp>
      <p:sp>
        <p:nvSpPr>
          <p:cNvPr id="7" name="Oval 6"/>
          <p:cNvSpPr/>
          <p:nvPr/>
        </p:nvSpPr>
        <p:spPr>
          <a:xfrm>
            <a:off x="2483768" y="1340768"/>
            <a:ext cx="648072" cy="64807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schemeClr val="tx1"/>
                </a:solidFill>
                <a:latin typeface="Arial" pitchFamily="34" charset="0"/>
                <a:cs typeface="Arial" pitchFamily="34" charset="0"/>
              </a:rPr>
              <a:t>/</a:t>
            </a:r>
            <a:endParaRPr lang="en-GB" sz="2800" dirty="0">
              <a:solidFill>
                <a:schemeClr val="tx1"/>
              </a:solidFill>
              <a:latin typeface="Arial" pitchFamily="34" charset="0"/>
              <a:cs typeface="Arial" pitchFamily="34" charset="0"/>
            </a:endParaRPr>
          </a:p>
        </p:txBody>
      </p:sp>
      <p:sp>
        <p:nvSpPr>
          <p:cNvPr id="8" name="Oval 7"/>
          <p:cNvSpPr/>
          <p:nvPr/>
        </p:nvSpPr>
        <p:spPr>
          <a:xfrm>
            <a:off x="1475656" y="2204864"/>
            <a:ext cx="648072" cy="64807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schemeClr val="tx1"/>
                </a:solidFill>
                <a:latin typeface="Arial" pitchFamily="34" charset="0"/>
                <a:cs typeface="Arial" pitchFamily="34" charset="0"/>
              </a:rPr>
              <a:t>8</a:t>
            </a:r>
            <a:endParaRPr lang="en-GB" sz="2800" dirty="0">
              <a:solidFill>
                <a:schemeClr val="tx1"/>
              </a:solidFill>
              <a:latin typeface="Arial" pitchFamily="34" charset="0"/>
              <a:cs typeface="Arial" pitchFamily="34" charset="0"/>
            </a:endParaRPr>
          </a:p>
        </p:txBody>
      </p:sp>
      <p:sp>
        <p:nvSpPr>
          <p:cNvPr id="9" name="Oval 8"/>
          <p:cNvSpPr/>
          <p:nvPr/>
        </p:nvSpPr>
        <p:spPr>
          <a:xfrm>
            <a:off x="4139952" y="3140968"/>
            <a:ext cx="648072" cy="64807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schemeClr val="tx1"/>
                </a:solidFill>
                <a:latin typeface="Arial" pitchFamily="34" charset="0"/>
                <a:cs typeface="Arial" pitchFamily="34" charset="0"/>
              </a:rPr>
              <a:t>2</a:t>
            </a:r>
            <a:endParaRPr lang="en-GB" sz="2800" dirty="0">
              <a:solidFill>
                <a:schemeClr val="tx1"/>
              </a:solidFill>
              <a:latin typeface="Arial" pitchFamily="34" charset="0"/>
              <a:cs typeface="Arial" pitchFamily="34" charset="0"/>
            </a:endParaRPr>
          </a:p>
        </p:txBody>
      </p:sp>
      <p:sp>
        <p:nvSpPr>
          <p:cNvPr id="10" name="Oval 9"/>
          <p:cNvSpPr/>
          <p:nvPr/>
        </p:nvSpPr>
        <p:spPr>
          <a:xfrm>
            <a:off x="2483768" y="3140968"/>
            <a:ext cx="648072" cy="64807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schemeClr val="tx1"/>
                </a:solidFill>
                <a:latin typeface="Arial" pitchFamily="34" charset="0"/>
                <a:cs typeface="Arial" pitchFamily="34" charset="0"/>
              </a:rPr>
              <a:t>4</a:t>
            </a:r>
            <a:endParaRPr lang="en-GB" sz="2800" dirty="0">
              <a:solidFill>
                <a:schemeClr val="tx1"/>
              </a:solidFill>
              <a:latin typeface="Arial" pitchFamily="34" charset="0"/>
              <a:cs typeface="Arial" pitchFamily="34" charset="0"/>
            </a:endParaRPr>
          </a:p>
        </p:txBody>
      </p:sp>
      <p:sp>
        <p:nvSpPr>
          <p:cNvPr id="11" name="Oval 10"/>
          <p:cNvSpPr/>
          <p:nvPr/>
        </p:nvSpPr>
        <p:spPr>
          <a:xfrm>
            <a:off x="3347864" y="2204864"/>
            <a:ext cx="648072" cy="64807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schemeClr val="tx1"/>
                </a:solidFill>
                <a:latin typeface="Arial" pitchFamily="34" charset="0"/>
                <a:cs typeface="Arial" pitchFamily="34" charset="0"/>
              </a:rPr>
              <a:t>-</a:t>
            </a:r>
            <a:endParaRPr lang="en-GB" sz="2800" dirty="0">
              <a:solidFill>
                <a:schemeClr val="tx1"/>
              </a:solidFill>
              <a:latin typeface="Arial" pitchFamily="34" charset="0"/>
              <a:cs typeface="Arial" pitchFamily="34" charset="0"/>
            </a:endParaRPr>
          </a:p>
        </p:txBody>
      </p:sp>
      <p:sp>
        <p:nvSpPr>
          <p:cNvPr id="12" name="Oval 11"/>
          <p:cNvSpPr/>
          <p:nvPr/>
        </p:nvSpPr>
        <p:spPr>
          <a:xfrm>
            <a:off x="5076056" y="2204864"/>
            <a:ext cx="648072" cy="64807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schemeClr val="tx1"/>
                </a:solidFill>
                <a:latin typeface="Arial" pitchFamily="34" charset="0"/>
                <a:cs typeface="Arial" pitchFamily="34" charset="0"/>
              </a:rPr>
              <a:t>2</a:t>
            </a:r>
            <a:endParaRPr lang="en-GB" sz="2800" dirty="0">
              <a:solidFill>
                <a:schemeClr val="tx1"/>
              </a:solidFill>
              <a:latin typeface="Arial" pitchFamily="34" charset="0"/>
              <a:cs typeface="Arial" pitchFamily="34" charset="0"/>
            </a:endParaRPr>
          </a:p>
        </p:txBody>
      </p:sp>
      <p:sp>
        <p:nvSpPr>
          <p:cNvPr id="13" name="Oval 12"/>
          <p:cNvSpPr/>
          <p:nvPr/>
        </p:nvSpPr>
        <p:spPr>
          <a:xfrm>
            <a:off x="5796136" y="1340768"/>
            <a:ext cx="648072" cy="64807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schemeClr val="tx1"/>
                </a:solidFill>
                <a:latin typeface="Arial" pitchFamily="34" charset="0"/>
                <a:cs typeface="Arial" pitchFamily="34" charset="0"/>
              </a:rPr>
              <a:t>+</a:t>
            </a:r>
            <a:endParaRPr lang="en-GB" sz="2800" dirty="0">
              <a:solidFill>
                <a:schemeClr val="tx1"/>
              </a:solidFill>
              <a:latin typeface="Arial" pitchFamily="34" charset="0"/>
              <a:cs typeface="Arial" pitchFamily="34" charset="0"/>
            </a:endParaRPr>
          </a:p>
        </p:txBody>
      </p:sp>
      <p:sp>
        <p:nvSpPr>
          <p:cNvPr id="14" name="Oval 13"/>
          <p:cNvSpPr/>
          <p:nvPr/>
        </p:nvSpPr>
        <p:spPr>
          <a:xfrm>
            <a:off x="6588224" y="2204864"/>
            <a:ext cx="648072" cy="64807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schemeClr val="tx1"/>
                </a:solidFill>
                <a:latin typeface="Arial" pitchFamily="34" charset="0"/>
                <a:cs typeface="Arial" pitchFamily="34" charset="0"/>
              </a:rPr>
              <a:t>1</a:t>
            </a:r>
            <a:endParaRPr lang="en-GB" sz="2800" dirty="0">
              <a:solidFill>
                <a:schemeClr val="tx1"/>
              </a:solidFill>
              <a:latin typeface="Arial" pitchFamily="34" charset="0"/>
              <a:cs typeface="Arial" pitchFamily="34" charset="0"/>
            </a:endParaRPr>
          </a:p>
        </p:txBody>
      </p:sp>
      <p:cxnSp>
        <p:nvCxnSpPr>
          <p:cNvPr id="16" name="Straight Connector 15"/>
          <p:cNvCxnSpPr>
            <a:stCxn id="8" idx="7"/>
            <a:endCxn id="7" idx="3"/>
          </p:cNvCxnSpPr>
          <p:nvPr/>
        </p:nvCxnSpPr>
        <p:spPr>
          <a:xfrm flipV="1">
            <a:off x="2028820" y="1893932"/>
            <a:ext cx="549856" cy="4058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0" idx="7"/>
            <a:endCxn id="11" idx="3"/>
          </p:cNvCxnSpPr>
          <p:nvPr/>
        </p:nvCxnSpPr>
        <p:spPr>
          <a:xfrm flipV="1">
            <a:off x="3036932" y="2758028"/>
            <a:ext cx="405840" cy="4778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5"/>
            <a:endCxn id="9" idx="1"/>
          </p:cNvCxnSpPr>
          <p:nvPr/>
        </p:nvCxnSpPr>
        <p:spPr>
          <a:xfrm>
            <a:off x="3901028" y="2758028"/>
            <a:ext cx="333832" cy="4778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7" idx="5"/>
            <a:endCxn id="11" idx="1"/>
          </p:cNvCxnSpPr>
          <p:nvPr/>
        </p:nvCxnSpPr>
        <p:spPr>
          <a:xfrm>
            <a:off x="3036932" y="1893932"/>
            <a:ext cx="405840" cy="4058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2" idx="7"/>
            <a:endCxn id="13" idx="3"/>
          </p:cNvCxnSpPr>
          <p:nvPr/>
        </p:nvCxnSpPr>
        <p:spPr>
          <a:xfrm flipV="1">
            <a:off x="5629220" y="1893932"/>
            <a:ext cx="261824" cy="4058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3" idx="5"/>
            <a:endCxn id="14" idx="1"/>
          </p:cNvCxnSpPr>
          <p:nvPr/>
        </p:nvCxnSpPr>
        <p:spPr>
          <a:xfrm>
            <a:off x="6349300" y="1893932"/>
            <a:ext cx="333832" cy="4058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7" idx="7"/>
            <a:endCxn id="6" idx="3"/>
          </p:cNvCxnSpPr>
          <p:nvPr/>
        </p:nvCxnSpPr>
        <p:spPr>
          <a:xfrm flipV="1">
            <a:off x="3036932" y="885820"/>
            <a:ext cx="1197928"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3" idx="1"/>
            <a:endCxn id="6" idx="5"/>
          </p:cNvCxnSpPr>
          <p:nvPr/>
        </p:nvCxnSpPr>
        <p:spPr>
          <a:xfrm flipH="1" flipV="1">
            <a:off x="4693116" y="885820"/>
            <a:ext cx="1197928"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Task 2 Answers</a:t>
            </a:r>
            <a:endParaRPr lang="en-GB" dirty="0"/>
          </a:p>
        </p:txBody>
      </p:sp>
      <p:sp>
        <p:nvSpPr>
          <p:cNvPr id="3" name="Content Placeholder 2"/>
          <p:cNvSpPr>
            <a:spLocks noGrp="1"/>
          </p:cNvSpPr>
          <p:nvPr>
            <p:ph idx="1"/>
          </p:nvPr>
        </p:nvSpPr>
        <p:spPr/>
        <p:txBody>
          <a:bodyPr>
            <a:normAutofit fontScale="85000" lnSpcReduction="10000"/>
          </a:bodyPr>
          <a:lstStyle/>
          <a:p>
            <a:pPr>
              <a:buNone/>
            </a:pPr>
            <a:r>
              <a:rPr lang="en-GB" dirty="0" smtClean="0"/>
              <a:t>2a,b</a:t>
            </a:r>
          </a:p>
          <a:p>
            <a:r>
              <a:rPr lang="en-US" dirty="0" smtClean="0">
                <a:solidFill>
                  <a:srgbClr val="FF0000"/>
                </a:solidFill>
              </a:rPr>
              <a:t>3 8 5 * </a:t>
            </a:r>
            <a:r>
              <a:rPr lang="en-US" dirty="0" smtClean="0">
                <a:solidFill>
                  <a:srgbClr val="FF0000"/>
                </a:solidFill>
              </a:rPr>
              <a:t>+</a:t>
            </a:r>
          </a:p>
          <a:p>
            <a:r>
              <a:rPr lang="en-US" dirty="0" smtClean="0"/>
              <a:t>Gives</a:t>
            </a:r>
            <a:r>
              <a:rPr lang="en-US" dirty="0" smtClean="0">
                <a:solidFill>
                  <a:srgbClr val="FF0000"/>
                </a:solidFill>
              </a:rPr>
              <a:t> 43 </a:t>
            </a:r>
            <a:r>
              <a:rPr lang="en-US" dirty="0" smtClean="0"/>
              <a:t>which is the same as infix</a:t>
            </a:r>
          </a:p>
          <a:p>
            <a:pPr>
              <a:buNone/>
            </a:pPr>
            <a:endParaRPr lang="en-GB" dirty="0" smtClean="0"/>
          </a:p>
          <a:p>
            <a:pPr>
              <a:buNone/>
            </a:pPr>
            <a:r>
              <a:rPr lang="en-GB" dirty="0" smtClean="0"/>
              <a:t>2c,d</a:t>
            </a:r>
            <a:endParaRPr lang="en-GB" dirty="0" smtClean="0"/>
          </a:p>
          <a:p>
            <a:r>
              <a:rPr lang="en-GB" dirty="0" smtClean="0"/>
              <a:t>In </a:t>
            </a:r>
            <a:r>
              <a:rPr lang="en-GB" dirty="0" smtClean="0"/>
              <a:t>order </a:t>
            </a:r>
            <a:r>
              <a:rPr lang="en-GB" dirty="0" smtClean="0">
                <a:solidFill>
                  <a:srgbClr val="FF0000"/>
                </a:solidFill>
              </a:rPr>
              <a:t>8 / 4 – 2 – 2 + 1 </a:t>
            </a:r>
            <a:r>
              <a:rPr lang="en-GB" dirty="0" smtClean="0"/>
              <a:t>gives </a:t>
            </a:r>
            <a:r>
              <a:rPr lang="en-GB" dirty="0" smtClean="0">
                <a:solidFill>
                  <a:srgbClr val="FF0000"/>
                </a:solidFill>
              </a:rPr>
              <a:t>-1 </a:t>
            </a:r>
            <a:r>
              <a:rPr lang="en-GB" dirty="0" smtClean="0"/>
              <a:t>as it will evaluate 8/4-2 as 0, then subtract 2 and add 1</a:t>
            </a:r>
          </a:p>
          <a:p>
            <a:r>
              <a:rPr lang="en-GB" dirty="0" smtClean="0"/>
              <a:t>Post order </a:t>
            </a:r>
            <a:r>
              <a:rPr lang="en-GB" dirty="0" smtClean="0">
                <a:solidFill>
                  <a:srgbClr val="FF0000"/>
                </a:solidFill>
              </a:rPr>
              <a:t>8 4 2 - / 2 1 + - </a:t>
            </a:r>
            <a:r>
              <a:rPr lang="en-GB" dirty="0" smtClean="0"/>
              <a:t>gives </a:t>
            </a:r>
            <a:r>
              <a:rPr lang="en-GB" dirty="0" smtClean="0">
                <a:solidFill>
                  <a:srgbClr val="FF0000"/>
                </a:solidFill>
              </a:rPr>
              <a:t>1</a:t>
            </a:r>
          </a:p>
          <a:p>
            <a:pPr marL="0" indent="0">
              <a:buNone/>
            </a:pPr>
            <a:r>
              <a:rPr lang="en-GB" dirty="0" smtClean="0"/>
              <a:t>The trees do not produce the same result as the tree has been built for postfix traversal not infix.</a:t>
            </a:r>
            <a:endParaRPr lang="en-GB" dirty="0" smtClean="0"/>
          </a:p>
          <a:p>
            <a:pPr>
              <a:buNone/>
            </a:pP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384"/>
            <a:ext cx="8229600" cy="1143000"/>
          </a:xfrm>
        </p:spPr>
        <p:txBody>
          <a:bodyPr/>
          <a:lstStyle/>
          <a:p>
            <a:r>
              <a:rPr lang="en-GB" smtClean="0"/>
              <a:t>RPN advantages</a:t>
            </a:r>
            <a:endParaRPr lang="en-GB"/>
          </a:p>
        </p:txBody>
      </p:sp>
      <p:sp>
        <p:nvSpPr>
          <p:cNvPr id="3" name="Content Placeholder 2"/>
          <p:cNvSpPr>
            <a:spLocks noGrp="1"/>
          </p:cNvSpPr>
          <p:nvPr>
            <p:ph idx="1"/>
          </p:nvPr>
        </p:nvSpPr>
        <p:spPr>
          <a:xfrm>
            <a:off x="323528" y="1268760"/>
            <a:ext cx="8568952" cy="4525963"/>
          </a:xfrm>
        </p:spPr>
        <p:txBody>
          <a:bodyPr>
            <a:normAutofit/>
          </a:bodyPr>
          <a:lstStyle/>
          <a:p>
            <a:r>
              <a:rPr lang="en-US" dirty="0" smtClean="0"/>
              <a:t>Simpler for a machine/computer to </a:t>
            </a:r>
            <a:r>
              <a:rPr lang="en-US" dirty="0" smtClean="0"/>
              <a:t>evaluate</a:t>
            </a:r>
            <a:endParaRPr lang="en-US" dirty="0" smtClean="0"/>
          </a:p>
          <a:p>
            <a:r>
              <a:rPr lang="en-US" dirty="0" smtClean="0"/>
              <a:t>Do </a:t>
            </a:r>
            <a:r>
              <a:rPr lang="en-US" dirty="0" smtClean="0"/>
              <a:t>not need brackets </a:t>
            </a:r>
            <a:r>
              <a:rPr lang="en-US" dirty="0" smtClean="0"/>
              <a:t>to </a:t>
            </a:r>
            <a:r>
              <a:rPr lang="en-US" dirty="0" smtClean="0"/>
              <a:t>show correct order of </a:t>
            </a:r>
            <a:r>
              <a:rPr lang="en-US" dirty="0" smtClean="0"/>
              <a:t>evaluation/calculation</a:t>
            </a:r>
            <a:endParaRPr lang="en-US" dirty="0" smtClean="0"/>
          </a:p>
          <a:p>
            <a:r>
              <a:rPr lang="en-US" dirty="0" smtClean="0"/>
              <a:t>Operators </a:t>
            </a:r>
            <a:r>
              <a:rPr lang="en-US" dirty="0" smtClean="0"/>
              <a:t>appear in the order required for </a:t>
            </a:r>
            <a:r>
              <a:rPr lang="en-US" dirty="0" smtClean="0"/>
              <a:t>computation</a:t>
            </a:r>
            <a:endParaRPr lang="en-US" dirty="0" smtClean="0"/>
          </a:p>
          <a:p>
            <a:r>
              <a:rPr lang="en-US" dirty="0" smtClean="0"/>
              <a:t>No need for order of precedence of </a:t>
            </a:r>
            <a:r>
              <a:rPr lang="en-US" dirty="0" smtClean="0"/>
              <a:t>operators</a:t>
            </a:r>
            <a:endParaRPr lang="en-US" dirty="0" smtClean="0"/>
          </a:p>
          <a:p>
            <a:r>
              <a:rPr lang="en-US" dirty="0" smtClean="0"/>
              <a:t>No need to backtrack when </a:t>
            </a:r>
            <a:r>
              <a:rPr lang="en-US" dirty="0" smtClean="0"/>
              <a:t>evaluating </a:t>
            </a:r>
            <a:endParaRPr lang="en-US" dirty="0" smtClean="0"/>
          </a:p>
          <a:p>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a:bodyPr>
          <a:lstStyle/>
          <a:p>
            <a:r>
              <a:rPr lang="en-GB" dirty="0" smtClean="0"/>
              <a:t>Task 3</a:t>
            </a:r>
            <a:endParaRPr lang="en-GB" dirty="0"/>
          </a:p>
        </p:txBody>
      </p:sp>
      <p:sp>
        <p:nvSpPr>
          <p:cNvPr id="3" name="Content Placeholder 2"/>
          <p:cNvSpPr>
            <a:spLocks noGrp="1"/>
          </p:cNvSpPr>
          <p:nvPr>
            <p:ph idx="1"/>
          </p:nvPr>
        </p:nvSpPr>
        <p:spPr>
          <a:xfrm>
            <a:off x="323528" y="1196752"/>
            <a:ext cx="8568952" cy="5400600"/>
          </a:xfrm>
        </p:spPr>
        <p:txBody>
          <a:bodyPr>
            <a:noAutofit/>
          </a:bodyPr>
          <a:lstStyle/>
          <a:p>
            <a:pPr>
              <a:buNone/>
            </a:pPr>
            <a:r>
              <a:rPr lang="en-US" sz="2400" dirty="0" smtClean="0">
                <a:latin typeface="Courier New" pitchFamily="49" charset="0"/>
                <a:cs typeface="Courier New" pitchFamily="49" charset="0"/>
              </a:rPr>
              <a:t>push</a:t>
            </a:r>
            <a:r>
              <a:rPr lang="en-US" sz="2400" dirty="0" smtClean="0"/>
              <a:t> </a:t>
            </a:r>
            <a:r>
              <a:rPr lang="en-US" sz="2400" dirty="0" smtClean="0"/>
              <a:t>		</a:t>
            </a:r>
            <a:r>
              <a:rPr lang="en-US" sz="2400" dirty="0" smtClean="0"/>
              <a:t>	put </a:t>
            </a:r>
            <a:r>
              <a:rPr lang="en-US" sz="2400" dirty="0" smtClean="0"/>
              <a:t>an item on the </a:t>
            </a:r>
            <a:r>
              <a:rPr lang="en-US" sz="2400" dirty="0" smtClean="0"/>
              <a:t>stack</a:t>
            </a:r>
          </a:p>
          <a:p>
            <a:pPr>
              <a:buNone/>
            </a:pPr>
            <a:endParaRPr lang="en-US" sz="1400" dirty="0" smtClean="0"/>
          </a:p>
          <a:p>
            <a:pPr>
              <a:buNone/>
            </a:pPr>
            <a:r>
              <a:rPr lang="en-US" sz="2400" dirty="0" smtClean="0">
                <a:latin typeface="Courier New" pitchFamily="49" charset="0"/>
                <a:cs typeface="Courier New" pitchFamily="49" charset="0"/>
              </a:rPr>
              <a:t>pop</a:t>
            </a:r>
            <a:r>
              <a:rPr lang="en-US" sz="2400" dirty="0" smtClean="0"/>
              <a:t>			</a:t>
            </a:r>
            <a:r>
              <a:rPr lang="en-US" sz="2400" dirty="0" smtClean="0"/>
              <a:t>remove </a:t>
            </a:r>
            <a:r>
              <a:rPr lang="en-US" sz="2400" dirty="0" smtClean="0"/>
              <a:t>an item from the stack</a:t>
            </a:r>
          </a:p>
          <a:p>
            <a:pPr>
              <a:buNone/>
            </a:pPr>
            <a:endParaRPr lang="en-US" sz="1400" dirty="0" smtClean="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peek</a:t>
            </a:r>
            <a:r>
              <a:rPr lang="en-US" sz="2400" dirty="0" smtClean="0"/>
              <a:t>		</a:t>
            </a:r>
            <a:r>
              <a:rPr lang="en-US" sz="2400" dirty="0" smtClean="0"/>
              <a:t>	return </a:t>
            </a:r>
            <a:r>
              <a:rPr lang="en-US" sz="2400" dirty="0" smtClean="0"/>
              <a:t>the item from the top of </a:t>
            </a:r>
            <a:r>
              <a:rPr lang="en-US" sz="2400" dirty="0" smtClean="0"/>
              <a:t>					the </a:t>
            </a:r>
            <a:r>
              <a:rPr lang="en-US" sz="2400" dirty="0" smtClean="0"/>
              <a:t>stack without removing it</a:t>
            </a:r>
          </a:p>
          <a:p>
            <a:pPr>
              <a:buNone/>
            </a:pPr>
            <a:endParaRPr lang="en-US" sz="1400" dirty="0" smtClean="0">
              <a:latin typeface="Courier New" pitchFamily="49" charset="0"/>
              <a:cs typeface="Courier New" pitchFamily="49" charset="0"/>
            </a:endParaRPr>
          </a:p>
          <a:p>
            <a:pPr>
              <a:buNone/>
            </a:pPr>
            <a:r>
              <a:rPr lang="en-US" sz="2400" dirty="0" err="1" smtClean="0">
                <a:latin typeface="Courier New" pitchFamily="49" charset="0"/>
                <a:cs typeface="Courier New" pitchFamily="49" charset="0"/>
              </a:rPr>
              <a:t>isEmpty</a:t>
            </a:r>
            <a:r>
              <a:rPr lang="en-US" sz="2400" dirty="0" smtClean="0"/>
              <a:t>		</a:t>
            </a:r>
            <a:r>
              <a:rPr lang="en-US" sz="2400" dirty="0" smtClean="0"/>
              <a:t>return </a:t>
            </a:r>
            <a:r>
              <a:rPr lang="en-US" sz="2400" dirty="0" smtClean="0"/>
              <a:t>a </a:t>
            </a:r>
            <a:r>
              <a:rPr lang="en-US" sz="2400" dirty="0" err="1" smtClean="0"/>
              <a:t>boolean</a:t>
            </a:r>
            <a:r>
              <a:rPr lang="en-US" sz="2400" dirty="0" smtClean="0"/>
              <a:t> telling us </a:t>
            </a:r>
            <a:r>
              <a:rPr lang="en-US" sz="2400" dirty="0" smtClean="0"/>
              <a:t>						if the </a:t>
            </a:r>
            <a:r>
              <a:rPr lang="en-US" sz="2400" dirty="0" smtClean="0"/>
              <a:t>stack is empty or not</a:t>
            </a:r>
          </a:p>
          <a:p>
            <a:pPr>
              <a:buNone/>
            </a:pPr>
            <a:endParaRPr lang="en-US" sz="1400" dirty="0" smtClean="0">
              <a:latin typeface="Courier New" pitchFamily="49" charset="0"/>
              <a:cs typeface="Courier New" pitchFamily="49" charset="0"/>
            </a:endParaRPr>
          </a:p>
          <a:p>
            <a:pPr>
              <a:buNone/>
            </a:pPr>
            <a:r>
              <a:rPr lang="en-US" sz="2400" dirty="0" err="1" smtClean="0">
                <a:latin typeface="Courier New" pitchFamily="49" charset="0"/>
                <a:cs typeface="Courier New" pitchFamily="49" charset="0"/>
              </a:rPr>
              <a:t>isFull</a:t>
            </a:r>
            <a:r>
              <a:rPr lang="en-US" sz="2400" dirty="0" smtClean="0"/>
              <a:t>	</a:t>
            </a:r>
            <a:r>
              <a:rPr lang="en-US" sz="2400" dirty="0" smtClean="0"/>
              <a:t>	return </a:t>
            </a:r>
            <a:r>
              <a:rPr lang="en-US" sz="2400" dirty="0" smtClean="0"/>
              <a:t>a </a:t>
            </a:r>
            <a:r>
              <a:rPr lang="en-US" sz="2400" dirty="0" err="1" smtClean="0"/>
              <a:t>boolean</a:t>
            </a:r>
            <a:r>
              <a:rPr lang="en-US" sz="2400" dirty="0" smtClean="0"/>
              <a:t> telling us </a:t>
            </a:r>
            <a:r>
              <a:rPr lang="en-US" sz="2400" dirty="0" smtClean="0"/>
              <a:t>						if the </a:t>
            </a:r>
            <a:r>
              <a:rPr lang="en-US" sz="2400" dirty="0" smtClean="0"/>
              <a:t>stack is full or </a:t>
            </a:r>
            <a:r>
              <a:rPr lang="en-US" sz="2400" dirty="0" smtClean="0"/>
              <a:t>not</a:t>
            </a:r>
          </a:p>
          <a:p>
            <a:pPr>
              <a:buNone/>
            </a:pPr>
            <a:endParaRPr lang="en-US" sz="1400" dirty="0" smtClean="0"/>
          </a:p>
          <a:p>
            <a:pPr>
              <a:buNone/>
            </a:pPr>
            <a:r>
              <a:rPr lang="en-GB" sz="2400" dirty="0" smtClean="0">
                <a:latin typeface="Courier New" pitchFamily="49" charset="0"/>
                <a:cs typeface="Courier New" pitchFamily="49" charset="0"/>
              </a:rPr>
              <a:t>: push ( n -- n ) ;</a:t>
            </a:r>
            <a:endParaRPr lang="en-GB" sz="24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Task 3 Answers</a:t>
            </a:r>
            <a:endParaRPr lang="en-GB" dirty="0"/>
          </a:p>
        </p:txBody>
      </p:sp>
      <p:sp>
        <p:nvSpPr>
          <p:cNvPr id="3" name="Content Placeholder 2"/>
          <p:cNvSpPr>
            <a:spLocks noGrp="1"/>
          </p:cNvSpPr>
          <p:nvPr>
            <p:ph idx="1"/>
          </p:nvPr>
        </p:nvSpPr>
        <p:spPr/>
        <p:txBody>
          <a:bodyPr/>
          <a:lstStyle/>
          <a:p>
            <a:pPr>
              <a:buNone/>
            </a:pPr>
            <a:r>
              <a:rPr lang="en-US" dirty="0" smtClean="0">
                <a:solidFill>
                  <a:srgbClr val="FF0000"/>
                </a:solidFill>
                <a:latin typeface="Courier New" pitchFamily="49" charset="0"/>
                <a:cs typeface="Courier New" pitchFamily="49" charset="0"/>
              </a:rPr>
              <a:t>: push ;</a:t>
            </a:r>
            <a:endParaRPr lang="en-US" dirty="0" smtClean="0">
              <a:solidFill>
                <a:srgbClr val="FF0000"/>
              </a:solidFill>
              <a:latin typeface="Courier New" pitchFamily="49" charset="0"/>
              <a:cs typeface="Courier New" pitchFamily="49" charset="0"/>
            </a:endParaRPr>
          </a:p>
          <a:p>
            <a:pPr>
              <a:buNone/>
            </a:pPr>
            <a:r>
              <a:rPr lang="en-US" dirty="0" smtClean="0">
                <a:solidFill>
                  <a:srgbClr val="FF0000"/>
                </a:solidFill>
                <a:latin typeface="Courier New" pitchFamily="49" charset="0"/>
                <a:cs typeface="Courier New" pitchFamily="49" charset="0"/>
              </a:rPr>
              <a:t>: pop </a:t>
            </a:r>
            <a:r>
              <a:rPr lang="en-US" dirty="0" smtClean="0">
                <a:solidFill>
                  <a:srgbClr val="FF0000"/>
                </a:solidFill>
                <a:latin typeface="Courier New" pitchFamily="49" charset="0"/>
                <a:cs typeface="Courier New" pitchFamily="49" charset="0"/>
              </a:rPr>
              <a:t>. ;</a:t>
            </a:r>
            <a:endParaRPr lang="en-US" dirty="0" smtClean="0">
              <a:solidFill>
                <a:srgbClr val="FF0000"/>
              </a:solidFill>
              <a:latin typeface="Courier New" pitchFamily="49" charset="0"/>
              <a:cs typeface="Courier New" pitchFamily="49" charset="0"/>
            </a:endParaRPr>
          </a:p>
          <a:p>
            <a:pPr>
              <a:buNone/>
            </a:pPr>
            <a:r>
              <a:rPr lang="en-US" dirty="0" smtClean="0">
                <a:solidFill>
                  <a:srgbClr val="FF0000"/>
                </a:solidFill>
                <a:latin typeface="Courier New" pitchFamily="49" charset="0"/>
                <a:cs typeface="Courier New" pitchFamily="49" charset="0"/>
              </a:rPr>
              <a:t>: peek </a:t>
            </a:r>
            <a:r>
              <a:rPr lang="en-US" dirty="0" smtClean="0">
                <a:solidFill>
                  <a:srgbClr val="FF0000"/>
                </a:solidFill>
                <a:latin typeface="Courier New" pitchFamily="49" charset="0"/>
                <a:cs typeface="Courier New" pitchFamily="49" charset="0"/>
              </a:rPr>
              <a:t>dup </a:t>
            </a:r>
            <a:r>
              <a:rPr lang="en-US" dirty="0" smtClean="0">
                <a:solidFill>
                  <a:srgbClr val="FF0000"/>
                </a:solidFill>
                <a:latin typeface="Courier New" pitchFamily="49" charset="0"/>
                <a:cs typeface="Courier New" pitchFamily="49" charset="0"/>
              </a:rPr>
              <a:t>. ;</a:t>
            </a:r>
          </a:p>
          <a:p>
            <a:pPr>
              <a:buNone/>
            </a:pPr>
            <a:r>
              <a:rPr lang="en-US" dirty="0" smtClean="0">
                <a:solidFill>
                  <a:srgbClr val="FF0000"/>
                </a:solidFill>
                <a:latin typeface="Courier New" pitchFamily="49" charset="0"/>
                <a:cs typeface="Courier New" pitchFamily="49" charset="0"/>
              </a:rPr>
              <a:t>: </a:t>
            </a:r>
            <a:r>
              <a:rPr lang="en-US" dirty="0" err="1" smtClean="0">
                <a:solidFill>
                  <a:srgbClr val="FF0000"/>
                </a:solidFill>
                <a:latin typeface="Courier New" pitchFamily="49" charset="0"/>
                <a:cs typeface="Courier New" pitchFamily="49" charset="0"/>
              </a:rPr>
              <a:t>isEmpty</a:t>
            </a:r>
            <a:r>
              <a:rPr lang="en-US" dirty="0" smtClean="0">
                <a:solidFill>
                  <a:srgbClr val="FF0000"/>
                </a:solidFill>
                <a:latin typeface="Courier New" pitchFamily="49" charset="0"/>
                <a:cs typeface="Courier New" pitchFamily="49" charset="0"/>
              </a:rPr>
              <a:t> </a:t>
            </a:r>
            <a:r>
              <a:rPr lang="en-US" dirty="0" smtClean="0">
                <a:solidFill>
                  <a:srgbClr val="FF0000"/>
                </a:solidFill>
                <a:latin typeface="Courier New" pitchFamily="49" charset="0"/>
                <a:cs typeface="Courier New" pitchFamily="49" charset="0"/>
              </a:rPr>
              <a:t>depth </a:t>
            </a:r>
            <a:r>
              <a:rPr lang="en-US" dirty="0" smtClean="0">
                <a:solidFill>
                  <a:srgbClr val="FF0000"/>
                </a:solidFill>
                <a:latin typeface="Courier New" pitchFamily="49" charset="0"/>
                <a:cs typeface="Courier New" pitchFamily="49" charset="0"/>
              </a:rPr>
              <a:t>0 = ;</a:t>
            </a:r>
          </a:p>
          <a:p>
            <a:pPr>
              <a:buNone/>
            </a:pPr>
            <a:endParaRPr lang="en-GB" dirty="0">
              <a:latin typeface="Courier New" pitchFamily="49" charset="0"/>
              <a:cs typeface="Courier New"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a:bodyPr>
          <a:lstStyle/>
          <a:p>
            <a:r>
              <a:rPr lang="en-GB" dirty="0" smtClean="0"/>
              <a:t>Task 4</a:t>
            </a:r>
            <a:endParaRPr lang="en-GB" dirty="0"/>
          </a:p>
        </p:txBody>
      </p:sp>
      <p:sp>
        <p:nvSpPr>
          <p:cNvPr id="3" name="Content Placeholder 2"/>
          <p:cNvSpPr>
            <a:spLocks noGrp="1"/>
          </p:cNvSpPr>
          <p:nvPr>
            <p:ph idx="1"/>
          </p:nvPr>
        </p:nvSpPr>
        <p:spPr>
          <a:xfrm>
            <a:off x="323528" y="1196752"/>
            <a:ext cx="8568952" cy="5400600"/>
          </a:xfrm>
        </p:spPr>
        <p:txBody>
          <a:bodyPr>
            <a:noAutofit/>
          </a:bodyPr>
          <a:lstStyle/>
          <a:p>
            <a:pPr marL="457200" lvl="0" indent="-457200">
              <a:buFont typeface="+mj-lt"/>
              <a:buAutoNum type="alphaLcParenR"/>
            </a:pPr>
            <a:r>
              <a:rPr lang="en-US" sz="2400" dirty="0" smtClean="0"/>
              <a:t>Take two numbers and multiply them together</a:t>
            </a:r>
          </a:p>
          <a:p>
            <a:pPr marL="457200" indent="-457200">
              <a:buFont typeface="+mj-lt"/>
              <a:buAutoNum type="alphaLcParenR"/>
            </a:pPr>
            <a:endParaRPr lang="en-US" sz="2400" dirty="0" smtClean="0"/>
          </a:p>
          <a:p>
            <a:pPr marL="457200" lvl="0" indent="-457200">
              <a:buFont typeface="+mj-lt"/>
              <a:buAutoNum type="alphaLcParenR"/>
            </a:pPr>
            <a:r>
              <a:rPr lang="en-US" sz="2400" dirty="0" smtClean="0"/>
              <a:t>Take a number of centimeters and convert to </a:t>
            </a:r>
            <a:r>
              <a:rPr lang="en-US" sz="2400" dirty="0" smtClean="0"/>
              <a:t>millimeters</a:t>
            </a:r>
          </a:p>
          <a:p>
            <a:pPr marL="457200" lvl="0" indent="-457200">
              <a:buFont typeface="+mj-lt"/>
              <a:buAutoNum type="alphaLcParenR"/>
            </a:pPr>
            <a:endParaRPr lang="en-US" sz="2400" dirty="0" smtClean="0"/>
          </a:p>
          <a:p>
            <a:pPr marL="457200" lvl="0" indent="-457200">
              <a:buFont typeface="+mj-lt"/>
              <a:buAutoNum type="alphaLcParenR"/>
            </a:pPr>
            <a:r>
              <a:rPr lang="en-US" sz="2400" dirty="0" smtClean="0"/>
              <a:t>Take  </a:t>
            </a:r>
            <a:r>
              <a:rPr lang="en-US" sz="2400" dirty="0" smtClean="0"/>
              <a:t>a number and test whether it is even ( leave -1 on the stack if it is, 0 if it isn't) </a:t>
            </a:r>
            <a:endParaRPr lang="en-US" sz="2400" dirty="0" smtClean="0"/>
          </a:p>
          <a:p>
            <a:pPr marL="457200" lvl="0" indent="-457200">
              <a:buFont typeface="+mj-lt"/>
              <a:buAutoNum type="alphaLcParenR"/>
            </a:pPr>
            <a:endParaRPr lang="en-US" sz="2400" dirty="0" smtClean="0"/>
          </a:p>
          <a:p>
            <a:pPr marL="457200" lvl="0" indent="-457200">
              <a:buFont typeface="+mj-lt"/>
              <a:buAutoNum type="alphaLcParenR"/>
            </a:pPr>
            <a:r>
              <a:rPr lang="en-US" sz="2400" dirty="0" smtClean="0"/>
              <a:t>Take </a:t>
            </a:r>
            <a:r>
              <a:rPr lang="en-US" sz="2400" dirty="0" smtClean="0"/>
              <a:t>a number and multiply it by itself</a:t>
            </a:r>
            <a:r>
              <a:rPr lang="en-US" sz="2400" dirty="0" smtClean="0"/>
              <a:t>.</a:t>
            </a:r>
            <a:endParaRPr lang="en-US" sz="2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ages.g2crowd.com/uploads/attachment/file/36588/Candy_screenshot1.png?_ga=2.62604780.1587463836.1582916954-1389931200.1582916954"/>
          <p:cNvPicPr>
            <a:picLocks noChangeAspect="1" noChangeArrowheads="1"/>
          </p:cNvPicPr>
          <p:nvPr/>
        </p:nvPicPr>
        <p:blipFill>
          <a:blip r:embed="rId3" cstate="print"/>
          <a:srcRect/>
          <a:stretch>
            <a:fillRect/>
          </a:stretch>
        </p:blipFill>
        <p:spPr bwMode="auto">
          <a:xfrm>
            <a:off x="3862817" y="2249488"/>
            <a:ext cx="5281183" cy="4608512"/>
          </a:xfrm>
          <a:prstGeom prst="rect">
            <a:avLst/>
          </a:prstGeom>
          <a:noFill/>
        </p:spPr>
      </p:pic>
      <p:pic>
        <p:nvPicPr>
          <p:cNvPr id="1028" name="Picture 4" descr="photos: Forth apps featured incl. satcom, satellite-tracking antenna, power plant controls, and instrumentation"/>
          <p:cNvPicPr>
            <a:picLocks noChangeAspect="1" noChangeArrowheads="1"/>
          </p:cNvPicPr>
          <p:nvPr/>
        </p:nvPicPr>
        <p:blipFill>
          <a:blip r:embed="rId4" cstate="print"/>
          <a:srcRect/>
          <a:stretch>
            <a:fillRect/>
          </a:stretch>
        </p:blipFill>
        <p:spPr bwMode="auto">
          <a:xfrm>
            <a:off x="0" y="0"/>
            <a:ext cx="9144000" cy="2633473"/>
          </a:xfrm>
          <a:prstGeom prst="rect">
            <a:avLst/>
          </a:prstGeom>
          <a:noFill/>
        </p:spPr>
      </p:pic>
      <p:pic>
        <p:nvPicPr>
          <p:cNvPr id="1030" name="Picture 6" descr="https://1scyem2bunjw1ghzsf1cjwwn-wpengine.netdna-ssl.com/wp-content/uploads/2018/12/NASA_logo-300x251.png"/>
          <p:cNvPicPr>
            <a:picLocks noChangeAspect="1" noChangeArrowheads="1"/>
          </p:cNvPicPr>
          <p:nvPr/>
        </p:nvPicPr>
        <p:blipFill>
          <a:blip r:embed="rId5" cstate="print"/>
          <a:srcRect/>
          <a:stretch>
            <a:fillRect/>
          </a:stretch>
        </p:blipFill>
        <p:spPr bwMode="auto">
          <a:xfrm>
            <a:off x="0" y="2852936"/>
            <a:ext cx="2088232" cy="1747154"/>
          </a:xfrm>
          <a:prstGeom prst="rect">
            <a:avLst/>
          </a:prstGeom>
          <a:noFill/>
        </p:spPr>
      </p:pic>
      <p:pic>
        <p:nvPicPr>
          <p:cNvPr id="1032" name="Picture 8" descr="Starflight cover.jpg"/>
          <p:cNvPicPr>
            <a:picLocks noChangeAspect="1" noChangeArrowheads="1"/>
          </p:cNvPicPr>
          <p:nvPr/>
        </p:nvPicPr>
        <p:blipFill>
          <a:blip r:embed="rId6" cstate="print"/>
          <a:srcRect/>
          <a:stretch>
            <a:fillRect/>
          </a:stretch>
        </p:blipFill>
        <p:spPr bwMode="auto">
          <a:xfrm>
            <a:off x="1907704" y="4437112"/>
            <a:ext cx="1738277" cy="2232248"/>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a:bodyPr>
          <a:lstStyle/>
          <a:p>
            <a:r>
              <a:rPr lang="en-GB" dirty="0" smtClean="0"/>
              <a:t>Task 4</a:t>
            </a:r>
            <a:endParaRPr lang="en-GB" dirty="0"/>
          </a:p>
        </p:txBody>
      </p:sp>
      <p:sp>
        <p:nvSpPr>
          <p:cNvPr id="3" name="Content Placeholder 2"/>
          <p:cNvSpPr>
            <a:spLocks noGrp="1"/>
          </p:cNvSpPr>
          <p:nvPr>
            <p:ph idx="1"/>
          </p:nvPr>
        </p:nvSpPr>
        <p:spPr>
          <a:xfrm>
            <a:off x="323528" y="1196752"/>
            <a:ext cx="8568952" cy="5400600"/>
          </a:xfrm>
        </p:spPr>
        <p:txBody>
          <a:bodyPr>
            <a:noAutofit/>
          </a:bodyPr>
          <a:lstStyle/>
          <a:p>
            <a:pPr lvl="0">
              <a:buNone/>
            </a:pPr>
            <a:r>
              <a:rPr lang="en-US" sz="2400" dirty="0" smtClean="0"/>
              <a:t>Take two numbers and multiply them together</a:t>
            </a:r>
          </a:p>
          <a:p>
            <a:pPr>
              <a:buNone/>
            </a:pPr>
            <a:r>
              <a:rPr lang="en-US" sz="2400" dirty="0" smtClean="0">
                <a:solidFill>
                  <a:srgbClr val="FF0000"/>
                </a:solidFill>
              </a:rPr>
              <a:t>: </a:t>
            </a:r>
            <a:r>
              <a:rPr lang="en-US" sz="2400" dirty="0" err="1" smtClean="0">
                <a:solidFill>
                  <a:srgbClr val="FF0000"/>
                </a:solidFill>
              </a:rPr>
              <a:t>mult</a:t>
            </a:r>
            <a:r>
              <a:rPr lang="en-US" sz="2400" dirty="0" smtClean="0">
                <a:solidFill>
                  <a:srgbClr val="FF0000"/>
                </a:solidFill>
              </a:rPr>
              <a:t> * ;</a:t>
            </a:r>
          </a:p>
          <a:p>
            <a:pPr>
              <a:buNone/>
            </a:pPr>
            <a:r>
              <a:rPr lang="en-US" sz="2400" dirty="0" smtClean="0"/>
              <a:t> </a:t>
            </a:r>
          </a:p>
          <a:p>
            <a:pPr lvl="0">
              <a:buNone/>
            </a:pPr>
            <a:r>
              <a:rPr lang="en-US" sz="2400" dirty="0" smtClean="0"/>
              <a:t>Take a number of centimeters and convert to millimeters</a:t>
            </a:r>
          </a:p>
          <a:p>
            <a:pPr>
              <a:buNone/>
            </a:pPr>
            <a:r>
              <a:rPr lang="en-US" sz="2400" dirty="0" smtClean="0">
                <a:solidFill>
                  <a:srgbClr val="FF0000"/>
                </a:solidFill>
              </a:rPr>
              <a:t>: cm&gt;mm 10 * ;</a:t>
            </a:r>
          </a:p>
          <a:p>
            <a:pPr>
              <a:buNone/>
            </a:pPr>
            <a:r>
              <a:rPr lang="en-US" sz="2400" dirty="0" smtClean="0"/>
              <a:t> </a:t>
            </a:r>
          </a:p>
          <a:p>
            <a:pPr lvl="0">
              <a:buNone/>
            </a:pPr>
            <a:r>
              <a:rPr lang="en-US" sz="2400" dirty="0" smtClean="0"/>
              <a:t>Take  a number and test whether it is even ( leave -1 on the stack if it is, 0 if it isn't) </a:t>
            </a:r>
          </a:p>
          <a:p>
            <a:pPr>
              <a:buNone/>
            </a:pPr>
            <a:r>
              <a:rPr lang="en-US" sz="2400" dirty="0" smtClean="0">
                <a:solidFill>
                  <a:srgbClr val="FF0000"/>
                </a:solidFill>
              </a:rPr>
              <a:t>: </a:t>
            </a:r>
            <a:r>
              <a:rPr lang="en-US" sz="2400" dirty="0" err="1" smtClean="0">
                <a:solidFill>
                  <a:srgbClr val="FF0000"/>
                </a:solidFill>
              </a:rPr>
              <a:t>isEven</a:t>
            </a:r>
            <a:r>
              <a:rPr lang="en-US" sz="2400" dirty="0" smtClean="0">
                <a:solidFill>
                  <a:srgbClr val="FF0000"/>
                </a:solidFill>
              </a:rPr>
              <a:t> 2 mod 0 = ;</a:t>
            </a:r>
          </a:p>
          <a:p>
            <a:pPr>
              <a:buNone/>
            </a:pPr>
            <a:r>
              <a:rPr lang="en-US" sz="2400" dirty="0" smtClean="0"/>
              <a:t> </a:t>
            </a:r>
          </a:p>
          <a:p>
            <a:pPr lvl="0">
              <a:buNone/>
            </a:pPr>
            <a:r>
              <a:rPr lang="en-US" sz="2400" dirty="0" smtClean="0"/>
              <a:t>Take a number and multiply it by itself.</a:t>
            </a:r>
          </a:p>
          <a:p>
            <a:pPr>
              <a:buNone/>
            </a:pPr>
            <a:r>
              <a:rPr lang="en-US" sz="2400" dirty="0" smtClean="0">
                <a:solidFill>
                  <a:srgbClr val="FF0000"/>
                </a:solidFill>
              </a:rPr>
              <a:t>: square dup * ;</a:t>
            </a:r>
            <a:endParaRPr lang="en-US" sz="2400" dirty="0">
              <a:solidFill>
                <a:srgbClr val="FF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627784" y="1268760"/>
            <a:ext cx="4325847" cy="3744416"/>
          </a:xfrm>
          <a:prstGeom prst="rect">
            <a:avLst/>
          </a:prstGeom>
          <a:noFill/>
          <a:ln w="9525">
            <a:noFill/>
            <a:miter lim="800000"/>
            <a:headEnd/>
            <a:tailEnd/>
          </a:ln>
        </p:spPr>
      </p:pic>
      <p:sp>
        <p:nvSpPr>
          <p:cNvPr id="5" name="Rectangle 4"/>
          <p:cNvSpPr/>
          <p:nvPr/>
        </p:nvSpPr>
        <p:spPr>
          <a:xfrm>
            <a:off x="611560" y="332656"/>
            <a:ext cx="8280920" cy="646331"/>
          </a:xfrm>
          <a:prstGeom prst="rect">
            <a:avLst/>
          </a:prstGeom>
        </p:spPr>
        <p:txBody>
          <a:bodyPr wrap="square">
            <a:spAutoFit/>
          </a:bodyPr>
          <a:lstStyle/>
          <a:p>
            <a:r>
              <a:rPr lang="en-US" sz="3600" dirty="0" smtClean="0">
                <a:latin typeface="Arial" pitchFamily="34" charset="0"/>
                <a:cs typeface="Arial" pitchFamily="34" charset="0"/>
                <a:hlinkClick r:id="rId3"/>
              </a:rPr>
              <a:t>https://peterhigginson.co.uk/ARMlite/</a:t>
            </a:r>
            <a:endParaRPr lang="en-GB" sz="3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60648"/>
            <a:ext cx="8229600" cy="6597352"/>
          </a:xfrm>
        </p:spPr>
        <p:txBody>
          <a:bodyPr>
            <a:normAutofit fontScale="62500" lnSpcReduction="20000"/>
          </a:bodyPr>
          <a:lstStyle/>
          <a:p>
            <a:pPr>
              <a:buNone/>
            </a:pPr>
            <a:r>
              <a:rPr lang="en-GB" dirty="0" smtClean="0">
                <a:latin typeface="Courier New" pitchFamily="49" charset="0"/>
                <a:cs typeface="Courier New" pitchFamily="49" charset="0"/>
              </a:rPr>
              <a:t>			MOV R0,#isr1</a:t>
            </a:r>
          </a:p>
          <a:p>
            <a:pPr>
              <a:buNone/>
            </a:pPr>
            <a:r>
              <a:rPr lang="en-GB" dirty="0" smtClean="0">
                <a:latin typeface="Courier New" pitchFamily="49" charset="0"/>
                <a:cs typeface="Courier New" pitchFamily="49" charset="0"/>
              </a:rPr>
              <a:t>      	STR R0,.PinISR</a:t>
            </a:r>
          </a:p>
          <a:p>
            <a:pPr>
              <a:buNone/>
            </a:pPr>
            <a:r>
              <a:rPr lang="en-GB" dirty="0" smtClean="0">
                <a:latin typeface="Courier New" pitchFamily="49" charset="0"/>
                <a:cs typeface="Courier New" pitchFamily="49" charset="0"/>
              </a:rPr>
              <a:t>      	MOV R0,#1</a:t>
            </a:r>
          </a:p>
          <a:p>
            <a:pPr>
              <a:buNone/>
            </a:pPr>
            <a:r>
              <a:rPr lang="en-GB" dirty="0" smtClean="0">
                <a:latin typeface="Courier New" pitchFamily="49" charset="0"/>
                <a:cs typeface="Courier New" pitchFamily="49" charset="0"/>
              </a:rPr>
              <a:t>      	STR R0,.PinMask</a:t>
            </a:r>
          </a:p>
          <a:p>
            <a:pPr>
              <a:buNone/>
            </a:pPr>
            <a:r>
              <a:rPr lang="en-GB" dirty="0" smtClean="0">
                <a:latin typeface="Courier New" pitchFamily="49" charset="0"/>
                <a:cs typeface="Courier New" pitchFamily="49" charset="0"/>
              </a:rPr>
              <a:t>      	STR R0,.InterruptRegister</a:t>
            </a:r>
          </a:p>
          <a:p>
            <a:pPr>
              <a:buNone/>
            </a:pPr>
            <a:r>
              <a:rPr lang="en-GB" dirty="0" smtClean="0">
                <a:latin typeface="Courier New" pitchFamily="49" charset="0"/>
                <a:cs typeface="Courier New" pitchFamily="49" charset="0"/>
              </a:rPr>
              <a:t>start: 	</a:t>
            </a:r>
            <a:r>
              <a:rPr lang="en-GB" dirty="0" err="1" smtClean="0">
                <a:latin typeface="Courier New" pitchFamily="49" charset="0"/>
                <a:cs typeface="Courier New" pitchFamily="49" charset="0"/>
              </a:rPr>
              <a:t>mov</a:t>
            </a:r>
            <a:r>
              <a:rPr lang="en-GB" dirty="0" smtClean="0">
                <a:latin typeface="Courier New" pitchFamily="49" charset="0"/>
                <a:cs typeface="Courier New" pitchFamily="49" charset="0"/>
              </a:rPr>
              <a:t> r0,#0</a:t>
            </a:r>
          </a:p>
          <a:p>
            <a:pPr>
              <a:buNone/>
            </a:pPr>
            <a:r>
              <a:rPr lang="en-GB" dirty="0" smtClean="0">
                <a:latin typeface="Courier New" pitchFamily="49" charset="0"/>
                <a:cs typeface="Courier New" pitchFamily="49" charset="0"/>
              </a:rPr>
              <a:t>outer: 	add r0,r0,#1</a:t>
            </a:r>
          </a:p>
          <a:p>
            <a:pPr>
              <a:buNone/>
            </a:pPr>
            <a:r>
              <a:rPr lang="en-GB" dirty="0" smtClean="0">
                <a:latin typeface="Courier New" pitchFamily="49" charset="0"/>
                <a:cs typeface="Courier New" pitchFamily="49" charset="0"/>
              </a:rPr>
              <a:t>      	</a:t>
            </a:r>
            <a:r>
              <a:rPr lang="en-GB" dirty="0" err="1" smtClean="0">
                <a:latin typeface="Courier New" pitchFamily="49" charset="0"/>
                <a:cs typeface="Courier New" pitchFamily="49" charset="0"/>
              </a:rPr>
              <a:t>mov</a:t>
            </a:r>
            <a:r>
              <a:rPr lang="en-GB" dirty="0" smtClean="0">
                <a:latin typeface="Courier New" pitchFamily="49" charset="0"/>
                <a:cs typeface="Courier New" pitchFamily="49" charset="0"/>
              </a:rPr>
              <a:t> r1,#0</a:t>
            </a:r>
          </a:p>
          <a:p>
            <a:pPr>
              <a:buNone/>
            </a:pPr>
            <a:r>
              <a:rPr lang="en-GB" dirty="0" smtClean="0">
                <a:latin typeface="Courier New" pitchFamily="49" charset="0"/>
                <a:cs typeface="Courier New" pitchFamily="49" charset="0"/>
              </a:rPr>
              <a:t>inner: 	add r1,r1,#1</a:t>
            </a:r>
          </a:p>
          <a:p>
            <a:pPr>
              <a:buNone/>
            </a:pPr>
            <a:r>
              <a:rPr lang="en-GB" dirty="0" smtClean="0">
                <a:latin typeface="Courier New" pitchFamily="49" charset="0"/>
                <a:cs typeface="Courier New" pitchFamily="49" charset="0"/>
              </a:rPr>
              <a:t>      	</a:t>
            </a:r>
            <a:r>
              <a:rPr lang="en-GB" dirty="0" err="1" smtClean="0">
                <a:latin typeface="Courier New" pitchFamily="49" charset="0"/>
                <a:cs typeface="Courier New" pitchFamily="49" charset="0"/>
              </a:rPr>
              <a:t>cmp</a:t>
            </a:r>
            <a:r>
              <a:rPr lang="en-GB" dirty="0" smtClean="0">
                <a:latin typeface="Courier New" pitchFamily="49" charset="0"/>
                <a:cs typeface="Courier New" pitchFamily="49" charset="0"/>
              </a:rPr>
              <a:t> r1,#12</a:t>
            </a:r>
          </a:p>
          <a:p>
            <a:pPr>
              <a:buNone/>
            </a:pPr>
            <a:r>
              <a:rPr lang="en-GB" dirty="0" smtClean="0">
                <a:latin typeface="Courier New" pitchFamily="49" charset="0"/>
                <a:cs typeface="Courier New" pitchFamily="49" charset="0"/>
              </a:rPr>
              <a:t>      	</a:t>
            </a:r>
            <a:r>
              <a:rPr lang="en-GB" dirty="0" err="1" smtClean="0">
                <a:latin typeface="Courier New" pitchFamily="49" charset="0"/>
                <a:cs typeface="Courier New" pitchFamily="49" charset="0"/>
              </a:rPr>
              <a:t>str</a:t>
            </a:r>
            <a:r>
              <a:rPr lang="en-GB" dirty="0" smtClean="0">
                <a:latin typeface="Courier New" pitchFamily="49" charset="0"/>
                <a:cs typeface="Courier New" pitchFamily="49" charset="0"/>
              </a:rPr>
              <a:t> r0,.WriteUnsignedNum</a:t>
            </a:r>
          </a:p>
          <a:p>
            <a:pPr>
              <a:buNone/>
            </a:pPr>
            <a:r>
              <a:rPr lang="en-GB" dirty="0" smtClean="0">
                <a:latin typeface="Courier New" pitchFamily="49" charset="0"/>
                <a:cs typeface="Courier New" pitchFamily="49" charset="0"/>
              </a:rPr>
              <a:t>      	</a:t>
            </a:r>
            <a:r>
              <a:rPr lang="en-GB" dirty="0" err="1" smtClean="0">
                <a:latin typeface="Courier New" pitchFamily="49" charset="0"/>
                <a:cs typeface="Courier New" pitchFamily="49" charset="0"/>
              </a:rPr>
              <a:t>bne</a:t>
            </a:r>
            <a:r>
              <a:rPr lang="en-GB" dirty="0" smtClean="0">
                <a:latin typeface="Courier New" pitchFamily="49" charset="0"/>
                <a:cs typeface="Courier New" pitchFamily="49" charset="0"/>
              </a:rPr>
              <a:t> inner</a:t>
            </a:r>
          </a:p>
          <a:p>
            <a:pPr>
              <a:buNone/>
            </a:pPr>
            <a:r>
              <a:rPr lang="en-GB" dirty="0" smtClean="0">
                <a:latin typeface="Courier New" pitchFamily="49" charset="0"/>
                <a:cs typeface="Courier New" pitchFamily="49" charset="0"/>
              </a:rPr>
              <a:t>      	</a:t>
            </a:r>
            <a:r>
              <a:rPr lang="en-GB" dirty="0" err="1" smtClean="0">
                <a:latin typeface="Courier New" pitchFamily="49" charset="0"/>
                <a:cs typeface="Courier New" pitchFamily="49" charset="0"/>
              </a:rPr>
              <a:t>cmp</a:t>
            </a:r>
            <a:r>
              <a:rPr lang="en-GB" dirty="0" smtClean="0">
                <a:latin typeface="Courier New" pitchFamily="49" charset="0"/>
                <a:cs typeface="Courier New" pitchFamily="49" charset="0"/>
              </a:rPr>
              <a:t> r0,#12</a:t>
            </a:r>
          </a:p>
          <a:p>
            <a:pPr>
              <a:buNone/>
            </a:pPr>
            <a:r>
              <a:rPr lang="en-GB" dirty="0" smtClean="0">
                <a:latin typeface="Courier New" pitchFamily="49" charset="0"/>
                <a:cs typeface="Courier New" pitchFamily="49" charset="0"/>
              </a:rPr>
              <a:t>      	</a:t>
            </a:r>
            <a:r>
              <a:rPr lang="en-GB" dirty="0" err="1" smtClean="0">
                <a:latin typeface="Courier New" pitchFamily="49" charset="0"/>
                <a:cs typeface="Courier New" pitchFamily="49" charset="0"/>
              </a:rPr>
              <a:t>bne</a:t>
            </a:r>
            <a:r>
              <a:rPr lang="en-GB" dirty="0" smtClean="0">
                <a:latin typeface="Courier New" pitchFamily="49" charset="0"/>
                <a:cs typeface="Courier New" pitchFamily="49" charset="0"/>
              </a:rPr>
              <a:t> outer</a:t>
            </a:r>
          </a:p>
          <a:p>
            <a:pPr>
              <a:buNone/>
            </a:pPr>
            <a:r>
              <a:rPr lang="en-GB" dirty="0" smtClean="0">
                <a:latin typeface="Courier New" pitchFamily="49" charset="0"/>
                <a:cs typeface="Courier New" pitchFamily="49" charset="0"/>
              </a:rPr>
              <a:t>      	b start</a:t>
            </a:r>
          </a:p>
          <a:p>
            <a:pPr>
              <a:buNone/>
            </a:pPr>
            <a:r>
              <a:rPr lang="en-GB" dirty="0" smtClean="0">
                <a:latin typeface="Courier New" pitchFamily="49" charset="0"/>
                <a:cs typeface="Courier New" pitchFamily="49" charset="0"/>
              </a:rPr>
              <a:t>isr1: 	push {r0}</a:t>
            </a:r>
          </a:p>
          <a:p>
            <a:pPr>
              <a:buNone/>
            </a:pPr>
            <a:r>
              <a:rPr lang="en-GB" dirty="0" smtClean="0">
                <a:latin typeface="Courier New" pitchFamily="49" charset="0"/>
                <a:cs typeface="Courier New" pitchFamily="49" charset="0"/>
              </a:rPr>
              <a:t>      	</a:t>
            </a:r>
            <a:r>
              <a:rPr lang="en-GB" dirty="0" err="1" smtClean="0">
                <a:latin typeface="Courier New" pitchFamily="49" charset="0"/>
                <a:cs typeface="Courier New" pitchFamily="49" charset="0"/>
              </a:rPr>
              <a:t>mov</a:t>
            </a:r>
            <a:r>
              <a:rPr lang="en-GB" dirty="0" smtClean="0">
                <a:latin typeface="Courier New" pitchFamily="49" charset="0"/>
                <a:cs typeface="Courier New" pitchFamily="49" charset="0"/>
              </a:rPr>
              <a:t> r0,#1</a:t>
            </a:r>
          </a:p>
          <a:p>
            <a:pPr>
              <a:buNone/>
            </a:pPr>
            <a:r>
              <a:rPr lang="en-GB" dirty="0" smtClean="0">
                <a:latin typeface="Courier New" pitchFamily="49" charset="0"/>
                <a:cs typeface="Courier New" pitchFamily="49" charset="0"/>
              </a:rPr>
              <a:t>      	</a:t>
            </a:r>
            <a:r>
              <a:rPr lang="en-GB" dirty="0" err="1" smtClean="0">
                <a:latin typeface="Courier New" pitchFamily="49" charset="0"/>
                <a:cs typeface="Courier New" pitchFamily="49" charset="0"/>
              </a:rPr>
              <a:t>str</a:t>
            </a:r>
            <a:r>
              <a:rPr lang="en-GB" dirty="0" smtClean="0">
                <a:latin typeface="Courier New" pitchFamily="49" charset="0"/>
                <a:cs typeface="Courier New" pitchFamily="49" charset="0"/>
              </a:rPr>
              <a:t> r0,testLocation</a:t>
            </a:r>
          </a:p>
          <a:p>
            <a:pPr>
              <a:buNone/>
            </a:pPr>
            <a:r>
              <a:rPr lang="en-GB" dirty="0" smtClean="0">
                <a:latin typeface="Courier New" pitchFamily="49" charset="0"/>
                <a:cs typeface="Courier New" pitchFamily="49" charset="0"/>
              </a:rPr>
              <a:t>      	pop {r0}</a:t>
            </a:r>
          </a:p>
          <a:p>
            <a:pPr>
              <a:buNone/>
            </a:pPr>
            <a:r>
              <a:rPr lang="en-GB" dirty="0" smtClean="0">
                <a:latin typeface="Courier New" pitchFamily="49" charset="0"/>
                <a:cs typeface="Courier New" pitchFamily="49" charset="0"/>
              </a:rPr>
              <a:t>      	</a:t>
            </a:r>
            <a:r>
              <a:rPr lang="en-GB" dirty="0" err="1" smtClean="0">
                <a:latin typeface="Courier New" pitchFamily="49" charset="0"/>
                <a:cs typeface="Courier New" pitchFamily="49" charset="0"/>
              </a:rPr>
              <a:t>rfe</a:t>
            </a:r>
            <a:endParaRPr lang="en-GB" dirty="0" smtClean="0">
              <a:latin typeface="Courier New" pitchFamily="49" charset="0"/>
              <a:cs typeface="Courier New" pitchFamily="49" charset="0"/>
            </a:endParaRPr>
          </a:p>
          <a:p>
            <a:pPr>
              <a:buNone/>
            </a:pPr>
            <a:r>
              <a:rPr lang="en-GB" dirty="0" err="1" smtClean="0">
                <a:latin typeface="Courier New" pitchFamily="49" charset="0"/>
                <a:cs typeface="Courier New" pitchFamily="49" charset="0"/>
              </a:rPr>
              <a:t>testLocation</a:t>
            </a:r>
            <a:r>
              <a:rPr lang="en-GB" dirty="0" smtClean="0">
                <a:latin typeface="Courier New" pitchFamily="49" charset="0"/>
                <a:cs typeface="Courier New" pitchFamily="49" charset="0"/>
              </a:rPr>
              <a:t>: .WORD 0xffffffff</a:t>
            </a:r>
            <a:endParaRPr lang="en-GB"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Suggested teaching strategy</a:t>
            </a:r>
            <a:endParaRPr lang="en-GB"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GB" dirty="0" smtClean="0"/>
              <a:t>FDE</a:t>
            </a:r>
          </a:p>
          <a:p>
            <a:pPr marL="514350" indent="-514350">
              <a:buFont typeface="+mj-lt"/>
              <a:buAutoNum type="arabicPeriod"/>
            </a:pPr>
            <a:r>
              <a:rPr lang="en-GB" dirty="0" smtClean="0"/>
              <a:t>Abstract data type</a:t>
            </a:r>
          </a:p>
          <a:p>
            <a:pPr marL="514350" indent="-514350">
              <a:buFont typeface="+mj-lt"/>
              <a:buAutoNum type="arabicPeriod"/>
            </a:pPr>
            <a:r>
              <a:rPr lang="en-GB" dirty="0" smtClean="0"/>
              <a:t>Reverse Polish Notation (AQA)</a:t>
            </a:r>
          </a:p>
          <a:p>
            <a:pPr marL="514350" indent="-514350">
              <a:buFont typeface="+mj-lt"/>
              <a:buAutoNum type="arabicPeriod"/>
            </a:pPr>
            <a:r>
              <a:rPr lang="en-GB" dirty="0" smtClean="0"/>
              <a:t>Tree traversal</a:t>
            </a:r>
          </a:p>
          <a:p>
            <a:pPr marL="514350" indent="-514350">
              <a:buFont typeface="+mj-lt"/>
              <a:buAutoNum type="arabicPeriod"/>
            </a:pPr>
            <a:r>
              <a:rPr lang="en-GB" dirty="0" smtClean="0"/>
              <a:t>Depth first graph traversal</a:t>
            </a:r>
          </a:p>
          <a:p>
            <a:pPr marL="514350" indent="-514350">
              <a:buFont typeface="+mj-lt"/>
              <a:buAutoNum type="arabicPeriod"/>
            </a:pPr>
            <a:r>
              <a:rPr lang="en-GB" dirty="0" smtClean="0"/>
              <a:t>Subroutines</a:t>
            </a:r>
          </a:p>
          <a:p>
            <a:pPr marL="514350" indent="-514350">
              <a:buFont typeface="+mj-lt"/>
              <a:buAutoNum type="arabicPeriod"/>
            </a:pPr>
            <a:r>
              <a:rPr lang="en-GB" dirty="0" smtClean="0"/>
              <a:t>Interrupt Service Routines</a:t>
            </a:r>
          </a:p>
          <a:p>
            <a:pPr marL="514350" indent="-514350">
              <a:buFont typeface="+mj-lt"/>
              <a:buAutoNum type="arabicPeriod"/>
            </a:pPr>
            <a:r>
              <a:rPr lang="en-GB" dirty="0" smtClean="0"/>
              <a:t>The stack frame</a:t>
            </a:r>
          </a:p>
          <a:p>
            <a:pPr marL="514350" indent="-514350">
              <a:buFont typeface="+mj-lt"/>
              <a:buAutoNum type="arabicPeriod"/>
            </a:pPr>
            <a:r>
              <a:rPr lang="en-GB" dirty="0" smtClean="0"/>
              <a:t>Recursion</a:t>
            </a:r>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(OCR) Reflect </a:t>
            </a:r>
            <a:r>
              <a:rPr lang="en-GB" dirty="0" smtClean="0"/>
              <a:t>– how do the following relate to the stack?</a:t>
            </a:r>
            <a:endParaRPr lang="en-GB" dirty="0"/>
          </a:p>
        </p:txBody>
      </p:sp>
      <p:sp>
        <p:nvSpPr>
          <p:cNvPr id="3" name="Content Placeholder 2"/>
          <p:cNvSpPr>
            <a:spLocks noGrp="1"/>
          </p:cNvSpPr>
          <p:nvPr>
            <p:ph idx="1"/>
          </p:nvPr>
        </p:nvSpPr>
        <p:spPr/>
        <p:txBody>
          <a:bodyPr>
            <a:normAutofit fontScale="92500"/>
          </a:bodyPr>
          <a:lstStyle/>
          <a:p>
            <a:r>
              <a:rPr lang="en-GB" dirty="0" smtClean="0"/>
              <a:t>2.2.1 Programming Techniques - Recursion</a:t>
            </a:r>
          </a:p>
          <a:p>
            <a:r>
              <a:rPr lang="en-GB" dirty="0" smtClean="0"/>
              <a:t>2.2.2 Computational Methods - Backtracking</a:t>
            </a:r>
          </a:p>
          <a:p>
            <a:r>
              <a:rPr lang="en-GB" dirty="0" smtClean="0"/>
              <a:t>2.3.1 </a:t>
            </a:r>
            <a:r>
              <a:rPr lang="en-US" dirty="0" smtClean="0"/>
              <a:t>e) Algorithms for the main data structures, (stacks, queues, trees, linked lists, depth-first (post-order) and breadth-first traversal of trees</a:t>
            </a:r>
            <a:endParaRPr lang="en-GB" dirty="0" smtClean="0"/>
          </a:p>
          <a:p>
            <a:r>
              <a:rPr lang="en-GB" dirty="0" smtClean="0"/>
              <a:t>1.2.1 I</a:t>
            </a:r>
            <a:r>
              <a:rPr lang="en-US" dirty="0" err="1" smtClean="0"/>
              <a:t>nterrupts</a:t>
            </a:r>
            <a:r>
              <a:rPr lang="en-US" dirty="0" smtClean="0"/>
              <a:t>, the role of interrupts and Interrupt Service Routines (ISR), role within the Fetch-Decode-Execute Cycle</a:t>
            </a:r>
            <a:endParaRPr lang="en-GB"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(AQA) </a:t>
            </a:r>
            <a:r>
              <a:rPr lang="en-GB" dirty="0" smtClean="0"/>
              <a:t>Reflect – how do the following relate to the stack?</a:t>
            </a:r>
            <a:endParaRPr lang="en-GB" dirty="0">
              <a:latin typeface="Arial" pitchFamily="34" charset="0"/>
              <a:cs typeface="Arial" pitchFamily="34" charset="0"/>
            </a:endParaRPr>
          </a:p>
        </p:txBody>
      </p:sp>
      <p:sp>
        <p:nvSpPr>
          <p:cNvPr id="3" name="Content Placeholder 2"/>
          <p:cNvSpPr>
            <a:spLocks noGrp="1"/>
          </p:cNvSpPr>
          <p:nvPr>
            <p:ph idx="1"/>
          </p:nvPr>
        </p:nvSpPr>
        <p:spPr>
          <a:xfrm>
            <a:off x="251520" y="1600200"/>
            <a:ext cx="8686800" cy="4525963"/>
          </a:xfrm>
        </p:spPr>
        <p:txBody>
          <a:bodyPr>
            <a:normAutofit lnSpcReduction="10000"/>
          </a:bodyPr>
          <a:lstStyle/>
          <a:p>
            <a:r>
              <a:rPr lang="en-GB" dirty="0" smtClean="0">
                <a:latin typeface="Arial" pitchFamily="34" charset="0"/>
                <a:cs typeface="Arial" pitchFamily="34" charset="0"/>
              </a:rPr>
              <a:t>4.1.1.15 Role of stack frames in subroutine calls</a:t>
            </a:r>
          </a:p>
          <a:p>
            <a:r>
              <a:rPr lang="en-GB" dirty="0" smtClean="0">
                <a:latin typeface="Arial" pitchFamily="34" charset="0"/>
                <a:cs typeface="Arial" pitchFamily="34" charset="0"/>
              </a:rPr>
              <a:t>4.1.1.16 Recursive techniques</a:t>
            </a:r>
          </a:p>
          <a:p>
            <a:r>
              <a:rPr lang="en-GB" dirty="0" smtClean="0">
                <a:latin typeface="Arial" pitchFamily="34" charset="0"/>
                <a:cs typeface="Arial" pitchFamily="34" charset="0"/>
              </a:rPr>
              <a:t>4.2.1.4 Abstract data types/structures</a:t>
            </a:r>
          </a:p>
          <a:p>
            <a:r>
              <a:rPr lang="en-GB" dirty="0" smtClean="0">
                <a:latin typeface="Arial" pitchFamily="34" charset="0"/>
                <a:cs typeface="Arial" pitchFamily="34" charset="0"/>
              </a:rPr>
              <a:t>4.3.1 </a:t>
            </a:r>
            <a:r>
              <a:rPr lang="en-GB" dirty="0" smtClean="0">
                <a:latin typeface="Arial" pitchFamily="34" charset="0"/>
                <a:cs typeface="Arial" pitchFamily="34" charset="0"/>
              </a:rPr>
              <a:t>Graph traversal</a:t>
            </a:r>
          </a:p>
          <a:p>
            <a:r>
              <a:rPr lang="en-GB" dirty="0" smtClean="0">
                <a:latin typeface="Arial" pitchFamily="34" charset="0"/>
                <a:cs typeface="Arial" pitchFamily="34" charset="0"/>
              </a:rPr>
              <a:t>4.3.2 Tree traversal</a:t>
            </a:r>
          </a:p>
          <a:p>
            <a:r>
              <a:rPr lang="en-GB" dirty="0" smtClean="0">
                <a:latin typeface="Arial" pitchFamily="34" charset="0"/>
                <a:cs typeface="Arial" pitchFamily="34" charset="0"/>
              </a:rPr>
              <a:t>4.3.3 Reverse Polish Notation</a:t>
            </a:r>
          </a:p>
          <a:p>
            <a:r>
              <a:rPr lang="en-GB" dirty="0" smtClean="0">
                <a:latin typeface="Arial" pitchFamily="34" charset="0"/>
                <a:cs typeface="Arial" pitchFamily="34" charset="0"/>
              </a:rPr>
              <a:t>4.7.3.6 I</a:t>
            </a:r>
            <a:r>
              <a:rPr lang="en-US" dirty="0" err="1" smtClean="0">
                <a:latin typeface="Arial" pitchFamily="34" charset="0"/>
                <a:cs typeface="Arial" pitchFamily="34" charset="0"/>
              </a:rPr>
              <a:t>nterrupts</a:t>
            </a:r>
            <a:endParaRPr lang="en-GB"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229600" cy="1143000"/>
          </a:xfrm>
        </p:spPr>
        <p:txBody>
          <a:bodyPr/>
          <a:lstStyle/>
          <a:p>
            <a:r>
              <a:rPr lang="en-GB" dirty="0" smtClean="0"/>
              <a:t>The stack is:</a:t>
            </a:r>
            <a:endParaRPr lang="en-GB" dirty="0"/>
          </a:p>
        </p:txBody>
      </p:sp>
      <p:sp>
        <p:nvSpPr>
          <p:cNvPr id="3" name="Content Placeholder 2"/>
          <p:cNvSpPr>
            <a:spLocks noGrp="1"/>
          </p:cNvSpPr>
          <p:nvPr>
            <p:ph idx="1"/>
          </p:nvPr>
        </p:nvSpPr>
        <p:spPr>
          <a:xfrm>
            <a:off x="457200" y="1412776"/>
            <a:ext cx="8686800" cy="4525963"/>
          </a:xfrm>
        </p:spPr>
        <p:txBody>
          <a:bodyPr/>
          <a:lstStyle/>
          <a:p>
            <a:r>
              <a:rPr lang="en-GB" dirty="0" smtClean="0"/>
              <a:t>A data structure you can use in high level programming languages to do backtracking, manage tree traversal and other tasks</a:t>
            </a:r>
          </a:p>
          <a:p>
            <a:r>
              <a:rPr lang="en-GB" dirty="0" smtClean="0"/>
              <a:t>A way of passing parameters to subroutines</a:t>
            </a:r>
          </a:p>
          <a:p>
            <a:r>
              <a:rPr lang="en-GB" dirty="0" smtClean="0"/>
              <a:t>A way of storing return addresses in subroutines and during recursion</a:t>
            </a:r>
          </a:p>
          <a:p>
            <a:r>
              <a:rPr lang="en-GB" dirty="0" smtClean="0"/>
              <a:t>A way of saving register values during interrupt service routines</a:t>
            </a:r>
          </a:p>
          <a:p>
            <a:endParaRPr lang="en-GB" dirty="0" smtClean="0"/>
          </a:p>
          <a:p>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itchFamily="34" charset="0"/>
                <a:cs typeface="Arial" pitchFamily="34" charset="0"/>
              </a:rPr>
              <a:t>Stacks - OCR</a:t>
            </a:r>
            <a:endParaRPr lang="en-GB" dirty="0">
              <a:latin typeface="Arial" pitchFamily="34" charset="0"/>
              <a:cs typeface="Arial" pitchFamily="34" charset="0"/>
            </a:endParaRPr>
          </a:p>
        </p:txBody>
      </p:sp>
      <p:sp>
        <p:nvSpPr>
          <p:cNvPr id="3" name="Content Placeholder 2"/>
          <p:cNvSpPr>
            <a:spLocks noGrp="1"/>
          </p:cNvSpPr>
          <p:nvPr>
            <p:ph idx="1"/>
          </p:nvPr>
        </p:nvSpPr>
        <p:spPr>
          <a:xfrm>
            <a:off x="251520" y="1340768"/>
            <a:ext cx="8676456" cy="4525963"/>
          </a:xfrm>
        </p:spPr>
        <p:txBody>
          <a:bodyPr>
            <a:noAutofit/>
          </a:bodyPr>
          <a:lstStyle/>
          <a:p>
            <a:pPr>
              <a:lnSpc>
                <a:spcPct val="110000"/>
              </a:lnSpc>
            </a:pPr>
            <a:r>
              <a:rPr lang="en-GB" sz="3000" dirty="0" smtClean="0"/>
              <a:t>1.4.2 Data Structures – The stack</a:t>
            </a:r>
          </a:p>
          <a:p>
            <a:pPr>
              <a:lnSpc>
                <a:spcPct val="110000"/>
              </a:lnSpc>
            </a:pPr>
            <a:r>
              <a:rPr lang="en-GB" sz="3000" dirty="0" smtClean="0"/>
              <a:t>2.2.1 Programming Techniques - Recursion</a:t>
            </a:r>
          </a:p>
          <a:p>
            <a:pPr>
              <a:lnSpc>
                <a:spcPct val="110000"/>
              </a:lnSpc>
            </a:pPr>
            <a:r>
              <a:rPr lang="en-GB" sz="3000" dirty="0" smtClean="0"/>
              <a:t>2.2.2 Computational Methods - Backtracking</a:t>
            </a:r>
          </a:p>
          <a:p>
            <a:pPr>
              <a:lnSpc>
                <a:spcPct val="110000"/>
              </a:lnSpc>
            </a:pPr>
            <a:r>
              <a:rPr lang="en-GB" sz="3000" dirty="0" smtClean="0"/>
              <a:t>2.3.1 </a:t>
            </a:r>
            <a:r>
              <a:rPr lang="en-US" sz="3000" dirty="0" smtClean="0"/>
              <a:t>e) Algorithms for the main data structures, </a:t>
            </a:r>
            <a:r>
              <a:rPr lang="en-US" sz="3000" dirty="0" smtClean="0"/>
              <a:t>and </a:t>
            </a:r>
            <a:r>
              <a:rPr lang="en-US" sz="3000" dirty="0" smtClean="0"/>
              <a:t>breadth-first traversal of trees</a:t>
            </a:r>
            <a:endParaRPr lang="en-GB" sz="3000" dirty="0" smtClean="0"/>
          </a:p>
          <a:p>
            <a:pPr>
              <a:lnSpc>
                <a:spcPct val="110000"/>
              </a:lnSpc>
            </a:pPr>
            <a:r>
              <a:rPr lang="en-GB" sz="3000" dirty="0" smtClean="0"/>
              <a:t>1.2.1 I</a:t>
            </a:r>
            <a:r>
              <a:rPr lang="en-US" sz="3000" dirty="0" err="1" smtClean="0"/>
              <a:t>nterrupts</a:t>
            </a:r>
            <a:r>
              <a:rPr lang="en-US" sz="3000" dirty="0" smtClean="0"/>
              <a:t>, the role of interrupts and Interrupt Service Routines (ISR), role within the Fetch-Decode-Execute Cycle</a:t>
            </a:r>
            <a:endParaRPr lang="en-GB" sz="3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itchFamily="34" charset="0"/>
                <a:cs typeface="Arial" pitchFamily="34" charset="0"/>
              </a:rPr>
              <a:t>Stacks - AQA</a:t>
            </a:r>
            <a:endParaRPr lang="en-GB" dirty="0">
              <a:latin typeface="Arial" pitchFamily="34" charset="0"/>
              <a:cs typeface="Arial" pitchFamily="34" charset="0"/>
            </a:endParaRPr>
          </a:p>
        </p:txBody>
      </p:sp>
      <p:sp>
        <p:nvSpPr>
          <p:cNvPr id="3" name="Content Placeholder 2"/>
          <p:cNvSpPr>
            <a:spLocks noGrp="1"/>
          </p:cNvSpPr>
          <p:nvPr>
            <p:ph idx="1"/>
          </p:nvPr>
        </p:nvSpPr>
        <p:spPr>
          <a:xfrm>
            <a:off x="251520" y="1600200"/>
            <a:ext cx="8686800" cy="4525963"/>
          </a:xfrm>
        </p:spPr>
        <p:txBody>
          <a:bodyPr>
            <a:normAutofit fontScale="92500"/>
          </a:bodyPr>
          <a:lstStyle/>
          <a:p>
            <a:r>
              <a:rPr lang="en-GB" dirty="0" smtClean="0">
                <a:latin typeface="Arial" pitchFamily="34" charset="0"/>
                <a:cs typeface="Arial" pitchFamily="34" charset="0"/>
              </a:rPr>
              <a:t>4.1.1.15 Role of stack frames in subroutine calls</a:t>
            </a:r>
          </a:p>
          <a:p>
            <a:r>
              <a:rPr lang="en-GB" dirty="0" smtClean="0">
                <a:latin typeface="Arial" pitchFamily="34" charset="0"/>
                <a:cs typeface="Arial" pitchFamily="34" charset="0"/>
              </a:rPr>
              <a:t>4.1.1.16 Recursive techniques</a:t>
            </a:r>
          </a:p>
          <a:p>
            <a:r>
              <a:rPr lang="en-GB" dirty="0" smtClean="0">
                <a:latin typeface="Arial" pitchFamily="34" charset="0"/>
                <a:cs typeface="Arial" pitchFamily="34" charset="0"/>
              </a:rPr>
              <a:t>4.2.1.4 Abstract data types/structures</a:t>
            </a:r>
          </a:p>
          <a:p>
            <a:r>
              <a:rPr lang="en-GB" dirty="0" smtClean="0">
                <a:latin typeface="Arial" pitchFamily="34" charset="0"/>
                <a:cs typeface="Arial" pitchFamily="34" charset="0"/>
              </a:rPr>
              <a:t>4.2.3.1 Stacks</a:t>
            </a:r>
          </a:p>
          <a:p>
            <a:r>
              <a:rPr lang="en-GB" dirty="0" smtClean="0">
                <a:latin typeface="Arial" pitchFamily="34" charset="0"/>
                <a:cs typeface="Arial" pitchFamily="34" charset="0"/>
              </a:rPr>
              <a:t>4.3.1 Graph traversal</a:t>
            </a:r>
          </a:p>
          <a:p>
            <a:r>
              <a:rPr lang="en-GB" dirty="0" smtClean="0">
                <a:latin typeface="Arial" pitchFamily="34" charset="0"/>
                <a:cs typeface="Arial" pitchFamily="34" charset="0"/>
              </a:rPr>
              <a:t>4.3.2 Tree traversal</a:t>
            </a:r>
          </a:p>
          <a:p>
            <a:r>
              <a:rPr lang="en-GB" dirty="0" smtClean="0">
                <a:latin typeface="Arial" pitchFamily="34" charset="0"/>
                <a:cs typeface="Arial" pitchFamily="34" charset="0"/>
              </a:rPr>
              <a:t>4.3.3 Reverse Polish Notation</a:t>
            </a:r>
          </a:p>
          <a:p>
            <a:r>
              <a:rPr lang="en-GB" dirty="0" smtClean="0">
                <a:latin typeface="Arial" pitchFamily="34" charset="0"/>
                <a:cs typeface="Arial" pitchFamily="34" charset="0"/>
              </a:rPr>
              <a:t>4.7.3.6 I</a:t>
            </a:r>
            <a:r>
              <a:rPr lang="en-US" dirty="0" err="1" smtClean="0">
                <a:latin typeface="Arial" pitchFamily="34" charset="0"/>
                <a:cs typeface="Arial" pitchFamily="34" charset="0"/>
              </a:rPr>
              <a:t>nterrupts</a:t>
            </a:r>
            <a:endParaRPr lang="en-GB"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tack of plates"/>
          <p:cNvPicPr>
            <a:picLocks noChangeAspect="1" noChangeArrowheads="1"/>
          </p:cNvPicPr>
          <p:nvPr/>
        </p:nvPicPr>
        <p:blipFill>
          <a:blip r:embed="rId3" cstate="print"/>
          <a:srcRect t="24441" b="13794"/>
          <a:stretch>
            <a:fillRect/>
          </a:stretch>
        </p:blipFill>
        <p:spPr bwMode="auto">
          <a:xfrm>
            <a:off x="4247456" y="224644"/>
            <a:ext cx="4896544" cy="3024336"/>
          </a:xfrm>
          <a:prstGeom prst="rect">
            <a:avLst/>
          </a:prstGeom>
          <a:noFill/>
        </p:spPr>
      </p:pic>
      <p:pic>
        <p:nvPicPr>
          <p:cNvPr id="2052" name="Picture 4" descr="Image result for stack of books"/>
          <p:cNvPicPr>
            <a:picLocks noChangeAspect="1" noChangeArrowheads="1"/>
          </p:cNvPicPr>
          <p:nvPr/>
        </p:nvPicPr>
        <p:blipFill>
          <a:blip r:embed="rId4" cstate="print"/>
          <a:srcRect/>
          <a:stretch>
            <a:fillRect/>
          </a:stretch>
        </p:blipFill>
        <p:spPr bwMode="auto">
          <a:xfrm>
            <a:off x="611560" y="296652"/>
            <a:ext cx="2880320" cy="2880320"/>
          </a:xfrm>
          <a:prstGeom prst="rect">
            <a:avLst/>
          </a:prstGeom>
          <a:noFill/>
        </p:spPr>
      </p:pic>
      <p:pic>
        <p:nvPicPr>
          <p:cNvPr id="14338" name="Picture 2" descr="Trivia Question 3/7/13 – A Stack of Quarters | Los Angeles ..."/>
          <p:cNvPicPr>
            <a:picLocks noChangeAspect="1" noChangeArrowheads="1"/>
          </p:cNvPicPr>
          <p:nvPr/>
        </p:nvPicPr>
        <p:blipFill>
          <a:blip r:embed="rId5" cstate="print"/>
          <a:srcRect/>
          <a:stretch>
            <a:fillRect/>
          </a:stretch>
        </p:blipFill>
        <p:spPr bwMode="auto">
          <a:xfrm>
            <a:off x="1115616" y="3524250"/>
            <a:ext cx="1905000" cy="2857500"/>
          </a:xfrm>
          <a:prstGeom prst="rect">
            <a:avLst/>
          </a:prstGeom>
          <a:noFill/>
        </p:spPr>
      </p:pic>
      <p:pic>
        <p:nvPicPr>
          <p:cNvPr id="14340" name="Picture 4" descr="Fiberglass Shell Seat Stack Chair | Millennium Seating ..."/>
          <p:cNvPicPr>
            <a:picLocks noChangeAspect="1" noChangeArrowheads="1"/>
          </p:cNvPicPr>
          <p:nvPr/>
        </p:nvPicPr>
        <p:blipFill>
          <a:blip r:embed="rId6" cstate="print"/>
          <a:srcRect/>
          <a:stretch>
            <a:fillRect/>
          </a:stretch>
        </p:blipFill>
        <p:spPr bwMode="auto">
          <a:xfrm>
            <a:off x="4716016" y="3048000"/>
            <a:ext cx="3810000" cy="38100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GB" dirty="0" smtClean="0"/>
              <a:t>Stacks as a data structure</a:t>
            </a:r>
            <a:endParaRPr lang="en-GB" dirty="0"/>
          </a:p>
        </p:txBody>
      </p:sp>
      <p:graphicFrame>
        <p:nvGraphicFramePr>
          <p:cNvPr id="5" name="Table 4"/>
          <p:cNvGraphicFramePr>
            <a:graphicFrameLocks noGrp="1"/>
          </p:cNvGraphicFramePr>
          <p:nvPr/>
        </p:nvGraphicFramePr>
        <p:xfrm>
          <a:off x="3419872" y="1268760"/>
          <a:ext cx="1535832" cy="1483360"/>
        </p:xfrm>
        <a:graphic>
          <a:graphicData uri="http://schemas.openxmlformats.org/drawingml/2006/table">
            <a:tbl>
              <a:tblPr firstRow="1" bandRow="1">
                <a:tableStyleId>{5C22544A-7EE6-4342-B048-85BDC9FD1C3A}</a:tableStyleId>
              </a:tblPr>
              <a:tblGrid>
                <a:gridCol w="1535832"/>
              </a:tblGrid>
              <a:tr h="370840">
                <a:tc>
                  <a:txBody>
                    <a:bodyPr/>
                    <a:lstStyle/>
                    <a:p>
                      <a:r>
                        <a:rPr lang="en-GB" dirty="0" smtClean="0"/>
                        <a:t>Top of stack</a:t>
                      </a:r>
                      <a:endParaRPr lang="en-GB" dirty="0"/>
                    </a:p>
                  </a:txBody>
                  <a:tcPr/>
                </a:tc>
              </a:tr>
              <a:tr h="370840">
                <a:tc>
                  <a:txBody>
                    <a:bodyPr/>
                    <a:lstStyle/>
                    <a:p>
                      <a:pPr algn="ctr"/>
                      <a:r>
                        <a:rPr lang="en-GB" dirty="0" smtClean="0"/>
                        <a:t>9</a:t>
                      </a:r>
                      <a:endParaRPr lang="en-GB" dirty="0"/>
                    </a:p>
                  </a:txBody>
                  <a:tcPr/>
                </a:tc>
              </a:tr>
              <a:tr h="370840">
                <a:tc>
                  <a:txBody>
                    <a:bodyPr/>
                    <a:lstStyle/>
                    <a:p>
                      <a:pPr algn="ctr"/>
                      <a:r>
                        <a:rPr lang="en-GB" dirty="0" smtClean="0"/>
                        <a:t>4</a:t>
                      </a:r>
                      <a:endParaRPr lang="en-GB" dirty="0"/>
                    </a:p>
                  </a:txBody>
                  <a:tcPr/>
                </a:tc>
              </a:tr>
              <a:tr h="370840">
                <a:tc>
                  <a:txBody>
                    <a:bodyPr/>
                    <a:lstStyle/>
                    <a:p>
                      <a:pPr algn="ctr"/>
                      <a:r>
                        <a:rPr lang="en-GB" dirty="0" smtClean="0"/>
                        <a:t>12</a:t>
                      </a:r>
                      <a:endParaRPr lang="en-GB"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GB" dirty="0" smtClean="0"/>
              <a:t>Stacks as a data structure</a:t>
            </a:r>
            <a:endParaRPr lang="en-GB" dirty="0"/>
          </a:p>
        </p:txBody>
      </p:sp>
      <p:graphicFrame>
        <p:nvGraphicFramePr>
          <p:cNvPr id="5" name="Table 4"/>
          <p:cNvGraphicFramePr>
            <a:graphicFrameLocks noGrp="1"/>
          </p:cNvGraphicFramePr>
          <p:nvPr/>
        </p:nvGraphicFramePr>
        <p:xfrm>
          <a:off x="3419872" y="1268760"/>
          <a:ext cx="1535832" cy="1854200"/>
        </p:xfrm>
        <a:graphic>
          <a:graphicData uri="http://schemas.openxmlformats.org/drawingml/2006/table">
            <a:tbl>
              <a:tblPr firstRow="1" bandRow="1">
                <a:tableStyleId>{5C22544A-7EE6-4342-B048-85BDC9FD1C3A}</a:tableStyleId>
              </a:tblPr>
              <a:tblGrid>
                <a:gridCol w="1535832"/>
              </a:tblGrid>
              <a:tr h="370840">
                <a:tc>
                  <a:txBody>
                    <a:bodyPr/>
                    <a:lstStyle/>
                    <a:p>
                      <a:r>
                        <a:rPr lang="en-GB" dirty="0" smtClean="0"/>
                        <a:t>Top of stack</a:t>
                      </a:r>
                      <a:endParaRPr lang="en-GB" dirty="0"/>
                    </a:p>
                  </a:txBody>
                  <a:tcPr/>
                </a:tc>
              </a:tr>
              <a:tr h="370840">
                <a:tc>
                  <a:txBody>
                    <a:bodyPr/>
                    <a:lstStyle/>
                    <a:p>
                      <a:pPr algn="ctr"/>
                      <a:r>
                        <a:rPr lang="en-GB" dirty="0" smtClean="0"/>
                        <a:t>17</a:t>
                      </a:r>
                      <a:endParaRPr lang="en-GB" dirty="0"/>
                    </a:p>
                  </a:txBody>
                  <a:tcPr/>
                </a:tc>
              </a:tr>
              <a:tr h="370840">
                <a:tc>
                  <a:txBody>
                    <a:bodyPr/>
                    <a:lstStyle/>
                    <a:p>
                      <a:pPr algn="ctr"/>
                      <a:r>
                        <a:rPr lang="en-GB" dirty="0" smtClean="0"/>
                        <a:t>9</a:t>
                      </a:r>
                      <a:endParaRPr lang="en-GB" dirty="0"/>
                    </a:p>
                  </a:txBody>
                  <a:tcPr/>
                </a:tc>
              </a:tr>
              <a:tr h="370840">
                <a:tc>
                  <a:txBody>
                    <a:bodyPr/>
                    <a:lstStyle/>
                    <a:p>
                      <a:pPr algn="ctr"/>
                      <a:r>
                        <a:rPr lang="en-GB" dirty="0" smtClean="0"/>
                        <a:t>4</a:t>
                      </a:r>
                      <a:endParaRPr lang="en-GB" dirty="0"/>
                    </a:p>
                  </a:txBody>
                  <a:tcPr/>
                </a:tc>
              </a:tr>
              <a:tr h="370840">
                <a:tc>
                  <a:txBody>
                    <a:bodyPr/>
                    <a:lstStyle/>
                    <a:p>
                      <a:pPr algn="ctr"/>
                      <a:r>
                        <a:rPr lang="en-GB" dirty="0" smtClean="0"/>
                        <a:t>12</a:t>
                      </a:r>
                      <a:endParaRPr lang="en-GB" dirty="0"/>
                    </a:p>
                  </a:txBody>
                  <a:tcPr/>
                </a:tc>
              </a:tr>
            </a:tbl>
          </a:graphicData>
        </a:graphic>
      </p:graphicFrame>
      <p:sp>
        <p:nvSpPr>
          <p:cNvPr id="7" name="TextBox 6"/>
          <p:cNvSpPr txBox="1"/>
          <p:nvPr/>
        </p:nvSpPr>
        <p:spPr>
          <a:xfrm>
            <a:off x="251520" y="2492896"/>
            <a:ext cx="3024336" cy="461665"/>
          </a:xfrm>
          <a:prstGeom prst="rect">
            <a:avLst/>
          </a:prstGeom>
          <a:noFill/>
        </p:spPr>
        <p:txBody>
          <a:bodyPr wrap="square" rtlCol="0">
            <a:spAutoFit/>
          </a:bodyPr>
          <a:lstStyle/>
          <a:p>
            <a:r>
              <a:rPr lang="en-GB" sz="2400" dirty="0">
                <a:latin typeface="Courier New" pitchFamily="49" charset="0"/>
                <a:cs typeface="Courier New" pitchFamily="49" charset="0"/>
              </a:rPr>
              <a:t>PUSH 17</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GB" dirty="0" smtClean="0"/>
              <a:t>Stacks as a data structure</a:t>
            </a:r>
            <a:endParaRPr lang="en-GB" dirty="0"/>
          </a:p>
        </p:txBody>
      </p:sp>
      <p:graphicFrame>
        <p:nvGraphicFramePr>
          <p:cNvPr id="5" name="Table 4"/>
          <p:cNvGraphicFramePr>
            <a:graphicFrameLocks noGrp="1"/>
          </p:cNvGraphicFramePr>
          <p:nvPr/>
        </p:nvGraphicFramePr>
        <p:xfrm>
          <a:off x="3419872" y="1268760"/>
          <a:ext cx="1535832" cy="1483360"/>
        </p:xfrm>
        <a:graphic>
          <a:graphicData uri="http://schemas.openxmlformats.org/drawingml/2006/table">
            <a:tbl>
              <a:tblPr firstRow="1" bandRow="1">
                <a:tableStyleId>{5C22544A-7EE6-4342-B048-85BDC9FD1C3A}</a:tableStyleId>
              </a:tblPr>
              <a:tblGrid>
                <a:gridCol w="1535832"/>
              </a:tblGrid>
              <a:tr h="370840">
                <a:tc>
                  <a:txBody>
                    <a:bodyPr/>
                    <a:lstStyle/>
                    <a:p>
                      <a:r>
                        <a:rPr lang="en-GB" dirty="0" smtClean="0"/>
                        <a:t>Top of stack</a:t>
                      </a:r>
                      <a:endParaRPr lang="en-GB" dirty="0"/>
                    </a:p>
                  </a:txBody>
                  <a:tcPr/>
                </a:tc>
              </a:tr>
              <a:tr h="370840">
                <a:tc>
                  <a:txBody>
                    <a:bodyPr/>
                    <a:lstStyle/>
                    <a:p>
                      <a:pPr algn="ctr"/>
                      <a:r>
                        <a:rPr lang="en-GB" dirty="0" smtClean="0"/>
                        <a:t>9</a:t>
                      </a:r>
                      <a:endParaRPr lang="en-GB" dirty="0"/>
                    </a:p>
                  </a:txBody>
                  <a:tcPr/>
                </a:tc>
              </a:tr>
              <a:tr h="370840">
                <a:tc>
                  <a:txBody>
                    <a:bodyPr/>
                    <a:lstStyle/>
                    <a:p>
                      <a:pPr algn="ctr"/>
                      <a:r>
                        <a:rPr lang="en-GB" dirty="0" smtClean="0"/>
                        <a:t>4</a:t>
                      </a:r>
                      <a:endParaRPr lang="en-GB" dirty="0"/>
                    </a:p>
                  </a:txBody>
                  <a:tcPr/>
                </a:tc>
              </a:tr>
              <a:tr h="370840">
                <a:tc>
                  <a:txBody>
                    <a:bodyPr/>
                    <a:lstStyle/>
                    <a:p>
                      <a:pPr algn="ctr"/>
                      <a:r>
                        <a:rPr lang="en-GB" dirty="0" smtClean="0"/>
                        <a:t>12</a:t>
                      </a:r>
                      <a:endParaRPr lang="en-GB" dirty="0"/>
                    </a:p>
                  </a:txBody>
                  <a:tcPr/>
                </a:tc>
              </a:tr>
            </a:tbl>
          </a:graphicData>
        </a:graphic>
      </p:graphicFrame>
      <p:sp>
        <p:nvSpPr>
          <p:cNvPr id="7" name="TextBox 6"/>
          <p:cNvSpPr txBox="1"/>
          <p:nvPr/>
        </p:nvSpPr>
        <p:spPr>
          <a:xfrm>
            <a:off x="251520" y="2492896"/>
            <a:ext cx="3024336" cy="461665"/>
          </a:xfrm>
          <a:prstGeom prst="rect">
            <a:avLst/>
          </a:prstGeom>
          <a:noFill/>
        </p:spPr>
        <p:txBody>
          <a:bodyPr wrap="square" rtlCol="0">
            <a:spAutoFit/>
          </a:bodyPr>
          <a:lstStyle/>
          <a:p>
            <a:r>
              <a:rPr lang="en-GB" sz="2400" dirty="0" smtClean="0">
                <a:latin typeface="Courier New" pitchFamily="49" charset="0"/>
                <a:cs typeface="Courier New" pitchFamily="49" charset="0"/>
              </a:rPr>
              <a:t>POP</a:t>
            </a:r>
            <a:endParaRPr lang="en-GB" sz="24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GB" dirty="0" smtClean="0"/>
              <a:t>Stacks as a data structure</a:t>
            </a:r>
            <a:endParaRPr lang="en-GB" dirty="0"/>
          </a:p>
        </p:txBody>
      </p:sp>
      <p:graphicFrame>
        <p:nvGraphicFramePr>
          <p:cNvPr id="5" name="Table 4"/>
          <p:cNvGraphicFramePr>
            <a:graphicFrameLocks noGrp="1"/>
          </p:cNvGraphicFramePr>
          <p:nvPr/>
        </p:nvGraphicFramePr>
        <p:xfrm>
          <a:off x="3419872" y="1268760"/>
          <a:ext cx="1535832" cy="1483360"/>
        </p:xfrm>
        <a:graphic>
          <a:graphicData uri="http://schemas.openxmlformats.org/drawingml/2006/table">
            <a:tbl>
              <a:tblPr firstRow="1" bandRow="1">
                <a:tableStyleId>{5C22544A-7EE6-4342-B048-85BDC9FD1C3A}</a:tableStyleId>
              </a:tblPr>
              <a:tblGrid>
                <a:gridCol w="1535832"/>
              </a:tblGrid>
              <a:tr h="370840">
                <a:tc>
                  <a:txBody>
                    <a:bodyPr/>
                    <a:lstStyle/>
                    <a:p>
                      <a:r>
                        <a:rPr lang="en-GB" dirty="0" smtClean="0"/>
                        <a:t>Top of stack</a:t>
                      </a:r>
                      <a:endParaRPr lang="en-GB" dirty="0"/>
                    </a:p>
                  </a:txBody>
                  <a:tcPr/>
                </a:tc>
              </a:tr>
              <a:tr h="370840">
                <a:tc>
                  <a:txBody>
                    <a:bodyPr/>
                    <a:lstStyle/>
                    <a:p>
                      <a:pPr algn="ctr"/>
                      <a:r>
                        <a:rPr lang="en-GB" dirty="0" smtClean="0"/>
                        <a:t>9</a:t>
                      </a:r>
                      <a:endParaRPr lang="en-GB" dirty="0"/>
                    </a:p>
                  </a:txBody>
                  <a:tcPr/>
                </a:tc>
              </a:tr>
              <a:tr h="370840">
                <a:tc>
                  <a:txBody>
                    <a:bodyPr/>
                    <a:lstStyle/>
                    <a:p>
                      <a:pPr algn="ctr"/>
                      <a:r>
                        <a:rPr lang="en-GB" dirty="0" smtClean="0"/>
                        <a:t>4</a:t>
                      </a:r>
                      <a:endParaRPr lang="en-GB" dirty="0"/>
                    </a:p>
                  </a:txBody>
                  <a:tcPr/>
                </a:tc>
              </a:tr>
              <a:tr h="370840">
                <a:tc>
                  <a:txBody>
                    <a:bodyPr/>
                    <a:lstStyle/>
                    <a:p>
                      <a:pPr algn="ctr"/>
                      <a:r>
                        <a:rPr lang="en-GB" dirty="0" smtClean="0"/>
                        <a:t>12</a:t>
                      </a:r>
                      <a:endParaRPr lang="en-GB" dirty="0"/>
                    </a:p>
                  </a:txBody>
                  <a:tcPr/>
                </a:tc>
              </a:tr>
            </a:tbl>
          </a:graphicData>
        </a:graphic>
      </p:graphicFrame>
      <p:sp>
        <p:nvSpPr>
          <p:cNvPr id="7" name="TextBox 6"/>
          <p:cNvSpPr txBox="1"/>
          <p:nvPr/>
        </p:nvSpPr>
        <p:spPr>
          <a:xfrm>
            <a:off x="251520" y="2492896"/>
            <a:ext cx="3024336" cy="461665"/>
          </a:xfrm>
          <a:prstGeom prst="rect">
            <a:avLst/>
          </a:prstGeom>
          <a:noFill/>
        </p:spPr>
        <p:txBody>
          <a:bodyPr wrap="square" rtlCol="0">
            <a:spAutoFit/>
          </a:bodyPr>
          <a:lstStyle/>
          <a:p>
            <a:r>
              <a:rPr lang="en-GB" sz="2400" dirty="0" smtClean="0">
                <a:latin typeface="Courier New" pitchFamily="49" charset="0"/>
                <a:cs typeface="Courier New" pitchFamily="49" charset="0"/>
              </a:rPr>
              <a:t>PEEK</a:t>
            </a:r>
            <a:endParaRPr lang="en-GB" sz="24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1924</TotalTime>
  <Words>1549</Words>
  <Application>Microsoft Office PowerPoint</Application>
  <PresentationFormat>On-screen Show (4:3)</PresentationFormat>
  <Paragraphs>247</Paragraphs>
  <Slides>26</Slides>
  <Notes>19</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Stacks and postfix notation using Forth</vt:lpstr>
      <vt:lpstr>Slide 2</vt:lpstr>
      <vt:lpstr>Stacks - OCR</vt:lpstr>
      <vt:lpstr>Stacks - AQA</vt:lpstr>
      <vt:lpstr>Slide 5</vt:lpstr>
      <vt:lpstr>Stacks as a data structure</vt:lpstr>
      <vt:lpstr>Stacks as a data structure</vt:lpstr>
      <vt:lpstr>Stacks as a data structure</vt:lpstr>
      <vt:lpstr>Stacks as a data structure</vt:lpstr>
      <vt:lpstr>Stacks as a data structure</vt:lpstr>
      <vt:lpstr>https://repl.it/languages/forth</vt:lpstr>
      <vt:lpstr>Task 1 Answers</vt:lpstr>
      <vt:lpstr>Slide 13</vt:lpstr>
      <vt:lpstr>Slide 14</vt:lpstr>
      <vt:lpstr>Task 2 Answers</vt:lpstr>
      <vt:lpstr>RPN advantages</vt:lpstr>
      <vt:lpstr>Task 3</vt:lpstr>
      <vt:lpstr>Task 3 Answers</vt:lpstr>
      <vt:lpstr>Task 4</vt:lpstr>
      <vt:lpstr>Task 4</vt:lpstr>
      <vt:lpstr>Slide 21</vt:lpstr>
      <vt:lpstr>Slide 22</vt:lpstr>
      <vt:lpstr>Suggested teaching strategy</vt:lpstr>
      <vt:lpstr>(OCR) Reflect – how do the following relate to the stack?</vt:lpstr>
      <vt:lpstr>(AQA) Reflect – how do the following relate to the stack?</vt:lpstr>
      <vt:lpstr>The stack is: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Hardip Mothada</dc:creator>
  <cp:lastModifiedBy>Hardip Mothada</cp:lastModifiedBy>
  <cp:revision>93</cp:revision>
  <dcterms:created xsi:type="dcterms:W3CDTF">2020-01-26T21:52:00Z</dcterms:created>
  <dcterms:modified xsi:type="dcterms:W3CDTF">2020-02-28T22:44:42Z</dcterms:modified>
</cp:coreProperties>
</file>