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7" r:id="rId1"/>
  </p:sldMasterIdLst>
  <p:notesMasterIdLst>
    <p:notesMasterId r:id="rId15"/>
  </p:notesMasterIdLst>
  <p:sldIdLst>
    <p:sldId id="307" r:id="rId2"/>
    <p:sldId id="604" r:id="rId3"/>
    <p:sldId id="460" r:id="rId4"/>
    <p:sldId id="597" r:id="rId5"/>
    <p:sldId id="610" r:id="rId6"/>
    <p:sldId id="611" r:id="rId7"/>
    <p:sldId id="606" r:id="rId8"/>
    <p:sldId id="609" r:id="rId9"/>
    <p:sldId id="607" r:id="rId10"/>
    <p:sldId id="608" r:id="rId11"/>
    <p:sldId id="612" r:id="rId12"/>
    <p:sldId id="613" r:id="rId13"/>
    <p:sldId id="603" r:id="rId1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Tahoma" charset="0"/>
        <a:ea typeface="宋体" charset="0"/>
        <a:cs typeface="宋体" charset="0"/>
      </a:defRPr>
    </a:lvl1pPr>
    <a:lvl2pPr marL="457200" algn="l" rtl="0" eaLnBrk="0" fontAlgn="base" hangingPunct="0">
      <a:spcBef>
        <a:spcPct val="0"/>
      </a:spcBef>
      <a:spcAft>
        <a:spcPct val="0"/>
      </a:spcAft>
      <a:defRPr kern="1200">
        <a:solidFill>
          <a:schemeClr val="tx1"/>
        </a:solidFill>
        <a:latin typeface="Tahoma" charset="0"/>
        <a:ea typeface="宋体" charset="0"/>
        <a:cs typeface="宋体" charset="0"/>
      </a:defRPr>
    </a:lvl2pPr>
    <a:lvl3pPr marL="914400" algn="l" rtl="0" eaLnBrk="0" fontAlgn="base" hangingPunct="0">
      <a:spcBef>
        <a:spcPct val="0"/>
      </a:spcBef>
      <a:spcAft>
        <a:spcPct val="0"/>
      </a:spcAft>
      <a:defRPr kern="1200">
        <a:solidFill>
          <a:schemeClr val="tx1"/>
        </a:solidFill>
        <a:latin typeface="Tahoma" charset="0"/>
        <a:ea typeface="宋体" charset="0"/>
        <a:cs typeface="宋体" charset="0"/>
      </a:defRPr>
    </a:lvl3pPr>
    <a:lvl4pPr marL="1371600" algn="l" rtl="0" eaLnBrk="0" fontAlgn="base" hangingPunct="0">
      <a:spcBef>
        <a:spcPct val="0"/>
      </a:spcBef>
      <a:spcAft>
        <a:spcPct val="0"/>
      </a:spcAft>
      <a:defRPr kern="1200">
        <a:solidFill>
          <a:schemeClr val="tx1"/>
        </a:solidFill>
        <a:latin typeface="Tahoma" charset="0"/>
        <a:ea typeface="宋体" charset="0"/>
        <a:cs typeface="宋体" charset="0"/>
      </a:defRPr>
    </a:lvl4pPr>
    <a:lvl5pPr marL="1828800" algn="l" rtl="0" eaLnBrk="0" fontAlgn="base" hangingPunct="0">
      <a:spcBef>
        <a:spcPct val="0"/>
      </a:spcBef>
      <a:spcAft>
        <a:spcPct val="0"/>
      </a:spcAft>
      <a:defRPr kern="1200">
        <a:solidFill>
          <a:schemeClr val="tx1"/>
        </a:solidFill>
        <a:latin typeface="Tahoma" charset="0"/>
        <a:ea typeface="宋体" charset="0"/>
        <a:cs typeface="宋体" charset="0"/>
      </a:defRPr>
    </a:lvl5pPr>
    <a:lvl6pPr marL="2286000" algn="l" defTabSz="457200" rtl="0" eaLnBrk="1" latinLnBrk="0" hangingPunct="1">
      <a:defRPr kern="1200">
        <a:solidFill>
          <a:schemeClr val="tx1"/>
        </a:solidFill>
        <a:latin typeface="Tahoma" charset="0"/>
        <a:ea typeface="宋体" charset="0"/>
        <a:cs typeface="宋体" charset="0"/>
      </a:defRPr>
    </a:lvl6pPr>
    <a:lvl7pPr marL="2743200" algn="l" defTabSz="457200" rtl="0" eaLnBrk="1" latinLnBrk="0" hangingPunct="1">
      <a:defRPr kern="1200">
        <a:solidFill>
          <a:schemeClr val="tx1"/>
        </a:solidFill>
        <a:latin typeface="Tahoma" charset="0"/>
        <a:ea typeface="宋体" charset="0"/>
        <a:cs typeface="宋体" charset="0"/>
      </a:defRPr>
    </a:lvl7pPr>
    <a:lvl8pPr marL="3200400" algn="l" defTabSz="457200" rtl="0" eaLnBrk="1" latinLnBrk="0" hangingPunct="1">
      <a:defRPr kern="1200">
        <a:solidFill>
          <a:schemeClr val="tx1"/>
        </a:solidFill>
        <a:latin typeface="Tahoma" charset="0"/>
        <a:ea typeface="宋体" charset="0"/>
        <a:cs typeface="宋体" charset="0"/>
      </a:defRPr>
    </a:lvl8pPr>
    <a:lvl9pPr marL="3657600" algn="l" defTabSz="457200" rtl="0" eaLnBrk="1" latinLnBrk="0" hangingPunct="1">
      <a:defRPr kern="1200">
        <a:solidFill>
          <a:schemeClr val="tx1"/>
        </a:solidFill>
        <a:latin typeface="Tahoma" charset="0"/>
        <a:ea typeface="宋体" charset="0"/>
        <a:cs typeface="宋体"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13"/>
    <p:restoredTop sz="82424" autoAdjust="0"/>
  </p:normalViewPr>
  <p:slideViewPr>
    <p:cSldViewPr>
      <p:cViewPr varScale="1">
        <p:scale>
          <a:sx n="93" d="100"/>
          <a:sy n="93" d="100"/>
        </p:scale>
        <p:origin x="2376"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35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宋体" pitchFamily="2" charset="-122"/>
                <a:cs typeface="+mn-cs"/>
              </a:defRPr>
            </a:lvl1pPr>
          </a:lstStyle>
          <a:p>
            <a:pPr>
              <a:defRPr/>
            </a:pPr>
            <a:endParaRPr lang="en-US" altLang="zh-CN"/>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cs typeface="+mn-cs"/>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宋体" pitchFamily="2" charset="-122"/>
                <a:cs typeface="+mn-cs"/>
              </a:defRPr>
            </a:lvl1pPr>
          </a:lstStyle>
          <a:p>
            <a:pPr>
              <a:defRPr/>
            </a:pPr>
            <a:endParaRPr lang="en-US" altLang="zh-CN"/>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FC32B3B2-111F-1B4D-BC3D-D99BC9E5905B}" type="slidenum">
              <a:rPr lang="en-US" altLang="zh-CN"/>
              <a:pPr>
                <a:defRPr/>
              </a:pPr>
              <a:t>‹#›</a:t>
            </a:fld>
            <a:endParaRPr lang="en-US" altLang="zh-CN"/>
          </a:p>
        </p:txBody>
      </p:sp>
    </p:spTree>
    <p:extLst>
      <p:ext uri="{BB962C8B-B14F-4D97-AF65-F5344CB8AC3E}">
        <p14:creationId xmlns:p14="http://schemas.microsoft.com/office/powerpoint/2010/main" val="23281630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Arial" charset="0"/>
                <a:ea typeface="宋体" charset="0"/>
                <a:cs typeface="Arial" charset="0"/>
              </a:defRPr>
            </a:lvl1pPr>
            <a:lvl2pPr marL="742950" indent="-285750">
              <a:defRPr sz="1200">
                <a:solidFill>
                  <a:schemeClr val="tx1"/>
                </a:solidFill>
                <a:latin typeface="Arial" charset="0"/>
                <a:ea typeface="Arial" charset="0"/>
                <a:cs typeface="Arial" charset="0"/>
              </a:defRPr>
            </a:lvl2pPr>
            <a:lvl3pPr marL="1143000" indent="-228600">
              <a:defRPr sz="1200">
                <a:solidFill>
                  <a:schemeClr val="tx1"/>
                </a:solidFill>
                <a:latin typeface="Arial" charset="0"/>
                <a:ea typeface="Arial" charset="0"/>
                <a:cs typeface="Arial" charset="0"/>
              </a:defRPr>
            </a:lvl3pPr>
            <a:lvl4pPr marL="1600200" indent="-228600">
              <a:defRPr sz="1200">
                <a:solidFill>
                  <a:schemeClr val="tx1"/>
                </a:solidFill>
                <a:latin typeface="Arial" charset="0"/>
                <a:ea typeface="Arial" charset="0"/>
                <a:cs typeface="Arial" charset="0"/>
              </a:defRPr>
            </a:lvl4pPr>
            <a:lvl5pPr marL="2057400" indent="-228600">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fld id="{852DC11B-11F5-3040-A6C1-626E4732B7AC}" type="slidenum">
              <a:rPr lang="en-US" altLang="zh-CN">
                <a:cs typeface="宋体" charset="0"/>
              </a:rPr>
              <a:pPr/>
              <a:t>1</a:t>
            </a:fld>
            <a:endParaRPr lang="en-US" altLang="zh-CN">
              <a:cs typeface="宋体"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zh-CN" dirty="0">
              <a:cs typeface="宋体" charset="0"/>
            </a:endParaRPr>
          </a:p>
        </p:txBody>
      </p:sp>
    </p:spTree>
    <p:extLst>
      <p:ext uri="{BB962C8B-B14F-4D97-AF65-F5344CB8AC3E}">
        <p14:creationId xmlns:p14="http://schemas.microsoft.com/office/powerpoint/2010/main" val="1898129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1F35B07C-BE8E-C94D-AAA0-BB3CADB8B855}" type="slidenum">
              <a:rPr kumimoji="0" lang="en-US" altLang="zh-CN" sz="1200">
                <a:latin typeface="Arial" charset="0"/>
              </a:rPr>
              <a:pPr/>
              <a:t>11</a:t>
            </a:fld>
            <a:endParaRPr kumimoji="0" lang="en-US" altLang="zh-CN" sz="120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kumimoji="0" lang="en-US" dirty="0">
              <a:latin typeface="Arial" charset="0"/>
              <a:ea typeface="宋体" charset="0"/>
            </a:endParaRPr>
          </a:p>
        </p:txBody>
      </p:sp>
    </p:spTree>
    <p:extLst>
      <p:ext uri="{BB962C8B-B14F-4D97-AF65-F5344CB8AC3E}">
        <p14:creationId xmlns:p14="http://schemas.microsoft.com/office/powerpoint/2010/main" val="4017869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1F35B07C-BE8E-C94D-AAA0-BB3CADB8B855}" type="slidenum">
              <a:rPr kumimoji="0" lang="en-US" altLang="zh-CN" sz="1200">
                <a:latin typeface="Arial" charset="0"/>
              </a:rPr>
              <a:pPr/>
              <a:t>12</a:t>
            </a:fld>
            <a:endParaRPr kumimoji="0" lang="en-US" altLang="zh-CN" sz="120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kumimoji="0" lang="en-US" dirty="0">
              <a:latin typeface="Arial" charset="0"/>
              <a:ea typeface="宋体" charset="0"/>
            </a:endParaRPr>
          </a:p>
        </p:txBody>
      </p:sp>
    </p:spTree>
    <p:extLst>
      <p:ext uri="{BB962C8B-B14F-4D97-AF65-F5344CB8AC3E}">
        <p14:creationId xmlns:p14="http://schemas.microsoft.com/office/powerpoint/2010/main" val="1131030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1F35B07C-BE8E-C94D-AAA0-BB3CADB8B855}" type="slidenum">
              <a:rPr kumimoji="0" lang="en-US" altLang="zh-CN" sz="1200">
                <a:latin typeface="Arial" charset="0"/>
              </a:rPr>
              <a:pPr/>
              <a:t>3</a:t>
            </a:fld>
            <a:endParaRPr kumimoji="0" lang="en-US" altLang="zh-CN" sz="120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kumimoji="0" lang="en-US" dirty="0">
              <a:latin typeface="Arial" charset="0"/>
              <a:ea typeface="宋体" charset="0"/>
            </a:endParaRPr>
          </a:p>
        </p:txBody>
      </p:sp>
    </p:spTree>
    <p:extLst>
      <p:ext uri="{BB962C8B-B14F-4D97-AF65-F5344CB8AC3E}">
        <p14:creationId xmlns:p14="http://schemas.microsoft.com/office/powerpoint/2010/main" val="1250833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1F35B07C-BE8E-C94D-AAA0-BB3CADB8B855}" type="slidenum">
              <a:rPr kumimoji="0" lang="en-US" altLang="zh-CN" sz="1200">
                <a:latin typeface="Arial" charset="0"/>
              </a:rPr>
              <a:pPr/>
              <a:t>4</a:t>
            </a:fld>
            <a:endParaRPr kumimoji="0" lang="en-US" altLang="zh-CN" sz="120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kumimoji="0" lang="en-US" dirty="0">
              <a:latin typeface="Arial" charset="0"/>
              <a:ea typeface="宋体" charset="0"/>
            </a:endParaRPr>
          </a:p>
        </p:txBody>
      </p:sp>
    </p:spTree>
    <p:extLst>
      <p:ext uri="{BB962C8B-B14F-4D97-AF65-F5344CB8AC3E}">
        <p14:creationId xmlns:p14="http://schemas.microsoft.com/office/powerpoint/2010/main" val="1475809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1F35B07C-BE8E-C94D-AAA0-BB3CADB8B855}" type="slidenum">
              <a:rPr kumimoji="0" lang="en-US" altLang="zh-CN" sz="1200">
                <a:latin typeface="Arial" charset="0"/>
              </a:rPr>
              <a:pPr/>
              <a:t>5</a:t>
            </a:fld>
            <a:endParaRPr kumimoji="0" lang="en-US" altLang="zh-CN" sz="120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kumimoji="0" lang="en-US" dirty="0">
              <a:latin typeface="Arial" charset="0"/>
              <a:ea typeface="宋体" charset="0"/>
            </a:endParaRPr>
          </a:p>
        </p:txBody>
      </p:sp>
    </p:spTree>
    <p:extLst>
      <p:ext uri="{BB962C8B-B14F-4D97-AF65-F5344CB8AC3E}">
        <p14:creationId xmlns:p14="http://schemas.microsoft.com/office/powerpoint/2010/main" val="3593224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1F35B07C-BE8E-C94D-AAA0-BB3CADB8B855}" type="slidenum">
              <a:rPr kumimoji="0" lang="en-US" altLang="zh-CN" sz="1200">
                <a:latin typeface="Arial" charset="0"/>
              </a:rPr>
              <a:pPr/>
              <a:t>6</a:t>
            </a:fld>
            <a:endParaRPr kumimoji="0" lang="en-US" altLang="zh-CN" sz="120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kumimoji="0" lang="en-US" dirty="0">
              <a:latin typeface="Arial" charset="0"/>
              <a:ea typeface="宋体" charset="0"/>
            </a:endParaRPr>
          </a:p>
        </p:txBody>
      </p:sp>
    </p:spTree>
    <p:extLst>
      <p:ext uri="{BB962C8B-B14F-4D97-AF65-F5344CB8AC3E}">
        <p14:creationId xmlns:p14="http://schemas.microsoft.com/office/powerpoint/2010/main" val="1448904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1F35B07C-BE8E-C94D-AAA0-BB3CADB8B855}" type="slidenum">
              <a:rPr kumimoji="0" lang="en-US" altLang="zh-CN" sz="1200">
                <a:latin typeface="Arial" charset="0"/>
              </a:rPr>
              <a:pPr/>
              <a:t>7</a:t>
            </a:fld>
            <a:endParaRPr kumimoji="0" lang="en-US" altLang="zh-CN" sz="120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kumimoji="0" lang="en-US" dirty="0">
              <a:latin typeface="Arial" charset="0"/>
              <a:ea typeface="宋体" charset="0"/>
            </a:endParaRPr>
          </a:p>
        </p:txBody>
      </p:sp>
    </p:spTree>
    <p:extLst>
      <p:ext uri="{BB962C8B-B14F-4D97-AF65-F5344CB8AC3E}">
        <p14:creationId xmlns:p14="http://schemas.microsoft.com/office/powerpoint/2010/main" val="1767364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1F35B07C-BE8E-C94D-AAA0-BB3CADB8B855}" type="slidenum">
              <a:rPr kumimoji="0" lang="en-US" altLang="zh-CN" sz="1200">
                <a:latin typeface="Arial" charset="0"/>
              </a:rPr>
              <a:pPr/>
              <a:t>8</a:t>
            </a:fld>
            <a:endParaRPr kumimoji="0" lang="en-US" altLang="zh-CN" sz="120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kumimoji="0" lang="en-US" dirty="0">
              <a:latin typeface="Arial" charset="0"/>
              <a:ea typeface="宋体" charset="0"/>
            </a:endParaRPr>
          </a:p>
        </p:txBody>
      </p:sp>
    </p:spTree>
    <p:extLst>
      <p:ext uri="{BB962C8B-B14F-4D97-AF65-F5344CB8AC3E}">
        <p14:creationId xmlns:p14="http://schemas.microsoft.com/office/powerpoint/2010/main" val="4175070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1F35B07C-BE8E-C94D-AAA0-BB3CADB8B855}" type="slidenum">
              <a:rPr kumimoji="0" lang="en-US" altLang="zh-CN" sz="1200">
                <a:latin typeface="Arial" charset="0"/>
              </a:rPr>
              <a:pPr/>
              <a:t>9</a:t>
            </a:fld>
            <a:endParaRPr kumimoji="0" lang="en-US" altLang="zh-CN" sz="120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kumimoji="0" lang="en-US" dirty="0">
              <a:latin typeface="Arial" charset="0"/>
              <a:ea typeface="宋体" charset="0"/>
            </a:endParaRPr>
          </a:p>
        </p:txBody>
      </p:sp>
    </p:spTree>
    <p:extLst>
      <p:ext uri="{BB962C8B-B14F-4D97-AF65-F5344CB8AC3E}">
        <p14:creationId xmlns:p14="http://schemas.microsoft.com/office/powerpoint/2010/main" val="2677691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1F35B07C-BE8E-C94D-AAA0-BB3CADB8B855}" type="slidenum">
              <a:rPr kumimoji="0" lang="en-US" altLang="zh-CN" sz="1200">
                <a:latin typeface="Arial" charset="0"/>
              </a:rPr>
              <a:pPr/>
              <a:t>10</a:t>
            </a:fld>
            <a:endParaRPr kumimoji="0" lang="en-US" altLang="zh-CN" sz="120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kumimoji="0" lang="en-US" dirty="0">
              <a:latin typeface="Arial" charset="0"/>
              <a:ea typeface="宋体" charset="0"/>
            </a:endParaRPr>
          </a:p>
        </p:txBody>
      </p:sp>
    </p:spTree>
    <p:extLst>
      <p:ext uri="{BB962C8B-B14F-4D97-AF65-F5344CB8AC3E}">
        <p14:creationId xmlns:p14="http://schemas.microsoft.com/office/powerpoint/2010/main" val="1613930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a:t>CS551 Francis Leung</a:t>
            </a:r>
          </a:p>
        </p:txBody>
      </p:sp>
      <p:sp>
        <p:nvSpPr>
          <p:cNvPr id="6" name="Slide Number Placeholder 5"/>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20757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a:t>CS551 Francis Leung</a:t>
            </a:r>
          </a:p>
        </p:txBody>
      </p:sp>
      <p:sp>
        <p:nvSpPr>
          <p:cNvPr id="6" name="Slide Number Placeholder 5"/>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37991719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a:t>CS551 Francis Leung</a:t>
            </a:r>
          </a:p>
        </p:txBody>
      </p:sp>
      <p:sp>
        <p:nvSpPr>
          <p:cNvPr id="6" name="Slide Number Placeholder 5"/>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799430641"/>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a:t>CS551 Francis Leung</a:t>
            </a:r>
          </a:p>
        </p:txBody>
      </p:sp>
      <p:sp>
        <p:nvSpPr>
          <p:cNvPr id="6" name="Slide Number Placeholder 5"/>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172374151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a:t>CS551 Francis Leung</a:t>
            </a:r>
          </a:p>
        </p:txBody>
      </p:sp>
      <p:sp>
        <p:nvSpPr>
          <p:cNvPr id="6" name="Slide Number Placeholder 5"/>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21096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r>
              <a:rPr lang="en-US" altLang="zh-CN"/>
              <a:t>CS551 Francis Leung</a:t>
            </a:r>
          </a:p>
        </p:txBody>
      </p:sp>
      <p:sp>
        <p:nvSpPr>
          <p:cNvPr id="7" name="Slide Number Placeholder 6"/>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204134392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r>
              <a:rPr lang="en-US" altLang="zh-CN"/>
              <a:t>CS551 Francis Leung</a:t>
            </a:r>
          </a:p>
        </p:txBody>
      </p:sp>
      <p:sp>
        <p:nvSpPr>
          <p:cNvPr id="9" name="Slide Number Placeholder 8"/>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66855258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r>
              <a:rPr lang="en-US" altLang="zh-CN"/>
              <a:t>CS551 Francis Leung</a:t>
            </a:r>
          </a:p>
        </p:txBody>
      </p:sp>
      <p:sp>
        <p:nvSpPr>
          <p:cNvPr id="5" name="Slide Number Placeholder 4"/>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728804570"/>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r>
              <a:rPr lang="en-US" altLang="zh-CN"/>
              <a:t>CS551 Francis Leung</a:t>
            </a:r>
          </a:p>
        </p:txBody>
      </p:sp>
      <p:sp>
        <p:nvSpPr>
          <p:cNvPr id="9" name="Slide Number Placeholder 8"/>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191916914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ltLang="zh-C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r>
              <a:rPr lang="en-US" altLang="zh-CN"/>
              <a:t>CS551 Francis Leung</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27150930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a:defRPr/>
            </a:pPr>
            <a:fld id="{BCD880DC-15D2-1F42-81FC-D61CB58F1A72}" type="slidenum">
              <a:rPr lang="en-US" altLang="zh-CN" smtClean="0"/>
              <a:pPr>
                <a:defRPr/>
              </a:pPr>
              <a:t>‹#›</a:t>
            </a:fld>
            <a:endParaRPr lang="en-US" altLang="zh-CN"/>
          </a:p>
        </p:txBody>
      </p:sp>
    </p:spTree>
    <p:extLst>
      <p:ext uri="{BB962C8B-B14F-4D97-AF65-F5344CB8AC3E}">
        <p14:creationId xmlns:p14="http://schemas.microsoft.com/office/powerpoint/2010/main" val="200158929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ltLang="zh-C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r>
              <a:rPr lang="en-US" altLang="zh-CN"/>
              <a:t>CS551 Francis Leung</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BCD880DC-15D2-1F42-81FC-D61CB58F1A72}" type="slidenum">
              <a:rPr lang="en-US" altLang="zh-CN" smtClean="0"/>
              <a:pPr>
                <a:defRPr/>
              </a:pPr>
              <a:t>‹#›</a:t>
            </a:fld>
            <a:endParaRPr lang="en-US" altLang="zh-C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052170"/>
      </p:ext>
    </p:extLst>
  </p:cSld>
  <p:clrMap bg1="lt1" tx1="dk1" bg2="lt2" tx2="dk2" accent1="accent1" accent2="accent2" accent3="accent3" accent4="accent4" accent5="accent5" accent6="accent6" hlink="hlink" folHlink="folHlink"/>
  <p:sldLayoutIdLst>
    <p:sldLayoutId id="2147484228"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685800" y="228600"/>
            <a:ext cx="7772400" cy="6019800"/>
          </a:xfrm>
        </p:spPr>
        <p:txBody>
          <a:bodyPr anchor="t">
            <a:noAutofit/>
          </a:bodyPr>
          <a:lstStyle/>
          <a:p>
            <a:pPr algn="ctr"/>
            <a:br>
              <a:rPr lang="en-US" altLang="zh-CN" sz="4400" b="1" dirty="0"/>
            </a:br>
            <a:br>
              <a:rPr lang="en-US" altLang="zh-CN" sz="4400" b="1" dirty="0"/>
            </a:br>
            <a:br>
              <a:rPr lang="en-US" altLang="zh-CN" sz="4400" b="1" dirty="0"/>
            </a:br>
            <a:br>
              <a:rPr lang="en-US" altLang="zh-CN" sz="4400" b="1" dirty="0"/>
            </a:br>
            <a:br>
              <a:rPr lang="en-US" altLang="zh-CN" sz="4400" b="1" dirty="0"/>
            </a:br>
            <a:br>
              <a:rPr lang="en-US" altLang="zh-CN" sz="4400" b="1" dirty="0"/>
            </a:br>
            <a:r>
              <a:rPr lang="en-US" altLang="zh-CN" sz="4400" b="1" dirty="0"/>
              <a:t>Getting Started With MIPS</a:t>
            </a:r>
            <a:r>
              <a:rPr lang="zh-CN" altLang="en-US" sz="4400" b="1" dirty="0"/>
              <a:t> </a:t>
            </a:r>
            <a:r>
              <a:rPr lang="en-US" altLang="zh-CN" sz="4400" b="1" dirty="0"/>
              <a:t>-</a:t>
            </a:r>
            <a:r>
              <a:rPr lang="zh-CN" altLang="en-US" sz="4400" b="1" dirty="0"/>
              <a:t> </a:t>
            </a:r>
            <a:r>
              <a:rPr lang="en-US" altLang="zh-CN" sz="4400" b="1" dirty="0"/>
              <a:t>2</a:t>
            </a:r>
            <a:br>
              <a:rPr lang="en-US" altLang="zh-CN" sz="4400" b="1" dirty="0"/>
            </a:br>
            <a:br>
              <a:rPr lang="en-US" altLang="zh-CN" sz="4400" b="1" dirty="0"/>
            </a:br>
            <a:br>
              <a:rPr lang="en-US" altLang="zh-CN" sz="4400" b="1" dirty="0"/>
            </a:br>
            <a:br>
              <a:rPr lang="en-US" altLang="zh-CN" sz="3200" dirty="0"/>
            </a:br>
            <a:br>
              <a:rPr lang="en-US" altLang="zh-CN" sz="3200" dirty="0"/>
            </a:br>
            <a:br>
              <a:rPr lang="en-US" altLang="zh-CN" sz="3200" dirty="0"/>
            </a:br>
            <a:endParaRPr lang="en-US" altLang="zh-CN" sz="4400" dirty="0">
              <a:latin typeface="Tahoma" charset="0"/>
            </a:endParaRPr>
          </a:p>
        </p:txBody>
      </p:sp>
      <p:sp>
        <p:nvSpPr>
          <p:cNvPr id="4098" name="Rectangle 16"/>
          <p:cNvSpPr>
            <a:spLocks noGrp="1" noChangeArrowheads="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tx1"/>
                </a:solidFill>
                <a:latin typeface="Tahoma" charset="0"/>
                <a:ea typeface="宋体" charset="0"/>
                <a:cs typeface="Arial" charset="0"/>
              </a:defRPr>
            </a:lvl1pPr>
            <a:lvl2pPr>
              <a:defRPr sz="2800">
                <a:solidFill>
                  <a:schemeClr val="tx1"/>
                </a:solidFill>
                <a:latin typeface="Tahoma" charset="0"/>
                <a:ea typeface="Arial" charset="0"/>
                <a:cs typeface="Arial" charset="0"/>
              </a:defRPr>
            </a:lvl2pPr>
            <a:lvl3pPr>
              <a:defRPr sz="2400">
                <a:solidFill>
                  <a:schemeClr val="tx1"/>
                </a:solidFill>
                <a:latin typeface="Tahoma" charset="0"/>
                <a:ea typeface="Arial" charset="0"/>
                <a:cs typeface="Arial" charset="0"/>
              </a:defRPr>
            </a:lvl3pPr>
            <a:lvl4pPr>
              <a:defRPr sz="2000">
                <a:solidFill>
                  <a:schemeClr val="tx1"/>
                </a:solidFill>
                <a:latin typeface="Tahoma" charset="0"/>
                <a:ea typeface="Arial" charset="0"/>
                <a:cs typeface="Arial" charset="0"/>
              </a:defRPr>
            </a:lvl4pPr>
            <a:lvl5pPr>
              <a:defRPr sz="2000">
                <a:solidFill>
                  <a:schemeClr val="tx1"/>
                </a:solidFill>
                <a:latin typeface="Tahoma" charset="0"/>
                <a:ea typeface="Arial" charset="0"/>
                <a:cs typeface="Arial" charset="0"/>
              </a:defRPr>
            </a:lvl5pPr>
            <a:lvl6pPr eaLnBrk="0" hangingPunct="0">
              <a:buFont typeface="Wingdings" charset="0"/>
              <a:defRPr sz="2000">
                <a:solidFill>
                  <a:schemeClr val="tx1"/>
                </a:solidFill>
                <a:latin typeface="Tahoma" charset="0"/>
                <a:ea typeface="Arial" charset="0"/>
                <a:cs typeface="Arial" charset="0"/>
              </a:defRPr>
            </a:lvl6pPr>
            <a:lvl7pPr eaLnBrk="0" hangingPunct="0">
              <a:buFont typeface="Wingdings" charset="0"/>
              <a:defRPr sz="2000">
                <a:solidFill>
                  <a:schemeClr val="tx1"/>
                </a:solidFill>
                <a:latin typeface="Tahoma" charset="0"/>
                <a:ea typeface="Arial" charset="0"/>
                <a:cs typeface="Arial" charset="0"/>
              </a:defRPr>
            </a:lvl7pPr>
            <a:lvl8pPr eaLnBrk="0" hangingPunct="0">
              <a:buFont typeface="Wingdings" charset="0"/>
              <a:defRPr sz="2000">
                <a:solidFill>
                  <a:schemeClr val="tx1"/>
                </a:solidFill>
                <a:latin typeface="Tahoma" charset="0"/>
                <a:ea typeface="Arial" charset="0"/>
                <a:cs typeface="Arial" charset="0"/>
              </a:defRPr>
            </a:lvl8pPr>
            <a:lvl9pPr eaLnBrk="0" hangingPunct="0">
              <a:buFont typeface="Wingdings" charset="0"/>
              <a:defRPr sz="2000">
                <a:solidFill>
                  <a:schemeClr val="tx1"/>
                </a:solidFill>
                <a:latin typeface="Tahoma" charset="0"/>
                <a:ea typeface="Arial" charset="0"/>
                <a:cs typeface="Arial" charset="0"/>
              </a:defRPr>
            </a:lvl9pPr>
          </a:lstStyle>
          <a:p>
            <a:fld id="{6753DA8D-6AA1-E343-AECF-EEF8E0537EC0}" type="slidenum">
              <a:rPr lang="en-US" altLang="zh-CN" sz="1400">
                <a:cs typeface="宋体" charset="0"/>
              </a:rPr>
              <a:pPr/>
              <a:t>1</a:t>
            </a:fld>
            <a:endParaRPr lang="en-US" altLang="zh-CN" sz="1400" dirty="0">
              <a:cs typeface="宋体" charset="0"/>
            </a:endParaRPr>
          </a:p>
        </p:txBody>
      </p:sp>
    </p:spTree>
    <p:extLst>
      <p:ext uri="{BB962C8B-B14F-4D97-AF65-F5344CB8AC3E}">
        <p14:creationId xmlns:p14="http://schemas.microsoft.com/office/powerpoint/2010/main" val="218058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kumimoji="0" lang="en-US" altLang="zh-CN" sz="3600" dirty="0">
                <a:latin typeface="Tahoma" charset="0"/>
                <a:ea typeface="宋体" charset="0"/>
              </a:rPr>
              <a:t>Step </a:t>
            </a:r>
            <a:r>
              <a:rPr lang="en-US" altLang="zh-CN" sz="3600" dirty="0">
                <a:latin typeface="Tahoma" charset="0"/>
                <a:ea typeface="宋体" charset="0"/>
              </a:rPr>
              <a:t>8</a:t>
            </a:r>
            <a:endParaRPr kumimoji="0" lang="en-US" altLang="zh-CN" sz="3600" dirty="0">
              <a:latin typeface="Tahoma" charset="0"/>
              <a:ea typeface="宋体" charset="0"/>
            </a:endParaRPr>
          </a:p>
        </p:txBody>
      </p:sp>
      <p:sp>
        <p:nvSpPr>
          <p:cNvPr id="15364" name="Rectangle 3"/>
          <p:cNvSpPr>
            <a:spLocks noGrp="1" noChangeArrowheads="1"/>
          </p:cNvSpPr>
          <p:nvPr>
            <p:ph idx="1"/>
          </p:nvPr>
        </p:nvSpPr>
        <p:spPr>
          <a:xfrm>
            <a:off x="0" y="1858293"/>
            <a:ext cx="2590800" cy="4419600"/>
          </a:xfrm>
        </p:spPr>
        <p:txBody>
          <a:bodyPr>
            <a:normAutofit/>
          </a:bodyPr>
          <a:lstStyle/>
          <a:p>
            <a:pPr marL="292608" lvl="1" indent="0">
              <a:buNone/>
            </a:pPr>
            <a:r>
              <a:rPr lang="en" altLang="zh-CN" sz="2000" dirty="0"/>
              <a:t>Fill the following table</a:t>
            </a:r>
          </a:p>
          <a:p>
            <a:pPr marL="292608" lvl="1" indent="0">
              <a:buNone/>
            </a:pPr>
            <a:r>
              <a:rPr lang="en" altLang="zh-CN" dirty="0">
                <a:solidFill>
                  <a:srgbClr val="FF0000"/>
                </a:solidFill>
              </a:rPr>
              <a:t>(2points)</a:t>
            </a:r>
            <a:endParaRPr lang="en-US" altLang="zh-CN" dirty="0"/>
          </a:p>
          <a:p>
            <a:pPr marL="292608" lvl="1" indent="0">
              <a:buNone/>
            </a:pPr>
            <a:r>
              <a:rPr lang="en-US" altLang="zh-CN" dirty="0"/>
              <a:t>Explain the function of </a:t>
            </a:r>
            <a:r>
              <a:rPr lang="en-US" altLang="zh-CN" b="1" i="1" dirty="0" err="1"/>
              <a:t>jal</a:t>
            </a:r>
            <a:r>
              <a:rPr lang="en-US" altLang="zh-CN" i="1" dirty="0"/>
              <a:t> </a:t>
            </a:r>
            <a:r>
              <a:rPr lang="en-US" altLang="zh-CN" dirty="0"/>
              <a:t>instruction</a:t>
            </a:r>
          </a:p>
          <a:p>
            <a:pPr marL="292608" lvl="1" indent="0">
              <a:buNone/>
            </a:pPr>
            <a:r>
              <a:rPr lang="en" altLang="zh-CN" dirty="0">
                <a:solidFill>
                  <a:srgbClr val="FF0000"/>
                </a:solidFill>
              </a:rPr>
              <a:t>(2points)</a:t>
            </a:r>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C18573E2-4DF1-4B49-B6A0-E0B37D0A0D10}" type="slidenum">
              <a:rPr kumimoji="0" lang="en-US" altLang="zh-CN" sz="1400"/>
              <a:pPr/>
              <a:t>10</a:t>
            </a:fld>
            <a:endParaRPr kumimoji="0" lang="en-US" altLang="zh-CN" sz="1400"/>
          </a:p>
        </p:txBody>
      </p:sp>
      <p:graphicFrame>
        <p:nvGraphicFramePr>
          <p:cNvPr id="3" name="表格 2">
            <a:extLst>
              <a:ext uri="{FF2B5EF4-FFF2-40B4-BE49-F238E27FC236}">
                <a16:creationId xmlns:a16="http://schemas.microsoft.com/office/drawing/2014/main" id="{56BFE51D-002E-D649-9173-3793E56B636E}"/>
              </a:ext>
            </a:extLst>
          </p:cNvPr>
          <p:cNvGraphicFramePr>
            <a:graphicFrameLocks noGrp="1"/>
          </p:cNvGraphicFramePr>
          <p:nvPr>
            <p:extLst>
              <p:ext uri="{D42A27DB-BD31-4B8C-83A1-F6EECF244321}">
                <p14:modId xmlns:p14="http://schemas.microsoft.com/office/powerpoint/2010/main" val="1213602186"/>
              </p:ext>
            </p:extLst>
          </p:nvPr>
        </p:nvGraphicFramePr>
        <p:xfrm>
          <a:off x="2819400" y="609600"/>
          <a:ext cx="6096000" cy="5699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725991881"/>
                    </a:ext>
                  </a:extLst>
                </a:gridCol>
                <a:gridCol w="1219200">
                  <a:extLst>
                    <a:ext uri="{9D8B030D-6E8A-4147-A177-3AD203B41FA5}">
                      <a16:colId xmlns:a16="http://schemas.microsoft.com/office/drawing/2014/main" val="511884052"/>
                    </a:ext>
                  </a:extLst>
                </a:gridCol>
                <a:gridCol w="1219200">
                  <a:extLst>
                    <a:ext uri="{9D8B030D-6E8A-4147-A177-3AD203B41FA5}">
                      <a16:colId xmlns:a16="http://schemas.microsoft.com/office/drawing/2014/main" val="3844306480"/>
                    </a:ext>
                  </a:extLst>
                </a:gridCol>
                <a:gridCol w="1219200">
                  <a:extLst>
                    <a:ext uri="{9D8B030D-6E8A-4147-A177-3AD203B41FA5}">
                      <a16:colId xmlns:a16="http://schemas.microsoft.com/office/drawing/2014/main" val="2376263500"/>
                    </a:ext>
                  </a:extLst>
                </a:gridCol>
                <a:gridCol w="1219200">
                  <a:extLst>
                    <a:ext uri="{9D8B030D-6E8A-4147-A177-3AD203B41FA5}">
                      <a16:colId xmlns:a16="http://schemas.microsoft.com/office/drawing/2014/main" val="2961796108"/>
                    </a:ext>
                  </a:extLst>
                </a:gridCol>
              </a:tblGrid>
              <a:tr h="364800">
                <a:tc>
                  <a:txBody>
                    <a:bodyPr/>
                    <a:lstStyle/>
                    <a:p>
                      <a:r>
                        <a:rPr lang="en" altLang="zh-CN" sz="1600" dirty="0"/>
                        <a:t>Register number</a:t>
                      </a:r>
                      <a:endParaRPr lang="zh-CN" altLang="en-US" sz="1600" dirty="0"/>
                    </a:p>
                  </a:txBody>
                  <a:tcPr/>
                </a:tc>
                <a:tc>
                  <a:txBody>
                    <a:bodyPr/>
                    <a:lstStyle/>
                    <a:p>
                      <a:r>
                        <a:rPr lang="en" altLang="zh-CN" sz="1600" dirty="0"/>
                        <a:t>Register name</a:t>
                      </a:r>
                      <a:endParaRPr lang="zh-CN" altLang="en-US" sz="1600" dirty="0"/>
                    </a:p>
                  </a:txBody>
                  <a:tcPr/>
                </a:tc>
                <a:tc>
                  <a:txBody>
                    <a:bodyPr/>
                    <a:lstStyle/>
                    <a:p>
                      <a:r>
                        <a:rPr lang="en" altLang="zh-CN" sz="1000" b="1" dirty="0"/>
                        <a:t>Before </a:t>
                      </a:r>
                      <a:r>
                        <a:rPr lang="en" altLang="zh-CN" sz="1000" dirty="0" err="1"/>
                        <a:t>jal</a:t>
                      </a:r>
                      <a:r>
                        <a:rPr lang="en" altLang="zh-CN" sz="1000" dirty="0"/>
                        <a:t> </a:t>
                      </a:r>
                      <a:r>
                        <a:rPr lang="en" altLang="zh-CN" sz="1000" dirty="0" err="1"/>
                        <a:t>readfromkeyboard</a:t>
                      </a:r>
                      <a:endParaRPr lang="zh-CN" altLang="en-US" sz="1000" dirty="0"/>
                    </a:p>
                  </a:txBody>
                  <a:tcPr/>
                </a:tc>
                <a:tc>
                  <a:txBody>
                    <a:bodyPr/>
                    <a:lstStyle/>
                    <a:p>
                      <a:r>
                        <a:rPr lang="en" altLang="zh-CN" sz="1000" b="1" dirty="0"/>
                        <a:t>After </a:t>
                      </a:r>
                      <a:r>
                        <a:rPr lang="en" altLang="zh-CN" sz="1000" dirty="0" err="1"/>
                        <a:t>jal</a:t>
                      </a:r>
                      <a:r>
                        <a:rPr lang="en" altLang="zh-CN" sz="1000" dirty="0"/>
                        <a:t> </a:t>
                      </a:r>
                      <a:r>
                        <a:rPr lang="en" altLang="zh-CN" sz="1000" dirty="0" err="1"/>
                        <a:t>readfromkeyboard</a:t>
                      </a:r>
                      <a:endParaRPr lang="zh-CN" altLang="en-US" sz="1000" dirty="0"/>
                    </a:p>
                  </a:txBody>
                  <a:tcPr/>
                </a:tc>
                <a:tc>
                  <a:txBody>
                    <a:bodyPr/>
                    <a:lstStyle/>
                    <a:p>
                      <a:r>
                        <a:rPr lang="en-US" altLang="zh-CN" sz="1600" dirty="0"/>
                        <a:t>Changed</a:t>
                      </a:r>
                      <a:endParaRPr lang="zh-CN" altLang="en-US" dirty="0"/>
                    </a:p>
                  </a:txBody>
                  <a:tcPr/>
                </a:tc>
                <a:extLst>
                  <a:ext uri="{0D108BD9-81ED-4DB2-BD59-A6C34878D82A}">
                    <a16:rowId xmlns:a16="http://schemas.microsoft.com/office/drawing/2014/main" val="4166438986"/>
                  </a:ext>
                </a:extLst>
              </a:tr>
              <a:tr h="364800">
                <a:tc>
                  <a:txBody>
                    <a:bodyPr/>
                    <a:lstStyle/>
                    <a:p>
                      <a:r>
                        <a:rPr lang="en-US" altLang="zh-CN" dirty="0"/>
                        <a:t>PC</a:t>
                      </a:r>
                      <a:endParaRPr lang="zh-CN" altLang="en-US" dirty="0"/>
                    </a:p>
                  </a:txBody>
                  <a:tcPr/>
                </a:tc>
                <a:tc>
                  <a:txBody>
                    <a:bodyPr/>
                    <a:lstStyle/>
                    <a:p>
                      <a:r>
                        <a:rPr lang="en-US" altLang="zh-CN" dirty="0"/>
                        <a:t>PC</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951597810"/>
                  </a:ext>
                </a:extLst>
              </a:tr>
              <a:tr h="364800">
                <a:tc>
                  <a:txBody>
                    <a:bodyPr/>
                    <a:lstStyle/>
                    <a:p>
                      <a:r>
                        <a:rPr lang="en-US" altLang="zh-CN" dirty="0"/>
                        <a:t>0</a:t>
                      </a:r>
                      <a:endParaRPr lang="zh-CN" altLang="en-US" dirty="0"/>
                    </a:p>
                  </a:txBody>
                  <a:tcPr/>
                </a:tc>
                <a:tc>
                  <a:txBody>
                    <a:bodyPr/>
                    <a:lstStyle/>
                    <a:p>
                      <a:r>
                        <a:rPr lang="en-US" altLang="zh-CN" dirty="0"/>
                        <a:t>$r0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098540070"/>
                  </a:ext>
                </a:extLst>
              </a:tr>
              <a:tr h="364800">
                <a:tc>
                  <a:txBody>
                    <a:bodyPr/>
                    <a:lstStyle/>
                    <a:p>
                      <a:r>
                        <a:rPr lang="en-US" altLang="zh-CN" dirty="0"/>
                        <a:t>1</a:t>
                      </a:r>
                      <a:endParaRPr lang="zh-CN" altLang="en-US" dirty="0"/>
                    </a:p>
                  </a:txBody>
                  <a:tcPr/>
                </a:tc>
                <a:tc>
                  <a:txBody>
                    <a:bodyPr/>
                    <a:lstStyle/>
                    <a:p>
                      <a:r>
                        <a:rPr lang="en-US" altLang="zh-CN" dirty="0"/>
                        <a:t>$at</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57158702"/>
                  </a:ext>
                </a:extLst>
              </a:tr>
              <a:tr h="364800">
                <a:tc>
                  <a:txBody>
                    <a:bodyPr/>
                    <a:lstStyle/>
                    <a:p>
                      <a:r>
                        <a:rPr lang="en-US" altLang="zh-CN" dirty="0"/>
                        <a:t>2</a:t>
                      </a:r>
                      <a:endParaRPr lang="zh-CN" altLang="en-US" dirty="0"/>
                    </a:p>
                  </a:txBody>
                  <a:tcPr/>
                </a:tc>
                <a:tc>
                  <a:txBody>
                    <a:bodyPr/>
                    <a:lstStyle/>
                    <a:p>
                      <a:r>
                        <a:rPr lang="en-US" altLang="zh-CN" dirty="0"/>
                        <a:t>$</a:t>
                      </a:r>
                      <a:r>
                        <a:rPr lang="en-US" altLang="zh-CN" dirty="0" err="1"/>
                        <a:t>vo</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945197360"/>
                  </a:ext>
                </a:extLst>
              </a:tr>
              <a:tr h="364800">
                <a:tc>
                  <a:txBody>
                    <a:bodyPr/>
                    <a:lstStyle/>
                    <a:p>
                      <a:r>
                        <a:rPr lang="en-US" altLang="zh-CN" dirty="0"/>
                        <a:t>3</a:t>
                      </a:r>
                      <a:endParaRPr lang="zh-CN" altLang="en-US" dirty="0"/>
                    </a:p>
                  </a:txBody>
                  <a:tcPr/>
                </a:tc>
                <a:tc>
                  <a:txBody>
                    <a:bodyPr/>
                    <a:lstStyle/>
                    <a:p>
                      <a:r>
                        <a:rPr lang="en-US" altLang="zh-CN" dirty="0"/>
                        <a:t>$v1</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357796496"/>
                  </a:ext>
                </a:extLst>
              </a:tr>
              <a:tr h="364800">
                <a:tc>
                  <a:txBody>
                    <a:bodyPr/>
                    <a:lstStyle/>
                    <a:p>
                      <a:r>
                        <a:rPr lang="en-US" altLang="zh-CN" dirty="0"/>
                        <a:t>4</a:t>
                      </a:r>
                      <a:endParaRPr lang="zh-CN" altLang="en-US" dirty="0"/>
                    </a:p>
                  </a:txBody>
                  <a:tcPr/>
                </a:tc>
                <a:tc>
                  <a:txBody>
                    <a:bodyPr/>
                    <a:lstStyle/>
                    <a:p>
                      <a:r>
                        <a:rPr lang="en-US" altLang="zh-CN" dirty="0"/>
                        <a:t>$a0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901054346"/>
                  </a:ext>
                </a:extLst>
              </a:tr>
              <a:tr h="364800">
                <a:tc>
                  <a:txBody>
                    <a:bodyPr/>
                    <a:lstStyle/>
                    <a:p>
                      <a:r>
                        <a:rPr lang="en-US" altLang="zh-CN" dirty="0"/>
                        <a:t>5</a:t>
                      </a:r>
                      <a:endParaRPr lang="zh-CN" altLang="en-US" dirty="0"/>
                    </a:p>
                  </a:txBody>
                  <a:tcPr/>
                </a:tc>
                <a:tc>
                  <a:txBody>
                    <a:bodyPr/>
                    <a:lstStyle/>
                    <a:p>
                      <a:r>
                        <a:rPr lang="en-US" altLang="zh-CN" dirty="0"/>
                        <a:t>$a1</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753964097"/>
                  </a:ext>
                </a:extLst>
              </a:tr>
              <a:tr h="364800">
                <a:tc>
                  <a:txBody>
                    <a:bodyPr/>
                    <a:lstStyle/>
                    <a:p>
                      <a:r>
                        <a:rPr lang="en-US" altLang="zh-CN" dirty="0"/>
                        <a:t>6</a:t>
                      </a:r>
                      <a:endParaRPr lang="zh-CN" altLang="en-US" dirty="0"/>
                    </a:p>
                  </a:txBody>
                  <a:tcPr/>
                </a:tc>
                <a:tc>
                  <a:txBody>
                    <a:bodyPr/>
                    <a:lstStyle/>
                    <a:p>
                      <a:r>
                        <a:rPr lang="en-US" altLang="zh-CN" dirty="0"/>
                        <a:t>$a2</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235124723"/>
                  </a:ext>
                </a:extLst>
              </a:tr>
              <a:tr h="364800">
                <a:tc>
                  <a:txBody>
                    <a:bodyPr/>
                    <a:lstStyle/>
                    <a:p>
                      <a:r>
                        <a:rPr lang="en-US" altLang="zh-CN" dirty="0"/>
                        <a:t>7</a:t>
                      </a:r>
                      <a:endParaRPr lang="zh-CN" altLang="en-US" dirty="0"/>
                    </a:p>
                  </a:txBody>
                  <a:tcPr/>
                </a:tc>
                <a:tc>
                  <a:txBody>
                    <a:bodyPr/>
                    <a:lstStyle/>
                    <a:p>
                      <a:r>
                        <a:rPr lang="en-US" altLang="zh-CN" dirty="0"/>
                        <a:t>$a3</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989600046"/>
                  </a:ext>
                </a:extLst>
              </a:tr>
              <a:tr h="364800">
                <a:tc>
                  <a:txBody>
                    <a:bodyPr/>
                    <a:lstStyle/>
                    <a:p>
                      <a:r>
                        <a:rPr lang="en-US" altLang="zh-CN" dirty="0"/>
                        <a:t>…(8~27)</a:t>
                      </a:r>
                      <a:endParaRPr lang="zh-CN" altLang="en-US" dirty="0"/>
                    </a:p>
                  </a:txBody>
                  <a:tcPr/>
                </a:tc>
                <a:tc>
                  <a:txBody>
                    <a:bodyPr/>
                    <a:lstStyle/>
                    <a:p>
                      <a:r>
                        <a:rPr lang="en-US" altLang="zh-CN" dirty="0"/>
                        <a:t>…</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17082443"/>
                  </a:ext>
                </a:extLst>
              </a:tr>
              <a:tr h="364800">
                <a:tc>
                  <a:txBody>
                    <a:bodyPr/>
                    <a:lstStyle/>
                    <a:p>
                      <a:r>
                        <a:rPr lang="en-US" altLang="zh-CN" dirty="0"/>
                        <a:t>28</a:t>
                      </a:r>
                      <a:endParaRPr lang="zh-CN" altLang="en-US" dirty="0"/>
                    </a:p>
                  </a:txBody>
                  <a:tcPr/>
                </a:tc>
                <a:tc>
                  <a:txBody>
                    <a:bodyPr/>
                    <a:lstStyle/>
                    <a:p>
                      <a:r>
                        <a:rPr lang="en-US" altLang="zh-CN" dirty="0"/>
                        <a:t>$</a:t>
                      </a:r>
                      <a:r>
                        <a:rPr lang="en-US" altLang="zh-CN" dirty="0" err="1"/>
                        <a:t>gp</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999132064"/>
                  </a:ext>
                </a:extLst>
              </a:tr>
              <a:tr h="364800">
                <a:tc>
                  <a:txBody>
                    <a:bodyPr/>
                    <a:lstStyle/>
                    <a:p>
                      <a:r>
                        <a:rPr lang="en-US" altLang="zh-CN" dirty="0"/>
                        <a:t>29</a:t>
                      </a:r>
                      <a:endParaRPr lang="zh-CN" altLang="en-US" dirty="0"/>
                    </a:p>
                  </a:txBody>
                  <a:tcPr/>
                </a:tc>
                <a:tc>
                  <a:txBody>
                    <a:bodyPr/>
                    <a:lstStyle/>
                    <a:p>
                      <a:r>
                        <a:rPr lang="en-US" altLang="zh-CN" dirty="0"/>
                        <a:t>$</a:t>
                      </a:r>
                      <a:r>
                        <a:rPr lang="en-US" altLang="zh-CN" dirty="0" err="1"/>
                        <a:t>sp</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83879013"/>
                  </a:ext>
                </a:extLst>
              </a:tr>
              <a:tr h="364800">
                <a:tc>
                  <a:txBody>
                    <a:bodyPr/>
                    <a:lstStyle/>
                    <a:p>
                      <a:r>
                        <a:rPr lang="en-US" altLang="zh-CN" dirty="0"/>
                        <a:t>30</a:t>
                      </a:r>
                      <a:endParaRPr lang="zh-CN" altLang="en-US" dirty="0"/>
                    </a:p>
                  </a:txBody>
                  <a:tcPr/>
                </a:tc>
                <a:tc>
                  <a:txBody>
                    <a:bodyPr/>
                    <a:lstStyle/>
                    <a:p>
                      <a:r>
                        <a:rPr lang="en-US" altLang="zh-CN" dirty="0"/>
                        <a:t>$</a:t>
                      </a:r>
                      <a:r>
                        <a:rPr lang="en-US" altLang="zh-CN" dirty="0" err="1"/>
                        <a:t>fp</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153626133"/>
                  </a:ext>
                </a:extLst>
              </a:tr>
              <a:tr h="364800">
                <a:tc>
                  <a:txBody>
                    <a:bodyPr/>
                    <a:lstStyle/>
                    <a:p>
                      <a:r>
                        <a:rPr lang="en-US" altLang="zh-CN" dirty="0"/>
                        <a:t>31</a:t>
                      </a:r>
                      <a:endParaRPr lang="zh-CN" altLang="en-US" dirty="0"/>
                    </a:p>
                  </a:txBody>
                  <a:tcPr/>
                </a:tc>
                <a:tc>
                  <a:txBody>
                    <a:bodyPr/>
                    <a:lstStyle/>
                    <a:p>
                      <a:r>
                        <a:rPr lang="en-US" altLang="zh-CN" dirty="0"/>
                        <a:t>$</a:t>
                      </a:r>
                      <a:r>
                        <a:rPr lang="en-US" altLang="zh-CN" dirty="0" err="1"/>
                        <a:t>ra</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165009127"/>
                  </a:ext>
                </a:extLst>
              </a:tr>
            </a:tbl>
          </a:graphicData>
        </a:graphic>
      </p:graphicFrame>
      <p:cxnSp>
        <p:nvCxnSpPr>
          <p:cNvPr id="5" name="直线箭头连接符 4">
            <a:extLst>
              <a:ext uri="{FF2B5EF4-FFF2-40B4-BE49-F238E27FC236}">
                <a16:creationId xmlns:a16="http://schemas.microsoft.com/office/drawing/2014/main" id="{CB6DD251-8269-534F-A113-7B4B9A796BCB}"/>
              </a:ext>
            </a:extLst>
          </p:cNvPr>
          <p:cNvCxnSpPr>
            <a:cxnSpLocks/>
          </p:cNvCxnSpPr>
          <p:nvPr/>
        </p:nvCxnSpPr>
        <p:spPr>
          <a:xfrm>
            <a:off x="2362200" y="47244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98B1F7D1-8559-4C4F-AC13-6AF173B89877}"/>
              </a:ext>
            </a:extLst>
          </p:cNvPr>
          <p:cNvSpPr txBox="1"/>
          <p:nvPr/>
        </p:nvSpPr>
        <p:spPr>
          <a:xfrm>
            <a:off x="234695" y="4593595"/>
            <a:ext cx="2127505" cy="261610"/>
          </a:xfrm>
          <a:prstGeom prst="rect">
            <a:avLst/>
          </a:prstGeom>
          <a:noFill/>
        </p:spPr>
        <p:txBody>
          <a:bodyPr wrap="none" rtlCol="0">
            <a:spAutoFit/>
          </a:bodyPr>
          <a:lstStyle/>
          <a:p>
            <a:r>
              <a:rPr kumimoji="1" lang="en-US" altLang="zh-CN" sz="1100" dirty="0"/>
              <a:t>You also need to fill all of them</a:t>
            </a:r>
            <a:endParaRPr kumimoji="1" lang="zh-CN" altLang="en-US" sz="1100" dirty="0"/>
          </a:p>
        </p:txBody>
      </p:sp>
    </p:spTree>
    <p:extLst>
      <p:ext uri="{BB962C8B-B14F-4D97-AF65-F5344CB8AC3E}">
        <p14:creationId xmlns:p14="http://schemas.microsoft.com/office/powerpoint/2010/main" val="266592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kumimoji="0" lang="en-US" altLang="zh-CN" sz="3600" dirty="0">
                <a:latin typeface="Tahoma" charset="0"/>
                <a:ea typeface="宋体" charset="0"/>
              </a:rPr>
              <a:t>Step 9</a:t>
            </a:r>
          </a:p>
        </p:txBody>
      </p:sp>
      <p:sp>
        <p:nvSpPr>
          <p:cNvPr id="15364" name="Rectangle 3"/>
          <p:cNvSpPr>
            <a:spLocks noGrp="1" noChangeArrowheads="1"/>
          </p:cNvSpPr>
          <p:nvPr>
            <p:ph idx="1"/>
          </p:nvPr>
        </p:nvSpPr>
        <p:spPr>
          <a:xfrm>
            <a:off x="0" y="1858293"/>
            <a:ext cx="2590800" cy="4419600"/>
          </a:xfrm>
        </p:spPr>
        <p:txBody>
          <a:bodyPr>
            <a:normAutofit/>
          </a:bodyPr>
          <a:lstStyle/>
          <a:p>
            <a:pPr marL="292608" lvl="1" indent="0">
              <a:buNone/>
            </a:pPr>
            <a:r>
              <a:rPr lang="en" altLang="zh-CN" sz="2000" dirty="0"/>
              <a:t>Fill the following table</a:t>
            </a:r>
          </a:p>
          <a:p>
            <a:pPr marL="292608" lvl="1" indent="0">
              <a:buNone/>
            </a:pPr>
            <a:r>
              <a:rPr lang="en" altLang="zh-CN" dirty="0">
                <a:solidFill>
                  <a:srgbClr val="FF0000"/>
                </a:solidFill>
              </a:rPr>
              <a:t>(2points)</a:t>
            </a:r>
            <a:endParaRPr lang="en-US" altLang="zh-CN" dirty="0"/>
          </a:p>
          <a:p>
            <a:pPr marL="292608" lvl="1" indent="0">
              <a:buNone/>
            </a:pPr>
            <a:r>
              <a:rPr lang="en-US" altLang="zh-CN" dirty="0"/>
              <a:t>Explain the function of </a:t>
            </a:r>
            <a:r>
              <a:rPr lang="en-US" altLang="zh-CN" b="1" i="1" dirty="0" err="1"/>
              <a:t>jr</a:t>
            </a:r>
            <a:r>
              <a:rPr lang="en-US" altLang="zh-CN" i="1" dirty="0"/>
              <a:t> </a:t>
            </a:r>
            <a:r>
              <a:rPr lang="en-US" altLang="zh-CN" dirty="0"/>
              <a:t>instruction</a:t>
            </a:r>
          </a:p>
          <a:p>
            <a:pPr marL="292608" lvl="1" indent="0">
              <a:buNone/>
            </a:pPr>
            <a:r>
              <a:rPr lang="en" altLang="zh-CN" dirty="0">
                <a:solidFill>
                  <a:srgbClr val="FF0000"/>
                </a:solidFill>
              </a:rPr>
              <a:t>(2points)</a:t>
            </a:r>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C18573E2-4DF1-4B49-B6A0-E0B37D0A0D10}" type="slidenum">
              <a:rPr kumimoji="0" lang="en-US" altLang="zh-CN" sz="1400"/>
              <a:pPr/>
              <a:t>11</a:t>
            </a:fld>
            <a:endParaRPr kumimoji="0" lang="en-US" altLang="zh-CN" sz="1400"/>
          </a:p>
        </p:txBody>
      </p:sp>
      <p:graphicFrame>
        <p:nvGraphicFramePr>
          <p:cNvPr id="3" name="表格 2">
            <a:extLst>
              <a:ext uri="{FF2B5EF4-FFF2-40B4-BE49-F238E27FC236}">
                <a16:creationId xmlns:a16="http://schemas.microsoft.com/office/drawing/2014/main" id="{56BFE51D-002E-D649-9173-3793E56B636E}"/>
              </a:ext>
            </a:extLst>
          </p:cNvPr>
          <p:cNvGraphicFramePr>
            <a:graphicFrameLocks noGrp="1"/>
          </p:cNvGraphicFramePr>
          <p:nvPr>
            <p:extLst>
              <p:ext uri="{D42A27DB-BD31-4B8C-83A1-F6EECF244321}">
                <p14:modId xmlns:p14="http://schemas.microsoft.com/office/powerpoint/2010/main" val="105781420"/>
              </p:ext>
            </p:extLst>
          </p:nvPr>
        </p:nvGraphicFramePr>
        <p:xfrm>
          <a:off x="2819400" y="609600"/>
          <a:ext cx="6096000" cy="5699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725991881"/>
                    </a:ext>
                  </a:extLst>
                </a:gridCol>
                <a:gridCol w="1219200">
                  <a:extLst>
                    <a:ext uri="{9D8B030D-6E8A-4147-A177-3AD203B41FA5}">
                      <a16:colId xmlns:a16="http://schemas.microsoft.com/office/drawing/2014/main" val="511884052"/>
                    </a:ext>
                  </a:extLst>
                </a:gridCol>
                <a:gridCol w="1219200">
                  <a:extLst>
                    <a:ext uri="{9D8B030D-6E8A-4147-A177-3AD203B41FA5}">
                      <a16:colId xmlns:a16="http://schemas.microsoft.com/office/drawing/2014/main" val="3844306480"/>
                    </a:ext>
                  </a:extLst>
                </a:gridCol>
                <a:gridCol w="1219200">
                  <a:extLst>
                    <a:ext uri="{9D8B030D-6E8A-4147-A177-3AD203B41FA5}">
                      <a16:colId xmlns:a16="http://schemas.microsoft.com/office/drawing/2014/main" val="2376263500"/>
                    </a:ext>
                  </a:extLst>
                </a:gridCol>
                <a:gridCol w="1219200">
                  <a:extLst>
                    <a:ext uri="{9D8B030D-6E8A-4147-A177-3AD203B41FA5}">
                      <a16:colId xmlns:a16="http://schemas.microsoft.com/office/drawing/2014/main" val="2961796108"/>
                    </a:ext>
                  </a:extLst>
                </a:gridCol>
              </a:tblGrid>
              <a:tr h="364800">
                <a:tc>
                  <a:txBody>
                    <a:bodyPr/>
                    <a:lstStyle/>
                    <a:p>
                      <a:r>
                        <a:rPr lang="en" altLang="zh-CN" sz="1600" dirty="0"/>
                        <a:t>Register number</a:t>
                      </a:r>
                      <a:endParaRPr lang="zh-CN" altLang="en-US" sz="1600" dirty="0"/>
                    </a:p>
                  </a:txBody>
                  <a:tcPr/>
                </a:tc>
                <a:tc>
                  <a:txBody>
                    <a:bodyPr/>
                    <a:lstStyle/>
                    <a:p>
                      <a:r>
                        <a:rPr lang="en" altLang="zh-CN" sz="1600" dirty="0"/>
                        <a:t>Register name</a:t>
                      </a:r>
                      <a:endParaRPr lang="zh-CN" altLang="en-US" sz="1600" dirty="0"/>
                    </a:p>
                  </a:txBody>
                  <a:tcPr/>
                </a:tc>
                <a:tc>
                  <a:txBody>
                    <a:bodyPr/>
                    <a:lstStyle/>
                    <a:p>
                      <a:r>
                        <a:rPr lang="en" altLang="zh-CN" sz="1600" b="1" dirty="0"/>
                        <a:t>Before </a:t>
                      </a:r>
                      <a:r>
                        <a:rPr lang="en" altLang="zh-CN" sz="1600" b="1" dirty="0" err="1"/>
                        <a:t>jr</a:t>
                      </a:r>
                      <a:r>
                        <a:rPr lang="en" altLang="zh-CN" sz="1600" b="1" dirty="0"/>
                        <a:t> $</a:t>
                      </a:r>
                      <a:r>
                        <a:rPr lang="en" altLang="zh-CN" sz="1600" b="1" dirty="0" err="1"/>
                        <a:t>ra</a:t>
                      </a:r>
                      <a:endParaRPr lang="zh-CN" altLang="en-US" sz="1600" dirty="0"/>
                    </a:p>
                  </a:txBody>
                  <a:tcPr/>
                </a:tc>
                <a:tc>
                  <a:txBody>
                    <a:bodyPr/>
                    <a:lstStyle/>
                    <a:p>
                      <a:r>
                        <a:rPr lang="en" altLang="zh-CN" sz="1600" b="1" dirty="0"/>
                        <a:t>After </a:t>
                      </a:r>
                      <a:r>
                        <a:rPr lang="en" altLang="zh-CN" sz="1600" b="1" dirty="0" err="1"/>
                        <a:t>jr</a:t>
                      </a:r>
                      <a:r>
                        <a:rPr lang="en" altLang="zh-CN" sz="1600" b="1" dirty="0"/>
                        <a:t> $</a:t>
                      </a:r>
                      <a:r>
                        <a:rPr lang="en" altLang="zh-CN" sz="1600" b="1" dirty="0" err="1"/>
                        <a:t>ra</a:t>
                      </a:r>
                      <a:endParaRPr lang="zh-CN" altLang="en-US" sz="1600" dirty="0"/>
                    </a:p>
                  </a:txBody>
                  <a:tcPr/>
                </a:tc>
                <a:tc>
                  <a:txBody>
                    <a:bodyPr/>
                    <a:lstStyle/>
                    <a:p>
                      <a:r>
                        <a:rPr lang="en-US" altLang="zh-CN" sz="1600" dirty="0"/>
                        <a:t>Changed</a:t>
                      </a:r>
                      <a:endParaRPr lang="zh-CN" altLang="en-US" dirty="0"/>
                    </a:p>
                  </a:txBody>
                  <a:tcPr/>
                </a:tc>
                <a:extLst>
                  <a:ext uri="{0D108BD9-81ED-4DB2-BD59-A6C34878D82A}">
                    <a16:rowId xmlns:a16="http://schemas.microsoft.com/office/drawing/2014/main" val="4166438986"/>
                  </a:ext>
                </a:extLst>
              </a:tr>
              <a:tr h="364800">
                <a:tc>
                  <a:txBody>
                    <a:bodyPr/>
                    <a:lstStyle/>
                    <a:p>
                      <a:r>
                        <a:rPr lang="en-US" altLang="zh-CN" dirty="0"/>
                        <a:t>PC</a:t>
                      </a:r>
                      <a:endParaRPr lang="zh-CN" altLang="en-US" dirty="0"/>
                    </a:p>
                  </a:txBody>
                  <a:tcPr/>
                </a:tc>
                <a:tc>
                  <a:txBody>
                    <a:bodyPr/>
                    <a:lstStyle/>
                    <a:p>
                      <a:r>
                        <a:rPr lang="en-US" altLang="zh-CN" dirty="0"/>
                        <a:t>PC</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951597810"/>
                  </a:ext>
                </a:extLst>
              </a:tr>
              <a:tr h="364800">
                <a:tc>
                  <a:txBody>
                    <a:bodyPr/>
                    <a:lstStyle/>
                    <a:p>
                      <a:r>
                        <a:rPr lang="en-US" altLang="zh-CN" dirty="0"/>
                        <a:t>0</a:t>
                      </a:r>
                      <a:endParaRPr lang="zh-CN" altLang="en-US" dirty="0"/>
                    </a:p>
                  </a:txBody>
                  <a:tcPr/>
                </a:tc>
                <a:tc>
                  <a:txBody>
                    <a:bodyPr/>
                    <a:lstStyle/>
                    <a:p>
                      <a:r>
                        <a:rPr lang="en-US" altLang="zh-CN" dirty="0"/>
                        <a:t>$r0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098540070"/>
                  </a:ext>
                </a:extLst>
              </a:tr>
              <a:tr h="364800">
                <a:tc>
                  <a:txBody>
                    <a:bodyPr/>
                    <a:lstStyle/>
                    <a:p>
                      <a:r>
                        <a:rPr lang="en-US" altLang="zh-CN" dirty="0"/>
                        <a:t>1</a:t>
                      </a:r>
                      <a:endParaRPr lang="zh-CN" altLang="en-US" dirty="0"/>
                    </a:p>
                  </a:txBody>
                  <a:tcPr/>
                </a:tc>
                <a:tc>
                  <a:txBody>
                    <a:bodyPr/>
                    <a:lstStyle/>
                    <a:p>
                      <a:r>
                        <a:rPr lang="en-US" altLang="zh-CN" dirty="0"/>
                        <a:t>$at</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57158702"/>
                  </a:ext>
                </a:extLst>
              </a:tr>
              <a:tr h="364800">
                <a:tc>
                  <a:txBody>
                    <a:bodyPr/>
                    <a:lstStyle/>
                    <a:p>
                      <a:r>
                        <a:rPr lang="en-US" altLang="zh-CN" dirty="0"/>
                        <a:t>2</a:t>
                      </a:r>
                      <a:endParaRPr lang="zh-CN" altLang="en-US" dirty="0"/>
                    </a:p>
                  </a:txBody>
                  <a:tcPr/>
                </a:tc>
                <a:tc>
                  <a:txBody>
                    <a:bodyPr/>
                    <a:lstStyle/>
                    <a:p>
                      <a:r>
                        <a:rPr lang="en-US" altLang="zh-CN" dirty="0"/>
                        <a:t>$</a:t>
                      </a:r>
                      <a:r>
                        <a:rPr lang="en-US" altLang="zh-CN" dirty="0" err="1"/>
                        <a:t>vo</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945197360"/>
                  </a:ext>
                </a:extLst>
              </a:tr>
              <a:tr h="364800">
                <a:tc>
                  <a:txBody>
                    <a:bodyPr/>
                    <a:lstStyle/>
                    <a:p>
                      <a:r>
                        <a:rPr lang="en-US" altLang="zh-CN" dirty="0"/>
                        <a:t>3</a:t>
                      </a:r>
                      <a:endParaRPr lang="zh-CN" altLang="en-US" dirty="0"/>
                    </a:p>
                  </a:txBody>
                  <a:tcPr/>
                </a:tc>
                <a:tc>
                  <a:txBody>
                    <a:bodyPr/>
                    <a:lstStyle/>
                    <a:p>
                      <a:r>
                        <a:rPr lang="en-US" altLang="zh-CN" dirty="0"/>
                        <a:t>$v1</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357796496"/>
                  </a:ext>
                </a:extLst>
              </a:tr>
              <a:tr h="364800">
                <a:tc>
                  <a:txBody>
                    <a:bodyPr/>
                    <a:lstStyle/>
                    <a:p>
                      <a:r>
                        <a:rPr lang="en-US" altLang="zh-CN" dirty="0"/>
                        <a:t>4</a:t>
                      </a:r>
                      <a:endParaRPr lang="zh-CN" altLang="en-US" dirty="0"/>
                    </a:p>
                  </a:txBody>
                  <a:tcPr/>
                </a:tc>
                <a:tc>
                  <a:txBody>
                    <a:bodyPr/>
                    <a:lstStyle/>
                    <a:p>
                      <a:r>
                        <a:rPr lang="en-US" altLang="zh-CN" dirty="0"/>
                        <a:t>$a0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901054346"/>
                  </a:ext>
                </a:extLst>
              </a:tr>
              <a:tr h="364800">
                <a:tc>
                  <a:txBody>
                    <a:bodyPr/>
                    <a:lstStyle/>
                    <a:p>
                      <a:r>
                        <a:rPr lang="en-US" altLang="zh-CN" dirty="0"/>
                        <a:t>5</a:t>
                      </a:r>
                      <a:endParaRPr lang="zh-CN" altLang="en-US" dirty="0"/>
                    </a:p>
                  </a:txBody>
                  <a:tcPr/>
                </a:tc>
                <a:tc>
                  <a:txBody>
                    <a:bodyPr/>
                    <a:lstStyle/>
                    <a:p>
                      <a:r>
                        <a:rPr lang="en-US" altLang="zh-CN" dirty="0"/>
                        <a:t>$a1</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753964097"/>
                  </a:ext>
                </a:extLst>
              </a:tr>
              <a:tr h="364800">
                <a:tc>
                  <a:txBody>
                    <a:bodyPr/>
                    <a:lstStyle/>
                    <a:p>
                      <a:r>
                        <a:rPr lang="en-US" altLang="zh-CN" dirty="0"/>
                        <a:t>6</a:t>
                      </a:r>
                      <a:endParaRPr lang="zh-CN" altLang="en-US" dirty="0"/>
                    </a:p>
                  </a:txBody>
                  <a:tcPr/>
                </a:tc>
                <a:tc>
                  <a:txBody>
                    <a:bodyPr/>
                    <a:lstStyle/>
                    <a:p>
                      <a:r>
                        <a:rPr lang="en-US" altLang="zh-CN" dirty="0"/>
                        <a:t>$a2</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235124723"/>
                  </a:ext>
                </a:extLst>
              </a:tr>
              <a:tr h="364800">
                <a:tc>
                  <a:txBody>
                    <a:bodyPr/>
                    <a:lstStyle/>
                    <a:p>
                      <a:r>
                        <a:rPr lang="en-US" altLang="zh-CN" dirty="0"/>
                        <a:t>7</a:t>
                      </a:r>
                      <a:endParaRPr lang="zh-CN" altLang="en-US" dirty="0"/>
                    </a:p>
                  </a:txBody>
                  <a:tcPr/>
                </a:tc>
                <a:tc>
                  <a:txBody>
                    <a:bodyPr/>
                    <a:lstStyle/>
                    <a:p>
                      <a:r>
                        <a:rPr lang="en-US" altLang="zh-CN" dirty="0"/>
                        <a:t>$a3</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989600046"/>
                  </a:ext>
                </a:extLst>
              </a:tr>
              <a:tr h="364800">
                <a:tc>
                  <a:txBody>
                    <a:bodyPr/>
                    <a:lstStyle/>
                    <a:p>
                      <a:r>
                        <a:rPr lang="en-US" altLang="zh-CN" dirty="0"/>
                        <a:t>…(8~27)</a:t>
                      </a:r>
                      <a:endParaRPr lang="zh-CN" altLang="en-US" dirty="0"/>
                    </a:p>
                  </a:txBody>
                  <a:tcPr/>
                </a:tc>
                <a:tc>
                  <a:txBody>
                    <a:bodyPr/>
                    <a:lstStyle/>
                    <a:p>
                      <a:r>
                        <a:rPr lang="en-US" altLang="zh-CN" dirty="0"/>
                        <a:t>…</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17082443"/>
                  </a:ext>
                </a:extLst>
              </a:tr>
              <a:tr h="364800">
                <a:tc>
                  <a:txBody>
                    <a:bodyPr/>
                    <a:lstStyle/>
                    <a:p>
                      <a:r>
                        <a:rPr lang="en-US" altLang="zh-CN" dirty="0"/>
                        <a:t>28</a:t>
                      </a:r>
                      <a:endParaRPr lang="zh-CN" altLang="en-US" dirty="0"/>
                    </a:p>
                  </a:txBody>
                  <a:tcPr/>
                </a:tc>
                <a:tc>
                  <a:txBody>
                    <a:bodyPr/>
                    <a:lstStyle/>
                    <a:p>
                      <a:r>
                        <a:rPr lang="en-US" altLang="zh-CN" dirty="0"/>
                        <a:t>$</a:t>
                      </a:r>
                      <a:r>
                        <a:rPr lang="en-US" altLang="zh-CN" dirty="0" err="1"/>
                        <a:t>gp</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999132064"/>
                  </a:ext>
                </a:extLst>
              </a:tr>
              <a:tr h="364800">
                <a:tc>
                  <a:txBody>
                    <a:bodyPr/>
                    <a:lstStyle/>
                    <a:p>
                      <a:r>
                        <a:rPr lang="en-US" altLang="zh-CN" dirty="0"/>
                        <a:t>29</a:t>
                      </a:r>
                      <a:endParaRPr lang="zh-CN" altLang="en-US" dirty="0"/>
                    </a:p>
                  </a:txBody>
                  <a:tcPr/>
                </a:tc>
                <a:tc>
                  <a:txBody>
                    <a:bodyPr/>
                    <a:lstStyle/>
                    <a:p>
                      <a:r>
                        <a:rPr lang="en-US" altLang="zh-CN" dirty="0"/>
                        <a:t>$</a:t>
                      </a:r>
                      <a:r>
                        <a:rPr lang="en-US" altLang="zh-CN" dirty="0" err="1"/>
                        <a:t>sp</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83879013"/>
                  </a:ext>
                </a:extLst>
              </a:tr>
              <a:tr h="364800">
                <a:tc>
                  <a:txBody>
                    <a:bodyPr/>
                    <a:lstStyle/>
                    <a:p>
                      <a:r>
                        <a:rPr lang="en-US" altLang="zh-CN" dirty="0"/>
                        <a:t>30</a:t>
                      </a:r>
                      <a:endParaRPr lang="zh-CN" altLang="en-US" dirty="0"/>
                    </a:p>
                  </a:txBody>
                  <a:tcPr/>
                </a:tc>
                <a:tc>
                  <a:txBody>
                    <a:bodyPr/>
                    <a:lstStyle/>
                    <a:p>
                      <a:r>
                        <a:rPr lang="en-US" altLang="zh-CN" dirty="0"/>
                        <a:t>$</a:t>
                      </a:r>
                      <a:r>
                        <a:rPr lang="en-US" altLang="zh-CN" dirty="0" err="1"/>
                        <a:t>fp</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153626133"/>
                  </a:ext>
                </a:extLst>
              </a:tr>
              <a:tr h="364800">
                <a:tc>
                  <a:txBody>
                    <a:bodyPr/>
                    <a:lstStyle/>
                    <a:p>
                      <a:r>
                        <a:rPr lang="en-US" altLang="zh-CN" dirty="0"/>
                        <a:t>31</a:t>
                      </a:r>
                      <a:endParaRPr lang="zh-CN" altLang="en-US" dirty="0"/>
                    </a:p>
                  </a:txBody>
                  <a:tcPr/>
                </a:tc>
                <a:tc>
                  <a:txBody>
                    <a:bodyPr/>
                    <a:lstStyle/>
                    <a:p>
                      <a:r>
                        <a:rPr lang="en-US" altLang="zh-CN" dirty="0"/>
                        <a:t>$</a:t>
                      </a:r>
                      <a:r>
                        <a:rPr lang="en-US" altLang="zh-CN" dirty="0" err="1"/>
                        <a:t>ra</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165009127"/>
                  </a:ext>
                </a:extLst>
              </a:tr>
            </a:tbl>
          </a:graphicData>
        </a:graphic>
      </p:graphicFrame>
      <p:cxnSp>
        <p:nvCxnSpPr>
          <p:cNvPr id="5" name="直线箭头连接符 4">
            <a:extLst>
              <a:ext uri="{FF2B5EF4-FFF2-40B4-BE49-F238E27FC236}">
                <a16:creationId xmlns:a16="http://schemas.microsoft.com/office/drawing/2014/main" id="{CB6DD251-8269-534F-A113-7B4B9A796BCB}"/>
              </a:ext>
            </a:extLst>
          </p:cNvPr>
          <p:cNvCxnSpPr>
            <a:cxnSpLocks/>
          </p:cNvCxnSpPr>
          <p:nvPr/>
        </p:nvCxnSpPr>
        <p:spPr>
          <a:xfrm>
            <a:off x="2362200" y="47244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98B1F7D1-8559-4C4F-AC13-6AF173B89877}"/>
              </a:ext>
            </a:extLst>
          </p:cNvPr>
          <p:cNvSpPr txBox="1"/>
          <p:nvPr/>
        </p:nvSpPr>
        <p:spPr>
          <a:xfrm>
            <a:off x="234695" y="4593595"/>
            <a:ext cx="2127505" cy="261610"/>
          </a:xfrm>
          <a:prstGeom prst="rect">
            <a:avLst/>
          </a:prstGeom>
          <a:noFill/>
        </p:spPr>
        <p:txBody>
          <a:bodyPr wrap="none" rtlCol="0">
            <a:spAutoFit/>
          </a:bodyPr>
          <a:lstStyle/>
          <a:p>
            <a:r>
              <a:rPr kumimoji="1" lang="en-US" altLang="zh-CN" sz="1100" dirty="0"/>
              <a:t>You also need to fill all of them</a:t>
            </a:r>
            <a:endParaRPr kumimoji="1" lang="zh-CN" altLang="en-US" sz="1100" dirty="0"/>
          </a:p>
        </p:txBody>
      </p:sp>
    </p:spTree>
    <p:extLst>
      <p:ext uri="{BB962C8B-B14F-4D97-AF65-F5344CB8AC3E}">
        <p14:creationId xmlns:p14="http://schemas.microsoft.com/office/powerpoint/2010/main" val="4159602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kumimoji="0" lang="en-US" altLang="zh-CN" sz="3600" dirty="0">
                <a:latin typeface="Tahoma" charset="0"/>
                <a:ea typeface="宋体" charset="0"/>
              </a:rPr>
              <a:t>Step 10</a:t>
            </a:r>
          </a:p>
        </p:txBody>
      </p:sp>
      <p:sp>
        <p:nvSpPr>
          <p:cNvPr id="15364" name="Rectangle 3"/>
          <p:cNvSpPr>
            <a:spLocks noGrp="1" noChangeArrowheads="1"/>
          </p:cNvSpPr>
          <p:nvPr>
            <p:ph idx="1"/>
          </p:nvPr>
        </p:nvSpPr>
        <p:spPr>
          <a:xfrm>
            <a:off x="1143000" y="1981200"/>
            <a:ext cx="7772400" cy="4419600"/>
          </a:xfrm>
        </p:spPr>
        <p:txBody>
          <a:bodyPr>
            <a:normAutofit/>
          </a:bodyPr>
          <a:lstStyle/>
          <a:p>
            <a:pPr marL="292608" lvl="1" indent="0">
              <a:buNone/>
            </a:pPr>
            <a:r>
              <a:rPr lang="en" altLang="zh-CN" sz="2400" dirty="0"/>
              <a:t>Explain the difference between </a:t>
            </a:r>
            <a:r>
              <a:rPr lang="en" altLang="zh-CN" sz="2400" dirty="0" err="1"/>
              <a:t>jal</a:t>
            </a:r>
            <a:r>
              <a:rPr lang="en" altLang="zh-CN" sz="2400" dirty="0"/>
              <a:t> and </a:t>
            </a:r>
            <a:r>
              <a:rPr lang="en" altLang="zh-CN" sz="2400" dirty="0" err="1"/>
              <a:t>jr</a:t>
            </a:r>
            <a:r>
              <a:rPr lang="en" altLang="zh-CN" sz="2400">
                <a:solidFill>
                  <a:srgbClr val="FF0000"/>
                </a:solidFill>
              </a:rPr>
              <a:t>(4points)</a:t>
            </a:r>
          </a:p>
          <a:p>
            <a:pPr marL="292608" lvl="1" indent="0">
              <a:buNone/>
            </a:pPr>
            <a:endParaRPr lang="en" altLang="zh-CN" sz="2400" dirty="0"/>
          </a:p>
          <a:p>
            <a:pPr marL="292608" lvl="1" indent="0">
              <a:buNone/>
            </a:pPr>
            <a:endParaRPr lang="en" altLang="zh-CN" sz="2400" dirty="0"/>
          </a:p>
          <a:p>
            <a:pPr marL="292608" lvl="1" indent="0">
              <a:buNone/>
            </a:pPr>
            <a:endParaRPr lang="en-US" altLang="zh-CN" sz="2400" dirty="0"/>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C18573E2-4DF1-4B49-B6A0-E0B37D0A0D10}" type="slidenum">
              <a:rPr kumimoji="0" lang="en-US" altLang="zh-CN" sz="1400"/>
              <a:pPr/>
              <a:t>12</a:t>
            </a:fld>
            <a:endParaRPr kumimoji="0" lang="en-US" altLang="zh-CN" sz="1400"/>
          </a:p>
        </p:txBody>
      </p:sp>
    </p:spTree>
    <p:extLst>
      <p:ext uri="{BB962C8B-B14F-4D97-AF65-F5344CB8AC3E}">
        <p14:creationId xmlns:p14="http://schemas.microsoft.com/office/powerpoint/2010/main" val="872811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8361B41-E28C-C74B-8A1B-6F54148F8A1A}"/>
              </a:ext>
            </a:extLst>
          </p:cNvPr>
          <p:cNvSpPr>
            <a:spLocks noGrp="1"/>
          </p:cNvSpPr>
          <p:nvPr>
            <p:ph idx="1"/>
          </p:nvPr>
        </p:nvSpPr>
        <p:spPr/>
        <p:txBody>
          <a:bodyPr/>
          <a:lstStyle/>
          <a:p>
            <a:r>
              <a:rPr kumimoji="1" lang="en-US" altLang="zh-CN" dirty="0"/>
              <a:t>Please answer all </a:t>
            </a:r>
            <a:r>
              <a:rPr kumimoji="1" lang="en-US" altLang="zh-CN"/>
              <a:t>these questions </a:t>
            </a:r>
            <a:r>
              <a:rPr kumimoji="1" lang="en-US" altLang="zh-CN" dirty="0"/>
              <a:t>in a sperate .doc file</a:t>
            </a:r>
          </a:p>
          <a:p>
            <a:endParaRPr kumimoji="1" lang="en-US" altLang="zh-CN" dirty="0"/>
          </a:p>
          <a:p>
            <a:r>
              <a:rPr kumimoji="1" lang="en-US" altLang="zh-CN" dirty="0"/>
              <a:t>Due: Next </a:t>
            </a:r>
            <a:r>
              <a:rPr lang="en" altLang="zh-CN" dirty="0"/>
              <a:t>Thursday</a:t>
            </a:r>
            <a:r>
              <a:rPr lang="zh-CN" altLang="en-US" dirty="0"/>
              <a:t> </a:t>
            </a:r>
            <a:r>
              <a:rPr lang="en-US" altLang="zh-CN" dirty="0"/>
              <a:t>before Lab</a:t>
            </a:r>
            <a:endParaRPr lang="en" altLang="zh-CN" dirty="0"/>
          </a:p>
          <a:p>
            <a:endParaRPr kumimoji="1" lang="zh-CN" altLang="en-US" dirty="0"/>
          </a:p>
        </p:txBody>
      </p:sp>
      <p:sp>
        <p:nvSpPr>
          <p:cNvPr id="5" name="灯片编号占位符 4">
            <a:extLst>
              <a:ext uri="{FF2B5EF4-FFF2-40B4-BE49-F238E27FC236}">
                <a16:creationId xmlns:a16="http://schemas.microsoft.com/office/drawing/2014/main" id="{062EB5E8-369F-8F40-95D8-2A571DC8EDF5}"/>
              </a:ext>
            </a:extLst>
          </p:cNvPr>
          <p:cNvSpPr>
            <a:spLocks noGrp="1"/>
          </p:cNvSpPr>
          <p:nvPr>
            <p:ph type="sldNum" sz="quarter" idx="12"/>
          </p:nvPr>
        </p:nvSpPr>
        <p:spPr/>
        <p:txBody>
          <a:bodyPr/>
          <a:lstStyle/>
          <a:p>
            <a:pPr>
              <a:defRPr/>
            </a:pPr>
            <a:fld id="{BCD880DC-15D2-1F42-81FC-D61CB58F1A72}" type="slidenum">
              <a:rPr lang="en-US" altLang="zh-CN" smtClean="0"/>
              <a:pPr>
                <a:defRPr/>
              </a:pPr>
              <a:t>13</a:t>
            </a:fld>
            <a:endParaRPr lang="en-US" altLang="zh-CN"/>
          </a:p>
        </p:txBody>
      </p:sp>
    </p:spTree>
    <p:extLst>
      <p:ext uri="{BB962C8B-B14F-4D97-AF65-F5344CB8AC3E}">
        <p14:creationId xmlns:p14="http://schemas.microsoft.com/office/powerpoint/2010/main" val="19219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C2950-5A2C-8840-9B26-7C7FC106B68B}"/>
              </a:ext>
            </a:extLst>
          </p:cNvPr>
          <p:cNvSpPr>
            <a:spLocks noGrp="1"/>
          </p:cNvSpPr>
          <p:nvPr>
            <p:ph type="title"/>
          </p:nvPr>
        </p:nvSpPr>
        <p:spPr/>
        <p:txBody>
          <a:bodyPr/>
          <a:lstStyle/>
          <a:p>
            <a:r>
              <a:rPr kumimoji="1" lang="en-US" altLang="zh-CN" dirty="0"/>
              <a:t>Objectives</a:t>
            </a:r>
            <a:endParaRPr kumimoji="1" lang="zh-CN" altLang="en-US" dirty="0"/>
          </a:p>
        </p:txBody>
      </p:sp>
      <p:sp>
        <p:nvSpPr>
          <p:cNvPr id="3" name="内容占位符 2">
            <a:extLst>
              <a:ext uri="{FF2B5EF4-FFF2-40B4-BE49-F238E27FC236}">
                <a16:creationId xmlns:a16="http://schemas.microsoft.com/office/drawing/2014/main" id="{44010BC7-E01B-3E4E-8F71-0CE6894B45CD}"/>
              </a:ext>
            </a:extLst>
          </p:cNvPr>
          <p:cNvSpPr>
            <a:spLocks noGrp="1"/>
          </p:cNvSpPr>
          <p:nvPr>
            <p:ph idx="1"/>
          </p:nvPr>
        </p:nvSpPr>
        <p:spPr/>
        <p:txBody>
          <a:bodyPr/>
          <a:lstStyle/>
          <a:p>
            <a:r>
              <a:rPr lang="en" altLang="zh-CN" dirty="0"/>
              <a:t>• Load MIPS programs (assembly language) and execute them</a:t>
            </a:r>
          </a:p>
          <a:p>
            <a:r>
              <a:rPr lang="en" altLang="zh-CN" dirty="0"/>
              <a:t>• Examine memory locations </a:t>
            </a:r>
          </a:p>
          <a:p>
            <a:r>
              <a:rPr lang="en" altLang="zh-CN" dirty="0"/>
              <a:t>• Examine registers </a:t>
            </a:r>
          </a:p>
          <a:p>
            <a:r>
              <a:rPr lang="en" altLang="zh-CN" dirty="0"/>
              <a:t>• Execute programs step by step</a:t>
            </a:r>
          </a:p>
          <a:p>
            <a:r>
              <a:rPr lang="en" altLang="zh-CN" dirty="0"/>
              <a:t>• Learn how to use breakpoint</a:t>
            </a:r>
            <a:endParaRPr kumimoji="1" lang="en-US" altLang="zh-CN" dirty="0"/>
          </a:p>
        </p:txBody>
      </p:sp>
      <p:sp>
        <p:nvSpPr>
          <p:cNvPr id="4" name="页脚占位符 3">
            <a:extLst>
              <a:ext uri="{FF2B5EF4-FFF2-40B4-BE49-F238E27FC236}">
                <a16:creationId xmlns:a16="http://schemas.microsoft.com/office/drawing/2014/main" id="{9582F271-A6B3-744F-A88B-5922FAB57173}"/>
              </a:ext>
            </a:extLst>
          </p:cNvPr>
          <p:cNvSpPr>
            <a:spLocks noGrp="1"/>
          </p:cNvSpPr>
          <p:nvPr>
            <p:ph type="ftr" sz="quarter" idx="11"/>
          </p:nvPr>
        </p:nvSpPr>
        <p:spPr/>
        <p:txBody>
          <a:bodyPr/>
          <a:lstStyle/>
          <a:p>
            <a:pPr>
              <a:defRPr/>
            </a:pPr>
            <a:r>
              <a:rPr lang="en-US" altLang="zh-CN"/>
              <a:t>CS551 Francis Leung</a:t>
            </a:r>
          </a:p>
        </p:txBody>
      </p:sp>
      <p:sp>
        <p:nvSpPr>
          <p:cNvPr id="5" name="灯片编号占位符 4">
            <a:extLst>
              <a:ext uri="{FF2B5EF4-FFF2-40B4-BE49-F238E27FC236}">
                <a16:creationId xmlns:a16="http://schemas.microsoft.com/office/drawing/2014/main" id="{6BDD417E-DD43-C145-AC6F-1E4AB62E8772}"/>
              </a:ext>
            </a:extLst>
          </p:cNvPr>
          <p:cNvSpPr>
            <a:spLocks noGrp="1"/>
          </p:cNvSpPr>
          <p:nvPr>
            <p:ph type="sldNum" sz="quarter" idx="12"/>
          </p:nvPr>
        </p:nvSpPr>
        <p:spPr/>
        <p:txBody>
          <a:bodyPr/>
          <a:lstStyle/>
          <a:p>
            <a:pPr>
              <a:defRPr/>
            </a:pPr>
            <a:fld id="{BCD880DC-15D2-1F42-81FC-D61CB58F1A72}" type="slidenum">
              <a:rPr lang="en-US" altLang="zh-CN" smtClean="0"/>
              <a:pPr>
                <a:defRPr/>
              </a:pPr>
              <a:t>2</a:t>
            </a:fld>
            <a:endParaRPr lang="en-US" altLang="zh-CN"/>
          </a:p>
        </p:txBody>
      </p:sp>
    </p:spTree>
    <p:extLst>
      <p:ext uri="{BB962C8B-B14F-4D97-AF65-F5344CB8AC3E}">
        <p14:creationId xmlns:p14="http://schemas.microsoft.com/office/powerpoint/2010/main" val="1199847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kumimoji="0" lang="en-US" altLang="zh-CN" sz="3600" dirty="0">
                <a:latin typeface="Tahoma" charset="0"/>
                <a:ea typeface="宋体" charset="0"/>
              </a:rPr>
              <a:t>Step 1</a:t>
            </a:r>
          </a:p>
        </p:txBody>
      </p:sp>
      <p:sp>
        <p:nvSpPr>
          <p:cNvPr id="15364" name="Rectangle 3"/>
          <p:cNvSpPr>
            <a:spLocks noGrp="1" noChangeArrowheads="1"/>
          </p:cNvSpPr>
          <p:nvPr>
            <p:ph idx="1"/>
          </p:nvPr>
        </p:nvSpPr>
        <p:spPr>
          <a:xfrm>
            <a:off x="1143000" y="1981200"/>
            <a:ext cx="7772400" cy="4419600"/>
          </a:xfrm>
        </p:spPr>
        <p:txBody>
          <a:bodyPr>
            <a:normAutofit/>
          </a:bodyPr>
          <a:lstStyle/>
          <a:p>
            <a:pPr marL="292608" lvl="1" indent="0">
              <a:buNone/>
            </a:pPr>
            <a:r>
              <a:rPr lang="en-US" altLang="zh-CN" sz="2200" dirty="0">
                <a:latin typeface="Tahoma" charset="0"/>
                <a:ea typeface="宋体" charset="0"/>
              </a:rPr>
              <a:t>Load Example2.s in your SPIM simulator</a:t>
            </a:r>
          </a:p>
          <a:p>
            <a:pPr marL="292608" lvl="1" indent="0">
              <a:buNone/>
            </a:pPr>
            <a:endParaRPr lang="en-US" altLang="zh-CN" sz="2200" dirty="0">
              <a:latin typeface="Tahoma" charset="0"/>
              <a:ea typeface="宋体" charset="0"/>
            </a:endParaRPr>
          </a:p>
          <a:p>
            <a:pPr marL="292608" lvl="1" indent="0">
              <a:buNone/>
            </a:pPr>
            <a:r>
              <a:rPr lang="en-US" altLang="zh-CN" sz="2200" dirty="0">
                <a:latin typeface="Tahoma" charset="0"/>
                <a:ea typeface="宋体" charset="0"/>
              </a:rPr>
              <a:t>PS: you can find Example2.s in Blackboard</a:t>
            </a:r>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C18573E2-4DF1-4B49-B6A0-E0B37D0A0D10}" type="slidenum">
              <a:rPr kumimoji="0" lang="en-US" altLang="zh-CN" sz="1400"/>
              <a:pPr/>
              <a:t>3</a:t>
            </a:fld>
            <a:endParaRPr kumimoji="0" lang="en-US" altLang="zh-CN" sz="1400"/>
          </a:p>
        </p:txBody>
      </p:sp>
    </p:spTree>
    <p:extLst>
      <p:ext uri="{BB962C8B-B14F-4D97-AF65-F5344CB8AC3E}">
        <p14:creationId xmlns:p14="http://schemas.microsoft.com/office/powerpoint/2010/main" val="89027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kumimoji="0" lang="en-US" altLang="zh-CN" sz="3600" dirty="0">
                <a:latin typeface="Tahoma" charset="0"/>
                <a:ea typeface="宋体" charset="0"/>
              </a:rPr>
              <a:t>Step 2</a:t>
            </a:r>
          </a:p>
        </p:txBody>
      </p:sp>
      <p:sp>
        <p:nvSpPr>
          <p:cNvPr id="15364" name="Rectangle 3"/>
          <p:cNvSpPr>
            <a:spLocks noGrp="1" noChangeArrowheads="1"/>
          </p:cNvSpPr>
          <p:nvPr>
            <p:ph idx="1"/>
          </p:nvPr>
        </p:nvSpPr>
        <p:spPr>
          <a:xfrm>
            <a:off x="1143000" y="1981200"/>
            <a:ext cx="7772400" cy="4419600"/>
          </a:xfrm>
        </p:spPr>
        <p:txBody>
          <a:bodyPr>
            <a:normAutofit/>
          </a:bodyPr>
          <a:lstStyle/>
          <a:p>
            <a:pPr marL="292608" lvl="1" indent="0">
              <a:buNone/>
            </a:pPr>
            <a:r>
              <a:rPr lang="en" altLang="zh-CN" sz="2400" dirty="0"/>
              <a:t>Let’s assume you don’t want to step through the program. Instead, you want to stop every time right before some instruction is executed. This allows you to see what is in memory or in registers right before the instruction is executed. You can use breakpoint to do it. </a:t>
            </a:r>
          </a:p>
          <a:p>
            <a:pPr marL="292608" lvl="1" indent="0">
              <a:buNone/>
            </a:pPr>
            <a:endParaRPr lang="en" altLang="zh-CN" sz="2400" dirty="0"/>
          </a:p>
          <a:p>
            <a:pPr marL="292608" lvl="1" indent="0">
              <a:buNone/>
            </a:pPr>
            <a:r>
              <a:rPr lang="en" altLang="zh-CN" sz="2400" dirty="0"/>
              <a:t>In MARS, after compilation, you can simply click the </a:t>
            </a:r>
            <a:r>
              <a:rPr lang="en" altLang="zh-CN" sz="2400" dirty="0" err="1"/>
              <a:t>Bkpt</a:t>
            </a:r>
            <a:r>
              <a:rPr lang="en" altLang="zh-CN" sz="2400" dirty="0"/>
              <a:t> checkbox before the instruction you want to set breakpoint.</a:t>
            </a:r>
          </a:p>
          <a:p>
            <a:pPr marL="292608" lvl="1" indent="0">
              <a:buNone/>
            </a:pPr>
            <a:endParaRPr lang="en" altLang="zh-CN" sz="2400" dirty="0"/>
          </a:p>
          <a:p>
            <a:pPr marL="292608" lvl="1" indent="0">
              <a:buNone/>
            </a:pPr>
            <a:r>
              <a:rPr lang="en" altLang="zh-CN" sz="2400" dirty="0"/>
              <a:t>Both step and breakpoint are very useful technique</a:t>
            </a:r>
            <a:r>
              <a:rPr lang="en-US" altLang="zh-CN" sz="2400" dirty="0"/>
              <a:t> to debug your program, they are supported by almost all the programming language(e.g. Java, C, C++) and their IDE.</a:t>
            </a:r>
            <a:endParaRPr lang="en" altLang="zh-CN" sz="2400" dirty="0"/>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C18573E2-4DF1-4B49-B6A0-E0B37D0A0D10}" type="slidenum">
              <a:rPr kumimoji="0" lang="en-US" altLang="zh-CN" sz="1400"/>
              <a:pPr/>
              <a:t>4</a:t>
            </a:fld>
            <a:endParaRPr kumimoji="0" lang="en-US" altLang="zh-CN" sz="1400"/>
          </a:p>
        </p:txBody>
      </p:sp>
    </p:spTree>
    <p:extLst>
      <p:ext uri="{BB962C8B-B14F-4D97-AF65-F5344CB8AC3E}">
        <p14:creationId xmlns:p14="http://schemas.microsoft.com/office/powerpoint/2010/main" val="38980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kumimoji="0" lang="en-US" altLang="zh-CN" sz="3600" dirty="0">
                <a:latin typeface="Tahoma" charset="0"/>
                <a:ea typeface="宋体" charset="0"/>
              </a:rPr>
              <a:t>Step 3</a:t>
            </a:r>
          </a:p>
        </p:txBody>
      </p:sp>
      <p:sp>
        <p:nvSpPr>
          <p:cNvPr id="15364" name="Rectangle 3"/>
          <p:cNvSpPr>
            <a:spLocks noGrp="1" noChangeArrowheads="1"/>
          </p:cNvSpPr>
          <p:nvPr>
            <p:ph idx="1"/>
          </p:nvPr>
        </p:nvSpPr>
        <p:spPr>
          <a:xfrm>
            <a:off x="1143000" y="1981200"/>
            <a:ext cx="7772400" cy="4419600"/>
          </a:xfrm>
        </p:spPr>
        <p:txBody>
          <a:bodyPr>
            <a:normAutofit lnSpcReduction="10000"/>
          </a:bodyPr>
          <a:lstStyle/>
          <a:p>
            <a:pPr marL="292608" lvl="1" indent="0">
              <a:buNone/>
            </a:pPr>
            <a:r>
              <a:rPr lang="en-US" altLang="zh-CN" sz="2400" dirty="0"/>
              <a:t>Set the breakpoint at </a:t>
            </a:r>
            <a:r>
              <a:rPr lang="en-US" altLang="zh-CN" sz="2400" dirty="0" err="1"/>
              <a:t>sll</a:t>
            </a:r>
            <a:r>
              <a:rPr lang="en-US" altLang="zh-CN" sz="2400" dirty="0"/>
              <a:t> $t1, $t0, 2</a:t>
            </a:r>
          </a:p>
          <a:p>
            <a:pPr marL="292608" lvl="1" indent="0">
              <a:buNone/>
            </a:pPr>
            <a:endParaRPr lang="en-US" altLang="zh-CN" sz="2400" dirty="0"/>
          </a:p>
          <a:p>
            <a:pPr marL="292608" lvl="1" indent="0">
              <a:buNone/>
            </a:pPr>
            <a:endParaRPr lang="en-US" altLang="zh-CN" sz="2400" dirty="0"/>
          </a:p>
          <a:p>
            <a:pPr marL="292608" lvl="1" indent="0">
              <a:buNone/>
            </a:pPr>
            <a:endParaRPr lang="en-US" altLang="zh-CN" sz="2400" dirty="0"/>
          </a:p>
          <a:p>
            <a:pPr marL="292608" lvl="1" indent="0">
              <a:buNone/>
            </a:pPr>
            <a:endParaRPr lang="en-US" altLang="zh-CN" sz="2400" dirty="0"/>
          </a:p>
          <a:p>
            <a:pPr marL="292608" lvl="1" indent="0">
              <a:buNone/>
            </a:pPr>
            <a:endParaRPr lang="en-US" altLang="zh-CN" sz="2400" dirty="0"/>
          </a:p>
          <a:p>
            <a:pPr marL="292608" lvl="1" indent="0">
              <a:buNone/>
            </a:pPr>
            <a:endParaRPr lang="en-US" altLang="zh-CN" sz="2400" dirty="0"/>
          </a:p>
          <a:p>
            <a:pPr marL="292608" lvl="1" indent="0">
              <a:buNone/>
            </a:pPr>
            <a:endParaRPr lang="en-US" altLang="zh-CN" sz="2400" dirty="0"/>
          </a:p>
          <a:p>
            <a:pPr marL="292608" lvl="1" indent="0">
              <a:buNone/>
            </a:pPr>
            <a:endParaRPr lang="en-US" altLang="zh-CN" sz="2400" dirty="0"/>
          </a:p>
          <a:p>
            <a:pPr marL="292608" lvl="1" indent="0">
              <a:buNone/>
            </a:pPr>
            <a:r>
              <a:rPr lang="en-US" altLang="zh-CN" sz="2400" dirty="0"/>
              <a:t>Click run button, input the number whatever you want </a:t>
            </a:r>
          </a:p>
          <a:p>
            <a:pPr marL="292608" lvl="1" indent="0">
              <a:buNone/>
            </a:pPr>
            <a:r>
              <a:rPr lang="en-US" altLang="zh-CN" sz="2400" dirty="0"/>
              <a:t>you will see the register state before executing this instruction</a:t>
            </a:r>
          </a:p>
          <a:p>
            <a:pPr marL="292608" lvl="1" indent="0">
              <a:buNone/>
            </a:pPr>
            <a:endParaRPr lang="en-US" altLang="zh-CN" sz="2400" dirty="0"/>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C18573E2-4DF1-4B49-B6A0-E0B37D0A0D10}" type="slidenum">
              <a:rPr kumimoji="0" lang="en-US" altLang="zh-CN" sz="1400"/>
              <a:pPr/>
              <a:t>5</a:t>
            </a:fld>
            <a:endParaRPr kumimoji="0" lang="en-US" altLang="zh-CN" sz="1400"/>
          </a:p>
        </p:txBody>
      </p:sp>
      <p:pic>
        <p:nvPicPr>
          <p:cNvPr id="6" name="图片 5">
            <a:extLst>
              <a:ext uri="{FF2B5EF4-FFF2-40B4-BE49-F238E27FC236}">
                <a16:creationId xmlns:a16="http://schemas.microsoft.com/office/drawing/2014/main" id="{1FEC8E47-77DB-7546-B86A-EE8714A8C8E9}"/>
              </a:ext>
            </a:extLst>
          </p:cNvPr>
          <p:cNvPicPr>
            <a:picLocks noChangeAspect="1"/>
          </p:cNvPicPr>
          <p:nvPr/>
        </p:nvPicPr>
        <p:blipFill>
          <a:blip r:embed="rId3"/>
          <a:stretch>
            <a:fillRect/>
          </a:stretch>
        </p:blipFill>
        <p:spPr>
          <a:xfrm>
            <a:off x="628452" y="2438400"/>
            <a:ext cx="7887095" cy="2758440"/>
          </a:xfrm>
          <a:prstGeom prst="rect">
            <a:avLst/>
          </a:prstGeom>
        </p:spPr>
      </p:pic>
    </p:spTree>
    <p:extLst>
      <p:ext uri="{BB962C8B-B14F-4D97-AF65-F5344CB8AC3E}">
        <p14:creationId xmlns:p14="http://schemas.microsoft.com/office/powerpoint/2010/main" val="1000787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kumimoji="0" lang="en-US" altLang="zh-CN" sz="3600" dirty="0">
                <a:latin typeface="Tahoma" charset="0"/>
                <a:ea typeface="宋体" charset="0"/>
              </a:rPr>
              <a:t>Step </a:t>
            </a:r>
            <a:r>
              <a:rPr lang="en-US" altLang="zh-CN" sz="3600" dirty="0">
                <a:latin typeface="Tahoma" charset="0"/>
                <a:ea typeface="宋体" charset="0"/>
              </a:rPr>
              <a:t>4</a:t>
            </a:r>
            <a:endParaRPr kumimoji="0" lang="en-US" altLang="zh-CN" sz="3600" dirty="0">
              <a:latin typeface="Tahoma" charset="0"/>
              <a:ea typeface="宋体" charset="0"/>
            </a:endParaRPr>
          </a:p>
        </p:txBody>
      </p:sp>
      <p:sp>
        <p:nvSpPr>
          <p:cNvPr id="15364" name="Rectangle 3"/>
          <p:cNvSpPr>
            <a:spLocks noGrp="1" noChangeArrowheads="1"/>
          </p:cNvSpPr>
          <p:nvPr>
            <p:ph idx="1"/>
          </p:nvPr>
        </p:nvSpPr>
        <p:spPr>
          <a:xfrm>
            <a:off x="1143000" y="1981200"/>
            <a:ext cx="7772400" cy="4419600"/>
          </a:xfrm>
        </p:spPr>
        <p:txBody>
          <a:bodyPr>
            <a:normAutofit/>
          </a:bodyPr>
          <a:lstStyle/>
          <a:p>
            <a:pPr marL="292608" lvl="1" indent="0">
              <a:buNone/>
            </a:pPr>
            <a:r>
              <a:rPr lang="en-US" altLang="zh-CN" sz="2400" dirty="0"/>
              <a:t>Click Single Step button, you will see the register state after execute </a:t>
            </a:r>
            <a:r>
              <a:rPr lang="en-US" altLang="zh-CN" sz="2400" dirty="0" err="1"/>
              <a:t>sll</a:t>
            </a:r>
            <a:r>
              <a:rPr lang="en-US" altLang="zh-CN" sz="2400" dirty="0"/>
              <a:t> $t1, $t0, 2</a:t>
            </a:r>
          </a:p>
          <a:p>
            <a:pPr marL="292608" lvl="1" indent="0">
              <a:buNone/>
            </a:pPr>
            <a:endParaRPr lang="en-US" altLang="zh-CN" sz="2400" dirty="0"/>
          </a:p>
          <a:p>
            <a:pPr marL="292608" lvl="1" indent="0">
              <a:buNone/>
            </a:pPr>
            <a:endParaRPr lang="en-US" altLang="zh-CN" sz="2400" dirty="0"/>
          </a:p>
          <a:p>
            <a:pPr marL="292608" lvl="1" indent="0">
              <a:buNone/>
            </a:pPr>
            <a:endParaRPr lang="en-US" altLang="zh-CN" sz="2400" dirty="0"/>
          </a:p>
          <a:p>
            <a:pPr marL="292608" lvl="1" indent="0">
              <a:buNone/>
            </a:pPr>
            <a:r>
              <a:rPr lang="en-US" altLang="zh-CN" sz="2400" dirty="0"/>
              <a:t>Then you can click step button, execute this program step by step or click run button execute all the rest instructions</a:t>
            </a:r>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C18573E2-4DF1-4B49-B6A0-E0B37D0A0D10}" type="slidenum">
              <a:rPr kumimoji="0" lang="en-US" altLang="zh-CN" sz="1400"/>
              <a:pPr/>
              <a:t>6</a:t>
            </a:fld>
            <a:endParaRPr kumimoji="0" lang="en-US" altLang="zh-CN" sz="1400"/>
          </a:p>
        </p:txBody>
      </p:sp>
    </p:spTree>
    <p:extLst>
      <p:ext uri="{BB962C8B-B14F-4D97-AF65-F5344CB8AC3E}">
        <p14:creationId xmlns:p14="http://schemas.microsoft.com/office/powerpoint/2010/main" val="369659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kumimoji="0" lang="en-US" altLang="zh-CN" sz="3600" dirty="0">
                <a:latin typeface="Tahoma" charset="0"/>
                <a:ea typeface="宋体" charset="0"/>
              </a:rPr>
              <a:t>Step 5</a:t>
            </a:r>
          </a:p>
        </p:txBody>
      </p:sp>
      <p:sp>
        <p:nvSpPr>
          <p:cNvPr id="15364" name="Rectangle 3"/>
          <p:cNvSpPr>
            <a:spLocks noGrp="1" noChangeArrowheads="1"/>
          </p:cNvSpPr>
          <p:nvPr>
            <p:ph idx="1"/>
          </p:nvPr>
        </p:nvSpPr>
        <p:spPr>
          <a:xfrm>
            <a:off x="0" y="1858293"/>
            <a:ext cx="2590800" cy="4419600"/>
          </a:xfrm>
        </p:spPr>
        <p:txBody>
          <a:bodyPr>
            <a:normAutofit/>
          </a:bodyPr>
          <a:lstStyle/>
          <a:p>
            <a:pPr marL="292608" lvl="1" indent="0">
              <a:buNone/>
            </a:pPr>
            <a:r>
              <a:rPr lang="en" altLang="zh-CN" sz="2000" dirty="0"/>
              <a:t>Fill the following table</a:t>
            </a:r>
          </a:p>
          <a:p>
            <a:pPr marL="292608" lvl="1" indent="0">
              <a:buNone/>
            </a:pPr>
            <a:r>
              <a:rPr lang="en" altLang="zh-CN" sz="2000" dirty="0">
                <a:solidFill>
                  <a:srgbClr val="FF0000"/>
                </a:solidFill>
              </a:rPr>
              <a:t>(2points)</a:t>
            </a:r>
            <a:endParaRPr lang="en" altLang="zh-CN" sz="2000" dirty="0"/>
          </a:p>
          <a:p>
            <a:pPr marL="292608" lvl="1" indent="0">
              <a:buNone/>
            </a:pPr>
            <a:r>
              <a:rPr lang="en" altLang="zh-CN" sz="2000" dirty="0"/>
              <a:t>Explain the function of </a:t>
            </a:r>
            <a:r>
              <a:rPr lang="en" altLang="zh-CN" sz="2000" dirty="0" err="1"/>
              <a:t>sll</a:t>
            </a:r>
            <a:endParaRPr lang="en" altLang="zh-CN" sz="2000" dirty="0"/>
          </a:p>
          <a:p>
            <a:pPr marL="292608" lvl="1" indent="0">
              <a:buNone/>
            </a:pPr>
            <a:r>
              <a:rPr lang="en" altLang="zh-CN" sz="2000" dirty="0">
                <a:solidFill>
                  <a:srgbClr val="FF0000"/>
                </a:solidFill>
              </a:rPr>
              <a:t>(2points)</a:t>
            </a:r>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C18573E2-4DF1-4B49-B6A0-E0B37D0A0D10}" type="slidenum">
              <a:rPr kumimoji="0" lang="en-US" altLang="zh-CN" sz="1400"/>
              <a:pPr/>
              <a:t>7</a:t>
            </a:fld>
            <a:endParaRPr kumimoji="0" lang="en-US" altLang="zh-CN" sz="1400"/>
          </a:p>
        </p:txBody>
      </p:sp>
      <p:graphicFrame>
        <p:nvGraphicFramePr>
          <p:cNvPr id="3" name="表格 2">
            <a:extLst>
              <a:ext uri="{FF2B5EF4-FFF2-40B4-BE49-F238E27FC236}">
                <a16:creationId xmlns:a16="http://schemas.microsoft.com/office/drawing/2014/main" id="{56BFE51D-002E-D649-9173-3793E56B636E}"/>
              </a:ext>
            </a:extLst>
          </p:cNvPr>
          <p:cNvGraphicFramePr>
            <a:graphicFrameLocks noGrp="1"/>
          </p:cNvGraphicFramePr>
          <p:nvPr>
            <p:extLst>
              <p:ext uri="{D42A27DB-BD31-4B8C-83A1-F6EECF244321}">
                <p14:modId xmlns:p14="http://schemas.microsoft.com/office/powerpoint/2010/main" val="374719178"/>
              </p:ext>
            </p:extLst>
          </p:nvPr>
        </p:nvGraphicFramePr>
        <p:xfrm>
          <a:off x="2819400" y="609600"/>
          <a:ext cx="6096000" cy="5699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725991881"/>
                    </a:ext>
                  </a:extLst>
                </a:gridCol>
                <a:gridCol w="1219200">
                  <a:extLst>
                    <a:ext uri="{9D8B030D-6E8A-4147-A177-3AD203B41FA5}">
                      <a16:colId xmlns:a16="http://schemas.microsoft.com/office/drawing/2014/main" val="511884052"/>
                    </a:ext>
                  </a:extLst>
                </a:gridCol>
                <a:gridCol w="1219200">
                  <a:extLst>
                    <a:ext uri="{9D8B030D-6E8A-4147-A177-3AD203B41FA5}">
                      <a16:colId xmlns:a16="http://schemas.microsoft.com/office/drawing/2014/main" val="3844306480"/>
                    </a:ext>
                  </a:extLst>
                </a:gridCol>
                <a:gridCol w="1219200">
                  <a:extLst>
                    <a:ext uri="{9D8B030D-6E8A-4147-A177-3AD203B41FA5}">
                      <a16:colId xmlns:a16="http://schemas.microsoft.com/office/drawing/2014/main" val="2376263500"/>
                    </a:ext>
                  </a:extLst>
                </a:gridCol>
                <a:gridCol w="1219200">
                  <a:extLst>
                    <a:ext uri="{9D8B030D-6E8A-4147-A177-3AD203B41FA5}">
                      <a16:colId xmlns:a16="http://schemas.microsoft.com/office/drawing/2014/main" val="2961796108"/>
                    </a:ext>
                  </a:extLst>
                </a:gridCol>
              </a:tblGrid>
              <a:tr h="364800">
                <a:tc>
                  <a:txBody>
                    <a:bodyPr/>
                    <a:lstStyle/>
                    <a:p>
                      <a:r>
                        <a:rPr lang="en" altLang="zh-CN" sz="1600" dirty="0"/>
                        <a:t>Register number</a:t>
                      </a:r>
                      <a:endParaRPr lang="zh-CN" altLang="en-US" sz="1600" dirty="0"/>
                    </a:p>
                  </a:txBody>
                  <a:tcPr/>
                </a:tc>
                <a:tc>
                  <a:txBody>
                    <a:bodyPr/>
                    <a:lstStyle/>
                    <a:p>
                      <a:r>
                        <a:rPr lang="en" altLang="zh-CN" sz="1600" dirty="0"/>
                        <a:t>Register name</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400" b="1" dirty="0"/>
                        <a:t>Before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sll</a:t>
                      </a:r>
                      <a:r>
                        <a:rPr lang="en-US" altLang="zh-CN" sz="1400" dirty="0"/>
                        <a:t> $t1, $t0,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400" b="1" dirty="0"/>
                        <a:t>After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sll</a:t>
                      </a:r>
                      <a:r>
                        <a:rPr lang="en-US" altLang="zh-CN" sz="1400" dirty="0"/>
                        <a:t> $t1, $t0, 2</a:t>
                      </a:r>
                    </a:p>
                  </a:txBody>
                  <a:tcPr/>
                </a:tc>
                <a:tc>
                  <a:txBody>
                    <a:bodyPr/>
                    <a:lstStyle/>
                    <a:p>
                      <a:r>
                        <a:rPr lang="en-US" altLang="zh-CN" sz="1600" dirty="0"/>
                        <a:t>Changed</a:t>
                      </a:r>
                      <a:endParaRPr lang="zh-CN" altLang="en-US" dirty="0"/>
                    </a:p>
                  </a:txBody>
                  <a:tcPr/>
                </a:tc>
                <a:extLst>
                  <a:ext uri="{0D108BD9-81ED-4DB2-BD59-A6C34878D82A}">
                    <a16:rowId xmlns:a16="http://schemas.microsoft.com/office/drawing/2014/main" val="4166438986"/>
                  </a:ext>
                </a:extLst>
              </a:tr>
              <a:tr h="364800">
                <a:tc>
                  <a:txBody>
                    <a:bodyPr/>
                    <a:lstStyle/>
                    <a:p>
                      <a:r>
                        <a:rPr lang="en-US" altLang="zh-CN" dirty="0"/>
                        <a:t>PC</a:t>
                      </a:r>
                      <a:endParaRPr lang="zh-CN" altLang="en-US" dirty="0"/>
                    </a:p>
                  </a:txBody>
                  <a:tcPr/>
                </a:tc>
                <a:tc>
                  <a:txBody>
                    <a:bodyPr/>
                    <a:lstStyle/>
                    <a:p>
                      <a:r>
                        <a:rPr lang="en-US" altLang="zh-CN" dirty="0"/>
                        <a:t>PC</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951597810"/>
                  </a:ext>
                </a:extLst>
              </a:tr>
              <a:tr h="364800">
                <a:tc>
                  <a:txBody>
                    <a:bodyPr/>
                    <a:lstStyle/>
                    <a:p>
                      <a:r>
                        <a:rPr lang="en-US" altLang="zh-CN" dirty="0"/>
                        <a:t>0</a:t>
                      </a:r>
                      <a:endParaRPr lang="zh-CN" altLang="en-US" dirty="0"/>
                    </a:p>
                  </a:txBody>
                  <a:tcPr/>
                </a:tc>
                <a:tc>
                  <a:txBody>
                    <a:bodyPr/>
                    <a:lstStyle/>
                    <a:p>
                      <a:r>
                        <a:rPr lang="en-US" altLang="zh-CN" dirty="0"/>
                        <a:t>$r0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098540070"/>
                  </a:ext>
                </a:extLst>
              </a:tr>
              <a:tr h="364800">
                <a:tc>
                  <a:txBody>
                    <a:bodyPr/>
                    <a:lstStyle/>
                    <a:p>
                      <a:r>
                        <a:rPr lang="en-US" altLang="zh-CN" dirty="0"/>
                        <a:t>1</a:t>
                      </a:r>
                      <a:endParaRPr lang="zh-CN" altLang="en-US" dirty="0"/>
                    </a:p>
                  </a:txBody>
                  <a:tcPr/>
                </a:tc>
                <a:tc>
                  <a:txBody>
                    <a:bodyPr/>
                    <a:lstStyle/>
                    <a:p>
                      <a:r>
                        <a:rPr lang="en-US" altLang="zh-CN" dirty="0"/>
                        <a:t>$at</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57158702"/>
                  </a:ext>
                </a:extLst>
              </a:tr>
              <a:tr h="364800">
                <a:tc>
                  <a:txBody>
                    <a:bodyPr/>
                    <a:lstStyle/>
                    <a:p>
                      <a:r>
                        <a:rPr lang="en-US" altLang="zh-CN" dirty="0"/>
                        <a:t>2</a:t>
                      </a:r>
                      <a:endParaRPr lang="zh-CN" altLang="en-US" dirty="0"/>
                    </a:p>
                  </a:txBody>
                  <a:tcPr/>
                </a:tc>
                <a:tc>
                  <a:txBody>
                    <a:bodyPr/>
                    <a:lstStyle/>
                    <a:p>
                      <a:r>
                        <a:rPr lang="en-US" altLang="zh-CN" dirty="0"/>
                        <a:t>$</a:t>
                      </a:r>
                      <a:r>
                        <a:rPr lang="en-US" altLang="zh-CN" dirty="0" err="1"/>
                        <a:t>vo</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945197360"/>
                  </a:ext>
                </a:extLst>
              </a:tr>
              <a:tr h="364800">
                <a:tc>
                  <a:txBody>
                    <a:bodyPr/>
                    <a:lstStyle/>
                    <a:p>
                      <a:r>
                        <a:rPr lang="en-US" altLang="zh-CN" dirty="0"/>
                        <a:t>3</a:t>
                      </a:r>
                      <a:endParaRPr lang="zh-CN" altLang="en-US" dirty="0"/>
                    </a:p>
                  </a:txBody>
                  <a:tcPr/>
                </a:tc>
                <a:tc>
                  <a:txBody>
                    <a:bodyPr/>
                    <a:lstStyle/>
                    <a:p>
                      <a:r>
                        <a:rPr lang="en-US" altLang="zh-CN" dirty="0"/>
                        <a:t>$v1</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357796496"/>
                  </a:ext>
                </a:extLst>
              </a:tr>
              <a:tr h="364800">
                <a:tc>
                  <a:txBody>
                    <a:bodyPr/>
                    <a:lstStyle/>
                    <a:p>
                      <a:r>
                        <a:rPr lang="en-US" altLang="zh-CN" dirty="0"/>
                        <a:t>4</a:t>
                      </a:r>
                      <a:endParaRPr lang="zh-CN" altLang="en-US" dirty="0"/>
                    </a:p>
                  </a:txBody>
                  <a:tcPr/>
                </a:tc>
                <a:tc>
                  <a:txBody>
                    <a:bodyPr/>
                    <a:lstStyle/>
                    <a:p>
                      <a:r>
                        <a:rPr lang="en-US" altLang="zh-CN" dirty="0"/>
                        <a:t>$a0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901054346"/>
                  </a:ext>
                </a:extLst>
              </a:tr>
              <a:tr h="364800">
                <a:tc>
                  <a:txBody>
                    <a:bodyPr/>
                    <a:lstStyle/>
                    <a:p>
                      <a:r>
                        <a:rPr lang="en-US" altLang="zh-CN" dirty="0"/>
                        <a:t>5</a:t>
                      </a:r>
                      <a:endParaRPr lang="zh-CN" altLang="en-US" dirty="0"/>
                    </a:p>
                  </a:txBody>
                  <a:tcPr/>
                </a:tc>
                <a:tc>
                  <a:txBody>
                    <a:bodyPr/>
                    <a:lstStyle/>
                    <a:p>
                      <a:r>
                        <a:rPr lang="en-US" altLang="zh-CN" dirty="0"/>
                        <a:t>$a1</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753964097"/>
                  </a:ext>
                </a:extLst>
              </a:tr>
              <a:tr h="364800">
                <a:tc>
                  <a:txBody>
                    <a:bodyPr/>
                    <a:lstStyle/>
                    <a:p>
                      <a:r>
                        <a:rPr lang="en-US" altLang="zh-CN" dirty="0"/>
                        <a:t>6</a:t>
                      </a:r>
                      <a:endParaRPr lang="zh-CN" altLang="en-US" dirty="0"/>
                    </a:p>
                  </a:txBody>
                  <a:tcPr/>
                </a:tc>
                <a:tc>
                  <a:txBody>
                    <a:bodyPr/>
                    <a:lstStyle/>
                    <a:p>
                      <a:r>
                        <a:rPr lang="en-US" altLang="zh-CN" dirty="0"/>
                        <a:t>$a2</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235124723"/>
                  </a:ext>
                </a:extLst>
              </a:tr>
              <a:tr h="364800">
                <a:tc>
                  <a:txBody>
                    <a:bodyPr/>
                    <a:lstStyle/>
                    <a:p>
                      <a:r>
                        <a:rPr lang="en-US" altLang="zh-CN" dirty="0"/>
                        <a:t>7</a:t>
                      </a:r>
                      <a:endParaRPr lang="zh-CN" altLang="en-US" dirty="0"/>
                    </a:p>
                  </a:txBody>
                  <a:tcPr/>
                </a:tc>
                <a:tc>
                  <a:txBody>
                    <a:bodyPr/>
                    <a:lstStyle/>
                    <a:p>
                      <a:r>
                        <a:rPr lang="en-US" altLang="zh-CN" dirty="0"/>
                        <a:t>$a3</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989600046"/>
                  </a:ext>
                </a:extLst>
              </a:tr>
              <a:tr h="364800">
                <a:tc>
                  <a:txBody>
                    <a:bodyPr/>
                    <a:lstStyle/>
                    <a:p>
                      <a:r>
                        <a:rPr lang="en-US" altLang="zh-CN" dirty="0"/>
                        <a:t>…(8~27)</a:t>
                      </a:r>
                      <a:endParaRPr lang="zh-CN" altLang="en-US" dirty="0"/>
                    </a:p>
                  </a:txBody>
                  <a:tcPr/>
                </a:tc>
                <a:tc>
                  <a:txBody>
                    <a:bodyPr/>
                    <a:lstStyle/>
                    <a:p>
                      <a:r>
                        <a:rPr lang="en-US" altLang="zh-CN" dirty="0"/>
                        <a:t>…</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17082443"/>
                  </a:ext>
                </a:extLst>
              </a:tr>
              <a:tr h="364800">
                <a:tc>
                  <a:txBody>
                    <a:bodyPr/>
                    <a:lstStyle/>
                    <a:p>
                      <a:r>
                        <a:rPr lang="en-US" altLang="zh-CN" dirty="0"/>
                        <a:t>28</a:t>
                      </a:r>
                      <a:endParaRPr lang="zh-CN" altLang="en-US" dirty="0"/>
                    </a:p>
                  </a:txBody>
                  <a:tcPr/>
                </a:tc>
                <a:tc>
                  <a:txBody>
                    <a:bodyPr/>
                    <a:lstStyle/>
                    <a:p>
                      <a:r>
                        <a:rPr lang="en-US" altLang="zh-CN" dirty="0"/>
                        <a:t>$</a:t>
                      </a:r>
                      <a:r>
                        <a:rPr lang="en-US" altLang="zh-CN" dirty="0" err="1"/>
                        <a:t>gp</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999132064"/>
                  </a:ext>
                </a:extLst>
              </a:tr>
              <a:tr h="364800">
                <a:tc>
                  <a:txBody>
                    <a:bodyPr/>
                    <a:lstStyle/>
                    <a:p>
                      <a:r>
                        <a:rPr lang="en-US" altLang="zh-CN" dirty="0"/>
                        <a:t>29</a:t>
                      </a:r>
                      <a:endParaRPr lang="zh-CN" altLang="en-US" dirty="0"/>
                    </a:p>
                  </a:txBody>
                  <a:tcPr/>
                </a:tc>
                <a:tc>
                  <a:txBody>
                    <a:bodyPr/>
                    <a:lstStyle/>
                    <a:p>
                      <a:r>
                        <a:rPr lang="en-US" altLang="zh-CN" dirty="0"/>
                        <a:t>$</a:t>
                      </a:r>
                      <a:r>
                        <a:rPr lang="en-US" altLang="zh-CN" dirty="0" err="1"/>
                        <a:t>sp</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83879013"/>
                  </a:ext>
                </a:extLst>
              </a:tr>
              <a:tr h="364800">
                <a:tc>
                  <a:txBody>
                    <a:bodyPr/>
                    <a:lstStyle/>
                    <a:p>
                      <a:r>
                        <a:rPr lang="en-US" altLang="zh-CN" dirty="0"/>
                        <a:t>30</a:t>
                      </a:r>
                      <a:endParaRPr lang="zh-CN" altLang="en-US" dirty="0"/>
                    </a:p>
                  </a:txBody>
                  <a:tcPr/>
                </a:tc>
                <a:tc>
                  <a:txBody>
                    <a:bodyPr/>
                    <a:lstStyle/>
                    <a:p>
                      <a:r>
                        <a:rPr lang="en-US" altLang="zh-CN" dirty="0"/>
                        <a:t>$</a:t>
                      </a:r>
                      <a:r>
                        <a:rPr lang="en-US" altLang="zh-CN" dirty="0" err="1"/>
                        <a:t>fp</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153626133"/>
                  </a:ext>
                </a:extLst>
              </a:tr>
              <a:tr h="364800">
                <a:tc>
                  <a:txBody>
                    <a:bodyPr/>
                    <a:lstStyle/>
                    <a:p>
                      <a:r>
                        <a:rPr lang="en-US" altLang="zh-CN" dirty="0"/>
                        <a:t>31</a:t>
                      </a:r>
                      <a:endParaRPr lang="zh-CN" altLang="en-US" dirty="0"/>
                    </a:p>
                  </a:txBody>
                  <a:tcPr/>
                </a:tc>
                <a:tc>
                  <a:txBody>
                    <a:bodyPr/>
                    <a:lstStyle/>
                    <a:p>
                      <a:r>
                        <a:rPr lang="en-US" altLang="zh-CN" dirty="0"/>
                        <a:t>$</a:t>
                      </a:r>
                      <a:r>
                        <a:rPr lang="en-US" altLang="zh-CN" dirty="0" err="1"/>
                        <a:t>ra</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165009127"/>
                  </a:ext>
                </a:extLst>
              </a:tr>
            </a:tbl>
          </a:graphicData>
        </a:graphic>
      </p:graphicFrame>
      <p:cxnSp>
        <p:nvCxnSpPr>
          <p:cNvPr id="5" name="直线箭头连接符 4">
            <a:extLst>
              <a:ext uri="{FF2B5EF4-FFF2-40B4-BE49-F238E27FC236}">
                <a16:creationId xmlns:a16="http://schemas.microsoft.com/office/drawing/2014/main" id="{CB6DD251-8269-534F-A113-7B4B9A796BCB}"/>
              </a:ext>
            </a:extLst>
          </p:cNvPr>
          <p:cNvCxnSpPr>
            <a:cxnSpLocks/>
          </p:cNvCxnSpPr>
          <p:nvPr/>
        </p:nvCxnSpPr>
        <p:spPr>
          <a:xfrm>
            <a:off x="2362200" y="47244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98B1F7D1-8559-4C4F-AC13-6AF173B89877}"/>
              </a:ext>
            </a:extLst>
          </p:cNvPr>
          <p:cNvSpPr txBox="1"/>
          <p:nvPr/>
        </p:nvSpPr>
        <p:spPr>
          <a:xfrm>
            <a:off x="234695" y="4593595"/>
            <a:ext cx="2127505" cy="261610"/>
          </a:xfrm>
          <a:prstGeom prst="rect">
            <a:avLst/>
          </a:prstGeom>
          <a:noFill/>
        </p:spPr>
        <p:txBody>
          <a:bodyPr wrap="none" rtlCol="0">
            <a:spAutoFit/>
          </a:bodyPr>
          <a:lstStyle/>
          <a:p>
            <a:r>
              <a:rPr kumimoji="1" lang="en-US" altLang="zh-CN" sz="1100" dirty="0"/>
              <a:t>You also need to fill all of them</a:t>
            </a:r>
            <a:endParaRPr kumimoji="1" lang="zh-CN" altLang="en-US" sz="1100" dirty="0"/>
          </a:p>
        </p:txBody>
      </p:sp>
    </p:spTree>
    <p:extLst>
      <p:ext uri="{BB962C8B-B14F-4D97-AF65-F5344CB8AC3E}">
        <p14:creationId xmlns:p14="http://schemas.microsoft.com/office/powerpoint/2010/main" val="751110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kumimoji="0" lang="en-US" altLang="zh-CN" sz="3600" dirty="0">
                <a:latin typeface="Tahoma" charset="0"/>
                <a:ea typeface="宋体" charset="0"/>
              </a:rPr>
              <a:t>Step 6</a:t>
            </a:r>
          </a:p>
        </p:txBody>
      </p:sp>
      <p:sp>
        <p:nvSpPr>
          <p:cNvPr id="15364" name="Rectangle 3"/>
          <p:cNvSpPr>
            <a:spLocks noGrp="1" noChangeArrowheads="1"/>
          </p:cNvSpPr>
          <p:nvPr>
            <p:ph idx="1"/>
          </p:nvPr>
        </p:nvSpPr>
        <p:spPr>
          <a:xfrm>
            <a:off x="1143000" y="1981200"/>
            <a:ext cx="7772400" cy="4419600"/>
          </a:xfrm>
        </p:spPr>
        <p:txBody>
          <a:bodyPr>
            <a:normAutofit/>
          </a:bodyPr>
          <a:lstStyle/>
          <a:p>
            <a:pPr marL="292608" lvl="1" indent="0">
              <a:buNone/>
            </a:pPr>
            <a:r>
              <a:rPr lang="en" altLang="zh-CN" sz="2400" dirty="0"/>
              <a:t>You can also set multiple breakpoints</a:t>
            </a:r>
          </a:p>
          <a:p>
            <a:pPr marL="292608" lvl="1" indent="0">
              <a:buNone/>
            </a:pPr>
            <a:endParaRPr lang="en" altLang="zh-CN" sz="2400" dirty="0"/>
          </a:p>
          <a:p>
            <a:pPr marL="292608" lvl="1" indent="0">
              <a:buNone/>
            </a:pPr>
            <a:r>
              <a:rPr lang="en" altLang="zh-CN" sz="2400" dirty="0"/>
              <a:t>For example:</a:t>
            </a:r>
          </a:p>
          <a:p>
            <a:pPr marL="292608" lvl="1" indent="0">
              <a:buNone/>
            </a:pPr>
            <a:r>
              <a:rPr lang="en" altLang="zh-CN" sz="2400" dirty="0"/>
              <a:t>set the breakpoint at the first </a:t>
            </a:r>
            <a:r>
              <a:rPr lang="en" altLang="zh-CN" sz="2400" dirty="0" err="1"/>
              <a:t>lui</a:t>
            </a:r>
            <a:r>
              <a:rPr lang="en" altLang="zh-CN" sz="2400" dirty="0"/>
              <a:t> $1, 0x00001000</a:t>
            </a:r>
          </a:p>
          <a:p>
            <a:pPr marL="292608" lvl="1" indent="0">
              <a:buNone/>
            </a:pPr>
            <a:endParaRPr lang="en" altLang="zh-CN" sz="2400" dirty="0"/>
          </a:p>
          <a:p>
            <a:pPr marL="292608" lvl="1" indent="0">
              <a:buNone/>
            </a:pPr>
            <a:r>
              <a:rPr lang="en" altLang="zh-CN" sz="2400" dirty="0"/>
              <a:t>set the breakpoint at </a:t>
            </a:r>
            <a:r>
              <a:rPr lang="en" altLang="zh-CN" sz="2400" dirty="0" err="1"/>
              <a:t>jal</a:t>
            </a:r>
            <a:r>
              <a:rPr lang="en" altLang="zh-CN" sz="2400" dirty="0"/>
              <a:t> </a:t>
            </a:r>
            <a:r>
              <a:rPr lang="en" altLang="zh-CN" sz="2400" dirty="0" err="1"/>
              <a:t>readfromkeyboard</a:t>
            </a:r>
            <a:endParaRPr lang="en" altLang="zh-CN" sz="2400" dirty="0"/>
          </a:p>
          <a:p>
            <a:pPr marL="292608" lvl="1" indent="0">
              <a:buNone/>
            </a:pPr>
            <a:endParaRPr lang="en" altLang="zh-CN" sz="2400" dirty="0"/>
          </a:p>
          <a:p>
            <a:pPr marL="292608" lvl="1" indent="0">
              <a:buNone/>
            </a:pPr>
            <a:r>
              <a:rPr lang="en" altLang="zh-CN" sz="2400" dirty="0"/>
              <a:t>set</a:t>
            </a:r>
            <a:r>
              <a:rPr lang="zh-CN" altLang="en-US" sz="2400" dirty="0"/>
              <a:t> </a:t>
            </a:r>
            <a:r>
              <a:rPr lang="en-US" altLang="zh-CN" sz="2400" dirty="0"/>
              <a:t>the breakpoint at </a:t>
            </a:r>
            <a:r>
              <a:rPr lang="en-US" altLang="zh-CN" sz="2400" dirty="0" err="1"/>
              <a:t>jr</a:t>
            </a:r>
            <a:r>
              <a:rPr lang="en-US" altLang="zh-CN" sz="2400" dirty="0"/>
              <a:t> $</a:t>
            </a:r>
            <a:r>
              <a:rPr lang="en-US" altLang="zh-CN" sz="2400" dirty="0" err="1"/>
              <a:t>ra</a:t>
            </a:r>
            <a:endParaRPr lang="en" altLang="zh-CN" sz="2400" dirty="0"/>
          </a:p>
          <a:p>
            <a:pPr marL="292608" lvl="1" indent="0">
              <a:buNone/>
            </a:pPr>
            <a:endParaRPr lang="en" altLang="zh-CN" sz="2400" dirty="0"/>
          </a:p>
          <a:p>
            <a:pPr marL="292608" lvl="1" indent="0">
              <a:buNone/>
            </a:pPr>
            <a:r>
              <a:rPr lang="en" altLang="zh-CN" sz="2400" dirty="0"/>
              <a:t> (You can input whatever you want )</a:t>
            </a:r>
          </a:p>
          <a:p>
            <a:pPr marL="292608" lvl="1" indent="0">
              <a:buNone/>
            </a:pPr>
            <a:endParaRPr lang="en" altLang="zh-CN" sz="2400" dirty="0"/>
          </a:p>
          <a:p>
            <a:pPr marL="292608" lvl="1" indent="0">
              <a:buNone/>
            </a:pPr>
            <a:endParaRPr lang="en-US" altLang="zh-CN" sz="2400" dirty="0"/>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C18573E2-4DF1-4B49-B6A0-E0B37D0A0D10}" type="slidenum">
              <a:rPr kumimoji="0" lang="en-US" altLang="zh-CN" sz="1400"/>
              <a:pPr/>
              <a:t>8</a:t>
            </a:fld>
            <a:endParaRPr kumimoji="0" lang="en-US" altLang="zh-CN" sz="1400"/>
          </a:p>
        </p:txBody>
      </p:sp>
    </p:spTree>
    <p:extLst>
      <p:ext uri="{BB962C8B-B14F-4D97-AF65-F5344CB8AC3E}">
        <p14:creationId xmlns:p14="http://schemas.microsoft.com/office/powerpoint/2010/main" val="1453101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kumimoji="0" lang="en-US" altLang="zh-CN" sz="3600" dirty="0">
                <a:latin typeface="Tahoma" charset="0"/>
                <a:ea typeface="宋体" charset="0"/>
              </a:rPr>
              <a:t>Step 7</a:t>
            </a:r>
          </a:p>
        </p:txBody>
      </p:sp>
      <p:sp>
        <p:nvSpPr>
          <p:cNvPr id="15364" name="Rectangle 3"/>
          <p:cNvSpPr>
            <a:spLocks noGrp="1" noChangeArrowheads="1"/>
          </p:cNvSpPr>
          <p:nvPr>
            <p:ph idx="1"/>
          </p:nvPr>
        </p:nvSpPr>
        <p:spPr>
          <a:xfrm>
            <a:off x="0" y="1858293"/>
            <a:ext cx="2590800" cy="4419600"/>
          </a:xfrm>
        </p:spPr>
        <p:txBody>
          <a:bodyPr>
            <a:normAutofit/>
          </a:bodyPr>
          <a:lstStyle/>
          <a:p>
            <a:pPr marL="292608" lvl="1" indent="0">
              <a:buNone/>
            </a:pPr>
            <a:r>
              <a:rPr lang="en" altLang="zh-CN" sz="2000" dirty="0"/>
              <a:t>Fill the following table</a:t>
            </a:r>
          </a:p>
          <a:p>
            <a:pPr marL="292608" lvl="1" indent="0">
              <a:buNone/>
            </a:pPr>
            <a:r>
              <a:rPr lang="en" altLang="zh-CN" dirty="0">
                <a:solidFill>
                  <a:srgbClr val="FF0000"/>
                </a:solidFill>
              </a:rPr>
              <a:t>(2points)</a:t>
            </a:r>
            <a:endParaRPr lang="en-US" altLang="zh-CN" dirty="0"/>
          </a:p>
          <a:p>
            <a:pPr marL="292608" lvl="1" indent="0">
              <a:buNone/>
            </a:pPr>
            <a:r>
              <a:rPr lang="en-US" altLang="zh-CN" dirty="0"/>
              <a:t>Explain the function of </a:t>
            </a:r>
            <a:r>
              <a:rPr lang="en-US" altLang="zh-CN" b="1" i="1" dirty="0" err="1"/>
              <a:t>lui</a:t>
            </a:r>
            <a:r>
              <a:rPr lang="en-US" altLang="zh-CN" i="1" dirty="0"/>
              <a:t> </a:t>
            </a:r>
            <a:r>
              <a:rPr lang="en-US" altLang="zh-CN" dirty="0"/>
              <a:t>instruction</a:t>
            </a:r>
          </a:p>
          <a:p>
            <a:pPr marL="292608" lvl="1" indent="0">
              <a:buNone/>
            </a:pPr>
            <a:r>
              <a:rPr lang="en" altLang="zh-CN" dirty="0">
                <a:solidFill>
                  <a:srgbClr val="FF0000"/>
                </a:solidFill>
              </a:rPr>
              <a:t>(2points)</a:t>
            </a:r>
            <a:endParaRPr lang="en-US" altLang="zh-CN" dirty="0"/>
          </a:p>
          <a:p>
            <a:pPr marL="292608" lvl="1" indent="0">
              <a:buNone/>
            </a:pPr>
            <a:endParaRPr lang="en-US" altLang="zh-CN" dirty="0"/>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ahoma" charset="0"/>
                <a:ea typeface="宋体" charset="0"/>
                <a:cs typeface="宋体" charset="0"/>
              </a:defRPr>
            </a:lvl1pPr>
            <a:lvl2pPr marL="742950" indent="-285750">
              <a:defRPr kumimoji="1" sz="2400">
                <a:solidFill>
                  <a:schemeClr val="tx1"/>
                </a:solidFill>
                <a:latin typeface="Tahoma" charset="0"/>
                <a:ea typeface="宋体" charset="0"/>
              </a:defRPr>
            </a:lvl2pPr>
            <a:lvl3pPr marL="1143000" indent="-228600">
              <a:defRPr kumimoji="1" sz="2400">
                <a:solidFill>
                  <a:schemeClr val="tx1"/>
                </a:solidFill>
                <a:latin typeface="Tahoma" charset="0"/>
                <a:ea typeface="宋体" charset="0"/>
              </a:defRPr>
            </a:lvl3pPr>
            <a:lvl4pPr marL="1600200" indent="-228600">
              <a:defRPr kumimoji="1" sz="2400">
                <a:solidFill>
                  <a:schemeClr val="tx1"/>
                </a:solidFill>
                <a:latin typeface="Tahoma" charset="0"/>
                <a:ea typeface="宋体" charset="0"/>
              </a:defRPr>
            </a:lvl4pPr>
            <a:lvl5pPr marL="2057400" indent="-228600">
              <a:defRPr kumimoji="1" sz="2400">
                <a:solidFill>
                  <a:schemeClr val="tx1"/>
                </a:solidFill>
                <a:latin typeface="Tahoma" charset="0"/>
                <a:ea typeface="宋体" charset="0"/>
              </a:defRPr>
            </a:lvl5pPr>
            <a:lvl6pPr marL="2514600" indent="-228600" eaLnBrk="0" fontAlgn="base" hangingPunct="0">
              <a:spcBef>
                <a:spcPct val="0"/>
              </a:spcBef>
              <a:spcAft>
                <a:spcPct val="0"/>
              </a:spcAft>
              <a:defRPr kumimoji="1" sz="2400">
                <a:solidFill>
                  <a:schemeClr val="tx1"/>
                </a:solidFill>
                <a:latin typeface="Tahoma" charset="0"/>
                <a:ea typeface="宋体" charset="0"/>
              </a:defRPr>
            </a:lvl6pPr>
            <a:lvl7pPr marL="2971800" indent="-228600" eaLnBrk="0" fontAlgn="base" hangingPunct="0">
              <a:spcBef>
                <a:spcPct val="0"/>
              </a:spcBef>
              <a:spcAft>
                <a:spcPct val="0"/>
              </a:spcAft>
              <a:defRPr kumimoji="1" sz="2400">
                <a:solidFill>
                  <a:schemeClr val="tx1"/>
                </a:solidFill>
                <a:latin typeface="Tahoma" charset="0"/>
                <a:ea typeface="宋体" charset="0"/>
              </a:defRPr>
            </a:lvl7pPr>
            <a:lvl8pPr marL="3429000" indent="-228600" eaLnBrk="0" fontAlgn="base" hangingPunct="0">
              <a:spcBef>
                <a:spcPct val="0"/>
              </a:spcBef>
              <a:spcAft>
                <a:spcPct val="0"/>
              </a:spcAft>
              <a:defRPr kumimoji="1" sz="2400">
                <a:solidFill>
                  <a:schemeClr val="tx1"/>
                </a:solidFill>
                <a:latin typeface="Tahoma" charset="0"/>
                <a:ea typeface="宋体" charset="0"/>
              </a:defRPr>
            </a:lvl8pPr>
            <a:lvl9pPr marL="3886200" indent="-228600" eaLnBrk="0" fontAlgn="base" hangingPunct="0">
              <a:spcBef>
                <a:spcPct val="0"/>
              </a:spcBef>
              <a:spcAft>
                <a:spcPct val="0"/>
              </a:spcAft>
              <a:defRPr kumimoji="1" sz="2400">
                <a:solidFill>
                  <a:schemeClr val="tx1"/>
                </a:solidFill>
                <a:latin typeface="Tahoma" charset="0"/>
                <a:ea typeface="宋体" charset="0"/>
              </a:defRPr>
            </a:lvl9pPr>
          </a:lstStyle>
          <a:p>
            <a:fld id="{C18573E2-4DF1-4B49-B6A0-E0B37D0A0D10}" type="slidenum">
              <a:rPr kumimoji="0" lang="en-US" altLang="zh-CN" sz="1400"/>
              <a:pPr/>
              <a:t>9</a:t>
            </a:fld>
            <a:endParaRPr kumimoji="0" lang="en-US" altLang="zh-CN" sz="1400"/>
          </a:p>
        </p:txBody>
      </p:sp>
      <p:graphicFrame>
        <p:nvGraphicFramePr>
          <p:cNvPr id="3" name="表格 2">
            <a:extLst>
              <a:ext uri="{FF2B5EF4-FFF2-40B4-BE49-F238E27FC236}">
                <a16:creationId xmlns:a16="http://schemas.microsoft.com/office/drawing/2014/main" id="{56BFE51D-002E-D649-9173-3793E56B636E}"/>
              </a:ext>
            </a:extLst>
          </p:cNvPr>
          <p:cNvGraphicFramePr>
            <a:graphicFrameLocks noGrp="1"/>
          </p:cNvGraphicFramePr>
          <p:nvPr>
            <p:extLst>
              <p:ext uri="{D42A27DB-BD31-4B8C-83A1-F6EECF244321}">
                <p14:modId xmlns:p14="http://schemas.microsoft.com/office/powerpoint/2010/main" val="566902248"/>
              </p:ext>
            </p:extLst>
          </p:nvPr>
        </p:nvGraphicFramePr>
        <p:xfrm>
          <a:off x="2819400" y="609600"/>
          <a:ext cx="6096000" cy="5699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725991881"/>
                    </a:ext>
                  </a:extLst>
                </a:gridCol>
                <a:gridCol w="1219200">
                  <a:extLst>
                    <a:ext uri="{9D8B030D-6E8A-4147-A177-3AD203B41FA5}">
                      <a16:colId xmlns:a16="http://schemas.microsoft.com/office/drawing/2014/main" val="511884052"/>
                    </a:ext>
                  </a:extLst>
                </a:gridCol>
                <a:gridCol w="1219200">
                  <a:extLst>
                    <a:ext uri="{9D8B030D-6E8A-4147-A177-3AD203B41FA5}">
                      <a16:colId xmlns:a16="http://schemas.microsoft.com/office/drawing/2014/main" val="3844306480"/>
                    </a:ext>
                  </a:extLst>
                </a:gridCol>
                <a:gridCol w="1219200">
                  <a:extLst>
                    <a:ext uri="{9D8B030D-6E8A-4147-A177-3AD203B41FA5}">
                      <a16:colId xmlns:a16="http://schemas.microsoft.com/office/drawing/2014/main" val="2376263500"/>
                    </a:ext>
                  </a:extLst>
                </a:gridCol>
                <a:gridCol w="1219200">
                  <a:extLst>
                    <a:ext uri="{9D8B030D-6E8A-4147-A177-3AD203B41FA5}">
                      <a16:colId xmlns:a16="http://schemas.microsoft.com/office/drawing/2014/main" val="2961796108"/>
                    </a:ext>
                  </a:extLst>
                </a:gridCol>
              </a:tblGrid>
              <a:tr h="364800">
                <a:tc>
                  <a:txBody>
                    <a:bodyPr/>
                    <a:lstStyle/>
                    <a:p>
                      <a:r>
                        <a:rPr lang="en" altLang="zh-CN" sz="1600" dirty="0"/>
                        <a:t>Register number</a:t>
                      </a:r>
                      <a:endParaRPr lang="zh-CN" altLang="en-US" sz="1600" dirty="0"/>
                    </a:p>
                  </a:txBody>
                  <a:tcPr/>
                </a:tc>
                <a:tc>
                  <a:txBody>
                    <a:bodyPr/>
                    <a:lstStyle/>
                    <a:p>
                      <a:r>
                        <a:rPr lang="en" altLang="zh-CN" sz="1600" dirty="0"/>
                        <a:t>Register name</a:t>
                      </a:r>
                      <a:endParaRPr lang="zh-CN" altLang="en-US" sz="1600" dirty="0"/>
                    </a:p>
                  </a:txBody>
                  <a:tcPr/>
                </a:tc>
                <a:tc>
                  <a:txBody>
                    <a:bodyPr/>
                    <a:lstStyle/>
                    <a:p>
                      <a:r>
                        <a:rPr lang="en" altLang="zh-CN" sz="1400" b="1" dirty="0"/>
                        <a:t>Before </a:t>
                      </a:r>
                      <a:r>
                        <a:rPr lang="en" altLang="zh-CN" sz="1400" dirty="0" err="1"/>
                        <a:t>lui</a:t>
                      </a:r>
                      <a:r>
                        <a:rPr lang="en" altLang="zh-CN" sz="1400" dirty="0"/>
                        <a:t> $1, 0x00001000</a:t>
                      </a:r>
                      <a:endParaRPr lang="zh-CN" altLang="en-US" sz="1400" dirty="0"/>
                    </a:p>
                  </a:txBody>
                  <a:tcPr/>
                </a:tc>
                <a:tc>
                  <a:txBody>
                    <a:bodyPr/>
                    <a:lstStyle/>
                    <a:p>
                      <a:r>
                        <a:rPr lang="en" altLang="zh-CN" sz="1400" b="1" dirty="0"/>
                        <a:t>After </a:t>
                      </a:r>
                      <a:r>
                        <a:rPr lang="en" altLang="zh-CN" sz="1400" dirty="0" err="1"/>
                        <a:t>lui</a:t>
                      </a:r>
                      <a:r>
                        <a:rPr lang="en" altLang="zh-CN" sz="1400" dirty="0"/>
                        <a:t> $1, 0x00001000</a:t>
                      </a:r>
                      <a:endParaRPr lang="zh-CN" altLang="en-US" sz="1400" dirty="0"/>
                    </a:p>
                  </a:txBody>
                  <a:tcPr/>
                </a:tc>
                <a:tc>
                  <a:txBody>
                    <a:bodyPr/>
                    <a:lstStyle/>
                    <a:p>
                      <a:r>
                        <a:rPr lang="en-US" altLang="zh-CN" sz="1600" dirty="0"/>
                        <a:t>Changed</a:t>
                      </a:r>
                      <a:endParaRPr lang="zh-CN" altLang="en-US" dirty="0"/>
                    </a:p>
                  </a:txBody>
                  <a:tcPr/>
                </a:tc>
                <a:extLst>
                  <a:ext uri="{0D108BD9-81ED-4DB2-BD59-A6C34878D82A}">
                    <a16:rowId xmlns:a16="http://schemas.microsoft.com/office/drawing/2014/main" val="4166438986"/>
                  </a:ext>
                </a:extLst>
              </a:tr>
              <a:tr h="364800">
                <a:tc>
                  <a:txBody>
                    <a:bodyPr/>
                    <a:lstStyle/>
                    <a:p>
                      <a:r>
                        <a:rPr lang="en-US" altLang="zh-CN" dirty="0"/>
                        <a:t>PC</a:t>
                      </a:r>
                      <a:endParaRPr lang="zh-CN" altLang="en-US" dirty="0"/>
                    </a:p>
                  </a:txBody>
                  <a:tcPr/>
                </a:tc>
                <a:tc>
                  <a:txBody>
                    <a:bodyPr/>
                    <a:lstStyle/>
                    <a:p>
                      <a:r>
                        <a:rPr lang="en-US" altLang="zh-CN" dirty="0"/>
                        <a:t>PC</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951597810"/>
                  </a:ext>
                </a:extLst>
              </a:tr>
              <a:tr h="364800">
                <a:tc>
                  <a:txBody>
                    <a:bodyPr/>
                    <a:lstStyle/>
                    <a:p>
                      <a:r>
                        <a:rPr lang="en-US" altLang="zh-CN" dirty="0"/>
                        <a:t>0</a:t>
                      </a:r>
                      <a:endParaRPr lang="zh-CN" altLang="en-US" dirty="0"/>
                    </a:p>
                  </a:txBody>
                  <a:tcPr/>
                </a:tc>
                <a:tc>
                  <a:txBody>
                    <a:bodyPr/>
                    <a:lstStyle/>
                    <a:p>
                      <a:r>
                        <a:rPr lang="en-US" altLang="zh-CN" dirty="0"/>
                        <a:t>$r0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098540070"/>
                  </a:ext>
                </a:extLst>
              </a:tr>
              <a:tr h="364800">
                <a:tc>
                  <a:txBody>
                    <a:bodyPr/>
                    <a:lstStyle/>
                    <a:p>
                      <a:r>
                        <a:rPr lang="en-US" altLang="zh-CN" dirty="0"/>
                        <a:t>1</a:t>
                      </a:r>
                      <a:endParaRPr lang="zh-CN" altLang="en-US" dirty="0"/>
                    </a:p>
                  </a:txBody>
                  <a:tcPr/>
                </a:tc>
                <a:tc>
                  <a:txBody>
                    <a:bodyPr/>
                    <a:lstStyle/>
                    <a:p>
                      <a:r>
                        <a:rPr lang="en-US" altLang="zh-CN" dirty="0"/>
                        <a:t>$at</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57158702"/>
                  </a:ext>
                </a:extLst>
              </a:tr>
              <a:tr h="364800">
                <a:tc>
                  <a:txBody>
                    <a:bodyPr/>
                    <a:lstStyle/>
                    <a:p>
                      <a:r>
                        <a:rPr lang="en-US" altLang="zh-CN" dirty="0"/>
                        <a:t>2</a:t>
                      </a:r>
                      <a:endParaRPr lang="zh-CN" altLang="en-US" dirty="0"/>
                    </a:p>
                  </a:txBody>
                  <a:tcPr/>
                </a:tc>
                <a:tc>
                  <a:txBody>
                    <a:bodyPr/>
                    <a:lstStyle/>
                    <a:p>
                      <a:r>
                        <a:rPr lang="en-US" altLang="zh-CN" dirty="0"/>
                        <a:t>$</a:t>
                      </a:r>
                      <a:r>
                        <a:rPr lang="en-US" altLang="zh-CN" dirty="0" err="1"/>
                        <a:t>vo</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945197360"/>
                  </a:ext>
                </a:extLst>
              </a:tr>
              <a:tr h="364800">
                <a:tc>
                  <a:txBody>
                    <a:bodyPr/>
                    <a:lstStyle/>
                    <a:p>
                      <a:r>
                        <a:rPr lang="en-US" altLang="zh-CN" dirty="0"/>
                        <a:t>3</a:t>
                      </a:r>
                      <a:endParaRPr lang="zh-CN" altLang="en-US" dirty="0"/>
                    </a:p>
                  </a:txBody>
                  <a:tcPr/>
                </a:tc>
                <a:tc>
                  <a:txBody>
                    <a:bodyPr/>
                    <a:lstStyle/>
                    <a:p>
                      <a:r>
                        <a:rPr lang="en-US" altLang="zh-CN" dirty="0"/>
                        <a:t>$v1</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357796496"/>
                  </a:ext>
                </a:extLst>
              </a:tr>
              <a:tr h="364800">
                <a:tc>
                  <a:txBody>
                    <a:bodyPr/>
                    <a:lstStyle/>
                    <a:p>
                      <a:r>
                        <a:rPr lang="en-US" altLang="zh-CN" dirty="0"/>
                        <a:t>4</a:t>
                      </a:r>
                      <a:endParaRPr lang="zh-CN" altLang="en-US" dirty="0"/>
                    </a:p>
                  </a:txBody>
                  <a:tcPr/>
                </a:tc>
                <a:tc>
                  <a:txBody>
                    <a:bodyPr/>
                    <a:lstStyle/>
                    <a:p>
                      <a:r>
                        <a:rPr lang="en-US" altLang="zh-CN" dirty="0"/>
                        <a:t>$a0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901054346"/>
                  </a:ext>
                </a:extLst>
              </a:tr>
              <a:tr h="364800">
                <a:tc>
                  <a:txBody>
                    <a:bodyPr/>
                    <a:lstStyle/>
                    <a:p>
                      <a:r>
                        <a:rPr lang="en-US" altLang="zh-CN" dirty="0"/>
                        <a:t>5</a:t>
                      </a:r>
                      <a:endParaRPr lang="zh-CN" altLang="en-US" dirty="0"/>
                    </a:p>
                  </a:txBody>
                  <a:tcPr/>
                </a:tc>
                <a:tc>
                  <a:txBody>
                    <a:bodyPr/>
                    <a:lstStyle/>
                    <a:p>
                      <a:r>
                        <a:rPr lang="en-US" altLang="zh-CN" dirty="0"/>
                        <a:t>$a1</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753964097"/>
                  </a:ext>
                </a:extLst>
              </a:tr>
              <a:tr h="364800">
                <a:tc>
                  <a:txBody>
                    <a:bodyPr/>
                    <a:lstStyle/>
                    <a:p>
                      <a:r>
                        <a:rPr lang="en-US" altLang="zh-CN" dirty="0"/>
                        <a:t>6</a:t>
                      </a:r>
                      <a:endParaRPr lang="zh-CN" altLang="en-US" dirty="0"/>
                    </a:p>
                  </a:txBody>
                  <a:tcPr/>
                </a:tc>
                <a:tc>
                  <a:txBody>
                    <a:bodyPr/>
                    <a:lstStyle/>
                    <a:p>
                      <a:r>
                        <a:rPr lang="en-US" altLang="zh-CN" dirty="0"/>
                        <a:t>$a2</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235124723"/>
                  </a:ext>
                </a:extLst>
              </a:tr>
              <a:tr h="364800">
                <a:tc>
                  <a:txBody>
                    <a:bodyPr/>
                    <a:lstStyle/>
                    <a:p>
                      <a:r>
                        <a:rPr lang="en-US" altLang="zh-CN" dirty="0"/>
                        <a:t>7</a:t>
                      </a:r>
                      <a:endParaRPr lang="zh-CN" altLang="en-US" dirty="0"/>
                    </a:p>
                  </a:txBody>
                  <a:tcPr/>
                </a:tc>
                <a:tc>
                  <a:txBody>
                    <a:bodyPr/>
                    <a:lstStyle/>
                    <a:p>
                      <a:r>
                        <a:rPr lang="en-US" altLang="zh-CN" dirty="0"/>
                        <a:t>$a3</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989600046"/>
                  </a:ext>
                </a:extLst>
              </a:tr>
              <a:tr h="364800">
                <a:tc>
                  <a:txBody>
                    <a:bodyPr/>
                    <a:lstStyle/>
                    <a:p>
                      <a:r>
                        <a:rPr lang="en-US" altLang="zh-CN" dirty="0"/>
                        <a:t>…(8~27)</a:t>
                      </a:r>
                      <a:endParaRPr lang="zh-CN" altLang="en-US" dirty="0"/>
                    </a:p>
                  </a:txBody>
                  <a:tcPr/>
                </a:tc>
                <a:tc>
                  <a:txBody>
                    <a:bodyPr/>
                    <a:lstStyle/>
                    <a:p>
                      <a:r>
                        <a:rPr lang="en-US" altLang="zh-CN" dirty="0"/>
                        <a:t>…</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17082443"/>
                  </a:ext>
                </a:extLst>
              </a:tr>
              <a:tr h="364800">
                <a:tc>
                  <a:txBody>
                    <a:bodyPr/>
                    <a:lstStyle/>
                    <a:p>
                      <a:r>
                        <a:rPr lang="en-US" altLang="zh-CN" dirty="0"/>
                        <a:t>28</a:t>
                      </a:r>
                      <a:endParaRPr lang="zh-CN" altLang="en-US" dirty="0"/>
                    </a:p>
                  </a:txBody>
                  <a:tcPr/>
                </a:tc>
                <a:tc>
                  <a:txBody>
                    <a:bodyPr/>
                    <a:lstStyle/>
                    <a:p>
                      <a:r>
                        <a:rPr lang="en-US" altLang="zh-CN" dirty="0"/>
                        <a:t>$</a:t>
                      </a:r>
                      <a:r>
                        <a:rPr lang="en-US" altLang="zh-CN" dirty="0" err="1"/>
                        <a:t>gp</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999132064"/>
                  </a:ext>
                </a:extLst>
              </a:tr>
              <a:tr h="364800">
                <a:tc>
                  <a:txBody>
                    <a:bodyPr/>
                    <a:lstStyle/>
                    <a:p>
                      <a:r>
                        <a:rPr lang="en-US" altLang="zh-CN" dirty="0"/>
                        <a:t>29</a:t>
                      </a:r>
                      <a:endParaRPr lang="zh-CN" altLang="en-US" dirty="0"/>
                    </a:p>
                  </a:txBody>
                  <a:tcPr/>
                </a:tc>
                <a:tc>
                  <a:txBody>
                    <a:bodyPr/>
                    <a:lstStyle/>
                    <a:p>
                      <a:r>
                        <a:rPr lang="en-US" altLang="zh-CN" dirty="0"/>
                        <a:t>$</a:t>
                      </a:r>
                      <a:r>
                        <a:rPr lang="en-US" altLang="zh-CN" dirty="0" err="1"/>
                        <a:t>sp</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83879013"/>
                  </a:ext>
                </a:extLst>
              </a:tr>
              <a:tr h="364800">
                <a:tc>
                  <a:txBody>
                    <a:bodyPr/>
                    <a:lstStyle/>
                    <a:p>
                      <a:r>
                        <a:rPr lang="en-US" altLang="zh-CN" dirty="0"/>
                        <a:t>30</a:t>
                      </a:r>
                      <a:endParaRPr lang="zh-CN" altLang="en-US" dirty="0"/>
                    </a:p>
                  </a:txBody>
                  <a:tcPr/>
                </a:tc>
                <a:tc>
                  <a:txBody>
                    <a:bodyPr/>
                    <a:lstStyle/>
                    <a:p>
                      <a:r>
                        <a:rPr lang="en-US" altLang="zh-CN" dirty="0"/>
                        <a:t>$</a:t>
                      </a:r>
                      <a:r>
                        <a:rPr lang="en-US" altLang="zh-CN" dirty="0" err="1"/>
                        <a:t>fp</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153626133"/>
                  </a:ext>
                </a:extLst>
              </a:tr>
              <a:tr h="364800">
                <a:tc>
                  <a:txBody>
                    <a:bodyPr/>
                    <a:lstStyle/>
                    <a:p>
                      <a:r>
                        <a:rPr lang="en-US" altLang="zh-CN" dirty="0"/>
                        <a:t>31</a:t>
                      </a:r>
                      <a:endParaRPr lang="zh-CN" altLang="en-US" dirty="0"/>
                    </a:p>
                  </a:txBody>
                  <a:tcPr/>
                </a:tc>
                <a:tc>
                  <a:txBody>
                    <a:bodyPr/>
                    <a:lstStyle/>
                    <a:p>
                      <a:r>
                        <a:rPr lang="en-US" altLang="zh-CN" dirty="0"/>
                        <a:t>$</a:t>
                      </a:r>
                      <a:r>
                        <a:rPr lang="en-US" altLang="zh-CN" dirty="0" err="1"/>
                        <a:t>ra</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165009127"/>
                  </a:ext>
                </a:extLst>
              </a:tr>
            </a:tbl>
          </a:graphicData>
        </a:graphic>
      </p:graphicFrame>
      <p:cxnSp>
        <p:nvCxnSpPr>
          <p:cNvPr id="5" name="直线箭头连接符 4">
            <a:extLst>
              <a:ext uri="{FF2B5EF4-FFF2-40B4-BE49-F238E27FC236}">
                <a16:creationId xmlns:a16="http://schemas.microsoft.com/office/drawing/2014/main" id="{CB6DD251-8269-534F-A113-7B4B9A796BCB}"/>
              </a:ext>
            </a:extLst>
          </p:cNvPr>
          <p:cNvCxnSpPr>
            <a:cxnSpLocks/>
          </p:cNvCxnSpPr>
          <p:nvPr/>
        </p:nvCxnSpPr>
        <p:spPr>
          <a:xfrm>
            <a:off x="2362200" y="47244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98B1F7D1-8559-4C4F-AC13-6AF173B89877}"/>
              </a:ext>
            </a:extLst>
          </p:cNvPr>
          <p:cNvSpPr txBox="1"/>
          <p:nvPr/>
        </p:nvSpPr>
        <p:spPr>
          <a:xfrm>
            <a:off x="234695" y="4593595"/>
            <a:ext cx="2127505" cy="261610"/>
          </a:xfrm>
          <a:prstGeom prst="rect">
            <a:avLst/>
          </a:prstGeom>
          <a:noFill/>
        </p:spPr>
        <p:txBody>
          <a:bodyPr wrap="none" rtlCol="0">
            <a:spAutoFit/>
          </a:bodyPr>
          <a:lstStyle/>
          <a:p>
            <a:r>
              <a:rPr kumimoji="1" lang="en-US" altLang="zh-CN" sz="1100" dirty="0"/>
              <a:t>You also need to fill all of them</a:t>
            </a:r>
            <a:endParaRPr kumimoji="1" lang="zh-CN" altLang="en-US" sz="1100" dirty="0"/>
          </a:p>
        </p:txBody>
      </p:sp>
    </p:spTree>
    <p:extLst>
      <p:ext uri="{BB962C8B-B14F-4D97-AF65-F5344CB8AC3E}">
        <p14:creationId xmlns:p14="http://schemas.microsoft.com/office/powerpoint/2010/main" val="2032811260"/>
      </p:ext>
    </p:extLst>
  </p:cSld>
  <p:clrMapOvr>
    <a:masterClrMapping/>
  </p:clrMapOvr>
</p:sld>
</file>

<file path=ppt/theme/theme1.xml><?xml version="1.0" encoding="utf-8"?>
<a:theme xmlns:a="http://schemas.openxmlformats.org/drawingml/2006/main" name="怀旧">
  <a:themeElements>
    <a:clrScheme name="怀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bodyPr rtlCol="0" anchor="ctr"/>
      <a:lstStyle>
        <a:defPPr algn="ctr">
          <a:defRPr kumimoji="1" sz="1400" dirty="0" err="1"/>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34786</TotalTime>
  <Words>679</Words>
  <Application>Microsoft Macintosh PowerPoint</Application>
  <PresentationFormat>全屏显示(4:3)</PresentationFormat>
  <Paragraphs>235</Paragraphs>
  <Slides>13</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Arial</vt:lpstr>
      <vt:lpstr>Calibri</vt:lpstr>
      <vt:lpstr>Calibri Light</vt:lpstr>
      <vt:lpstr>Tahoma</vt:lpstr>
      <vt:lpstr>怀旧</vt:lpstr>
      <vt:lpstr>      Getting Started With MIPS - 2      </vt:lpstr>
      <vt:lpstr>Objectives</vt:lpstr>
      <vt:lpstr>Step 1</vt:lpstr>
      <vt:lpstr>Step 2</vt:lpstr>
      <vt:lpstr>Step 3</vt:lpstr>
      <vt:lpstr>Step 4</vt:lpstr>
      <vt:lpstr>Step 5</vt:lpstr>
      <vt:lpstr>Step 6</vt:lpstr>
      <vt:lpstr>Step 7</vt:lpstr>
      <vt:lpstr>Step 8</vt:lpstr>
      <vt:lpstr>Step 9</vt:lpstr>
      <vt:lpstr>Step 10</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487 Software Engineering</dc:title>
  <dc:creator> Francis Leung</dc:creator>
  <cp:lastModifiedBy>MaChaoqi</cp:lastModifiedBy>
  <cp:revision>821</cp:revision>
  <dcterms:created xsi:type="dcterms:W3CDTF">2006-08-17T22:36:56Z</dcterms:created>
  <dcterms:modified xsi:type="dcterms:W3CDTF">2019-09-09T01:35:42Z</dcterms:modified>
</cp:coreProperties>
</file>