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notesMasterIdLst>
    <p:notesMasterId r:id="rId11"/>
  </p:notesMasterIdLst>
  <p:sldIdLst>
    <p:sldId id="307" r:id="rId2"/>
    <p:sldId id="604" r:id="rId3"/>
    <p:sldId id="460" r:id="rId4"/>
    <p:sldId id="597" r:id="rId5"/>
    <p:sldId id="617" r:id="rId6"/>
    <p:sldId id="619" r:id="rId7"/>
    <p:sldId id="620" r:id="rId8"/>
    <p:sldId id="622" r:id="rId9"/>
    <p:sldId id="603" r:id="rId1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charset="0"/>
        <a:ea typeface="宋体" charset="0"/>
        <a:cs typeface="宋体" charset="0"/>
      </a:defRPr>
    </a:lvl1pPr>
    <a:lvl2pPr marL="457200" algn="l" rtl="0" eaLnBrk="0" fontAlgn="base" hangingPunct="0">
      <a:spcBef>
        <a:spcPct val="0"/>
      </a:spcBef>
      <a:spcAft>
        <a:spcPct val="0"/>
      </a:spcAft>
      <a:defRPr kern="1200">
        <a:solidFill>
          <a:schemeClr val="tx1"/>
        </a:solidFill>
        <a:latin typeface="Tahoma" charset="0"/>
        <a:ea typeface="宋体" charset="0"/>
        <a:cs typeface="宋体" charset="0"/>
      </a:defRPr>
    </a:lvl2pPr>
    <a:lvl3pPr marL="914400" algn="l" rtl="0" eaLnBrk="0" fontAlgn="base" hangingPunct="0">
      <a:spcBef>
        <a:spcPct val="0"/>
      </a:spcBef>
      <a:spcAft>
        <a:spcPct val="0"/>
      </a:spcAft>
      <a:defRPr kern="1200">
        <a:solidFill>
          <a:schemeClr val="tx1"/>
        </a:solidFill>
        <a:latin typeface="Tahoma" charset="0"/>
        <a:ea typeface="宋体" charset="0"/>
        <a:cs typeface="宋体" charset="0"/>
      </a:defRPr>
    </a:lvl3pPr>
    <a:lvl4pPr marL="1371600" algn="l" rtl="0" eaLnBrk="0" fontAlgn="base" hangingPunct="0">
      <a:spcBef>
        <a:spcPct val="0"/>
      </a:spcBef>
      <a:spcAft>
        <a:spcPct val="0"/>
      </a:spcAft>
      <a:defRPr kern="1200">
        <a:solidFill>
          <a:schemeClr val="tx1"/>
        </a:solidFill>
        <a:latin typeface="Tahoma" charset="0"/>
        <a:ea typeface="宋体" charset="0"/>
        <a:cs typeface="宋体" charset="0"/>
      </a:defRPr>
    </a:lvl4pPr>
    <a:lvl5pPr marL="1828800" algn="l" rtl="0" eaLnBrk="0" fontAlgn="base" hangingPunct="0">
      <a:spcBef>
        <a:spcPct val="0"/>
      </a:spcBef>
      <a:spcAft>
        <a:spcPct val="0"/>
      </a:spcAft>
      <a:defRPr kern="1200">
        <a:solidFill>
          <a:schemeClr val="tx1"/>
        </a:solidFill>
        <a:latin typeface="Tahoma" charset="0"/>
        <a:ea typeface="宋体" charset="0"/>
        <a:cs typeface="宋体" charset="0"/>
      </a:defRPr>
    </a:lvl5pPr>
    <a:lvl6pPr marL="2286000" algn="l" defTabSz="457200" rtl="0" eaLnBrk="1" latinLnBrk="0" hangingPunct="1">
      <a:defRPr kern="1200">
        <a:solidFill>
          <a:schemeClr val="tx1"/>
        </a:solidFill>
        <a:latin typeface="Tahoma" charset="0"/>
        <a:ea typeface="宋体" charset="0"/>
        <a:cs typeface="宋体" charset="0"/>
      </a:defRPr>
    </a:lvl6pPr>
    <a:lvl7pPr marL="2743200" algn="l" defTabSz="457200" rtl="0" eaLnBrk="1" latinLnBrk="0" hangingPunct="1">
      <a:defRPr kern="1200">
        <a:solidFill>
          <a:schemeClr val="tx1"/>
        </a:solidFill>
        <a:latin typeface="Tahoma" charset="0"/>
        <a:ea typeface="宋体" charset="0"/>
        <a:cs typeface="宋体" charset="0"/>
      </a:defRPr>
    </a:lvl7pPr>
    <a:lvl8pPr marL="3200400" algn="l" defTabSz="457200" rtl="0" eaLnBrk="1" latinLnBrk="0" hangingPunct="1">
      <a:defRPr kern="1200">
        <a:solidFill>
          <a:schemeClr val="tx1"/>
        </a:solidFill>
        <a:latin typeface="Tahoma" charset="0"/>
        <a:ea typeface="宋体" charset="0"/>
        <a:cs typeface="宋体" charset="0"/>
      </a:defRPr>
    </a:lvl8pPr>
    <a:lvl9pPr marL="3657600" algn="l" defTabSz="457200" rtl="0" eaLnBrk="1" latinLnBrk="0" hangingPunct="1">
      <a:defRPr kern="1200">
        <a:solidFill>
          <a:schemeClr val="tx1"/>
        </a:solidFill>
        <a:latin typeface="Tahoma"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9"/>
    <p:restoredTop sz="82449" autoAdjust="0"/>
  </p:normalViewPr>
  <p:slideViewPr>
    <p:cSldViewPr>
      <p:cViewPr>
        <p:scale>
          <a:sx n="119" d="100"/>
          <a:sy n="119" d="100"/>
        </p:scale>
        <p:origin x="1488"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cs typeface="+mn-cs"/>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FC32B3B2-111F-1B4D-BC3D-D99BC9E5905B}" type="slidenum">
              <a:rPr lang="en-US" altLang="zh-CN"/>
              <a:pPr>
                <a:defRPr/>
              </a:pPr>
              <a:t>‹#›</a:t>
            </a:fld>
            <a:endParaRPr lang="en-US" altLang="zh-CN"/>
          </a:p>
        </p:txBody>
      </p:sp>
    </p:spTree>
    <p:extLst>
      <p:ext uri="{BB962C8B-B14F-4D97-AF65-F5344CB8AC3E}">
        <p14:creationId xmlns:p14="http://schemas.microsoft.com/office/powerpoint/2010/main" val="2328163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宋体"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852DC11B-11F5-3040-A6C1-626E4732B7AC}" type="slidenum">
              <a:rPr lang="en-US" altLang="zh-CN">
                <a:cs typeface="宋体" charset="0"/>
              </a:rPr>
              <a:pPr/>
              <a:t>1</a:t>
            </a:fld>
            <a:endParaRPr lang="en-US" altLang="zh-CN">
              <a:cs typeface="宋体"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dirty="0">
              <a:cs typeface="宋体" charset="0"/>
            </a:endParaRPr>
          </a:p>
        </p:txBody>
      </p:sp>
    </p:spTree>
    <p:extLst>
      <p:ext uri="{BB962C8B-B14F-4D97-AF65-F5344CB8AC3E}">
        <p14:creationId xmlns:p14="http://schemas.microsoft.com/office/powerpoint/2010/main" val="189812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3</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25083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4</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47580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6</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2725315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C32B3B2-111F-1B4D-BC3D-D99BC9E5905B}" type="slidenum">
              <a:rPr lang="en-US" altLang="zh-CN" smtClean="0"/>
              <a:pPr>
                <a:defRPr/>
              </a:pPr>
              <a:t>8</a:t>
            </a:fld>
            <a:endParaRPr lang="en-US" altLang="zh-CN"/>
          </a:p>
        </p:txBody>
      </p:sp>
    </p:spTree>
    <p:extLst>
      <p:ext uri="{BB962C8B-B14F-4D97-AF65-F5344CB8AC3E}">
        <p14:creationId xmlns:p14="http://schemas.microsoft.com/office/powerpoint/2010/main" val="254473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20757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3799171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79943064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172374151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21096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a:t>CS551 Francis Leung</a:t>
            </a:r>
          </a:p>
        </p:txBody>
      </p:sp>
      <p:sp>
        <p:nvSpPr>
          <p:cNvPr id="7" name="Slide Number Placeholder 6"/>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0413439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r>
              <a:rPr lang="en-US" altLang="zh-CN"/>
              <a:t>CS551 Francis Leung</a:t>
            </a:r>
          </a:p>
        </p:txBody>
      </p:sp>
      <p:sp>
        <p:nvSpPr>
          <p:cNvPr id="9" name="Slide Number Placeholder 8"/>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6685525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en-US" altLang="zh-CN"/>
              <a:t>CS551 Francis Leung</a:t>
            </a:r>
          </a:p>
        </p:txBody>
      </p:sp>
      <p:sp>
        <p:nvSpPr>
          <p:cNvPr id="5" name="Slide Number Placeholder 4"/>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72880457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zh-CN"/>
              <a:t>CS551 Francis Leung</a:t>
            </a:r>
          </a:p>
        </p:txBody>
      </p:sp>
      <p:sp>
        <p:nvSpPr>
          <p:cNvPr id="9" name="Slide Number Placeholder 8"/>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191916914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ltLang="zh-CN"/>
              <a:t>CS551 Francis Leung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7150930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00158929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zh-CN"/>
              <a:t>CS551 Francis Leung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BCD880DC-15D2-1F42-81FC-D61CB58F1A72}" type="slidenum">
              <a:rPr lang="en-US" altLang="zh-CN" smtClean="0"/>
              <a:pPr>
                <a:defRPr/>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52170"/>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685800" y="228600"/>
            <a:ext cx="7772400" cy="6019800"/>
          </a:xfrm>
        </p:spPr>
        <p:txBody>
          <a:bodyPr anchor="t">
            <a:noAutofit/>
          </a:bodyPr>
          <a:lstStyle/>
          <a:p>
            <a:pPr algn="ctr"/>
            <a:br>
              <a:rPr lang="en-US" altLang="zh-CN" sz="4400" b="1" dirty="0"/>
            </a:br>
            <a:br>
              <a:rPr lang="en-US" altLang="zh-CN" sz="4400" b="1" dirty="0"/>
            </a:br>
            <a:br>
              <a:rPr lang="en-US" altLang="zh-CN" sz="4400" b="1" dirty="0"/>
            </a:br>
            <a:br>
              <a:rPr lang="en-US" altLang="zh-CN" sz="4400" b="1" dirty="0"/>
            </a:br>
            <a:br>
              <a:rPr lang="en-US" altLang="zh-CN" sz="4400" b="1" dirty="0"/>
            </a:br>
            <a:br>
              <a:rPr lang="en-US" altLang="zh-CN" sz="4400" b="1" dirty="0"/>
            </a:br>
            <a:r>
              <a:rPr lang="en-US" altLang="zh-CN" sz="4400" b="1" dirty="0"/>
              <a:t>C To MIPS</a:t>
            </a:r>
            <a:br>
              <a:rPr lang="en-US" altLang="zh-CN" sz="4400" b="1" dirty="0"/>
            </a:br>
            <a:br>
              <a:rPr lang="en-US" altLang="zh-CN" sz="4400" b="1" dirty="0"/>
            </a:br>
            <a:br>
              <a:rPr lang="en-US" altLang="zh-CN" sz="3200" dirty="0"/>
            </a:br>
            <a:br>
              <a:rPr lang="en-US" altLang="zh-CN" sz="3200" dirty="0"/>
            </a:br>
            <a:br>
              <a:rPr lang="en-US" altLang="zh-CN" sz="3200" dirty="0"/>
            </a:br>
            <a:endParaRPr lang="en-US" altLang="zh-CN" sz="4400" dirty="0">
              <a:latin typeface="Tahoma" charset="0"/>
            </a:endParaRPr>
          </a:p>
        </p:txBody>
      </p:sp>
      <p:sp>
        <p:nvSpPr>
          <p:cNvPr id="4098" name="Rectangle 16"/>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Tahoma" charset="0"/>
                <a:ea typeface="宋体" charset="0"/>
                <a:cs typeface="Arial" charset="0"/>
              </a:defRPr>
            </a:lvl1pPr>
            <a:lvl2pPr>
              <a:defRPr sz="2800">
                <a:solidFill>
                  <a:schemeClr val="tx1"/>
                </a:solidFill>
                <a:latin typeface="Tahoma" charset="0"/>
                <a:ea typeface="Arial" charset="0"/>
                <a:cs typeface="Arial" charset="0"/>
              </a:defRPr>
            </a:lvl2pPr>
            <a:lvl3pPr>
              <a:defRPr sz="2400">
                <a:solidFill>
                  <a:schemeClr val="tx1"/>
                </a:solidFill>
                <a:latin typeface="Tahoma" charset="0"/>
                <a:ea typeface="Arial" charset="0"/>
                <a:cs typeface="Arial" charset="0"/>
              </a:defRPr>
            </a:lvl3pPr>
            <a:lvl4pPr>
              <a:defRPr sz="2000">
                <a:solidFill>
                  <a:schemeClr val="tx1"/>
                </a:solidFill>
                <a:latin typeface="Tahoma" charset="0"/>
                <a:ea typeface="Arial" charset="0"/>
                <a:cs typeface="Arial" charset="0"/>
              </a:defRPr>
            </a:lvl4pPr>
            <a:lvl5pPr>
              <a:defRPr sz="2000">
                <a:solidFill>
                  <a:schemeClr val="tx1"/>
                </a:solidFill>
                <a:latin typeface="Tahoma" charset="0"/>
                <a:ea typeface="Arial" charset="0"/>
                <a:cs typeface="Arial" charset="0"/>
              </a:defRPr>
            </a:lvl5pPr>
            <a:lvl6pPr eaLnBrk="0" hangingPunct="0">
              <a:buFont typeface="Wingdings" charset="0"/>
              <a:defRPr sz="2000">
                <a:solidFill>
                  <a:schemeClr val="tx1"/>
                </a:solidFill>
                <a:latin typeface="Tahoma" charset="0"/>
                <a:ea typeface="Arial" charset="0"/>
                <a:cs typeface="Arial" charset="0"/>
              </a:defRPr>
            </a:lvl6pPr>
            <a:lvl7pPr eaLnBrk="0" hangingPunct="0">
              <a:buFont typeface="Wingdings" charset="0"/>
              <a:defRPr sz="2000">
                <a:solidFill>
                  <a:schemeClr val="tx1"/>
                </a:solidFill>
                <a:latin typeface="Tahoma" charset="0"/>
                <a:ea typeface="Arial" charset="0"/>
                <a:cs typeface="Arial" charset="0"/>
              </a:defRPr>
            </a:lvl7pPr>
            <a:lvl8pPr eaLnBrk="0" hangingPunct="0">
              <a:buFont typeface="Wingdings" charset="0"/>
              <a:defRPr sz="2000">
                <a:solidFill>
                  <a:schemeClr val="tx1"/>
                </a:solidFill>
                <a:latin typeface="Tahoma" charset="0"/>
                <a:ea typeface="Arial" charset="0"/>
                <a:cs typeface="Arial" charset="0"/>
              </a:defRPr>
            </a:lvl8pPr>
            <a:lvl9pPr eaLnBrk="0" hangingPunct="0">
              <a:buFont typeface="Wingdings" charset="0"/>
              <a:defRPr sz="2000">
                <a:solidFill>
                  <a:schemeClr val="tx1"/>
                </a:solidFill>
                <a:latin typeface="Tahoma" charset="0"/>
                <a:ea typeface="Arial" charset="0"/>
                <a:cs typeface="Arial" charset="0"/>
              </a:defRPr>
            </a:lvl9pPr>
          </a:lstStyle>
          <a:p>
            <a:fld id="{6753DA8D-6AA1-E343-AECF-EEF8E0537EC0}" type="slidenum">
              <a:rPr lang="en-US" altLang="zh-CN" sz="1400">
                <a:cs typeface="宋体" charset="0"/>
              </a:rPr>
              <a:pPr/>
              <a:t>1</a:t>
            </a:fld>
            <a:endParaRPr lang="en-US" altLang="zh-CN" sz="1400" dirty="0">
              <a:cs typeface="宋体" charset="0"/>
            </a:endParaRPr>
          </a:p>
        </p:txBody>
      </p:sp>
    </p:spTree>
    <p:extLst>
      <p:ext uri="{BB962C8B-B14F-4D97-AF65-F5344CB8AC3E}">
        <p14:creationId xmlns:p14="http://schemas.microsoft.com/office/powerpoint/2010/main" val="21805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C2950-5A2C-8840-9B26-7C7FC106B68B}"/>
              </a:ext>
            </a:extLst>
          </p:cNvPr>
          <p:cNvSpPr>
            <a:spLocks noGrp="1"/>
          </p:cNvSpPr>
          <p:nvPr>
            <p:ph type="title"/>
          </p:nvPr>
        </p:nvSpPr>
        <p:spPr/>
        <p:txBody>
          <a:bodyPr/>
          <a:lstStyle/>
          <a:p>
            <a:r>
              <a:rPr kumimoji="1" lang="en-US" altLang="zh-CN" dirty="0"/>
              <a:t>Objectives</a:t>
            </a:r>
            <a:endParaRPr kumimoji="1" lang="zh-CN" altLang="en-US" dirty="0"/>
          </a:p>
        </p:txBody>
      </p:sp>
      <p:sp>
        <p:nvSpPr>
          <p:cNvPr id="3" name="内容占位符 2">
            <a:extLst>
              <a:ext uri="{FF2B5EF4-FFF2-40B4-BE49-F238E27FC236}">
                <a16:creationId xmlns:a16="http://schemas.microsoft.com/office/drawing/2014/main" id="{44010BC7-E01B-3E4E-8F71-0CE6894B45CD}"/>
              </a:ext>
            </a:extLst>
          </p:cNvPr>
          <p:cNvSpPr>
            <a:spLocks noGrp="1"/>
          </p:cNvSpPr>
          <p:nvPr>
            <p:ph idx="1"/>
          </p:nvPr>
        </p:nvSpPr>
        <p:spPr/>
        <p:txBody>
          <a:bodyPr/>
          <a:lstStyle/>
          <a:p>
            <a:pPr marL="0" indent="0">
              <a:buNone/>
            </a:pPr>
            <a:r>
              <a:rPr lang="en" altLang="zh-CN" dirty="0"/>
              <a:t>After this lab you will know: </a:t>
            </a:r>
          </a:p>
          <a:p>
            <a:r>
              <a:rPr lang="en" altLang="zh-CN" dirty="0"/>
              <a:t>• know how conditional and unconditional branches work in MIPS</a:t>
            </a:r>
          </a:p>
          <a:p>
            <a:r>
              <a:rPr lang="en" altLang="zh-CN" dirty="0"/>
              <a:t>• be able to use conditional and unconditional branches in your programs</a:t>
            </a:r>
          </a:p>
          <a:p>
            <a:r>
              <a:rPr lang="en" altLang="zh-CN" dirty="0"/>
              <a:t>• know how to translate C code to MIPS code</a:t>
            </a:r>
          </a:p>
          <a:p>
            <a:pPr marL="0" indent="0">
              <a:buNone/>
            </a:pPr>
            <a:endParaRPr lang="en" altLang="zh-CN" dirty="0"/>
          </a:p>
        </p:txBody>
      </p:sp>
      <p:sp>
        <p:nvSpPr>
          <p:cNvPr id="5" name="灯片编号占位符 4">
            <a:extLst>
              <a:ext uri="{FF2B5EF4-FFF2-40B4-BE49-F238E27FC236}">
                <a16:creationId xmlns:a16="http://schemas.microsoft.com/office/drawing/2014/main" id="{6BDD417E-DD43-C145-AC6F-1E4AB62E8772}"/>
              </a:ext>
            </a:extLst>
          </p:cNvPr>
          <p:cNvSpPr>
            <a:spLocks noGrp="1"/>
          </p:cNvSpPr>
          <p:nvPr>
            <p:ph type="sldNum" sz="quarter" idx="12"/>
          </p:nvPr>
        </p:nvSpPr>
        <p:spPr/>
        <p:txBody>
          <a:bodyPr/>
          <a:lstStyle/>
          <a:p>
            <a:pPr>
              <a:defRPr/>
            </a:pPr>
            <a:fld id="{BCD880DC-15D2-1F42-81FC-D61CB58F1A72}" type="slidenum">
              <a:rPr lang="en-US" altLang="zh-CN" smtClean="0"/>
              <a:pPr>
                <a:defRPr/>
              </a:pPr>
              <a:t>2</a:t>
            </a:fld>
            <a:endParaRPr lang="en-US" altLang="zh-CN"/>
          </a:p>
        </p:txBody>
      </p:sp>
    </p:spTree>
    <p:extLst>
      <p:ext uri="{BB962C8B-B14F-4D97-AF65-F5344CB8AC3E}">
        <p14:creationId xmlns:p14="http://schemas.microsoft.com/office/powerpoint/2010/main" val="119984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 altLang="zh-CN" sz="3600" dirty="0"/>
              <a:t>Implementing if-then-else</a:t>
            </a:r>
            <a:endParaRPr kumimoji="0" lang="en-US" altLang="zh-CN" sz="3600" dirty="0">
              <a:latin typeface="Tahoma" charset="0"/>
              <a:ea typeface="宋体" charset="0"/>
            </a:endParaRPr>
          </a:p>
        </p:txBody>
      </p:sp>
      <p:sp>
        <p:nvSpPr>
          <p:cNvPr id="15364" name="Rectangle 3"/>
          <p:cNvSpPr>
            <a:spLocks noGrp="1" noChangeArrowheads="1"/>
          </p:cNvSpPr>
          <p:nvPr>
            <p:ph idx="1"/>
          </p:nvPr>
        </p:nvSpPr>
        <p:spPr>
          <a:xfrm>
            <a:off x="856557" y="1873162"/>
            <a:ext cx="7586403" cy="584895"/>
          </a:xfrm>
        </p:spPr>
        <p:txBody>
          <a:bodyPr>
            <a:normAutofit/>
          </a:bodyPr>
          <a:lstStyle/>
          <a:p>
            <a:pPr marL="292608" lvl="1" indent="0" eaLnBrk="0" fontAlgn="base" hangingPunct="0">
              <a:spcBef>
                <a:spcPct val="0"/>
              </a:spcBef>
              <a:spcAft>
                <a:spcPct val="0"/>
              </a:spcAft>
              <a:buNone/>
            </a:pPr>
            <a:r>
              <a:rPr lang="en" altLang="zh-CN" dirty="0">
                <a:solidFill>
                  <a:schemeClr val="tx1"/>
                </a:solidFill>
                <a:latin typeface="Tahoma" charset="0"/>
                <a:ea typeface="宋体" charset="0"/>
              </a:rPr>
              <a:t>The if-then-else is one of the fundamental programming constructs. </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3</a:t>
            </a:fld>
            <a:endParaRPr kumimoji="0" lang="en-US" altLang="zh-CN" sz="1400"/>
          </a:p>
        </p:txBody>
      </p:sp>
      <p:sp>
        <p:nvSpPr>
          <p:cNvPr id="2" name="文本框 1">
            <a:extLst>
              <a:ext uri="{FF2B5EF4-FFF2-40B4-BE49-F238E27FC236}">
                <a16:creationId xmlns:a16="http://schemas.microsoft.com/office/drawing/2014/main" id="{4EEC49DC-AB69-FB41-A31C-A0CB37ADC7FB}"/>
              </a:ext>
            </a:extLst>
          </p:cNvPr>
          <p:cNvSpPr txBox="1"/>
          <p:nvPr/>
        </p:nvSpPr>
        <p:spPr>
          <a:xfrm>
            <a:off x="2438400" y="2226976"/>
            <a:ext cx="3962400" cy="1477328"/>
          </a:xfrm>
          <a:prstGeom prst="rect">
            <a:avLst/>
          </a:prstGeom>
          <a:noFill/>
        </p:spPr>
        <p:txBody>
          <a:bodyPr wrap="square" rtlCol="0">
            <a:spAutoFit/>
          </a:bodyPr>
          <a:lstStyle/>
          <a:p>
            <a:r>
              <a:rPr lang="en" altLang="zh-CN" dirty="0"/>
              <a:t>Ex 1: if (var1 == var2) { </a:t>
            </a:r>
          </a:p>
          <a:p>
            <a:r>
              <a:rPr lang="en" altLang="zh-CN" dirty="0"/>
              <a:t>	.... /* block of code #1 */ </a:t>
            </a:r>
          </a:p>
          <a:p>
            <a:r>
              <a:rPr lang="en" altLang="zh-CN" dirty="0"/>
              <a:t>         } else { </a:t>
            </a:r>
          </a:p>
          <a:p>
            <a:r>
              <a:rPr lang="en" altLang="zh-CN" dirty="0"/>
              <a:t>	.... /* block of code #2 */ </a:t>
            </a:r>
          </a:p>
          <a:p>
            <a:r>
              <a:rPr lang="en" altLang="zh-CN" dirty="0"/>
              <a:t>         }</a:t>
            </a:r>
            <a:endParaRPr kumimoji="1" lang="zh-CN" altLang="en-US" dirty="0"/>
          </a:p>
        </p:txBody>
      </p:sp>
      <p:sp>
        <p:nvSpPr>
          <p:cNvPr id="3" name="文本框 2">
            <a:extLst>
              <a:ext uri="{FF2B5EF4-FFF2-40B4-BE49-F238E27FC236}">
                <a16:creationId xmlns:a16="http://schemas.microsoft.com/office/drawing/2014/main" id="{8A30F909-D016-1C4D-9BE0-C066242D5FF3}"/>
              </a:ext>
            </a:extLst>
          </p:cNvPr>
          <p:cNvSpPr txBox="1"/>
          <p:nvPr/>
        </p:nvSpPr>
        <p:spPr>
          <a:xfrm>
            <a:off x="1143000" y="3704304"/>
            <a:ext cx="7620000" cy="646331"/>
          </a:xfrm>
          <a:prstGeom prst="rect">
            <a:avLst/>
          </a:prstGeom>
          <a:noFill/>
        </p:spPr>
        <p:txBody>
          <a:bodyPr wrap="square" rtlCol="0">
            <a:spAutoFit/>
          </a:bodyPr>
          <a:lstStyle/>
          <a:p>
            <a:r>
              <a:rPr lang="en" altLang="zh-CN" dirty="0"/>
              <a:t>Let’s assume that the values of variables var1 and var2 are in registers $t0 and $t1. Then, this piece of C code would be translated as:</a:t>
            </a:r>
            <a:endParaRPr kumimoji="1" lang="zh-CN" altLang="en-US" dirty="0"/>
          </a:p>
        </p:txBody>
      </p:sp>
      <p:sp>
        <p:nvSpPr>
          <p:cNvPr id="4" name="矩形 3">
            <a:extLst>
              <a:ext uri="{FF2B5EF4-FFF2-40B4-BE49-F238E27FC236}">
                <a16:creationId xmlns:a16="http://schemas.microsoft.com/office/drawing/2014/main" id="{D7E12092-0D83-F643-B8E0-44241013221B}"/>
              </a:ext>
            </a:extLst>
          </p:cNvPr>
          <p:cNvSpPr/>
          <p:nvPr/>
        </p:nvSpPr>
        <p:spPr>
          <a:xfrm>
            <a:off x="2156460" y="4528047"/>
            <a:ext cx="6835140" cy="1754326"/>
          </a:xfrm>
          <a:prstGeom prst="rect">
            <a:avLst/>
          </a:prstGeom>
        </p:spPr>
        <p:txBody>
          <a:bodyPr wrap="square">
            <a:spAutoFit/>
          </a:bodyPr>
          <a:lstStyle/>
          <a:p>
            <a:pPr lvl="1"/>
            <a:r>
              <a:rPr lang="en" altLang="zh-CN" dirty="0"/>
              <a:t>	</a:t>
            </a:r>
            <a:r>
              <a:rPr lang="en" altLang="zh-CN" dirty="0" err="1"/>
              <a:t>bne</a:t>
            </a:r>
            <a:r>
              <a:rPr lang="en" altLang="zh-CN" dirty="0"/>
              <a:t> $t0, $t1, Else # go to Else if $t0 != $t1</a:t>
            </a:r>
          </a:p>
          <a:p>
            <a:r>
              <a:rPr lang="en" altLang="zh-CN" dirty="0"/>
              <a:t> 	.... 		# code for block #1 </a:t>
            </a:r>
          </a:p>
          <a:p>
            <a:r>
              <a:rPr lang="en" altLang="zh-CN" dirty="0"/>
              <a:t>       	</a:t>
            </a:r>
            <a:r>
              <a:rPr lang="en" altLang="zh-CN" dirty="0" err="1"/>
              <a:t>beq</a:t>
            </a:r>
            <a:r>
              <a:rPr lang="en" altLang="zh-CN" dirty="0"/>
              <a:t> $0, $0, Exit 	# go to Exit (skip code for block #2) </a:t>
            </a:r>
          </a:p>
          <a:p>
            <a:r>
              <a:rPr lang="en" altLang="zh-CN" dirty="0"/>
              <a:t>Else: </a:t>
            </a:r>
          </a:p>
          <a:p>
            <a:r>
              <a:rPr lang="en" altLang="zh-CN" dirty="0"/>
              <a:t>	.... 		# code for block #2 </a:t>
            </a:r>
          </a:p>
          <a:p>
            <a:r>
              <a:rPr lang="en" altLang="zh-CN" dirty="0"/>
              <a:t>Exit: 			# exit the if-else</a:t>
            </a:r>
            <a:endParaRPr lang="zh-CN" altLang="en-US" dirty="0"/>
          </a:p>
        </p:txBody>
      </p:sp>
    </p:spTree>
    <p:extLst>
      <p:ext uri="{BB962C8B-B14F-4D97-AF65-F5344CB8AC3E}">
        <p14:creationId xmlns:p14="http://schemas.microsoft.com/office/powerpoint/2010/main" val="89027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1 </a:t>
            </a:r>
            <a:r>
              <a:rPr kumimoji="0" lang="en-US" altLang="zh-CN" sz="3600" dirty="0">
                <a:solidFill>
                  <a:srgbClr val="FF0000"/>
                </a:solidFill>
                <a:latin typeface="Tahoma" charset="0"/>
                <a:ea typeface="宋体" charset="0"/>
              </a:rPr>
              <a:t>(5 points)</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4</a:t>
            </a:fld>
            <a:endParaRPr kumimoji="0" lang="en-US" altLang="zh-CN" sz="1400"/>
          </a:p>
        </p:txBody>
      </p:sp>
      <p:sp>
        <p:nvSpPr>
          <p:cNvPr id="7" name="内容占位符 2">
            <a:extLst>
              <a:ext uri="{FF2B5EF4-FFF2-40B4-BE49-F238E27FC236}">
                <a16:creationId xmlns:a16="http://schemas.microsoft.com/office/drawing/2014/main" id="{FF23318A-1B45-6744-982A-7E3237127E2E}"/>
              </a:ext>
            </a:extLst>
          </p:cNvPr>
          <p:cNvSpPr>
            <a:spLocks noGrp="1"/>
          </p:cNvSpPr>
          <p:nvPr>
            <p:ph idx="1"/>
          </p:nvPr>
        </p:nvSpPr>
        <p:spPr>
          <a:xfrm>
            <a:off x="822959" y="1845734"/>
            <a:ext cx="7543801" cy="4023360"/>
          </a:xfrm>
        </p:spPr>
        <p:txBody>
          <a:bodyPr/>
          <a:lstStyle/>
          <a:p>
            <a:pPr marL="0" indent="0">
              <a:buNone/>
            </a:pPr>
            <a:r>
              <a:rPr lang="en" altLang="zh-CN" dirty="0"/>
              <a:t>Create a program called lab3.1.asm as follows:</a:t>
            </a:r>
          </a:p>
          <a:p>
            <a:pPr marL="0" indent="0">
              <a:buClr>
                <a:schemeClr val="tx1"/>
              </a:buClr>
              <a:buNone/>
            </a:pPr>
            <a:r>
              <a:rPr lang="en" altLang="zh-CN" dirty="0"/>
              <a:t>• reserve space in memory for three variables called var1 through var3 of size word. The initial values of var1 and var2 will be the first and the second digit of your CWID respectively. var3 will be initialized to minus the number of this year.</a:t>
            </a:r>
          </a:p>
          <a:p>
            <a:pPr marL="0" indent="0">
              <a:buClr>
                <a:schemeClr val="tx1"/>
              </a:buClr>
              <a:buNone/>
            </a:pPr>
            <a:r>
              <a:rPr lang="en" altLang="zh-CN" dirty="0"/>
              <a:t>• the program will implement the piece of C code described below. </a:t>
            </a:r>
          </a:p>
          <a:p>
            <a:pPr marL="0" indent="0">
              <a:buClr>
                <a:schemeClr val="tx1"/>
              </a:buClr>
              <a:buNone/>
            </a:pPr>
            <a:r>
              <a:rPr lang="en" altLang="zh-CN" dirty="0"/>
              <a:t>• </a:t>
            </a:r>
            <a:r>
              <a:rPr lang="en" altLang="zh-CN" dirty="0" err="1"/>
              <a:t>tmp</a:t>
            </a:r>
            <a:r>
              <a:rPr lang="en" altLang="zh-CN" dirty="0"/>
              <a:t> is a local variable for which you may use any of the registers $t0 through $t9.</a:t>
            </a:r>
          </a:p>
        </p:txBody>
      </p:sp>
    </p:spTree>
    <p:extLst>
      <p:ext uri="{BB962C8B-B14F-4D97-AF65-F5344CB8AC3E}">
        <p14:creationId xmlns:p14="http://schemas.microsoft.com/office/powerpoint/2010/main" val="38980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2744-7D03-3A43-8628-6785E9D6F8B1}"/>
              </a:ext>
            </a:extLst>
          </p:cNvPr>
          <p:cNvSpPr>
            <a:spLocks noGrp="1"/>
          </p:cNvSpPr>
          <p:nvPr>
            <p:ph type="title"/>
          </p:nvPr>
        </p:nvSpPr>
        <p:spPr/>
        <p:txBody>
          <a:bodyPr/>
          <a:lstStyle/>
          <a:p>
            <a:r>
              <a:rPr kumimoji="1" lang="en-US" altLang="zh-CN" dirty="0"/>
              <a:t>Step1 – cont.</a:t>
            </a:r>
            <a:endParaRPr kumimoji="1" lang="zh-CN" altLang="en-US" dirty="0"/>
          </a:p>
        </p:txBody>
      </p:sp>
      <p:sp>
        <p:nvSpPr>
          <p:cNvPr id="3" name="内容占位符 2">
            <a:extLst>
              <a:ext uri="{FF2B5EF4-FFF2-40B4-BE49-F238E27FC236}">
                <a16:creationId xmlns:a16="http://schemas.microsoft.com/office/drawing/2014/main" id="{1F822686-FA93-C649-9977-4826B2AD3C42}"/>
              </a:ext>
            </a:extLst>
          </p:cNvPr>
          <p:cNvSpPr>
            <a:spLocks noGrp="1"/>
          </p:cNvSpPr>
          <p:nvPr>
            <p:ph idx="1"/>
          </p:nvPr>
        </p:nvSpPr>
        <p:spPr>
          <a:xfrm>
            <a:off x="1562099" y="2436426"/>
            <a:ext cx="7543801" cy="4023360"/>
          </a:xfrm>
        </p:spPr>
        <p:txBody>
          <a:bodyPr>
            <a:normAutofit/>
          </a:bodyPr>
          <a:lstStyle/>
          <a:p>
            <a:pPr marL="0" indent="0">
              <a:buNone/>
            </a:pPr>
            <a:r>
              <a:rPr lang="en" altLang="zh-CN" dirty="0"/>
              <a:t>if (var1 == var2) { </a:t>
            </a:r>
          </a:p>
          <a:p>
            <a:pPr marL="201168" lvl="1" indent="0">
              <a:buNone/>
            </a:pPr>
            <a:r>
              <a:rPr lang="en" altLang="zh-CN" sz="2000" dirty="0"/>
              <a:t>	var1 = var3;    	/* change the values of var1 and .. */ </a:t>
            </a:r>
          </a:p>
          <a:p>
            <a:pPr marL="0" indent="0">
              <a:buNone/>
            </a:pPr>
            <a:r>
              <a:rPr lang="en" altLang="zh-CN" dirty="0"/>
              <a:t>	var2 = var3; 	/* var2 to the value of var3 */ </a:t>
            </a:r>
          </a:p>
          <a:p>
            <a:pPr marL="0" indent="0">
              <a:buNone/>
            </a:pPr>
            <a:r>
              <a:rPr lang="en" altLang="zh-CN" dirty="0"/>
              <a:t>} else { 		     	/* execute when var1 != var2 */ </a:t>
            </a:r>
          </a:p>
          <a:p>
            <a:pPr marL="201168" lvl="1" indent="0">
              <a:buNone/>
            </a:pPr>
            <a:r>
              <a:rPr lang="en" altLang="zh-CN" sz="2000" dirty="0"/>
              <a:t>	</a:t>
            </a:r>
            <a:r>
              <a:rPr lang="en" altLang="zh-CN" sz="2000" dirty="0" err="1"/>
              <a:t>tmp</a:t>
            </a:r>
            <a:r>
              <a:rPr lang="en" altLang="zh-CN" sz="2000" dirty="0"/>
              <a:t> = var1; 	/* swap the values of var1 and var2 */ </a:t>
            </a:r>
          </a:p>
          <a:p>
            <a:pPr marL="201168" lvl="1" indent="0">
              <a:buNone/>
            </a:pPr>
            <a:r>
              <a:rPr lang="en" altLang="zh-CN" sz="2000" dirty="0"/>
              <a:t>	var1 = var2; </a:t>
            </a:r>
          </a:p>
          <a:p>
            <a:pPr marL="201168" lvl="1" indent="0">
              <a:buNone/>
            </a:pPr>
            <a:r>
              <a:rPr lang="en" altLang="zh-CN" sz="2000" dirty="0"/>
              <a:t>	var2 = </a:t>
            </a:r>
            <a:r>
              <a:rPr lang="en" altLang="zh-CN" sz="2000" dirty="0" err="1"/>
              <a:t>tmp</a:t>
            </a:r>
            <a:r>
              <a:rPr lang="en" altLang="zh-CN" sz="2000" dirty="0"/>
              <a:t>; </a:t>
            </a:r>
          </a:p>
          <a:p>
            <a:pPr marL="201168" lvl="1" indent="0">
              <a:buNone/>
            </a:pPr>
            <a:r>
              <a:rPr lang="en" altLang="zh-CN" sz="2000" dirty="0"/>
              <a:t>}</a:t>
            </a:r>
            <a:endParaRPr kumimoji="1" lang="zh-CN" altLang="en-US" sz="2000" dirty="0"/>
          </a:p>
        </p:txBody>
      </p:sp>
      <p:sp>
        <p:nvSpPr>
          <p:cNvPr id="5" name="灯片编号占位符 4">
            <a:extLst>
              <a:ext uri="{FF2B5EF4-FFF2-40B4-BE49-F238E27FC236}">
                <a16:creationId xmlns:a16="http://schemas.microsoft.com/office/drawing/2014/main" id="{9046FCBD-F9BB-9045-A527-B6BD0DB5E44C}"/>
              </a:ext>
            </a:extLst>
          </p:cNvPr>
          <p:cNvSpPr>
            <a:spLocks noGrp="1"/>
          </p:cNvSpPr>
          <p:nvPr>
            <p:ph type="sldNum" sz="quarter" idx="12"/>
          </p:nvPr>
        </p:nvSpPr>
        <p:spPr/>
        <p:txBody>
          <a:bodyPr/>
          <a:lstStyle/>
          <a:p>
            <a:pPr>
              <a:defRPr/>
            </a:pPr>
            <a:fld id="{BCD880DC-15D2-1F42-81FC-D61CB58F1A72}" type="slidenum">
              <a:rPr lang="en-US" altLang="zh-CN" smtClean="0"/>
              <a:pPr>
                <a:defRPr/>
              </a:pPr>
              <a:t>5</a:t>
            </a:fld>
            <a:endParaRPr lang="en-US" altLang="zh-CN"/>
          </a:p>
        </p:txBody>
      </p:sp>
    </p:spTree>
    <p:extLst>
      <p:ext uri="{BB962C8B-B14F-4D97-AF65-F5344CB8AC3E}">
        <p14:creationId xmlns:p14="http://schemas.microsoft.com/office/powerpoint/2010/main" val="36476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 altLang="zh-CN" sz="3600" dirty="0"/>
              <a:t>Implementing a for loop</a:t>
            </a:r>
            <a:endParaRPr kumimoji="0" lang="en-US" altLang="zh-CN" sz="3600" dirty="0">
              <a:latin typeface="Tahoma" charset="0"/>
              <a:ea typeface="宋体" charset="0"/>
            </a:endParaRP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6</a:t>
            </a:fld>
            <a:endParaRPr kumimoji="0" lang="en-US" altLang="zh-CN" sz="1400"/>
          </a:p>
        </p:txBody>
      </p:sp>
      <p:sp>
        <p:nvSpPr>
          <p:cNvPr id="8" name="文本框 7">
            <a:extLst>
              <a:ext uri="{FF2B5EF4-FFF2-40B4-BE49-F238E27FC236}">
                <a16:creationId xmlns:a16="http://schemas.microsoft.com/office/drawing/2014/main" id="{7C097E32-C968-6740-9D3C-98632BEC217D}"/>
              </a:ext>
            </a:extLst>
          </p:cNvPr>
          <p:cNvSpPr txBox="1"/>
          <p:nvPr/>
        </p:nvSpPr>
        <p:spPr>
          <a:xfrm>
            <a:off x="990600" y="1882581"/>
            <a:ext cx="3962400" cy="923330"/>
          </a:xfrm>
          <a:prstGeom prst="rect">
            <a:avLst/>
          </a:prstGeom>
          <a:noFill/>
        </p:spPr>
        <p:txBody>
          <a:bodyPr wrap="square" rtlCol="0">
            <a:spAutoFit/>
          </a:bodyPr>
          <a:lstStyle/>
          <a:p>
            <a:r>
              <a:rPr lang="en" altLang="zh-CN" dirty="0"/>
              <a:t>Ex 2: for (</a:t>
            </a:r>
            <a:r>
              <a:rPr lang="en" altLang="zh-CN" dirty="0" err="1"/>
              <a:t>i</a:t>
            </a:r>
            <a:r>
              <a:rPr lang="en" altLang="zh-CN" dirty="0"/>
              <a:t>=begin; i &lt; limit; </a:t>
            </a:r>
            <a:r>
              <a:rPr lang="en" altLang="zh-CN" dirty="0" err="1"/>
              <a:t>i</a:t>
            </a:r>
            <a:r>
              <a:rPr lang="en" altLang="zh-CN" dirty="0"/>
              <a:t>++) { </a:t>
            </a:r>
          </a:p>
          <a:p>
            <a:r>
              <a:rPr lang="en" altLang="zh-CN" dirty="0"/>
              <a:t>	.... /* for body */ </a:t>
            </a:r>
          </a:p>
          <a:p>
            <a:r>
              <a:rPr lang="en" altLang="zh-CN" dirty="0"/>
              <a:t>         }</a:t>
            </a:r>
            <a:endParaRPr kumimoji="1" lang="zh-CN" altLang="en-US" dirty="0"/>
          </a:p>
        </p:txBody>
      </p:sp>
      <p:sp>
        <p:nvSpPr>
          <p:cNvPr id="5" name="文本框 4">
            <a:extLst>
              <a:ext uri="{FF2B5EF4-FFF2-40B4-BE49-F238E27FC236}">
                <a16:creationId xmlns:a16="http://schemas.microsoft.com/office/drawing/2014/main" id="{7ACA001F-0403-154A-812F-6F2CC8D6BFCE}"/>
              </a:ext>
            </a:extLst>
          </p:cNvPr>
          <p:cNvSpPr txBox="1"/>
          <p:nvPr/>
        </p:nvSpPr>
        <p:spPr>
          <a:xfrm>
            <a:off x="990601" y="2951130"/>
            <a:ext cx="7376160" cy="923330"/>
          </a:xfrm>
          <a:prstGeom prst="rect">
            <a:avLst/>
          </a:prstGeom>
          <a:noFill/>
        </p:spPr>
        <p:txBody>
          <a:bodyPr wrap="square" rtlCol="0">
            <a:spAutoFit/>
          </a:bodyPr>
          <a:lstStyle/>
          <a:p>
            <a:r>
              <a:rPr lang="en" altLang="zh-CN" dirty="0"/>
              <a:t>Assuming that the initial value (begin) for the loop index is in register $a0, the limit is in $a1, and that the loop index </a:t>
            </a:r>
            <a:r>
              <a:rPr lang="en" altLang="zh-CN" dirty="0" err="1"/>
              <a:t>i</a:t>
            </a:r>
            <a:r>
              <a:rPr lang="en" altLang="zh-CN" dirty="0"/>
              <a:t> is in register $t0, then the for loop could be implemented as:</a:t>
            </a:r>
            <a:endParaRPr kumimoji="1" lang="zh-CN" altLang="en-US" dirty="0"/>
          </a:p>
        </p:txBody>
      </p:sp>
      <p:sp>
        <p:nvSpPr>
          <p:cNvPr id="6" name="矩形 5">
            <a:extLst>
              <a:ext uri="{FF2B5EF4-FFF2-40B4-BE49-F238E27FC236}">
                <a16:creationId xmlns:a16="http://schemas.microsoft.com/office/drawing/2014/main" id="{713EC2D3-9AAA-2D46-A8F6-FA773344CF74}"/>
              </a:ext>
            </a:extLst>
          </p:cNvPr>
          <p:cNvSpPr/>
          <p:nvPr/>
        </p:nvSpPr>
        <p:spPr>
          <a:xfrm>
            <a:off x="990600" y="4019679"/>
            <a:ext cx="7848600" cy="1754326"/>
          </a:xfrm>
          <a:prstGeom prst="rect">
            <a:avLst/>
          </a:prstGeom>
        </p:spPr>
        <p:txBody>
          <a:bodyPr wrap="square">
            <a:spAutoFit/>
          </a:bodyPr>
          <a:lstStyle/>
          <a:p>
            <a:r>
              <a:rPr lang="en" altLang="zh-CN" dirty="0"/>
              <a:t>	move $t0, $a0 		# </a:t>
            </a:r>
            <a:r>
              <a:rPr lang="en" altLang="zh-CN" dirty="0" err="1"/>
              <a:t>i</a:t>
            </a:r>
            <a:r>
              <a:rPr lang="en" altLang="zh-CN" dirty="0"/>
              <a:t> is in $t0 </a:t>
            </a:r>
          </a:p>
          <a:p>
            <a:r>
              <a:rPr lang="en" altLang="zh-CN" dirty="0"/>
              <a:t>Loop: 	</a:t>
            </a:r>
            <a:r>
              <a:rPr lang="en" altLang="zh-CN" dirty="0" err="1"/>
              <a:t>ble</a:t>
            </a:r>
            <a:r>
              <a:rPr lang="en" altLang="zh-CN" dirty="0"/>
              <a:t> $a1, $t0, Exit 		# exit if limit &lt;= </a:t>
            </a:r>
            <a:r>
              <a:rPr lang="en" altLang="zh-CN" dirty="0" err="1"/>
              <a:t>i</a:t>
            </a:r>
            <a:endParaRPr lang="en" altLang="zh-CN" dirty="0"/>
          </a:p>
          <a:p>
            <a:r>
              <a:rPr lang="en" altLang="zh-CN" dirty="0"/>
              <a:t>	.... 			# body of the for loop </a:t>
            </a:r>
          </a:p>
          <a:p>
            <a:r>
              <a:rPr lang="en" altLang="zh-CN" dirty="0"/>
              <a:t>	</a:t>
            </a:r>
            <a:r>
              <a:rPr lang="en" altLang="zh-CN" dirty="0" err="1"/>
              <a:t>addi</a:t>
            </a:r>
            <a:r>
              <a:rPr lang="en" altLang="zh-CN" dirty="0"/>
              <a:t> $t0, $t0, 1 		# </a:t>
            </a:r>
            <a:r>
              <a:rPr lang="en" altLang="zh-CN" dirty="0" err="1"/>
              <a:t>i</a:t>
            </a:r>
            <a:r>
              <a:rPr lang="en" altLang="zh-CN" dirty="0"/>
              <a:t> = i+1 </a:t>
            </a:r>
          </a:p>
          <a:p>
            <a:r>
              <a:rPr lang="en" altLang="zh-CN" dirty="0"/>
              <a:t>	j Loop </a:t>
            </a:r>
          </a:p>
          <a:p>
            <a:r>
              <a:rPr lang="en" altLang="zh-CN" dirty="0"/>
              <a:t>Exit: 	.... 			# this is outside the loop</a:t>
            </a:r>
            <a:endParaRPr lang="zh-CN" altLang="en-US" dirty="0"/>
          </a:p>
        </p:txBody>
      </p:sp>
    </p:spTree>
    <p:extLst>
      <p:ext uri="{BB962C8B-B14F-4D97-AF65-F5344CB8AC3E}">
        <p14:creationId xmlns:p14="http://schemas.microsoft.com/office/powerpoint/2010/main" val="218234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D3723-8B2B-EB4B-A357-1BFCB9AD6A74}"/>
              </a:ext>
            </a:extLst>
          </p:cNvPr>
          <p:cNvSpPr>
            <a:spLocks noGrp="1"/>
          </p:cNvSpPr>
          <p:nvPr>
            <p:ph type="title"/>
          </p:nvPr>
        </p:nvSpPr>
        <p:spPr/>
        <p:txBody>
          <a:bodyPr>
            <a:normAutofit/>
          </a:bodyPr>
          <a:lstStyle/>
          <a:p>
            <a:r>
              <a:rPr kumimoji="1" lang="en-US" altLang="zh-CN" sz="4000" dirty="0"/>
              <a:t>Step2 </a:t>
            </a:r>
            <a:r>
              <a:rPr lang="en-US" altLang="zh-CN" sz="4000" dirty="0">
                <a:solidFill>
                  <a:srgbClr val="FF0000"/>
                </a:solidFill>
                <a:ea typeface="宋体" charset="0"/>
              </a:rPr>
              <a:t>(5 points)</a:t>
            </a:r>
            <a:endParaRPr kumimoji="1" lang="zh-CN" altLang="en-US" sz="4000" dirty="0"/>
          </a:p>
        </p:txBody>
      </p:sp>
      <p:sp>
        <p:nvSpPr>
          <p:cNvPr id="3" name="内容占位符 2">
            <a:extLst>
              <a:ext uri="{FF2B5EF4-FFF2-40B4-BE49-F238E27FC236}">
                <a16:creationId xmlns:a16="http://schemas.microsoft.com/office/drawing/2014/main" id="{4C39C51E-B37E-6B44-B9B5-C5717BF9E07D}"/>
              </a:ext>
            </a:extLst>
          </p:cNvPr>
          <p:cNvSpPr>
            <a:spLocks noGrp="1"/>
          </p:cNvSpPr>
          <p:nvPr>
            <p:ph idx="1"/>
          </p:nvPr>
        </p:nvSpPr>
        <p:spPr>
          <a:xfrm>
            <a:off x="822959" y="1845734"/>
            <a:ext cx="7543801" cy="2192866"/>
          </a:xfrm>
        </p:spPr>
        <p:txBody>
          <a:bodyPr/>
          <a:lstStyle/>
          <a:p>
            <a:r>
              <a:rPr lang="en" altLang="zh-CN" dirty="0"/>
              <a:t>Create a program called lab3.2.asm as follows:</a:t>
            </a:r>
          </a:p>
          <a:p>
            <a:r>
              <a:rPr lang="en" altLang="zh-CN" dirty="0"/>
              <a:t>• reserve space in memory for an array of words of size 10. Use the ‘.space’ directive. The array is called </a:t>
            </a:r>
            <a:r>
              <a:rPr lang="en" altLang="zh-CN" dirty="0" err="1"/>
              <a:t>my_array</a:t>
            </a:r>
            <a:r>
              <a:rPr lang="en" altLang="zh-CN" dirty="0"/>
              <a:t>. </a:t>
            </a:r>
          </a:p>
          <a:p>
            <a:r>
              <a:rPr lang="en" altLang="zh-CN" dirty="0"/>
              <a:t>• the program will implement the piece of C code described below. The value of </a:t>
            </a:r>
            <a:r>
              <a:rPr lang="en" altLang="zh-CN" dirty="0" err="1"/>
              <a:t>initial_value</a:t>
            </a:r>
            <a:r>
              <a:rPr lang="en" altLang="zh-CN" dirty="0"/>
              <a:t> is the first digit of your CWID. </a:t>
            </a:r>
            <a:r>
              <a:rPr lang="en" altLang="zh-CN" dirty="0" err="1"/>
              <a:t>i</a:t>
            </a:r>
            <a:r>
              <a:rPr lang="en" altLang="zh-CN" dirty="0"/>
              <a:t> and j will be in one of the registers $t0 to $t9.</a:t>
            </a:r>
            <a:endParaRPr kumimoji="1" lang="zh-CN" altLang="en-US" dirty="0"/>
          </a:p>
        </p:txBody>
      </p:sp>
      <p:sp>
        <p:nvSpPr>
          <p:cNvPr id="5" name="灯片编号占位符 4">
            <a:extLst>
              <a:ext uri="{FF2B5EF4-FFF2-40B4-BE49-F238E27FC236}">
                <a16:creationId xmlns:a16="http://schemas.microsoft.com/office/drawing/2014/main" id="{CC03A0AE-BC27-5847-BB4A-0CEC03B36C81}"/>
              </a:ext>
            </a:extLst>
          </p:cNvPr>
          <p:cNvSpPr>
            <a:spLocks noGrp="1"/>
          </p:cNvSpPr>
          <p:nvPr>
            <p:ph type="sldNum" sz="quarter" idx="12"/>
          </p:nvPr>
        </p:nvSpPr>
        <p:spPr/>
        <p:txBody>
          <a:bodyPr/>
          <a:lstStyle/>
          <a:p>
            <a:pPr>
              <a:defRPr/>
            </a:pPr>
            <a:fld id="{BCD880DC-15D2-1F42-81FC-D61CB58F1A72}" type="slidenum">
              <a:rPr lang="en-US" altLang="zh-CN" smtClean="0"/>
              <a:pPr>
                <a:defRPr/>
              </a:pPr>
              <a:t>7</a:t>
            </a:fld>
            <a:endParaRPr lang="en-US" altLang="zh-CN"/>
          </a:p>
        </p:txBody>
      </p:sp>
      <p:sp>
        <p:nvSpPr>
          <p:cNvPr id="6" name="文本框 5">
            <a:extLst>
              <a:ext uri="{FF2B5EF4-FFF2-40B4-BE49-F238E27FC236}">
                <a16:creationId xmlns:a16="http://schemas.microsoft.com/office/drawing/2014/main" id="{F4A70C1C-010A-C646-828A-DDF322C1FB38}"/>
              </a:ext>
            </a:extLst>
          </p:cNvPr>
          <p:cNvSpPr txBox="1"/>
          <p:nvPr/>
        </p:nvSpPr>
        <p:spPr>
          <a:xfrm>
            <a:off x="2613659" y="4158547"/>
            <a:ext cx="3962400" cy="1477328"/>
          </a:xfrm>
          <a:prstGeom prst="rect">
            <a:avLst/>
          </a:prstGeom>
          <a:noFill/>
        </p:spPr>
        <p:txBody>
          <a:bodyPr wrap="square" rtlCol="0">
            <a:spAutoFit/>
          </a:bodyPr>
          <a:lstStyle/>
          <a:p>
            <a:r>
              <a:rPr lang="en" altLang="zh-CN" dirty="0"/>
              <a:t>j = </a:t>
            </a:r>
            <a:r>
              <a:rPr lang="en" altLang="zh-CN" dirty="0" err="1"/>
              <a:t>initial_value</a:t>
            </a:r>
            <a:r>
              <a:rPr lang="en" altLang="zh-CN" dirty="0"/>
              <a:t>;</a:t>
            </a:r>
          </a:p>
          <a:p>
            <a:r>
              <a:rPr lang="en" altLang="zh-CN" dirty="0"/>
              <a:t>for (</a:t>
            </a:r>
            <a:r>
              <a:rPr lang="en" altLang="zh-CN" dirty="0" err="1"/>
              <a:t>i</a:t>
            </a:r>
            <a:r>
              <a:rPr lang="en" altLang="zh-CN" dirty="0"/>
              <a:t>=0; </a:t>
            </a:r>
            <a:r>
              <a:rPr lang="en" altLang="zh-CN" dirty="0" err="1"/>
              <a:t>i</a:t>
            </a:r>
            <a:r>
              <a:rPr lang="en" altLang="zh-CN" dirty="0"/>
              <a:t> &lt; 10; </a:t>
            </a:r>
            <a:r>
              <a:rPr lang="en" altLang="zh-CN" dirty="0" err="1"/>
              <a:t>i</a:t>
            </a:r>
            <a:r>
              <a:rPr lang="en" altLang="zh-CN" dirty="0"/>
              <a:t>++) { </a:t>
            </a:r>
          </a:p>
          <a:p>
            <a:r>
              <a:rPr lang="en" altLang="zh-CN" dirty="0"/>
              <a:t>	</a:t>
            </a:r>
            <a:r>
              <a:rPr lang="en" altLang="zh-CN" dirty="0" err="1"/>
              <a:t>my_array</a:t>
            </a:r>
            <a:r>
              <a:rPr lang="en" altLang="zh-CN" dirty="0"/>
              <a:t>[</a:t>
            </a:r>
            <a:r>
              <a:rPr lang="en" altLang="zh-CN" dirty="0" err="1"/>
              <a:t>i</a:t>
            </a:r>
            <a:r>
              <a:rPr lang="en" altLang="zh-CN" dirty="0"/>
              <a:t>] = j; </a:t>
            </a:r>
          </a:p>
          <a:p>
            <a:r>
              <a:rPr lang="en" altLang="zh-CN" dirty="0"/>
              <a:t>	</a:t>
            </a:r>
            <a:r>
              <a:rPr lang="en" altLang="zh-CN" dirty="0" err="1"/>
              <a:t>j++</a:t>
            </a:r>
            <a:r>
              <a:rPr lang="en" altLang="zh-CN" dirty="0"/>
              <a:t>;</a:t>
            </a:r>
          </a:p>
          <a:p>
            <a:r>
              <a:rPr lang="en" altLang="zh-CN" dirty="0"/>
              <a:t>}</a:t>
            </a:r>
            <a:endParaRPr kumimoji="1" lang="zh-CN" altLang="en-US" dirty="0"/>
          </a:p>
        </p:txBody>
      </p:sp>
    </p:spTree>
    <p:extLst>
      <p:ext uri="{BB962C8B-B14F-4D97-AF65-F5344CB8AC3E}">
        <p14:creationId xmlns:p14="http://schemas.microsoft.com/office/powerpoint/2010/main" val="279325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D3723-8B2B-EB4B-A357-1BFCB9AD6A74}"/>
              </a:ext>
            </a:extLst>
          </p:cNvPr>
          <p:cNvSpPr>
            <a:spLocks noGrp="1"/>
          </p:cNvSpPr>
          <p:nvPr>
            <p:ph type="title"/>
          </p:nvPr>
        </p:nvSpPr>
        <p:spPr/>
        <p:txBody>
          <a:bodyPr/>
          <a:lstStyle/>
          <a:p>
            <a:r>
              <a:rPr kumimoji="1" lang="en-US" altLang="zh-CN" dirty="0"/>
              <a:t>Step3 </a:t>
            </a:r>
            <a:r>
              <a:rPr kumimoji="1" lang="en-US" altLang="zh-CN" dirty="0">
                <a:solidFill>
                  <a:srgbClr val="FF0000"/>
                </a:solidFill>
              </a:rPr>
              <a:t>(10 points)</a:t>
            </a:r>
            <a:endParaRPr kumimoji="1" lang="zh-CN" altLang="en-US" dirty="0">
              <a:solidFill>
                <a:srgbClr val="FF0000"/>
              </a:solidFill>
            </a:endParaRPr>
          </a:p>
        </p:txBody>
      </p:sp>
      <p:sp>
        <p:nvSpPr>
          <p:cNvPr id="3" name="内容占位符 2">
            <a:extLst>
              <a:ext uri="{FF2B5EF4-FFF2-40B4-BE49-F238E27FC236}">
                <a16:creationId xmlns:a16="http://schemas.microsoft.com/office/drawing/2014/main" id="{4C39C51E-B37E-6B44-B9B5-C5717BF9E07D}"/>
              </a:ext>
            </a:extLst>
          </p:cNvPr>
          <p:cNvSpPr>
            <a:spLocks noGrp="1"/>
          </p:cNvSpPr>
          <p:nvPr>
            <p:ph idx="1"/>
          </p:nvPr>
        </p:nvSpPr>
        <p:spPr>
          <a:xfrm>
            <a:off x="609601" y="1845734"/>
            <a:ext cx="4343400" cy="4402666"/>
          </a:xfrm>
        </p:spPr>
        <p:txBody>
          <a:bodyPr>
            <a:normAutofit/>
          </a:bodyPr>
          <a:lstStyle/>
          <a:p>
            <a:r>
              <a:rPr lang="en" altLang="zh-CN" dirty="0"/>
              <a:t>Create a program called lab3.3.asm as follows:</a:t>
            </a:r>
          </a:p>
          <a:p>
            <a:r>
              <a:rPr lang="en" altLang="zh-CN" dirty="0"/>
              <a:t>• </a:t>
            </a:r>
            <a:r>
              <a:rPr lang="en-US" altLang="zh-CN" dirty="0"/>
              <a:t>create a simple calculator to calculate Decimal to Binary</a:t>
            </a:r>
            <a:r>
              <a:rPr lang="zh-CN" altLang="zh-CN" dirty="0"/>
              <a:t> </a:t>
            </a:r>
            <a:endParaRPr lang="en-US" altLang="zh-CN" dirty="0"/>
          </a:p>
          <a:p>
            <a:r>
              <a:rPr lang="en" altLang="zh-CN" dirty="0"/>
              <a:t>• the program will implement the piece of C code described on the right. Be careful, we </a:t>
            </a:r>
            <a:r>
              <a:rPr lang="en" altLang="zh-CN" dirty="0">
                <a:solidFill>
                  <a:srgbClr val="FF0000"/>
                </a:solidFill>
              </a:rPr>
              <a:t>don’t</a:t>
            </a:r>
            <a:r>
              <a:rPr lang="en" altLang="zh-CN" dirty="0"/>
              <a:t> allow to use any other algorithm to calculate </a:t>
            </a:r>
            <a:r>
              <a:rPr lang="en-US" altLang="zh-CN" dirty="0"/>
              <a:t>Decimal to Binary. You should follow the algorithm list </a:t>
            </a:r>
            <a:r>
              <a:rPr lang="en" altLang="zh-CN" dirty="0"/>
              <a:t>on the right</a:t>
            </a:r>
            <a:endParaRPr lang="en-US" altLang="zh-CN" dirty="0"/>
          </a:p>
          <a:p>
            <a:r>
              <a:rPr lang="en" altLang="zh-CN" dirty="0"/>
              <a:t>• </a:t>
            </a:r>
            <a:r>
              <a:rPr lang="en-US" altLang="zh-CN" dirty="0"/>
              <a:t>You can use registers to represent number, counter, mask;</a:t>
            </a:r>
          </a:p>
          <a:p>
            <a:endParaRPr kumimoji="1" lang="en-US" altLang="zh-CN" dirty="0"/>
          </a:p>
          <a:p>
            <a:pPr marL="0" indent="0">
              <a:buNone/>
            </a:pPr>
            <a:endParaRPr kumimoji="1" lang="zh-CN" altLang="en-US" dirty="0"/>
          </a:p>
          <a:p>
            <a:endParaRPr lang="en-US" altLang="zh-CN" dirty="0"/>
          </a:p>
        </p:txBody>
      </p:sp>
      <p:sp>
        <p:nvSpPr>
          <p:cNvPr id="5" name="灯片编号占位符 4">
            <a:extLst>
              <a:ext uri="{FF2B5EF4-FFF2-40B4-BE49-F238E27FC236}">
                <a16:creationId xmlns:a16="http://schemas.microsoft.com/office/drawing/2014/main" id="{CC03A0AE-BC27-5847-BB4A-0CEC03B36C81}"/>
              </a:ext>
            </a:extLst>
          </p:cNvPr>
          <p:cNvSpPr>
            <a:spLocks noGrp="1"/>
          </p:cNvSpPr>
          <p:nvPr>
            <p:ph type="sldNum" sz="quarter" idx="12"/>
          </p:nvPr>
        </p:nvSpPr>
        <p:spPr/>
        <p:txBody>
          <a:bodyPr/>
          <a:lstStyle/>
          <a:p>
            <a:pPr>
              <a:defRPr/>
            </a:pPr>
            <a:fld id="{BCD880DC-15D2-1F42-81FC-D61CB58F1A72}" type="slidenum">
              <a:rPr lang="en-US" altLang="zh-CN" smtClean="0"/>
              <a:pPr>
                <a:defRPr/>
              </a:pPr>
              <a:t>8</a:t>
            </a:fld>
            <a:endParaRPr lang="en-US" altLang="zh-CN"/>
          </a:p>
        </p:txBody>
      </p:sp>
      <p:sp>
        <p:nvSpPr>
          <p:cNvPr id="6" name="矩形 5">
            <a:extLst>
              <a:ext uri="{FF2B5EF4-FFF2-40B4-BE49-F238E27FC236}">
                <a16:creationId xmlns:a16="http://schemas.microsoft.com/office/drawing/2014/main" id="{2AAE0B40-CFAF-0247-AD2C-7166ECE02249}"/>
              </a:ext>
            </a:extLst>
          </p:cNvPr>
          <p:cNvSpPr/>
          <p:nvPr/>
        </p:nvSpPr>
        <p:spPr>
          <a:xfrm>
            <a:off x="5105400" y="1997838"/>
            <a:ext cx="4419600" cy="3231654"/>
          </a:xfrm>
          <a:prstGeom prst="rect">
            <a:avLst/>
          </a:prstGeom>
        </p:spPr>
        <p:txBody>
          <a:bodyPr wrap="square">
            <a:spAutoFit/>
          </a:bodyPr>
          <a:lstStyle/>
          <a:p>
            <a:r>
              <a:rPr lang="en" altLang="zh-CN" sz="1200" dirty="0">
                <a:latin typeface="Tahoma" panose="020B0604030504040204" pitchFamily="34" charset="0"/>
                <a:ea typeface="Tahoma" panose="020B0604030504040204" pitchFamily="34" charset="0"/>
                <a:cs typeface="Tahoma" panose="020B0604030504040204" pitchFamily="34" charset="0"/>
              </a:rPr>
              <a:t>  int number, counter, mask;</a:t>
            </a:r>
          </a:p>
          <a:p>
            <a:r>
              <a:rPr lang="en" altLang="zh-CN" sz="1200" dirty="0">
                <a:latin typeface="Tahoma" panose="020B0604030504040204" pitchFamily="34" charset="0"/>
                <a:ea typeface="Tahoma" panose="020B0604030504040204" pitchFamily="34" charset="0"/>
                <a:cs typeface="Tahoma" panose="020B0604030504040204" pitchFamily="34" charset="0"/>
              </a:rPr>
              <a:t>  </a:t>
            </a:r>
          </a:p>
          <a:p>
            <a:r>
              <a:rPr lang="en" altLang="zh-CN" sz="1200" dirty="0">
                <a:latin typeface="Tahoma" panose="020B0604030504040204" pitchFamily="34" charset="0"/>
                <a:ea typeface="Tahoma" panose="020B0604030504040204" pitchFamily="34" charset="0"/>
                <a:cs typeface="Tahoma" panose="020B0604030504040204" pitchFamily="34" charset="0"/>
              </a:rPr>
              <a:t>  </a:t>
            </a:r>
            <a:r>
              <a:rPr lang="en" altLang="zh-CN" sz="1200" dirty="0" err="1">
                <a:latin typeface="Tahoma" panose="020B0604030504040204" pitchFamily="34" charset="0"/>
                <a:ea typeface="Tahoma" panose="020B0604030504040204" pitchFamily="34" charset="0"/>
                <a:cs typeface="Tahoma" panose="020B0604030504040204" pitchFamily="34" charset="0"/>
              </a:rPr>
              <a:t>printf</a:t>
            </a:r>
            <a:r>
              <a:rPr lang="en" altLang="zh-CN" sz="1200" dirty="0">
                <a:latin typeface="Tahoma" panose="020B0604030504040204" pitchFamily="34" charset="0"/>
                <a:ea typeface="Tahoma" panose="020B0604030504040204" pitchFamily="34" charset="0"/>
                <a:cs typeface="Tahoma" panose="020B0604030504040204" pitchFamily="34" charset="0"/>
              </a:rPr>
              <a:t>("Enter an integer in decimal number system</a:t>
            </a:r>
            <a:r>
              <a:rPr lang="en" altLang="zh-CN" sz="1200" b="1" dirty="0">
                <a:latin typeface="Tahoma" panose="020B0604030504040204" pitchFamily="34" charset="0"/>
                <a:ea typeface="Tahoma" panose="020B0604030504040204" pitchFamily="34" charset="0"/>
                <a:cs typeface="Tahoma" panose="020B0604030504040204" pitchFamily="34" charset="0"/>
              </a:rPr>
              <a:t>\n</a:t>
            </a:r>
            <a:r>
              <a:rPr lang="en" altLang="zh-CN" sz="1200" dirty="0">
                <a:latin typeface="Tahoma" panose="020B0604030504040204" pitchFamily="34" charset="0"/>
                <a:ea typeface="Tahoma" panose="020B0604030504040204" pitchFamily="34" charset="0"/>
                <a:cs typeface="Tahoma" panose="020B0604030504040204" pitchFamily="34" charset="0"/>
              </a:rPr>
              <a:t>");</a:t>
            </a:r>
          </a:p>
          <a:p>
            <a:r>
              <a:rPr lang="en" altLang="zh-CN" sz="1200" dirty="0">
                <a:latin typeface="Tahoma" panose="020B0604030504040204" pitchFamily="34" charset="0"/>
                <a:ea typeface="Tahoma" panose="020B0604030504040204" pitchFamily="34" charset="0"/>
                <a:cs typeface="Tahoma" panose="020B0604030504040204" pitchFamily="34" charset="0"/>
              </a:rPr>
              <a:t>  </a:t>
            </a:r>
            <a:r>
              <a:rPr lang="en" altLang="zh-CN" sz="1200" dirty="0" err="1">
                <a:latin typeface="Tahoma" panose="020B0604030504040204" pitchFamily="34" charset="0"/>
                <a:ea typeface="Tahoma" panose="020B0604030504040204" pitchFamily="34" charset="0"/>
                <a:cs typeface="Tahoma" panose="020B0604030504040204" pitchFamily="34" charset="0"/>
              </a:rPr>
              <a:t>scanf</a:t>
            </a:r>
            <a:r>
              <a:rPr lang="en" altLang="zh-CN" sz="1200" dirty="0">
                <a:latin typeface="Tahoma" panose="020B0604030504040204" pitchFamily="34" charset="0"/>
                <a:ea typeface="Tahoma" panose="020B0604030504040204" pitchFamily="34" charset="0"/>
                <a:cs typeface="Tahoma" panose="020B0604030504040204" pitchFamily="34" charset="0"/>
              </a:rPr>
              <a:t>("%d", &amp;number);</a:t>
            </a:r>
          </a:p>
          <a:p>
            <a:r>
              <a:rPr lang="en" altLang="zh-CN" sz="1200" dirty="0">
                <a:latin typeface="Tahoma" panose="020B0604030504040204" pitchFamily="34" charset="0"/>
                <a:ea typeface="Tahoma" panose="020B0604030504040204" pitchFamily="34" charset="0"/>
                <a:cs typeface="Tahoma" panose="020B0604030504040204" pitchFamily="34" charset="0"/>
              </a:rPr>
              <a:t>  </a:t>
            </a:r>
            <a:r>
              <a:rPr lang="en" altLang="zh-CN" sz="1200" dirty="0" err="1">
                <a:latin typeface="Tahoma" panose="020B0604030504040204" pitchFamily="34" charset="0"/>
                <a:ea typeface="Tahoma" panose="020B0604030504040204" pitchFamily="34" charset="0"/>
                <a:cs typeface="Tahoma" panose="020B0604030504040204" pitchFamily="34" charset="0"/>
              </a:rPr>
              <a:t>printf</a:t>
            </a:r>
            <a:r>
              <a:rPr lang="en" altLang="zh-CN" sz="1200" dirty="0">
                <a:latin typeface="Tahoma" panose="020B0604030504040204" pitchFamily="34" charset="0"/>
                <a:ea typeface="Tahoma" panose="020B0604030504040204" pitchFamily="34" charset="0"/>
                <a:cs typeface="Tahoma" panose="020B0604030504040204" pitchFamily="34" charset="0"/>
              </a:rPr>
              <a:t>("%d in binary number system is:</a:t>
            </a:r>
            <a:r>
              <a:rPr lang="en" altLang="zh-CN" sz="1200" b="1" dirty="0">
                <a:latin typeface="Tahoma" panose="020B0604030504040204" pitchFamily="34" charset="0"/>
                <a:ea typeface="Tahoma" panose="020B0604030504040204" pitchFamily="34" charset="0"/>
                <a:cs typeface="Tahoma" panose="020B0604030504040204" pitchFamily="34" charset="0"/>
              </a:rPr>
              <a:t>\n</a:t>
            </a:r>
            <a:r>
              <a:rPr lang="en" altLang="zh-CN" sz="1200" dirty="0">
                <a:latin typeface="Tahoma" panose="020B0604030504040204" pitchFamily="34" charset="0"/>
                <a:ea typeface="Tahoma" panose="020B0604030504040204" pitchFamily="34" charset="0"/>
                <a:cs typeface="Tahoma" panose="020B0604030504040204" pitchFamily="34" charset="0"/>
              </a:rPr>
              <a:t>",  number);</a:t>
            </a:r>
          </a:p>
          <a:p>
            <a:endParaRPr lang="en" altLang="zh-CN" sz="1200" dirty="0">
              <a:latin typeface="Tahoma" panose="020B0604030504040204" pitchFamily="34" charset="0"/>
              <a:ea typeface="Tahoma" panose="020B0604030504040204" pitchFamily="34" charset="0"/>
              <a:cs typeface="Tahoma" panose="020B0604030504040204" pitchFamily="34" charset="0"/>
            </a:endParaRPr>
          </a:p>
          <a:p>
            <a:r>
              <a:rPr lang="en" altLang="zh-CN" sz="1200" dirty="0">
                <a:latin typeface="Tahoma" panose="020B0604030504040204" pitchFamily="34" charset="0"/>
                <a:ea typeface="Tahoma" panose="020B0604030504040204" pitchFamily="34" charset="0"/>
                <a:cs typeface="Tahoma" panose="020B0604030504040204" pitchFamily="34" charset="0"/>
              </a:rPr>
              <a:t>  mask = 1;</a:t>
            </a:r>
          </a:p>
          <a:p>
            <a:endParaRPr lang="en" altLang="zh-CN" sz="1200" dirty="0">
              <a:latin typeface="Tahoma" panose="020B0604030504040204" pitchFamily="34" charset="0"/>
              <a:ea typeface="Tahoma" panose="020B0604030504040204" pitchFamily="34" charset="0"/>
              <a:cs typeface="Tahoma" panose="020B0604030504040204" pitchFamily="34" charset="0"/>
            </a:endParaRPr>
          </a:p>
          <a:p>
            <a:r>
              <a:rPr lang="en" altLang="zh-CN" sz="1200" dirty="0">
                <a:latin typeface="Tahoma" panose="020B0604030504040204" pitchFamily="34" charset="0"/>
                <a:ea typeface="Tahoma" panose="020B0604030504040204" pitchFamily="34" charset="0"/>
                <a:cs typeface="Tahoma" panose="020B0604030504040204" pitchFamily="34" charset="0"/>
              </a:rPr>
              <a:t>  for (counter  = 31;  counter  &gt;= 0;  counter --)</a:t>
            </a:r>
          </a:p>
          <a:p>
            <a:r>
              <a:rPr lang="en" altLang="zh-CN" sz="1200" dirty="0">
                <a:latin typeface="Tahoma" panose="020B0604030504040204" pitchFamily="34" charset="0"/>
                <a:ea typeface="Tahoma" panose="020B0604030504040204" pitchFamily="34" charset="0"/>
                <a:cs typeface="Tahoma" panose="020B0604030504040204" pitchFamily="34" charset="0"/>
              </a:rPr>
              <a:t>  {</a:t>
            </a:r>
          </a:p>
          <a:p>
            <a:r>
              <a:rPr lang="en" altLang="zh-CN" sz="1200" dirty="0">
                <a:latin typeface="Tahoma" panose="020B0604030504040204" pitchFamily="34" charset="0"/>
                <a:ea typeface="Tahoma" panose="020B0604030504040204" pitchFamily="34" charset="0"/>
                <a:cs typeface="Tahoma" panose="020B0604030504040204" pitchFamily="34" charset="0"/>
              </a:rPr>
              <a:t>    int temp =  number  &gt;&gt;  counter;</a:t>
            </a:r>
          </a:p>
          <a:p>
            <a:r>
              <a:rPr lang="en" altLang="zh-CN" sz="1200" dirty="0">
                <a:latin typeface="Tahoma" panose="020B0604030504040204" pitchFamily="34" charset="0"/>
                <a:ea typeface="Tahoma" panose="020B0604030504040204" pitchFamily="34" charset="0"/>
                <a:cs typeface="Tahoma" panose="020B0604030504040204" pitchFamily="34" charset="0"/>
              </a:rPr>
              <a:t> </a:t>
            </a:r>
          </a:p>
          <a:p>
            <a:r>
              <a:rPr lang="en" altLang="zh-CN" sz="1200" dirty="0">
                <a:latin typeface="Tahoma" panose="020B0604030504040204" pitchFamily="34" charset="0"/>
                <a:ea typeface="Tahoma" panose="020B0604030504040204" pitchFamily="34" charset="0"/>
                <a:cs typeface="Tahoma" panose="020B0604030504040204" pitchFamily="34" charset="0"/>
              </a:rPr>
              <a:t>    if ((temp &amp; mask) == 1)</a:t>
            </a:r>
          </a:p>
          <a:p>
            <a:r>
              <a:rPr lang="en" altLang="zh-CN" sz="1200" dirty="0">
                <a:latin typeface="Tahoma" panose="020B0604030504040204" pitchFamily="34" charset="0"/>
                <a:ea typeface="Tahoma" panose="020B0604030504040204" pitchFamily="34" charset="0"/>
                <a:cs typeface="Tahoma" panose="020B0604030504040204" pitchFamily="34" charset="0"/>
              </a:rPr>
              <a:t>      </a:t>
            </a:r>
            <a:r>
              <a:rPr lang="en" altLang="zh-CN" sz="1200" dirty="0" err="1">
                <a:latin typeface="Tahoma" panose="020B0604030504040204" pitchFamily="34" charset="0"/>
                <a:ea typeface="Tahoma" panose="020B0604030504040204" pitchFamily="34" charset="0"/>
                <a:cs typeface="Tahoma" panose="020B0604030504040204" pitchFamily="34" charset="0"/>
              </a:rPr>
              <a:t>printf</a:t>
            </a:r>
            <a:r>
              <a:rPr lang="en" altLang="zh-CN" sz="1200" dirty="0">
                <a:latin typeface="Tahoma" panose="020B0604030504040204" pitchFamily="34" charset="0"/>
                <a:ea typeface="Tahoma" panose="020B0604030504040204" pitchFamily="34" charset="0"/>
                <a:cs typeface="Tahoma" panose="020B0604030504040204" pitchFamily="34" charset="0"/>
              </a:rPr>
              <a:t>("1");</a:t>
            </a:r>
          </a:p>
          <a:p>
            <a:r>
              <a:rPr lang="en" altLang="zh-CN" sz="1200" dirty="0">
                <a:latin typeface="Tahoma" panose="020B0604030504040204" pitchFamily="34" charset="0"/>
                <a:ea typeface="Tahoma" panose="020B0604030504040204" pitchFamily="34" charset="0"/>
                <a:cs typeface="Tahoma" panose="020B0604030504040204" pitchFamily="34" charset="0"/>
              </a:rPr>
              <a:t>    else</a:t>
            </a:r>
          </a:p>
          <a:p>
            <a:r>
              <a:rPr lang="en" altLang="zh-CN" sz="1200" dirty="0">
                <a:latin typeface="Tahoma" panose="020B0604030504040204" pitchFamily="34" charset="0"/>
                <a:ea typeface="Tahoma" panose="020B0604030504040204" pitchFamily="34" charset="0"/>
                <a:cs typeface="Tahoma" panose="020B0604030504040204" pitchFamily="34" charset="0"/>
              </a:rPr>
              <a:t>      </a:t>
            </a:r>
            <a:r>
              <a:rPr lang="en" altLang="zh-CN" sz="1200" dirty="0" err="1">
                <a:latin typeface="Tahoma" panose="020B0604030504040204" pitchFamily="34" charset="0"/>
                <a:ea typeface="Tahoma" panose="020B0604030504040204" pitchFamily="34" charset="0"/>
                <a:cs typeface="Tahoma" panose="020B0604030504040204" pitchFamily="34" charset="0"/>
              </a:rPr>
              <a:t>printf</a:t>
            </a:r>
            <a:r>
              <a:rPr lang="en" altLang="zh-CN" sz="1200" dirty="0">
                <a:latin typeface="Tahoma" panose="020B0604030504040204" pitchFamily="34" charset="0"/>
                <a:ea typeface="Tahoma" panose="020B0604030504040204" pitchFamily="34" charset="0"/>
                <a:cs typeface="Tahoma" panose="020B0604030504040204" pitchFamily="34" charset="0"/>
              </a:rPr>
              <a:t>("0");</a:t>
            </a:r>
          </a:p>
          <a:p>
            <a:r>
              <a:rPr lang="en" altLang="zh-CN" sz="1200" dirty="0">
                <a:latin typeface="Tahoma" panose="020B0604030504040204" pitchFamily="34" charset="0"/>
                <a:ea typeface="Tahoma" panose="020B0604030504040204" pitchFamily="34" charset="0"/>
                <a:cs typeface="Tahoma" panose="020B0604030504040204" pitchFamily="34" charset="0"/>
              </a:rPr>
              <a:t>  }</a:t>
            </a:r>
            <a:endParaRPr lang="en" altLang="zh-CN" sz="1200" b="0" i="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659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361B41-E28C-C74B-8A1B-6F54148F8A1A}"/>
              </a:ext>
            </a:extLst>
          </p:cNvPr>
          <p:cNvSpPr>
            <a:spLocks noGrp="1"/>
          </p:cNvSpPr>
          <p:nvPr>
            <p:ph idx="1"/>
          </p:nvPr>
        </p:nvSpPr>
        <p:spPr/>
        <p:txBody>
          <a:bodyPr/>
          <a:lstStyle/>
          <a:p>
            <a:r>
              <a:rPr kumimoji="1" lang="en-US" altLang="zh-CN" dirty="0"/>
              <a:t>Please all the source code </a:t>
            </a:r>
            <a:r>
              <a:rPr kumimoji="1" lang="en-US" altLang="zh-CN"/>
              <a:t>in blackboard</a:t>
            </a:r>
            <a:endParaRPr kumimoji="1" lang="en-US" altLang="zh-CN" dirty="0"/>
          </a:p>
          <a:p>
            <a:endParaRPr kumimoji="1" lang="en-US" altLang="zh-CN" dirty="0"/>
          </a:p>
          <a:p>
            <a:r>
              <a:rPr kumimoji="1" lang="en-US" altLang="zh-CN" dirty="0"/>
              <a:t>Due: Oct 10th</a:t>
            </a:r>
            <a:endParaRPr lang="en" altLang="zh-CN" dirty="0"/>
          </a:p>
          <a:p>
            <a:endParaRPr kumimoji="1" lang="zh-CN" altLang="en-US" dirty="0"/>
          </a:p>
        </p:txBody>
      </p:sp>
      <p:sp>
        <p:nvSpPr>
          <p:cNvPr id="5" name="灯片编号占位符 4">
            <a:extLst>
              <a:ext uri="{FF2B5EF4-FFF2-40B4-BE49-F238E27FC236}">
                <a16:creationId xmlns:a16="http://schemas.microsoft.com/office/drawing/2014/main" id="{062EB5E8-369F-8F40-95D8-2A571DC8EDF5}"/>
              </a:ext>
            </a:extLst>
          </p:cNvPr>
          <p:cNvSpPr>
            <a:spLocks noGrp="1"/>
          </p:cNvSpPr>
          <p:nvPr>
            <p:ph type="sldNum" sz="quarter" idx="12"/>
          </p:nvPr>
        </p:nvSpPr>
        <p:spPr/>
        <p:txBody>
          <a:bodyPr/>
          <a:lstStyle/>
          <a:p>
            <a:pPr>
              <a:defRPr/>
            </a:pPr>
            <a:fld id="{BCD880DC-15D2-1F42-81FC-D61CB58F1A72}" type="slidenum">
              <a:rPr lang="en-US" altLang="zh-CN" smtClean="0"/>
              <a:pPr>
                <a:defRPr/>
              </a:pPr>
              <a:t>9</a:t>
            </a:fld>
            <a:endParaRPr lang="en-US" altLang="zh-CN"/>
          </a:p>
        </p:txBody>
      </p:sp>
    </p:spTree>
    <p:extLst>
      <p:ext uri="{BB962C8B-B14F-4D97-AF65-F5344CB8AC3E}">
        <p14:creationId xmlns:p14="http://schemas.microsoft.com/office/powerpoint/2010/main" val="192191164"/>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sz="1400" dirty="0" err="1"/>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35016</TotalTime>
  <Words>476</Words>
  <Application>Microsoft Macintosh PowerPoint</Application>
  <PresentationFormat>全屏显示(4:3)</PresentationFormat>
  <Paragraphs>94</Paragraphs>
  <Slides>9</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Arial</vt:lpstr>
      <vt:lpstr>Calibri</vt:lpstr>
      <vt:lpstr>Calibri Light</vt:lpstr>
      <vt:lpstr>Tahoma</vt:lpstr>
      <vt:lpstr>怀旧</vt:lpstr>
      <vt:lpstr>      C To MIPS     </vt:lpstr>
      <vt:lpstr>Objectives</vt:lpstr>
      <vt:lpstr>Implementing if-then-else</vt:lpstr>
      <vt:lpstr>Step 1 (5 points)</vt:lpstr>
      <vt:lpstr>Step1 – cont.</vt:lpstr>
      <vt:lpstr>Implementing a for loop</vt:lpstr>
      <vt:lpstr>Step2 (5 points)</vt:lpstr>
      <vt:lpstr>Step3 (10 points)</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487 Software Engineering</dc:title>
  <dc:creator> Francis Leung</dc:creator>
  <cp:lastModifiedBy>MaChaoqi</cp:lastModifiedBy>
  <cp:revision>849</cp:revision>
  <dcterms:created xsi:type="dcterms:W3CDTF">2006-08-17T22:36:56Z</dcterms:created>
  <dcterms:modified xsi:type="dcterms:W3CDTF">2019-09-16T22:19:18Z</dcterms:modified>
</cp:coreProperties>
</file>