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7" r:id="rId1"/>
  </p:sldMasterIdLst>
  <p:notesMasterIdLst>
    <p:notesMasterId r:id="rId11"/>
  </p:notesMasterIdLst>
  <p:sldIdLst>
    <p:sldId id="307" r:id="rId2"/>
    <p:sldId id="604" r:id="rId3"/>
    <p:sldId id="460" r:id="rId4"/>
    <p:sldId id="605" r:id="rId5"/>
    <p:sldId id="606" r:id="rId6"/>
    <p:sldId id="607" r:id="rId7"/>
    <p:sldId id="608" r:id="rId8"/>
    <p:sldId id="609" r:id="rId9"/>
    <p:sldId id="603" r:id="rId1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9"/>
    <p:restoredTop sz="82442" autoAdjust="0"/>
  </p:normalViewPr>
  <p:slideViewPr>
    <p:cSldViewPr>
      <p:cViewPr varScale="1">
        <p:scale>
          <a:sx n="103" d="100"/>
          <a:sy n="103" d="100"/>
        </p:scale>
        <p:origin x="19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35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FC32B3B2-111F-1B4D-BC3D-D99BC9E590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81630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52DC11B-11F5-3040-A6C1-626E4732B7AC}" type="slidenum">
              <a:rPr lang="en-US" altLang="zh-CN">
                <a:cs typeface="宋体" charset="0"/>
              </a:rPr>
              <a:pPr/>
              <a:t>1</a:t>
            </a:fld>
            <a:endParaRPr lang="en-US" altLang="zh-CN">
              <a:cs typeface="宋体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129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1F35B07C-BE8E-C94D-AAA0-BB3CADB8B855}" type="slidenum">
              <a:rPr kumimoji="0" lang="en-US" altLang="zh-CN" sz="1200">
                <a:latin typeface="Arial" charset="0"/>
              </a:rPr>
              <a:pPr/>
              <a:t>3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39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20757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91719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943064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374151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21096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34392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855258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804570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16914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50930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158929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05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8" r:id="rId1"/>
    <p:sldLayoutId id="2147484229" r:id="rId2"/>
    <p:sldLayoutId id="2147484230" r:id="rId3"/>
    <p:sldLayoutId id="2147484231" r:id="rId4"/>
    <p:sldLayoutId id="2147484232" r:id="rId5"/>
    <p:sldLayoutId id="2147484233" r:id="rId6"/>
    <p:sldLayoutId id="2147484234" r:id="rId7"/>
    <p:sldLayoutId id="2147484235" r:id="rId8"/>
    <p:sldLayoutId id="2147484236" r:id="rId9"/>
    <p:sldLayoutId id="2147484237" r:id="rId10"/>
    <p:sldLayoutId id="214748423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6019800"/>
          </a:xfrm>
        </p:spPr>
        <p:txBody>
          <a:bodyPr anchor="t">
            <a:noAutofit/>
          </a:bodyPr>
          <a:lstStyle/>
          <a:p>
            <a:pPr algn="ctr"/>
            <a:br>
              <a:rPr lang="en-US" altLang="zh-CN" sz="4400" b="1" dirty="0"/>
            </a:br>
            <a:br>
              <a:rPr lang="en-US" altLang="zh-CN" sz="4400" b="1" dirty="0"/>
            </a:br>
            <a:br>
              <a:rPr lang="en-US" altLang="zh-CN" sz="4400" b="1" dirty="0"/>
            </a:br>
            <a:br>
              <a:rPr lang="en-US" altLang="zh-CN" sz="4400" b="1" dirty="0"/>
            </a:br>
            <a:br>
              <a:rPr lang="en-US" altLang="zh-CN" sz="4400" b="1" dirty="0"/>
            </a:br>
            <a:br>
              <a:rPr lang="en-US" altLang="zh-CN" sz="4400" b="1" dirty="0"/>
            </a:br>
            <a:r>
              <a:rPr lang="en-US" altLang="zh-CN" sz="4400" b="1" dirty="0"/>
              <a:t>Basic C Programming</a:t>
            </a:r>
            <a:br>
              <a:rPr lang="en-US" altLang="zh-CN" sz="4400" b="1" dirty="0"/>
            </a:br>
            <a:br>
              <a:rPr lang="en-US" altLang="zh-CN" sz="4400" b="1" dirty="0"/>
            </a:br>
            <a:br>
              <a:rPr lang="en-US" altLang="zh-CN" sz="3200" dirty="0"/>
            </a:br>
            <a:br>
              <a:rPr lang="en-US" altLang="zh-CN" sz="3200" dirty="0"/>
            </a:br>
            <a:br>
              <a:rPr lang="en-US" altLang="zh-CN" sz="3200" dirty="0"/>
            </a:br>
            <a:endParaRPr lang="en-US" altLang="zh-CN" sz="4400" dirty="0">
              <a:latin typeface="Tahoma" charset="0"/>
            </a:endParaRPr>
          </a:p>
        </p:txBody>
      </p:sp>
      <p:sp>
        <p:nvSpPr>
          <p:cNvPr id="4098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宋体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fld id="{6753DA8D-6AA1-E343-AECF-EEF8E0537EC0}" type="slidenum">
              <a:rPr lang="en-US" altLang="zh-CN" sz="1400">
                <a:cs typeface="宋体" charset="0"/>
              </a:rPr>
              <a:pPr/>
              <a:t>1</a:t>
            </a:fld>
            <a:endParaRPr lang="en-US" altLang="zh-CN" sz="1400" dirty="0"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5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C2950-5A2C-8840-9B26-7C7FC106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Objectives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10BC7-E01B-3E4E-8F71-0CE6894B4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dirty="0"/>
              <a:t>After this lab you will know: </a:t>
            </a:r>
          </a:p>
          <a:p>
            <a:r>
              <a:rPr lang="en" altLang="zh-CN" dirty="0"/>
              <a:t>• know how to write the basic C program</a:t>
            </a:r>
          </a:p>
          <a:p>
            <a:r>
              <a:rPr lang="en" altLang="zh-CN" dirty="0"/>
              <a:t>• be able to</a:t>
            </a:r>
            <a:r>
              <a:rPr lang="zh-CN" altLang="en-US" dirty="0"/>
              <a:t> </a:t>
            </a:r>
            <a:r>
              <a:rPr lang="en-US" altLang="zh-CN" dirty="0"/>
              <a:t>compile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en" altLang="zh-CN" dirty="0"/>
              <a:t> execute program under Linux environment</a:t>
            </a:r>
          </a:p>
          <a:p>
            <a:pPr marL="0" indent="0">
              <a:buNone/>
            </a:pPr>
            <a:endParaRPr lang="en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DD417E-DD43-C145-AC6F-1E4AB62E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84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sz="3600" dirty="0">
                <a:latin typeface="Tahoma" charset="0"/>
                <a:ea typeface="宋体" charset="0"/>
              </a:rPr>
              <a:t>Step 1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981200"/>
            <a:ext cx="7772400" cy="4419600"/>
          </a:xfrm>
        </p:spPr>
        <p:txBody>
          <a:bodyPr>
            <a:normAutofit/>
          </a:bodyPr>
          <a:lstStyle/>
          <a:p>
            <a:pPr marL="292608" lvl="1" indent="0">
              <a:buNone/>
            </a:pPr>
            <a:r>
              <a:rPr lang="en-US" altLang="zh-CN" sz="2200" dirty="0">
                <a:latin typeface="Tahoma" charset="0"/>
                <a:ea typeface="宋体" charset="0"/>
              </a:rPr>
              <a:t>Download </a:t>
            </a:r>
            <a:r>
              <a:rPr lang="en-US" altLang="zh-CN" sz="2200" dirty="0" err="1">
                <a:latin typeface="Tahoma" charset="0"/>
                <a:ea typeface="宋体" charset="0"/>
              </a:rPr>
              <a:t>aStack.c</a:t>
            </a:r>
            <a:r>
              <a:rPr lang="en-US" altLang="zh-CN" sz="2200" dirty="0">
                <a:latin typeface="Tahoma" charset="0"/>
                <a:ea typeface="宋体" charset="0"/>
              </a:rPr>
              <a:t> and </a:t>
            </a:r>
            <a:r>
              <a:rPr lang="en-US" altLang="zh-CN" sz="2200" dirty="0" err="1">
                <a:latin typeface="Tahoma" charset="0"/>
                <a:ea typeface="宋体" charset="0"/>
              </a:rPr>
              <a:t>makefile</a:t>
            </a:r>
            <a:r>
              <a:rPr lang="en-US" altLang="zh-CN" sz="2200" dirty="0">
                <a:latin typeface="Tahoma" charset="0"/>
                <a:ea typeface="宋体" charset="0"/>
              </a:rPr>
              <a:t> from </a:t>
            </a:r>
            <a:r>
              <a:rPr lang="en-US" altLang="zh-CN" sz="2200" dirty="0" err="1">
                <a:latin typeface="Tahoma" charset="0"/>
                <a:ea typeface="宋体" charset="0"/>
              </a:rPr>
              <a:t>BlackBoard</a:t>
            </a:r>
            <a:endParaRPr lang="en-US" altLang="zh-CN" sz="2200" dirty="0">
              <a:latin typeface="Tahoma" charset="0"/>
              <a:ea typeface="宋体" charset="0"/>
            </a:endParaRP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C18573E2-4DF1-4B49-B6A0-E0B37D0A0D10}" type="slidenum">
              <a:rPr kumimoji="0" lang="en-US" altLang="zh-CN" sz="1400"/>
              <a:pPr/>
              <a:t>3</a:t>
            </a:fld>
            <a:endParaRPr kumimoji="0"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25074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50F51-0F55-B64D-A177-09264D06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charset="0"/>
                <a:ea typeface="宋体" charset="0"/>
              </a:rPr>
              <a:t>Step 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CEA3E2-43D4-8143-A27E-49DC71F6F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400" dirty="0"/>
              <a:t>You need to implement all the empty methods in </a:t>
            </a:r>
            <a:r>
              <a:rPr kumimoji="1" lang="en-US" altLang="zh-CN" sz="2400" dirty="0" err="1"/>
              <a:t>aStack.c</a:t>
            </a:r>
            <a:endParaRPr lang="en-US" altLang="zh-CN" sz="2400" dirty="0">
              <a:latin typeface="Tahoma" charset="0"/>
              <a:ea typeface="宋体" charset="0"/>
            </a:endParaRPr>
          </a:p>
          <a:p>
            <a:endParaRPr lang="en-US" altLang="zh-CN" dirty="0">
              <a:ea typeface="宋体" charset="0"/>
            </a:endParaRPr>
          </a:p>
          <a:p>
            <a:r>
              <a:rPr lang="en-US" altLang="zh-CN" dirty="0">
                <a:ea typeface="宋体" charset="0"/>
              </a:rPr>
              <a:t>Int </a:t>
            </a:r>
            <a:r>
              <a:rPr lang="en-US" altLang="zh-CN" dirty="0" err="1">
                <a:ea typeface="宋体" charset="0"/>
              </a:rPr>
              <a:t>isEmpty</a:t>
            </a:r>
            <a:r>
              <a:rPr lang="en-US" altLang="zh-CN" dirty="0">
                <a:ea typeface="宋体" charset="0"/>
              </a:rPr>
              <a:t> (char stack[], int* </a:t>
            </a:r>
            <a:r>
              <a:rPr lang="en-US" altLang="zh-CN" dirty="0" err="1">
                <a:ea typeface="宋体" charset="0"/>
              </a:rPr>
              <a:t>pTop</a:t>
            </a:r>
            <a:r>
              <a:rPr lang="en-US" altLang="zh-CN" dirty="0">
                <a:ea typeface="宋体" charset="0"/>
              </a:rPr>
              <a:t>) {...} </a:t>
            </a:r>
            <a:r>
              <a:rPr lang="en-US" altLang="zh-CN" dirty="0">
                <a:solidFill>
                  <a:srgbClr val="FF0000"/>
                </a:solidFill>
                <a:ea typeface="宋体" charset="0"/>
              </a:rPr>
              <a:t>(2points)</a:t>
            </a:r>
          </a:p>
          <a:p>
            <a:r>
              <a:rPr lang="en-US" altLang="zh-CN" dirty="0">
                <a:ea typeface="宋体" charset="0"/>
              </a:rPr>
              <a:t>int </a:t>
            </a:r>
            <a:r>
              <a:rPr lang="en-US" altLang="zh-CN" dirty="0" err="1">
                <a:ea typeface="宋体" charset="0"/>
              </a:rPr>
              <a:t>isFull</a:t>
            </a:r>
            <a:r>
              <a:rPr lang="en-US" altLang="zh-CN" dirty="0">
                <a:ea typeface="宋体" charset="0"/>
              </a:rPr>
              <a:t> (char stack[], int* </a:t>
            </a:r>
            <a:r>
              <a:rPr lang="en-US" altLang="zh-CN" dirty="0" err="1">
                <a:ea typeface="宋体" charset="0"/>
              </a:rPr>
              <a:t>pTop</a:t>
            </a:r>
            <a:r>
              <a:rPr lang="en-US" altLang="zh-CN" dirty="0">
                <a:ea typeface="宋体" charset="0"/>
              </a:rPr>
              <a:t>) {...}</a:t>
            </a:r>
            <a:r>
              <a:rPr lang="en-US" altLang="zh-CN" dirty="0">
                <a:solidFill>
                  <a:srgbClr val="FF0000"/>
                </a:solidFill>
                <a:ea typeface="宋体" charset="0"/>
              </a:rPr>
              <a:t> (2points)</a:t>
            </a:r>
            <a:endParaRPr lang="en-US" altLang="zh-CN" dirty="0">
              <a:ea typeface="宋体" charset="0"/>
            </a:endParaRPr>
          </a:p>
          <a:p>
            <a:r>
              <a:rPr lang="en-US" altLang="zh-CN" dirty="0">
                <a:ea typeface="宋体" charset="0"/>
              </a:rPr>
              <a:t>char push (char stack[], int* </a:t>
            </a:r>
            <a:r>
              <a:rPr lang="en-US" altLang="zh-CN" dirty="0" err="1">
                <a:ea typeface="宋体" charset="0"/>
              </a:rPr>
              <a:t>pTop</a:t>
            </a:r>
            <a:r>
              <a:rPr lang="en-US" altLang="zh-CN" dirty="0">
                <a:ea typeface="宋体" charset="0"/>
              </a:rPr>
              <a:t>, char c) {...}</a:t>
            </a:r>
            <a:r>
              <a:rPr lang="en-US" altLang="zh-CN" dirty="0">
                <a:solidFill>
                  <a:srgbClr val="FF0000"/>
                </a:solidFill>
                <a:ea typeface="宋体" charset="0"/>
              </a:rPr>
              <a:t> (2points)</a:t>
            </a:r>
            <a:endParaRPr lang="en-US" altLang="zh-CN" dirty="0">
              <a:ea typeface="宋体" charset="0"/>
            </a:endParaRPr>
          </a:p>
          <a:p>
            <a:r>
              <a:rPr lang="en-US" altLang="zh-CN" dirty="0">
                <a:ea typeface="宋体" charset="0"/>
              </a:rPr>
              <a:t>char pop (char stack [], int* </a:t>
            </a:r>
            <a:r>
              <a:rPr lang="en-US" altLang="zh-CN" dirty="0" err="1">
                <a:ea typeface="宋体" charset="0"/>
              </a:rPr>
              <a:t>pTop</a:t>
            </a:r>
            <a:r>
              <a:rPr lang="en-US" altLang="zh-CN" dirty="0">
                <a:ea typeface="宋体" charset="0"/>
              </a:rPr>
              <a:t>) {...}</a:t>
            </a:r>
            <a:r>
              <a:rPr lang="en-US" altLang="zh-CN" dirty="0">
                <a:solidFill>
                  <a:srgbClr val="FF0000"/>
                </a:solidFill>
                <a:ea typeface="宋体" charset="0"/>
              </a:rPr>
              <a:t> (2points)</a:t>
            </a:r>
            <a:endParaRPr lang="en-US" altLang="zh-CN" dirty="0">
              <a:ea typeface="宋体" charset="0"/>
            </a:endParaRPr>
          </a:p>
          <a:p>
            <a:r>
              <a:rPr lang="en-US" altLang="zh-CN" dirty="0">
                <a:ea typeface="宋体" charset="0"/>
              </a:rPr>
              <a:t>char top (char stack [], int* </a:t>
            </a:r>
            <a:r>
              <a:rPr lang="en-US" altLang="zh-CN" dirty="0" err="1">
                <a:ea typeface="宋体" charset="0"/>
              </a:rPr>
              <a:t>pTop</a:t>
            </a:r>
            <a:r>
              <a:rPr lang="en-US" altLang="zh-CN" dirty="0">
                <a:ea typeface="宋体" charset="0"/>
              </a:rPr>
              <a:t>) {...}</a:t>
            </a:r>
            <a:r>
              <a:rPr lang="en-US" altLang="zh-CN" dirty="0">
                <a:solidFill>
                  <a:srgbClr val="FF0000"/>
                </a:solidFill>
                <a:ea typeface="宋体" charset="0"/>
              </a:rPr>
              <a:t> (2points)</a:t>
            </a:r>
            <a:endParaRPr lang="en-US" altLang="zh-CN" dirty="0">
              <a:ea typeface="宋体" charset="0"/>
            </a:endParaRPr>
          </a:p>
          <a:p>
            <a:r>
              <a:rPr lang="en-US" altLang="zh-CN" dirty="0">
                <a:ea typeface="宋体" charset="0"/>
              </a:rPr>
              <a:t>void reverse(char* string, int size){...}</a:t>
            </a:r>
            <a:r>
              <a:rPr lang="en-US" altLang="zh-CN" dirty="0">
                <a:solidFill>
                  <a:srgbClr val="FF0000"/>
                </a:solidFill>
                <a:ea typeface="宋体" charset="0"/>
              </a:rPr>
              <a:t> (2points)</a:t>
            </a:r>
            <a:endParaRPr lang="en-US" altLang="zh-CN" dirty="0">
              <a:ea typeface="宋体" charset="0"/>
            </a:endParaRPr>
          </a:p>
          <a:p>
            <a:r>
              <a:rPr lang="en-US" altLang="zh-CN" dirty="0" err="1">
                <a:ea typeface="宋体" charset="0"/>
              </a:rPr>
              <a:t>balancedbrackets</a:t>
            </a:r>
            <a:r>
              <a:rPr lang="en-US" altLang="zh-CN" dirty="0">
                <a:ea typeface="宋体" charset="0"/>
              </a:rPr>
              <a:t>(char* string, int size){...}</a:t>
            </a:r>
            <a:r>
              <a:rPr lang="en-US" altLang="zh-CN" dirty="0">
                <a:solidFill>
                  <a:srgbClr val="FF0000"/>
                </a:solidFill>
                <a:ea typeface="宋体" charset="0"/>
              </a:rPr>
              <a:t> (2points)</a:t>
            </a:r>
            <a:endParaRPr lang="en-US" altLang="zh-CN" dirty="0">
              <a:ea typeface="宋体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181A50-A697-AF40-B2C8-50819DC1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769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50F51-0F55-B64D-A177-09264D06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charset="0"/>
                <a:ea typeface="宋体" charset="0"/>
              </a:rPr>
              <a:t>Step 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CEA3E2-43D4-8143-A27E-49DC71F6F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0687"/>
            <a:ext cx="7543801" cy="4023360"/>
          </a:xfrm>
        </p:spPr>
        <p:txBody>
          <a:bodyPr>
            <a:noAutofit/>
          </a:bodyPr>
          <a:lstStyle/>
          <a:p>
            <a:r>
              <a:rPr lang="en-US" altLang="zh-CN" sz="2400" dirty="0">
                <a:ea typeface="宋体" charset="0"/>
              </a:rPr>
              <a:t>After you finish coding, you can use </a:t>
            </a:r>
            <a:r>
              <a:rPr lang="en-US" altLang="zh-CN" sz="2400" b="1" i="1" dirty="0">
                <a:ea typeface="宋体" charset="0"/>
              </a:rPr>
              <a:t>cd </a:t>
            </a:r>
            <a:r>
              <a:rPr lang="en-US" altLang="zh-CN" sz="2400" dirty="0">
                <a:ea typeface="宋体" charset="0"/>
              </a:rPr>
              <a:t>command move to the source code folder</a:t>
            </a:r>
          </a:p>
          <a:p>
            <a:pPr marL="0" indent="0">
              <a:buNone/>
            </a:pPr>
            <a:endParaRPr lang="en-US" altLang="zh-CN" sz="2400" dirty="0">
              <a:ea typeface="宋体" charset="0"/>
            </a:endParaRPr>
          </a:p>
          <a:p>
            <a:r>
              <a:rPr lang="en-US" altLang="zh-CN" sz="2400" dirty="0">
                <a:ea typeface="宋体" charset="0"/>
              </a:rPr>
              <a:t>Then you can use </a:t>
            </a:r>
            <a:r>
              <a:rPr lang="en-US" altLang="zh-CN" sz="2400" b="1" i="1" dirty="0" err="1">
                <a:ea typeface="宋体" charset="0"/>
              </a:rPr>
              <a:t>ll</a:t>
            </a:r>
            <a:r>
              <a:rPr lang="en-US" altLang="zh-CN" sz="2400" b="1" i="1" dirty="0">
                <a:ea typeface="宋体" charset="0"/>
              </a:rPr>
              <a:t> </a:t>
            </a:r>
            <a:r>
              <a:rPr lang="en-US" altLang="zh-CN" sz="2400" dirty="0">
                <a:ea typeface="宋体" charset="0"/>
              </a:rPr>
              <a:t>or</a:t>
            </a:r>
            <a:r>
              <a:rPr lang="en-US" altLang="zh-CN" sz="2400" b="1" i="1" dirty="0">
                <a:ea typeface="宋体" charset="0"/>
              </a:rPr>
              <a:t> ls </a:t>
            </a:r>
            <a:r>
              <a:rPr lang="en-US" altLang="zh-CN" sz="2400" dirty="0">
                <a:ea typeface="宋体" charset="0"/>
              </a:rPr>
              <a:t>command to list all the files under this folder, and make sure this is the correct folder</a:t>
            </a:r>
            <a:endParaRPr lang="en-US" altLang="zh-CN" sz="2400" b="1" i="1" dirty="0">
              <a:ea typeface="宋体" charset="0"/>
            </a:endParaRPr>
          </a:p>
          <a:p>
            <a:endParaRPr lang="en-US" altLang="zh-CN" sz="2400" b="1" i="1" dirty="0">
              <a:ea typeface="宋体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181A50-A697-AF40-B2C8-50819DC1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41254B-4592-1A40-B01F-B68E468BA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08" y="2579301"/>
            <a:ext cx="6045200" cy="558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405B18-AFC0-914E-A236-749CEB086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08" y="3980040"/>
            <a:ext cx="83312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6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13D92-7D09-2344-88F9-03CE49F6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charset="0"/>
                <a:ea typeface="宋体" charset="0"/>
              </a:rPr>
              <a:t>Step 4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47ACC-1C87-7446-8077-1A8ECBA24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Then you can use either </a:t>
            </a:r>
            <a:r>
              <a:rPr kumimoji="1" lang="en-US" altLang="zh-CN" b="1" i="1" dirty="0" err="1"/>
              <a:t>gcc</a:t>
            </a:r>
            <a:endParaRPr kumimoji="1" lang="en-US" altLang="zh-CN" b="1" i="1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or </a:t>
            </a:r>
            <a:r>
              <a:rPr kumimoji="1" lang="en-US" altLang="zh-CN" b="1" i="1" dirty="0" err="1"/>
              <a:t>makefile</a:t>
            </a:r>
            <a:r>
              <a:rPr kumimoji="1" lang="en-US" altLang="zh-CN" dirty="0"/>
              <a:t> to compile the source code</a:t>
            </a:r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C8A41D-5C96-2F41-B330-9DE68697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118290-24BD-EF4B-A0E0-4CE71E6AB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495800"/>
            <a:ext cx="5549900" cy="647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48D03AE-4860-E34D-92BE-F74452DCE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" y="2688167"/>
            <a:ext cx="91313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6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E3EFC-CDA5-8F49-8105-D1ADB839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charset="0"/>
                <a:ea typeface="宋体" charset="0"/>
              </a:rPr>
              <a:t>Step 5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7F9B27-5F10-0E4D-AD6F-48C8FF7B3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After compilation, the </a:t>
            </a:r>
            <a:r>
              <a:rPr kumimoji="1" lang="en-US" altLang="zh-CN" b="1" i="1" dirty="0" err="1"/>
              <a:t>gcc</a:t>
            </a:r>
            <a:r>
              <a:rPr kumimoji="1" lang="en-US" altLang="zh-CN" dirty="0"/>
              <a:t> compiler will generate an executable file </a:t>
            </a:r>
            <a:r>
              <a:rPr kumimoji="1" lang="en-US" altLang="zh-CN" b="1" i="1" dirty="0" err="1"/>
              <a:t>aStack</a:t>
            </a:r>
            <a:r>
              <a:rPr kumimoji="1" lang="en-US" altLang="zh-CN" b="1" i="1" dirty="0"/>
              <a:t>.</a:t>
            </a:r>
            <a:r>
              <a:rPr kumimoji="1" lang="en-US" altLang="zh-CN" dirty="0"/>
              <a:t> You can user </a:t>
            </a:r>
            <a:r>
              <a:rPr kumimoji="1" lang="en-US" altLang="zh-CN" b="1" i="1" dirty="0"/>
              <a:t>./ </a:t>
            </a:r>
            <a:r>
              <a:rPr kumimoji="1" lang="en-US" altLang="zh-CN" dirty="0"/>
              <a:t>command execute it and see the results.</a:t>
            </a:r>
            <a:endParaRPr kumimoji="1" lang="zh-CN" altLang="en-US" b="1" i="1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9BDE10-7960-0345-8440-8F4BF5FDB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9685D8B-94F7-2248-90D0-F07DF0343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2976694"/>
            <a:ext cx="7372350" cy="74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4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E3EFC-CDA5-8F49-8105-D1ADB839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charset="0"/>
                <a:ea typeface="宋体" charset="0"/>
              </a:rPr>
              <a:t>Step 6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7F9B27-5F10-0E4D-AD6F-48C8FF7B3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Please write at least two test cases for each method.</a:t>
            </a:r>
            <a:r>
              <a:rPr kumimoji="1" lang="en-US" altLang="zh-CN" dirty="0">
                <a:solidFill>
                  <a:srgbClr val="FF0000"/>
                </a:solidFill>
              </a:rPr>
              <a:t>(6 points)</a:t>
            </a:r>
          </a:p>
          <a:p>
            <a:endParaRPr kumimoji="1" lang="en-US" altLang="zh-CN" b="1" i="1" dirty="0"/>
          </a:p>
          <a:p>
            <a:r>
              <a:rPr kumimoji="1" lang="en-US" altLang="zh-CN" dirty="0"/>
              <a:t>For example :</a:t>
            </a:r>
          </a:p>
          <a:p>
            <a:r>
              <a:rPr kumimoji="1" lang="en-US" altLang="zh-CN" dirty="0"/>
              <a:t>the </a:t>
            </a:r>
            <a:r>
              <a:rPr kumimoji="1" lang="en-US" altLang="zh-CN" b="1" i="1" dirty="0"/>
              <a:t>reverse</a:t>
            </a:r>
            <a:r>
              <a:rPr kumimoji="1" lang="en-US" altLang="zh-CN" dirty="0"/>
              <a:t> method</a:t>
            </a:r>
          </a:p>
          <a:p>
            <a:endParaRPr kumimoji="1"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9BDE10-7960-0345-8440-8F4BF5FDB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4251FD4-32EF-AC41-B902-9E0365EED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210589"/>
              </p:ext>
            </p:extLst>
          </p:nvPr>
        </p:nvGraphicFramePr>
        <p:xfrm>
          <a:off x="849732" y="37338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96496180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778871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input 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expected value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710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Hello World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dlroW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olleH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145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reverse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esrever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620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072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361B41-E28C-C74B-8A1B-6F54148F8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Please upload all the source code and your test cases in blackboard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Due: Oct 10th</a:t>
            </a:r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2EB5E8-369F-8F40-95D8-2A571DC8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91164"/>
      </p:ext>
    </p:extLst>
  </p:cSld>
  <p:clrMapOvr>
    <a:masterClrMapping/>
  </p:clrMapOvr>
</p:sld>
</file>

<file path=ppt/theme/theme1.xml><?xml version="1.0" encoding="utf-8"?>
<a:theme xmlns:a="http://schemas.openxmlformats.org/drawingml/2006/main" name="怀旧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1400" dirty="0" err="1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35063</TotalTime>
  <Words>293</Words>
  <Application>Microsoft Macintosh PowerPoint</Application>
  <PresentationFormat>全屏显示(4:3)</PresentationFormat>
  <Paragraphs>54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Tahoma</vt:lpstr>
      <vt:lpstr>怀旧</vt:lpstr>
      <vt:lpstr>      Basic C Programming     </vt:lpstr>
      <vt:lpstr>Objectives</vt:lpstr>
      <vt:lpstr>Step 1</vt:lpstr>
      <vt:lpstr>Step 2</vt:lpstr>
      <vt:lpstr>Step 3</vt:lpstr>
      <vt:lpstr>Step 4</vt:lpstr>
      <vt:lpstr>Step 5</vt:lpstr>
      <vt:lpstr>Step 6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487 Software Engineering</dc:title>
  <dc:creator> Francis Leung</dc:creator>
  <cp:lastModifiedBy>MaChaoqi</cp:lastModifiedBy>
  <cp:revision>857</cp:revision>
  <dcterms:created xsi:type="dcterms:W3CDTF">2006-08-17T22:36:56Z</dcterms:created>
  <dcterms:modified xsi:type="dcterms:W3CDTF">2019-09-26T05:32:29Z</dcterms:modified>
</cp:coreProperties>
</file>