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20"/>
  </p:notesMasterIdLst>
  <p:sldIdLst>
    <p:sldId id="307" r:id="rId2"/>
    <p:sldId id="604" r:id="rId3"/>
    <p:sldId id="628" r:id="rId4"/>
    <p:sldId id="629" r:id="rId5"/>
    <p:sldId id="630" r:id="rId6"/>
    <p:sldId id="631" r:id="rId7"/>
    <p:sldId id="632" r:id="rId8"/>
    <p:sldId id="633" r:id="rId9"/>
    <p:sldId id="634" r:id="rId10"/>
    <p:sldId id="635" r:id="rId11"/>
    <p:sldId id="637" r:id="rId12"/>
    <p:sldId id="636" r:id="rId13"/>
    <p:sldId id="624" r:id="rId14"/>
    <p:sldId id="621" r:id="rId15"/>
    <p:sldId id="625" r:id="rId16"/>
    <p:sldId id="626" r:id="rId17"/>
    <p:sldId id="627" r:id="rId18"/>
    <p:sldId id="603" r:id="rId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Tahoma"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Tahoma"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Tahoma"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Tahoma" charset="0"/>
        <a:ea typeface="宋体" charset="0"/>
        <a:cs typeface="宋体" charset="0"/>
      </a:defRPr>
    </a:lvl5pPr>
    <a:lvl6pPr marL="2286000" algn="l" defTabSz="457200" rtl="0" eaLnBrk="1" latinLnBrk="0" hangingPunct="1">
      <a:defRPr kern="1200">
        <a:solidFill>
          <a:schemeClr val="tx1"/>
        </a:solidFill>
        <a:latin typeface="Tahoma" charset="0"/>
        <a:ea typeface="宋体" charset="0"/>
        <a:cs typeface="宋体" charset="0"/>
      </a:defRPr>
    </a:lvl6pPr>
    <a:lvl7pPr marL="2743200" algn="l" defTabSz="457200" rtl="0" eaLnBrk="1" latinLnBrk="0" hangingPunct="1">
      <a:defRPr kern="1200">
        <a:solidFill>
          <a:schemeClr val="tx1"/>
        </a:solidFill>
        <a:latin typeface="Tahoma" charset="0"/>
        <a:ea typeface="宋体" charset="0"/>
        <a:cs typeface="宋体" charset="0"/>
      </a:defRPr>
    </a:lvl7pPr>
    <a:lvl8pPr marL="3200400" algn="l" defTabSz="457200" rtl="0" eaLnBrk="1" latinLnBrk="0" hangingPunct="1">
      <a:defRPr kern="1200">
        <a:solidFill>
          <a:schemeClr val="tx1"/>
        </a:solidFill>
        <a:latin typeface="Tahoma" charset="0"/>
        <a:ea typeface="宋体" charset="0"/>
        <a:cs typeface="宋体" charset="0"/>
      </a:defRPr>
    </a:lvl8pPr>
    <a:lvl9pPr marL="3657600" algn="l" defTabSz="457200" rtl="0" eaLnBrk="1" latinLnBrk="0" hangingPunct="1">
      <a:defRPr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41"/>
    <p:restoredTop sz="82455" autoAdjust="0"/>
  </p:normalViewPr>
  <p:slideViewPr>
    <p:cSldViewPr>
      <p:cViewPr varScale="1">
        <p:scale>
          <a:sx n="93" d="100"/>
          <a:sy n="93" d="100"/>
        </p:scale>
        <p:origin x="2024"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C32B3B2-111F-1B4D-BC3D-D99BC9E5905B}" type="slidenum">
              <a:rPr lang="en-US" altLang="zh-CN"/>
              <a:pPr>
                <a:defRPr/>
              </a:pPr>
              <a:t>‹#›</a:t>
            </a:fld>
            <a:endParaRPr lang="en-US" altLang="zh-CN"/>
          </a:p>
        </p:txBody>
      </p:sp>
    </p:spTree>
    <p:extLst>
      <p:ext uri="{BB962C8B-B14F-4D97-AF65-F5344CB8AC3E}">
        <p14:creationId xmlns:p14="http://schemas.microsoft.com/office/powerpoint/2010/main" val="2328163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宋体"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852DC11B-11F5-3040-A6C1-626E4732B7AC}" type="slidenum">
              <a:rPr lang="en-US" altLang="zh-CN">
                <a:cs typeface="宋体" charset="0"/>
              </a:rPr>
              <a:pPr/>
              <a:t>1</a:t>
            </a:fld>
            <a:endParaRPr lang="en-US" altLang="zh-CN">
              <a:cs typeface="宋体"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a:cs typeface="宋体" charset="0"/>
            </a:endParaRPr>
          </a:p>
        </p:txBody>
      </p:sp>
    </p:spTree>
    <p:extLst>
      <p:ext uri="{BB962C8B-B14F-4D97-AF65-F5344CB8AC3E}">
        <p14:creationId xmlns:p14="http://schemas.microsoft.com/office/powerpoint/2010/main" val="189812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2075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37991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9943064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7237415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21096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a:t>CS551 Francis Leung</a:t>
            </a:r>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413439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6685525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en-US" altLang="zh-CN"/>
              <a:t>CS551 Francis Leung</a:t>
            </a:r>
          </a:p>
        </p:txBody>
      </p:sp>
      <p:sp>
        <p:nvSpPr>
          <p:cNvPr id="5" name="Slide Number Placeholder 4"/>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2880457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9191691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ltLang="zh-CN"/>
              <a:t>CS551 Francis Leung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7150930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0158929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CN"/>
              <a:t>CS551 Francis Leung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BCD880DC-15D2-1F42-81FC-D61CB58F1A72}" type="slidenum">
              <a:rPr lang="en-US" altLang="zh-CN" smtClean="0"/>
              <a:pPr>
                <a:defRPr/>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2170"/>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685800" y="228600"/>
            <a:ext cx="7772400" cy="6019800"/>
          </a:xfrm>
        </p:spPr>
        <p:txBody>
          <a:bodyPr anchor="t">
            <a:noAutofit/>
          </a:bodyPr>
          <a:lstStyle/>
          <a:p>
            <a:pPr algn="ctr"/>
            <a:br>
              <a:rPr lang="en-US" altLang="zh-CN" sz="3200" b="1" dirty="0"/>
            </a:br>
            <a:br>
              <a:rPr lang="en-US" altLang="zh-CN" sz="3200" b="1" dirty="0"/>
            </a:br>
            <a:br>
              <a:rPr lang="en-US" altLang="zh-CN" sz="3200" b="1" dirty="0"/>
            </a:br>
            <a:br>
              <a:rPr lang="en-US" altLang="zh-CN" sz="3200" b="1" dirty="0"/>
            </a:br>
            <a:br>
              <a:rPr lang="en-US" altLang="zh-CN" sz="3200" b="1" dirty="0"/>
            </a:br>
            <a:br>
              <a:rPr lang="en-US" altLang="zh-CN" sz="3200" b="1" dirty="0"/>
            </a:br>
            <a:br>
              <a:rPr lang="en-US" altLang="zh-CN" sz="3200" b="1" dirty="0"/>
            </a:br>
            <a:br>
              <a:rPr lang="en-US" altLang="zh-CN" sz="3200" b="1" dirty="0"/>
            </a:br>
            <a:r>
              <a:rPr lang="en" altLang="zh-CN" sz="3200" dirty="0"/>
              <a:t>Parameter Passing </a:t>
            </a:r>
            <a:r>
              <a:rPr lang="en-US" altLang="zh-CN" sz="3200" dirty="0"/>
              <a:t>&amp;</a:t>
            </a:r>
            <a:r>
              <a:rPr lang="zh-CN" altLang="en-US" sz="3200" dirty="0"/>
              <a:t> </a:t>
            </a:r>
            <a:r>
              <a:rPr lang="en" altLang="zh-CN" sz="3200" dirty="0"/>
              <a:t>Recursive Procedure</a:t>
            </a:r>
            <a:r>
              <a:rPr lang="zh-CN" altLang="en-US" sz="3200" dirty="0"/>
              <a:t> </a:t>
            </a:r>
            <a:br>
              <a:rPr lang="en-US" altLang="zh-CN" sz="3200" dirty="0"/>
            </a:br>
            <a:br>
              <a:rPr lang="en-US" altLang="zh-CN" sz="3200" dirty="0"/>
            </a:br>
            <a:br>
              <a:rPr lang="en-US" altLang="zh-CN" sz="3200" dirty="0"/>
            </a:br>
            <a:br>
              <a:rPr lang="en-US" altLang="zh-CN" sz="3200" dirty="0"/>
            </a:br>
            <a:br>
              <a:rPr lang="en-US" altLang="zh-CN" sz="3200" b="1" dirty="0"/>
            </a:br>
            <a:br>
              <a:rPr lang="en-US" altLang="zh-CN" sz="3200" b="1" dirty="0"/>
            </a:br>
            <a:br>
              <a:rPr lang="en-US" altLang="zh-CN" sz="2000" dirty="0"/>
            </a:br>
            <a:br>
              <a:rPr lang="en-US" altLang="zh-CN" sz="2000" dirty="0"/>
            </a:br>
            <a:br>
              <a:rPr lang="en-US" altLang="zh-CN" sz="2000" dirty="0"/>
            </a:br>
            <a:endParaRPr lang="en-US" altLang="zh-CN" sz="3200" dirty="0">
              <a:latin typeface="Tahoma" charset="0"/>
            </a:endParaRPr>
          </a:p>
        </p:txBody>
      </p:sp>
      <p:sp>
        <p:nvSpPr>
          <p:cNvPr id="4098" name="Rectangle 16"/>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Tahoma" charset="0"/>
                <a:ea typeface="宋体" charset="0"/>
                <a:cs typeface="Arial" charset="0"/>
              </a:defRPr>
            </a:lvl1pPr>
            <a:lvl2pPr>
              <a:defRPr sz="2800">
                <a:solidFill>
                  <a:schemeClr val="tx1"/>
                </a:solidFill>
                <a:latin typeface="Tahoma" charset="0"/>
                <a:ea typeface="Arial" charset="0"/>
                <a:cs typeface="Arial" charset="0"/>
              </a:defRPr>
            </a:lvl2pPr>
            <a:lvl3pPr>
              <a:defRPr sz="2400">
                <a:solidFill>
                  <a:schemeClr val="tx1"/>
                </a:solidFill>
                <a:latin typeface="Tahoma" charset="0"/>
                <a:ea typeface="Arial" charset="0"/>
                <a:cs typeface="Arial" charset="0"/>
              </a:defRPr>
            </a:lvl3pPr>
            <a:lvl4pPr>
              <a:defRPr sz="2000">
                <a:solidFill>
                  <a:schemeClr val="tx1"/>
                </a:solidFill>
                <a:latin typeface="Tahoma" charset="0"/>
                <a:ea typeface="Arial" charset="0"/>
                <a:cs typeface="Arial" charset="0"/>
              </a:defRPr>
            </a:lvl4pPr>
            <a:lvl5pPr>
              <a:defRPr sz="2000">
                <a:solidFill>
                  <a:schemeClr val="tx1"/>
                </a:solidFill>
                <a:latin typeface="Tahoma" charset="0"/>
                <a:ea typeface="Arial" charset="0"/>
                <a:cs typeface="Arial" charset="0"/>
              </a:defRPr>
            </a:lvl5pPr>
            <a:lvl6pPr eaLnBrk="0" hangingPunct="0">
              <a:buFont typeface="Wingdings" charset="0"/>
              <a:defRPr sz="2000">
                <a:solidFill>
                  <a:schemeClr val="tx1"/>
                </a:solidFill>
                <a:latin typeface="Tahoma" charset="0"/>
                <a:ea typeface="Arial" charset="0"/>
                <a:cs typeface="Arial" charset="0"/>
              </a:defRPr>
            </a:lvl6pPr>
            <a:lvl7pPr eaLnBrk="0" hangingPunct="0">
              <a:buFont typeface="Wingdings" charset="0"/>
              <a:defRPr sz="2000">
                <a:solidFill>
                  <a:schemeClr val="tx1"/>
                </a:solidFill>
                <a:latin typeface="Tahoma" charset="0"/>
                <a:ea typeface="Arial" charset="0"/>
                <a:cs typeface="Arial" charset="0"/>
              </a:defRPr>
            </a:lvl7pPr>
            <a:lvl8pPr eaLnBrk="0" hangingPunct="0">
              <a:buFont typeface="Wingdings" charset="0"/>
              <a:defRPr sz="2000">
                <a:solidFill>
                  <a:schemeClr val="tx1"/>
                </a:solidFill>
                <a:latin typeface="Tahoma" charset="0"/>
                <a:ea typeface="Arial" charset="0"/>
                <a:cs typeface="Arial" charset="0"/>
              </a:defRPr>
            </a:lvl8pPr>
            <a:lvl9pPr eaLnBrk="0" hangingPunct="0">
              <a:buFont typeface="Wingdings" charset="0"/>
              <a:defRPr sz="2000">
                <a:solidFill>
                  <a:schemeClr val="tx1"/>
                </a:solidFill>
                <a:latin typeface="Tahoma" charset="0"/>
                <a:ea typeface="Arial" charset="0"/>
                <a:cs typeface="Arial" charset="0"/>
              </a:defRPr>
            </a:lvl9pPr>
          </a:lstStyle>
          <a:p>
            <a:fld id="{6753DA8D-6AA1-E343-AECF-EEF8E0537EC0}" type="slidenum">
              <a:rPr lang="en-US" altLang="zh-CN" sz="1400">
                <a:cs typeface="宋体" charset="0"/>
              </a:rPr>
              <a:pPr/>
              <a:t>1</a:t>
            </a:fld>
            <a:endParaRPr lang="en-US" altLang="zh-CN" sz="1400" dirty="0">
              <a:cs typeface="宋体" charset="0"/>
            </a:endParaRPr>
          </a:p>
        </p:txBody>
      </p:sp>
    </p:spTree>
    <p:extLst>
      <p:ext uri="{BB962C8B-B14F-4D97-AF65-F5344CB8AC3E}">
        <p14:creationId xmlns:p14="http://schemas.microsoft.com/office/powerpoint/2010/main" val="21805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751CA-5D69-0C4A-A85C-3E5FE1D58A6C}"/>
              </a:ext>
            </a:extLst>
          </p:cNvPr>
          <p:cNvSpPr>
            <a:spLocks noGrp="1"/>
          </p:cNvSpPr>
          <p:nvPr>
            <p:ph type="title"/>
          </p:nvPr>
        </p:nvSpPr>
        <p:spPr/>
        <p:txBody>
          <a:bodyPr/>
          <a:lstStyle/>
          <a:p>
            <a:r>
              <a:rPr kumimoji="1" lang="en-US" altLang="zh-CN" dirty="0"/>
              <a:t>Step</a:t>
            </a:r>
            <a:r>
              <a:rPr kumimoji="1" lang="zh-CN" altLang="en-US" dirty="0"/>
              <a:t> </a:t>
            </a:r>
            <a:r>
              <a:rPr kumimoji="1" lang="en-US" altLang="zh-CN" dirty="0"/>
              <a:t>2 </a:t>
            </a:r>
            <a:r>
              <a:rPr kumimoji="1" lang="en-US" altLang="zh-CN" dirty="0">
                <a:solidFill>
                  <a:srgbClr val="FF0000"/>
                </a:solidFill>
              </a:rPr>
              <a:t>(4 points)</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85EA5202-22C0-A04F-B2DF-6581C7A367AF}"/>
              </a:ext>
            </a:extLst>
          </p:cNvPr>
          <p:cNvSpPr>
            <a:spLocks noGrp="1"/>
          </p:cNvSpPr>
          <p:nvPr>
            <p:ph idx="1"/>
          </p:nvPr>
        </p:nvSpPr>
        <p:spPr>
          <a:xfrm>
            <a:off x="822959" y="1737361"/>
            <a:ext cx="3617103" cy="4023360"/>
          </a:xfrm>
        </p:spPr>
        <p:txBody>
          <a:bodyPr/>
          <a:lstStyle/>
          <a:p>
            <a:r>
              <a:rPr kumimoji="1" lang="en-US" altLang="zh-CN" dirty="0"/>
              <a:t>Suppose</a:t>
            </a:r>
            <a:r>
              <a:rPr kumimoji="1" lang="zh-CN" altLang="en-US" dirty="0"/>
              <a:t> </a:t>
            </a:r>
            <a:r>
              <a:rPr kumimoji="1" lang="en-US" altLang="zh-CN" dirty="0"/>
              <a:t>N</a:t>
            </a:r>
            <a:r>
              <a:rPr kumimoji="1" lang="zh-CN" altLang="en-US" dirty="0"/>
              <a:t> </a:t>
            </a:r>
            <a:r>
              <a:rPr kumimoji="1" lang="en-US" altLang="zh-CN" dirty="0"/>
              <a:t>=</a:t>
            </a:r>
            <a:r>
              <a:rPr kumimoji="1" lang="zh-CN" altLang="en-US" dirty="0"/>
              <a:t> </a:t>
            </a:r>
            <a:r>
              <a:rPr kumimoji="1" lang="en-US" altLang="zh-CN" dirty="0"/>
              <a:t>5</a:t>
            </a:r>
          </a:p>
          <a:p>
            <a:r>
              <a:rPr lang="en" altLang="zh-CN" dirty="0"/>
              <a:t>Set</a:t>
            </a:r>
            <a:r>
              <a:rPr lang="zh-CN" altLang="en-US" dirty="0"/>
              <a:t> </a:t>
            </a:r>
            <a:r>
              <a:rPr lang="en-US" altLang="zh-CN" dirty="0"/>
              <a:t>a </a:t>
            </a:r>
            <a:r>
              <a:rPr lang="en" altLang="zh-CN" dirty="0"/>
              <a:t>breakpoint before </a:t>
            </a:r>
            <a:r>
              <a:rPr lang="en" altLang="zh-CN" dirty="0" err="1"/>
              <a:t>jal</a:t>
            </a:r>
            <a:r>
              <a:rPr lang="en" altLang="zh-CN" dirty="0"/>
              <a:t> Factorial, write down the address in $sp. Set another breakpoint at the address where the instruction labeled ‘terminate’ is. When the program stops at the ‘terminate’ breakpoint, peek into the stack and fill the blanks in the left table</a:t>
            </a:r>
          </a:p>
        </p:txBody>
      </p:sp>
      <p:sp>
        <p:nvSpPr>
          <p:cNvPr id="5" name="灯片编号占位符 4">
            <a:extLst>
              <a:ext uri="{FF2B5EF4-FFF2-40B4-BE49-F238E27FC236}">
                <a16:creationId xmlns:a16="http://schemas.microsoft.com/office/drawing/2014/main" id="{33523451-52DE-F449-9E9B-E6296C5602BF}"/>
              </a:ext>
            </a:extLst>
          </p:cNvPr>
          <p:cNvSpPr>
            <a:spLocks noGrp="1"/>
          </p:cNvSpPr>
          <p:nvPr>
            <p:ph type="sldNum" sz="quarter" idx="12"/>
          </p:nvPr>
        </p:nvSpPr>
        <p:spPr/>
        <p:txBody>
          <a:bodyPr/>
          <a:lstStyle/>
          <a:p>
            <a:pPr>
              <a:defRPr/>
            </a:pPr>
            <a:fld id="{BCD880DC-15D2-1F42-81FC-D61CB58F1A72}" type="slidenum">
              <a:rPr lang="en-US" altLang="zh-CN" smtClean="0"/>
              <a:pPr>
                <a:defRPr/>
              </a:pPr>
              <a:t>10</a:t>
            </a:fld>
            <a:endParaRPr lang="en-US" altLang="zh-CN"/>
          </a:p>
        </p:txBody>
      </p:sp>
      <p:graphicFrame>
        <p:nvGraphicFramePr>
          <p:cNvPr id="7" name="表格 6">
            <a:extLst>
              <a:ext uri="{FF2B5EF4-FFF2-40B4-BE49-F238E27FC236}">
                <a16:creationId xmlns:a16="http://schemas.microsoft.com/office/drawing/2014/main" id="{BE8DA821-F7EE-8948-BC5B-233A76825A17}"/>
              </a:ext>
            </a:extLst>
          </p:cNvPr>
          <p:cNvGraphicFramePr>
            <a:graphicFrameLocks noGrp="1"/>
          </p:cNvGraphicFramePr>
          <p:nvPr>
            <p:extLst>
              <p:ext uri="{D42A27DB-BD31-4B8C-83A1-F6EECF244321}">
                <p14:modId xmlns:p14="http://schemas.microsoft.com/office/powerpoint/2010/main" val="1038028906"/>
              </p:ext>
            </p:extLst>
          </p:nvPr>
        </p:nvGraphicFramePr>
        <p:xfrm>
          <a:off x="4703940" y="1828800"/>
          <a:ext cx="1544460" cy="4450080"/>
        </p:xfrm>
        <a:graphic>
          <a:graphicData uri="http://schemas.openxmlformats.org/drawingml/2006/table">
            <a:tbl>
              <a:tblPr firstRow="1" bandRow="1">
                <a:tableStyleId>{5940675A-B579-460E-94D1-54222C63F5DA}</a:tableStyleId>
              </a:tblPr>
              <a:tblGrid>
                <a:gridCol w="1544460">
                  <a:extLst>
                    <a:ext uri="{9D8B030D-6E8A-4147-A177-3AD203B41FA5}">
                      <a16:colId xmlns:a16="http://schemas.microsoft.com/office/drawing/2014/main" val="898644334"/>
                    </a:ext>
                  </a:extLst>
                </a:gridCol>
              </a:tblGrid>
              <a:tr h="370840">
                <a:tc>
                  <a:txBody>
                    <a:bodyPr/>
                    <a:lstStyle/>
                    <a:p>
                      <a:endParaRPr lang="zh-CN" altLang="en-US" dirty="0"/>
                    </a:p>
                  </a:txBody>
                  <a:tcPr/>
                </a:tc>
                <a:extLst>
                  <a:ext uri="{0D108BD9-81ED-4DB2-BD59-A6C34878D82A}">
                    <a16:rowId xmlns:a16="http://schemas.microsoft.com/office/drawing/2014/main" val="83568539"/>
                  </a:ext>
                </a:extLst>
              </a:tr>
              <a:tr h="370840">
                <a:tc>
                  <a:txBody>
                    <a:bodyPr/>
                    <a:lstStyle/>
                    <a:p>
                      <a:endParaRPr lang="zh-CN" altLang="en-US" dirty="0"/>
                    </a:p>
                  </a:txBody>
                  <a:tcPr/>
                </a:tc>
                <a:extLst>
                  <a:ext uri="{0D108BD9-81ED-4DB2-BD59-A6C34878D82A}">
                    <a16:rowId xmlns:a16="http://schemas.microsoft.com/office/drawing/2014/main" val="2941381639"/>
                  </a:ext>
                </a:extLst>
              </a:tr>
              <a:tr h="370840">
                <a:tc>
                  <a:txBody>
                    <a:bodyPr/>
                    <a:lstStyle/>
                    <a:p>
                      <a:endParaRPr lang="zh-CN" altLang="en-US" dirty="0"/>
                    </a:p>
                  </a:txBody>
                  <a:tcPr/>
                </a:tc>
                <a:extLst>
                  <a:ext uri="{0D108BD9-81ED-4DB2-BD59-A6C34878D82A}">
                    <a16:rowId xmlns:a16="http://schemas.microsoft.com/office/drawing/2014/main" val="740362026"/>
                  </a:ext>
                </a:extLst>
              </a:tr>
              <a:tr h="370840">
                <a:tc>
                  <a:txBody>
                    <a:bodyPr/>
                    <a:lstStyle/>
                    <a:p>
                      <a:endParaRPr lang="zh-CN" altLang="en-US" dirty="0"/>
                    </a:p>
                  </a:txBody>
                  <a:tcPr/>
                </a:tc>
                <a:extLst>
                  <a:ext uri="{0D108BD9-81ED-4DB2-BD59-A6C34878D82A}">
                    <a16:rowId xmlns:a16="http://schemas.microsoft.com/office/drawing/2014/main" val="3466653305"/>
                  </a:ext>
                </a:extLst>
              </a:tr>
              <a:tr h="370840">
                <a:tc>
                  <a:txBody>
                    <a:bodyPr/>
                    <a:lstStyle/>
                    <a:p>
                      <a:endParaRPr lang="zh-CN" altLang="en-US" dirty="0"/>
                    </a:p>
                  </a:txBody>
                  <a:tcPr/>
                </a:tc>
                <a:extLst>
                  <a:ext uri="{0D108BD9-81ED-4DB2-BD59-A6C34878D82A}">
                    <a16:rowId xmlns:a16="http://schemas.microsoft.com/office/drawing/2014/main" val="835062302"/>
                  </a:ext>
                </a:extLst>
              </a:tr>
              <a:tr h="370840">
                <a:tc>
                  <a:txBody>
                    <a:bodyPr/>
                    <a:lstStyle/>
                    <a:p>
                      <a:endParaRPr lang="zh-CN" altLang="en-US" dirty="0"/>
                    </a:p>
                  </a:txBody>
                  <a:tcPr/>
                </a:tc>
                <a:extLst>
                  <a:ext uri="{0D108BD9-81ED-4DB2-BD59-A6C34878D82A}">
                    <a16:rowId xmlns:a16="http://schemas.microsoft.com/office/drawing/2014/main" val="4136448405"/>
                  </a:ext>
                </a:extLst>
              </a:tr>
              <a:tr h="370840">
                <a:tc>
                  <a:txBody>
                    <a:bodyPr/>
                    <a:lstStyle/>
                    <a:p>
                      <a:endParaRPr lang="zh-CN" altLang="en-US" dirty="0"/>
                    </a:p>
                  </a:txBody>
                  <a:tcPr/>
                </a:tc>
                <a:extLst>
                  <a:ext uri="{0D108BD9-81ED-4DB2-BD59-A6C34878D82A}">
                    <a16:rowId xmlns:a16="http://schemas.microsoft.com/office/drawing/2014/main" val="2937359877"/>
                  </a:ext>
                </a:extLst>
              </a:tr>
              <a:tr h="370840">
                <a:tc>
                  <a:txBody>
                    <a:bodyPr/>
                    <a:lstStyle/>
                    <a:p>
                      <a:endParaRPr lang="zh-CN" altLang="en-US" dirty="0"/>
                    </a:p>
                  </a:txBody>
                  <a:tcPr/>
                </a:tc>
                <a:extLst>
                  <a:ext uri="{0D108BD9-81ED-4DB2-BD59-A6C34878D82A}">
                    <a16:rowId xmlns:a16="http://schemas.microsoft.com/office/drawing/2014/main" val="2267666855"/>
                  </a:ext>
                </a:extLst>
              </a:tr>
              <a:tr h="370840">
                <a:tc>
                  <a:txBody>
                    <a:bodyPr/>
                    <a:lstStyle/>
                    <a:p>
                      <a:endParaRPr lang="zh-CN" altLang="en-US" dirty="0"/>
                    </a:p>
                  </a:txBody>
                  <a:tcPr/>
                </a:tc>
                <a:extLst>
                  <a:ext uri="{0D108BD9-81ED-4DB2-BD59-A6C34878D82A}">
                    <a16:rowId xmlns:a16="http://schemas.microsoft.com/office/drawing/2014/main" val="408023541"/>
                  </a:ext>
                </a:extLst>
              </a:tr>
              <a:tr h="370840">
                <a:tc>
                  <a:txBody>
                    <a:bodyPr/>
                    <a:lstStyle/>
                    <a:p>
                      <a:endParaRPr lang="zh-CN" altLang="en-US" dirty="0"/>
                    </a:p>
                  </a:txBody>
                  <a:tcPr/>
                </a:tc>
                <a:extLst>
                  <a:ext uri="{0D108BD9-81ED-4DB2-BD59-A6C34878D82A}">
                    <a16:rowId xmlns:a16="http://schemas.microsoft.com/office/drawing/2014/main" val="1405124643"/>
                  </a:ext>
                </a:extLst>
              </a:tr>
              <a:tr h="370840">
                <a:tc>
                  <a:txBody>
                    <a:bodyPr/>
                    <a:lstStyle/>
                    <a:p>
                      <a:endParaRPr lang="zh-CN" altLang="en-US" dirty="0"/>
                    </a:p>
                  </a:txBody>
                  <a:tcPr/>
                </a:tc>
                <a:extLst>
                  <a:ext uri="{0D108BD9-81ED-4DB2-BD59-A6C34878D82A}">
                    <a16:rowId xmlns:a16="http://schemas.microsoft.com/office/drawing/2014/main" val="2031797145"/>
                  </a:ext>
                </a:extLst>
              </a:tr>
              <a:tr h="370840">
                <a:tc>
                  <a:txBody>
                    <a:bodyPr/>
                    <a:lstStyle/>
                    <a:p>
                      <a:endParaRPr lang="zh-CN" altLang="en-US" dirty="0"/>
                    </a:p>
                  </a:txBody>
                  <a:tcPr/>
                </a:tc>
                <a:extLst>
                  <a:ext uri="{0D108BD9-81ED-4DB2-BD59-A6C34878D82A}">
                    <a16:rowId xmlns:a16="http://schemas.microsoft.com/office/drawing/2014/main" val="498793331"/>
                  </a:ext>
                </a:extLst>
              </a:tr>
            </a:tbl>
          </a:graphicData>
        </a:graphic>
      </p:graphicFrame>
      <p:graphicFrame>
        <p:nvGraphicFramePr>
          <p:cNvPr id="8" name="表格 7">
            <a:extLst>
              <a:ext uri="{FF2B5EF4-FFF2-40B4-BE49-F238E27FC236}">
                <a16:creationId xmlns:a16="http://schemas.microsoft.com/office/drawing/2014/main" id="{965C0AA9-D972-214C-BB2A-276CC3FF8FFB}"/>
              </a:ext>
            </a:extLst>
          </p:cNvPr>
          <p:cNvGraphicFramePr>
            <a:graphicFrameLocks noGrp="1"/>
          </p:cNvGraphicFramePr>
          <p:nvPr>
            <p:extLst>
              <p:ext uri="{D42A27DB-BD31-4B8C-83A1-F6EECF244321}">
                <p14:modId xmlns:p14="http://schemas.microsoft.com/office/powerpoint/2010/main" val="2195576663"/>
              </p:ext>
            </p:extLst>
          </p:nvPr>
        </p:nvGraphicFramePr>
        <p:xfrm>
          <a:off x="7425344" y="1828800"/>
          <a:ext cx="1261456" cy="370840"/>
        </p:xfrm>
        <a:graphic>
          <a:graphicData uri="http://schemas.openxmlformats.org/drawingml/2006/table">
            <a:tbl>
              <a:tblPr firstRow="1" bandRow="1">
                <a:tableStyleId>{5940675A-B579-460E-94D1-54222C63F5DA}</a:tableStyleId>
              </a:tblPr>
              <a:tblGrid>
                <a:gridCol w="1261456">
                  <a:extLst>
                    <a:ext uri="{9D8B030D-6E8A-4147-A177-3AD203B41FA5}">
                      <a16:colId xmlns:a16="http://schemas.microsoft.com/office/drawing/2014/main" val="1999124430"/>
                    </a:ext>
                  </a:extLst>
                </a:gridCol>
              </a:tblGrid>
              <a:tr h="370840">
                <a:tc>
                  <a:txBody>
                    <a:bodyPr/>
                    <a:lstStyle/>
                    <a:p>
                      <a:endParaRPr lang="zh-CN" altLang="en-US" dirty="0"/>
                    </a:p>
                  </a:txBody>
                  <a:tcPr/>
                </a:tc>
                <a:extLst>
                  <a:ext uri="{0D108BD9-81ED-4DB2-BD59-A6C34878D82A}">
                    <a16:rowId xmlns:a16="http://schemas.microsoft.com/office/drawing/2014/main" val="1179303801"/>
                  </a:ext>
                </a:extLst>
              </a:tr>
            </a:tbl>
          </a:graphicData>
        </a:graphic>
      </p:graphicFrame>
      <p:cxnSp>
        <p:nvCxnSpPr>
          <p:cNvPr id="10" name="直线箭头连接符 9">
            <a:extLst>
              <a:ext uri="{FF2B5EF4-FFF2-40B4-BE49-F238E27FC236}">
                <a16:creationId xmlns:a16="http://schemas.microsoft.com/office/drawing/2014/main" id="{380A9A51-319E-CA46-A055-E8D0A3B0165F}"/>
              </a:ext>
            </a:extLst>
          </p:cNvPr>
          <p:cNvCxnSpPr/>
          <p:nvPr/>
        </p:nvCxnSpPr>
        <p:spPr>
          <a:xfrm flipH="1">
            <a:off x="6248400" y="1981200"/>
            <a:ext cx="11769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9E88DBE8-86CC-0A4A-AA57-6B264789E6AD}"/>
              </a:ext>
            </a:extLst>
          </p:cNvPr>
          <p:cNvSpPr/>
          <p:nvPr/>
        </p:nvSpPr>
        <p:spPr>
          <a:xfrm>
            <a:off x="6957929" y="2265681"/>
            <a:ext cx="2165476" cy="738664"/>
          </a:xfrm>
          <a:prstGeom prst="rect">
            <a:avLst/>
          </a:prstGeom>
        </p:spPr>
        <p:txBody>
          <a:bodyPr wrap="square">
            <a:spAutoFit/>
          </a:bodyPr>
          <a:lstStyle/>
          <a:p>
            <a:r>
              <a:rPr lang="en" altLang="zh-CN" sz="1400" dirty="0"/>
              <a:t>This is the stack pointer when the program stops before </a:t>
            </a:r>
            <a:r>
              <a:rPr lang="en" altLang="zh-CN" sz="1400" dirty="0" err="1"/>
              <a:t>jal</a:t>
            </a:r>
            <a:r>
              <a:rPr lang="en" altLang="zh-CN" sz="1400" dirty="0"/>
              <a:t> Factorial</a:t>
            </a:r>
            <a:endParaRPr lang="zh-CN" altLang="en-US" sz="1400" dirty="0"/>
          </a:p>
        </p:txBody>
      </p:sp>
      <p:graphicFrame>
        <p:nvGraphicFramePr>
          <p:cNvPr id="13" name="表格 12">
            <a:extLst>
              <a:ext uri="{FF2B5EF4-FFF2-40B4-BE49-F238E27FC236}">
                <a16:creationId xmlns:a16="http://schemas.microsoft.com/office/drawing/2014/main" id="{772A2C06-4207-6C4F-907C-A2F33BB28E60}"/>
              </a:ext>
            </a:extLst>
          </p:cNvPr>
          <p:cNvGraphicFramePr>
            <a:graphicFrameLocks noGrp="1"/>
          </p:cNvGraphicFramePr>
          <p:nvPr>
            <p:extLst>
              <p:ext uri="{D42A27DB-BD31-4B8C-83A1-F6EECF244321}">
                <p14:modId xmlns:p14="http://schemas.microsoft.com/office/powerpoint/2010/main" val="3095408937"/>
              </p:ext>
            </p:extLst>
          </p:nvPr>
        </p:nvGraphicFramePr>
        <p:xfrm>
          <a:off x="7425344" y="5908040"/>
          <a:ext cx="1261456" cy="370840"/>
        </p:xfrm>
        <a:graphic>
          <a:graphicData uri="http://schemas.openxmlformats.org/drawingml/2006/table">
            <a:tbl>
              <a:tblPr firstRow="1" bandRow="1">
                <a:tableStyleId>{5940675A-B579-460E-94D1-54222C63F5DA}</a:tableStyleId>
              </a:tblPr>
              <a:tblGrid>
                <a:gridCol w="1261456">
                  <a:extLst>
                    <a:ext uri="{9D8B030D-6E8A-4147-A177-3AD203B41FA5}">
                      <a16:colId xmlns:a16="http://schemas.microsoft.com/office/drawing/2014/main" val="1999124430"/>
                    </a:ext>
                  </a:extLst>
                </a:gridCol>
              </a:tblGrid>
              <a:tr h="370840">
                <a:tc>
                  <a:txBody>
                    <a:bodyPr/>
                    <a:lstStyle/>
                    <a:p>
                      <a:endParaRPr lang="zh-CN" altLang="en-US" dirty="0"/>
                    </a:p>
                  </a:txBody>
                  <a:tcPr/>
                </a:tc>
                <a:extLst>
                  <a:ext uri="{0D108BD9-81ED-4DB2-BD59-A6C34878D82A}">
                    <a16:rowId xmlns:a16="http://schemas.microsoft.com/office/drawing/2014/main" val="1179303801"/>
                  </a:ext>
                </a:extLst>
              </a:tr>
            </a:tbl>
          </a:graphicData>
        </a:graphic>
      </p:graphicFrame>
      <p:cxnSp>
        <p:nvCxnSpPr>
          <p:cNvPr id="14" name="直线箭头连接符 13">
            <a:extLst>
              <a:ext uri="{FF2B5EF4-FFF2-40B4-BE49-F238E27FC236}">
                <a16:creationId xmlns:a16="http://schemas.microsoft.com/office/drawing/2014/main" id="{EDA62F00-2AC9-894A-9763-998F602FA270}"/>
              </a:ext>
            </a:extLst>
          </p:cNvPr>
          <p:cNvCxnSpPr/>
          <p:nvPr/>
        </p:nvCxnSpPr>
        <p:spPr>
          <a:xfrm flipH="1">
            <a:off x="6248400" y="6093460"/>
            <a:ext cx="11769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758ECD8C-E0D7-D647-BD6B-3381A000A31D}"/>
              </a:ext>
            </a:extLst>
          </p:cNvPr>
          <p:cNvSpPr/>
          <p:nvPr/>
        </p:nvSpPr>
        <p:spPr>
          <a:xfrm>
            <a:off x="6836872" y="5087373"/>
            <a:ext cx="2165476" cy="738664"/>
          </a:xfrm>
          <a:prstGeom prst="rect">
            <a:avLst/>
          </a:prstGeom>
        </p:spPr>
        <p:txBody>
          <a:bodyPr wrap="square">
            <a:spAutoFit/>
          </a:bodyPr>
          <a:lstStyle/>
          <a:p>
            <a:r>
              <a:rPr lang="en" altLang="zh-CN" sz="1400" dirty="0"/>
              <a:t>This is the stack pointer when the program stops before terminate</a:t>
            </a:r>
            <a:endParaRPr lang="zh-CN" altLang="en-US" sz="1400" dirty="0"/>
          </a:p>
        </p:txBody>
      </p:sp>
    </p:spTree>
    <p:extLst>
      <p:ext uri="{BB962C8B-B14F-4D97-AF65-F5344CB8AC3E}">
        <p14:creationId xmlns:p14="http://schemas.microsoft.com/office/powerpoint/2010/main" val="26669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683B-85E9-6043-908D-DF5988D2365D}"/>
              </a:ext>
            </a:extLst>
          </p:cNvPr>
          <p:cNvSpPr>
            <a:spLocks noGrp="1"/>
          </p:cNvSpPr>
          <p:nvPr>
            <p:ph type="title"/>
          </p:nvPr>
        </p:nvSpPr>
        <p:spPr/>
        <p:txBody>
          <a:bodyPr/>
          <a:lstStyle/>
          <a:p>
            <a:r>
              <a:rPr kumimoji="1" lang="en-US" altLang="zh-CN" dirty="0"/>
              <a:t>Step 2 – cont. </a:t>
            </a:r>
            <a:endParaRPr kumimoji="1" lang="zh-CN" altLang="en-US" dirty="0"/>
          </a:p>
        </p:txBody>
      </p:sp>
      <p:sp>
        <p:nvSpPr>
          <p:cNvPr id="3" name="内容占位符 2">
            <a:extLst>
              <a:ext uri="{FF2B5EF4-FFF2-40B4-BE49-F238E27FC236}">
                <a16:creationId xmlns:a16="http://schemas.microsoft.com/office/drawing/2014/main" id="{9AFC1B9B-1DD0-6B46-8397-DDE51EC07051}"/>
              </a:ext>
            </a:extLst>
          </p:cNvPr>
          <p:cNvSpPr>
            <a:spLocks noGrp="1"/>
          </p:cNvSpPr>
          <p:nvPr>
            <p:ph idx="1"/>
          </p:nvPr>
        </p:nvSpPr>
        <p:spPr/>
        <p:txBody>
          <a:bodyPr/>
          <a:lstStyle/>
          <a:p>
            <a:r>
              <a:rPr kumimoji="1" lang="en" altLang="zh-CN" dirty="0"/>
              <a:t>Hint : you can find the stack at Data Segment-&gt;current $SP</a:t>
            </a:r>
            <a:endParaRPr kumimoji="1" lang="zh-CN" altLang="en-US" dirty="0"/>
          </a:p>
          <a:p>
            <a:endParaRPr kumimoji="1" lang="zh-CN" altLang="en-US" dirty="0"/>
          </a:p>
        </p:txBody>
      </p:sp>
      <p:sp>
        <p:nvSpPr>
          <p:cNvPr id="4" name="页脚占位符 3">
            <a:extLst>
              <a:ext uri="{FF2B5EF4-FFF2-40B4-BE49-F238E27FC236}">
                <a16:creationId xmlns:a16="http://schemas.microsoft.com/office/drawing/2014/main" id="{7A6D8561-C694-3B41-BADA-D59C8A08B3B1}"/>
              </a:ext>
            </a:extLst>
          </p:cNvPr>
          <p:cNvSpPr>
            <a:spLocks noGrp="1"/>
          </p:cNvSpPr>
          <p:nvPr>
            <p:ph type="ftr" sz="quarter" idx="11"/>
          </p:nvPr>
        </p:nvSpPr>
        <p:spPr/>
        <p:txBody>
          <a:bodyPr/>
          <a:lstStyle/>
          <a:p>
            <a:pPr>
              <a:defRPr/>
            </a:pPr>
            <a:r>
              <a:rPr lang="en-US" altLang="zh-CN"/>
              <a:t>CS551 Francis Leung</a:t>
            </a:r>
          </a:p>
        </p:txBody>
      </p:sp>
      <p:sp>
        <p:nvSpPr>
          <p:cNvPr id="5" name="灯片编号占位符 4">
            <a:extLst>
              <a:ext uri="{FF2B5EF4-FFF2-40B4-BE49-F238E27FC236}">
                <a16:creationId xmlns:a16="http://schemas.microsoft.com/office/drawing/2014/main" id="{912C5EBD-E586-0940-A900-BB4C87099360}"/>
              </a:ext>
            </a:extLst>
          </p:cNvPr>
          <p:cNvSpPr>
            <a:spLocks noGrp="1"/>
          </p:cNvSpPr>
          <p:nvPr>
            <p:ph type="sldNum" sz="quarter" idx="12"/>
          </p:nvPr>
        </p:nvSpPr>
        <p:spPr/>
        <p:txBody>
          <a:bodyPr/>
          <a:lstStyle/>
          <a:p>
            <a:pPr>
              <a:defRPr/>
            </a:pPr>
            <a:fld id="{BCD880DC-15D2-1F42-81FC-D61CB58F1A72}" type="slidenum">
              <a:rPr lang="en-US" altLang="zh-CN" smtClean="0"/>
              <a:pPr>
                <a:defRPr/>
              </a:pPr>
              <a:t>11</a:t>
            </a:fld>
            <a:endParaRPr lang="en-US" altLang="zh-CN"/>
          </a:p>
        </p:txBody>
      </p:sp>
      <p:pic>
        <p:nvPicPr>
          <p:cNvPr id="7" name="图片 6" descr="手机屏幕截图&#10;&#10;描述已自动生成">
            <a:extLst>
              <a:ext uri="{FF2B5EF4-FFF2-40B4-BE49-F238E27FC236}">
                <a16:creationId xmlns:a16="http://schemas.microsoft.com/office/drawing/2014/main" id="{8132A9DC-4ED5-5940-8687-F8EEDC17E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 y="2602768"/>
            <a:ext cx="9144000" cy="2991611"/>
          </a:xfrm>
          <a:prstGeom prst="rect">
            <a:avLst/>
          </a:prstGeom>
        </p:spPr>
      </p:pic>
    </p:spTree>
    <p:extLst>
      <p:ext uri="{BB962C8B-B14F-4D97-AF65-F5344CB8AC3E}">
        <p14:creationId xmlns:p14="http://schemas.microsoft.com/office/powerpoint/2010/main" val="179982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7473C-6DA9-4D41-A979-15627043F34E}"/>
              </a:ext>
            </a:extLst>
          </p:cNvPr>
          <p:cNvSpPr>
            <a:spLocks noGrp="1"/>
          </p:cNvSpPr>
          <p:nvPr>
            <p:ph type="title"/>
          </p:nvPr>
        </p:nvSpPr>
        <p:spPr/>
        <p:txBody>
          <a:bodyPr/>
          <a:lstStyle/>
          <a:p>
            <a:r>
              <a:rPr kumimoji="1" lang="en-US" altLang="zh-CN" dirty="0"/>
              <a:t>Step</a:t>
            </a:r>
            <a:r>
              <a:rPr kumimoji="1" lang="zh-CN" altLang="en-US" dirty="0"/>
              <a:t> </a:t>
            </a:r>
            <a:r>
              <a:rPr kumimoji="1" lang="en-US" altLang="zh-CN" dirty="0"/>
              <a:t>3 </a:t>
            </a:r>
            <a:r>
              <a:rPr kumimoji="1" lang="en-US" altLang="zh-CN" dirty="0">
                <a:solidFill>
                  <a:srgbClr val="FF0000"/>
                </a:solidFill>
              </a:rPr>
              <a:t>(3 points)</a:t>
            </a:r>
            <a:endParaRPr kumimoji="1" lang="zh-CN" altLang="en-US" dirty="0"/>
          </a:p>
        </p:txBody>
      </p:sp>
      <p:sp>
        <p:nvSpPr>
          <p:cNvPr id="3" name="内容占位符 2">
            <a:extLst>
              <a:ext uri="{FF2B5EF4-FFF2-40B4-BE49-F238E27FC236}">
                <a16:creationId xmlns:a16="http://schemas.microsoft.com/office/drawing/2014/main" id="{A1C16A87-A809-8F4C-A343-EFB7A47D37D1}"/>
              </a:ext>
            </a:extLst>
          </p:cNvPr>
          <p:cNvSpPr>
            <a:spLocks noGrp="1"/>
          </p:cNvSpPr>
          <p:nvPr>
            <p:ph idx="1"/>
          </p:nvPr>
        </p:nvSpPr>
        <p:spPr/>
        <p:txBody>
          <a:bodyPr/>
          <a:lstStyle/>
          <a:p>
            <a:r>
              <a:rPr lang="en" altLang="zh-CN" dirty="0"/>
              <a:t>How many recursive calls are made in the program?</a:t>
            </a:r>
          </a:p>
          <a:p>
            <a:endParaRPr kumimoji="1" lang="en" altLang="zh-CN" dirty="0"/>
          </a:p>
          <a:p>
            <a:endParaRPr kumimoji="1" lang="en" altLang="zh-CN" dirty="0"/>
          </a:p>
          <a:p>
            <a:r>
              <a:rPr lang="en" altLang="zh-CN" dirty="0"/>
              <a:t>Every time a recursive call is made, the stack grows. By how many bytes per call?</a:t>
            </a:r>
          </a:p>
          <a:p>
            <a:endParaRPr lang="en" altLang="zh-CN" dirty="0"/>
          </a:p>
        </p:txBody>
      </p:sp>
      <p:sp>
        <p:nvSpPr>
          <p:cNvPr id="4" name="页脚占位符 3">
            <a:extLst>
              <a:ext uri="{FF2B5EF4-FFF2-40B4-BE49-F238E27FC236}">
                <a16:creationId xmlns:a16="http://schemas.microsoft.com/office/drawing/2014/main" id="{AA7A6599-845B-B346-AA90-03FA5D8C5EBD}"/>
              </a:ext>
            </a:extLst>
          </p:cNvPr>
          <p:cNvSpPr>
            <a:spLocks noGrp="1"/>
          </p:cNvSpPr>
          <p:nvPr>
            <p:ph type="ftr" sz="quarter" idx="11"/>
          </p:nvPr>
        </p:nvSpPr>
        <p:spPr/>
        <p:txBody>
          <a:bodyPr/>
          <a:lstStyle/>
          <a:p>
            <a:pPr>
              <a:defRPr/>
            </a:pPr>
            <a:r>
              <a:rPr lang="en-US" altLang="zh-CN"/>
              <a:t>CS551 Francis Leung</a:t>
            </a:r>
          </a:p>
        </p:txBody>
      </p:sp>
      <p:sp>
        <p:nvSpPr>
          <p:cNvPr id="5" name="灯片编号占位符 4">
            <a:extLst>
              <a:ext uri="{FF2B5EF4-FFF2-40B4-BE49-F238E27FC236}">
                <a16:creationId xmlns:a16="http://schemas.microsoft.com/office/drawing/2014/main" id="{1AF92E73-C632-004D-AC08-6D9BF97F0D2B}"/>
              </a:ext>
            </a:extLst>
          </p:cNvPr>
          <p:cNvSpPr>
            <a:spLocks noGrp="1"/>
          </p:cNvSpPr>
          <p:nvPr>
            <p:ph type="sldNum" sz="quarter" idx="12"/>
          </p:nvPr>
        </p:nvSpPr>
        <p:spPr/>
        <p:txBody>
          <a:bodyPr/>
          <a:lstStyle/>
          <a:p>
            <a:pPr>
              <a:defRPr/>
            </a:pPr>
            <a:fld id="{BCD880DC-15D2-1F42-81FC-D61CB58F1A72}" type="slidenum">
              <a:rPr lang="en-US" altLang="zh-CN" smtClean="0"/>
              <a:pPr>
                <a:defRPr/>
              </a:pPr>
              <a:t>12</a:t>
            </a:fld>
            <a:endParaRPr lang="en-US" altLang="zh-CN"/>
          </a:p>
        </p:txBody>
      </p:sp>
    </p:spTree>
    <p:extLst>
      <p:ext uri="{BB962C8B-B14F-4D97-AF65-F5344CB8AC3E}">
        <p14:creationId xmlns:p14="http://schemas.microsoft.com/office/powerpoint/2010/main" val="394682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B4463-878A-C243-A13E-029DB00B60FA}"/>
              </a:ext>
            </a:extLst>
          </p:cNvPr>
          <p:cNvSpPr>
            <a:spLocks noGrp="1"/>
          </p:cNvSpPr>
          <p:nvPr>
            <p:ph type="title"/>
          </p:nvPr>
        </p:nvSpPr>
        <p:spPr/>
        <p:txBody>
          <a:bodyPr/>
          <a:lstStyle/>
          <a:p>
            <a:r>
              <a:rPr lang="en" altLang="zh-CN" dirty="0"/>
              <a:t>Ackermann’s function</a:t>
            </a:r>
            <a:endParaRPr kumimoji="1" lang="zh-CN" altLang="en-US" dirty="0"/>
          </a:p>
        </p:txBody>
      </p:sp>
      <p:sp>
        <p:nvSpPr>
          <p:cNvPr id="3" name="内容占位符 2">
            <a:extLst>
              <a:ext uri="{FF2B5EF4-FFF2-40B4-BE49-F238E27FC236}">
                <a16:creationId xmlns:a16="http://schemas.microsoft.com/office/drawing/2014/main" id="{C24136CD-C62C-504B-9F50-CF16086E12DF}"/>
              </a:ext>
            </a:extLst>
          </p:cNvPr>
          <p:cNvSpPr>
            <a:spLocks noGrp="1"/>
          </p:cNvSpPr>
          <p:nvPr>
            <p:ph idx="1"/>
          </p:nvPr>
        </p:nvSpPr>
        <p:spPr/>
        <p:txBody>
          <a:bodyPr/>
          <a:lstStyle/>
          <a:p>
            <a:pPr marL="0" indent="0">
              <a:buNone/>
            </a:pPr>
            <a:r>
              <a:rPr lang="en" altLang="zh-CN" sz="1800" dirty="0"/>
              <a:t>Another famous example of a recursive function is </a:t>
            </a:r>
            <a:r>
              <a:rPr lang="en" altLang="zh-CN" sz="1800" i="1" dirty="0"/>
              <a:t>Ackermann’s function </a:t>
            </a:r>
            <a:r>
              <a:rPr lang="en" altLang="zh-CN" sz="1800" dirty="0"/>
              <a:t>A(x, y):</a:t>
            </a:r>
          </a:p>
          <a:p>
            <a:r>
              <a:rPr lang="en" altLang="zh-CN" sz="1800" dirty="0"/>
              <a:t>• if x = 0 then y+1 </a:t>
            </a:r>
          </a:p>
          <a:p>
            <a:r>
              <a:rPr lang="en" altLang="zh-CN" sz="1800" dirty="0"/>
              <a:t>• else if y = 0 then A(x-1, 1) </a:t>
            </a:r>
          </a:p>
          <a:p>
            <a:r>
              <a:rPr lang="en" altLang="zh-CN" sz="1800" dirty="0"/>
              <a:t>• else A(x-1, A(x, y-1))</a:t>
            </a:r>
            <a:endParaRPr kumimoji="1" lang="zh-CN" altLang="en-US" sz="1800" dirty="0"/>
          </a:p>
        </p:txBody>
      </p:sp>
      <p:sp>
        <p:nvSpPr>
          <p:cNvPr id="5" name="灯片编号占位符 4">
            <a:extLst>
              <a:ext uri="{FF2B5EF4-FFF2-40B4-BE49-F238E27FC236}">
                <a16:creationId xmlns:a16="http://schemas.microsoft.com/office/drawing/2014/main" id="{1CDC7130-4FF1-834D-89A2-EBAE36097123}"/>
              </a:ext>
            </a:extLst>
          </p:cNvPr>
          <p:cNvSpPr>
            <a:spLocks noGrp="1"/>
          </p:cNvSpPr>
          <p:nvPr>
            <p:ph type="sldNum" sz="quarter" idx="12"/>
          </p:nvPr>
        </p:nvSpPr>
        <p:spPr/>
        <p:txBody>
          <a:bodyPr/>
          <a:lstStyle/>
          <a:p>
            <a:pPr>
              <a:defRPr/>
            </a:pPr>
            <a:fld id="{BCD880DC-15D2-1F42-81FC-D61CB58F1A72}" type="slidenum">
              <a:rPr lang="en-US" altLang="zh-CN" smtClean="0"/>
              <a:pPr>
                <a:defRPr/>
              </a:pPr>
              <a:t>13</a:t>
            </a:fld>
            <a:endParaRPr lang="en-US" altLang="zh-CN"/>
          </a:p>
        </p:txBody>
      </p:sp>
    </p:spTree>
    <p:extLst>
      <p:ext uri="{BB962C8B-B14F-4D97-AF65-F5344CB8AC3E}">
        <p14:creationId xmlns:p14="http://schemas.microsoft.com/office/powerpoint/2010/main" val="177226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EA86-7EE5-D842-8087-9BEEB6E90F19}"/>
              </a:ext>
            </a:extLst>
          </p:cNvPr>
          <p:cNvSpPr>
            <a:spLocks noGrp="1"/>
          </p:cNvSpPr>
          <p:nvPr>
            <p:ph type="title"/>
          </p:nvPr>
        </p:nvSpPr>
        <p:spPr/>
        <p:txBody>
          <a:bodyPr/>
          <a:lstStyle/>
          <a:p>
            <a:r>
              <a:rPr kumimoji="1" lang="en-US" altLang="zh-CN" dirty="0"/>
              <a:t>Step1</a:t>
            </a:r>
            <a:endParaRPr kumimoji="1" lang="zh-CN" altLang="en-US" dirty="0"/>
          </a:p>
        </p:txBody>
      </p:sp>
      <p:sp>
        <p:nvSpPr>
          <p:cNvPr id="3" name="内容占位符 2">
            <a:extLst>
              <a:ext uri="{FF2B5EF4-FFF2-40B4-BE49-F238E27FC236}">
                <a16:creationId xmlns:a16="http://schemas.microsoft.com/office/drawing/2014/main" id="{34ED37D3-5863-CA4A-9F01-60AC9EB047ED}"/>
              </a:ext>
            </a:extLst>
          </p:cNvPr>
          <p:cNvSpPr>
            <a:spLocks noGrp="1"/>
          </p:cNvSpPr>
          <p:nvPr>
            <p:ph idx="1"/>
          </p:nvPr>
        </p:nvSpPr>
        <p:spPr/>
        <p:txBody>
          <a:bodyPr>
            <a:normAutofit fontScale="92500" lnSpcReduction="10000"/>
          </a:bodyPr>
          <a:lstStyle/>
          <a:p>
            <a:r>
              <a:rPr lang="en" altLang="zh-CN" sz="2400" dirty="0"/>
              <a:t>Create a program </a:t>
            </a:r>
            <a:r>
              <a:rPr lang="en" altLang="zh-CN" sz="2400"/>
              <a:t>named lab6_2.</a:t>
            </a:r>
            <a:r>
              <a:rPr lang="en" altLang="zh-CN" sz="2400" dirty="0"/>
              <a:t>asm which </a:t>
            </a:r>
            <a:r>
              <a:rPr lang="en" altLang="zh-CN" sz="2400" dirty="0">
                <a:solidFill>
                  <a:srgbClr val="FF0000"/>
                </a:solidFill>
              </a:rPr>
              <a:t>(5 points)</a:t>
            </a:r>
          </a:p>
          <a:p>
            <a:r>
              <a:rPr lang="en" altLang="zh-CN" sz="2400" dirty="0"/>
              <a:t>• in ‘main’ prompts the user to enter two non-negative integers; store them in </a:t>
            </a:r>
            <a:r>
              <a:rPr lang="en" altLang="zh-CN" sz="2400" b="1" dirty="0"/>
              <a:t>$t0</a:t>
            </a:r>
            <a:r>
              <a:rPr lang="en" altLang="zh-CN" sz="2400" dirty="0"/>
              <a:t> and </a:t>
            </a:r>
            <a:r>
              <a:rPr lang="en" altLang="zh-CN" sz="2400" b="1" dirty="0"/>
              <a:t>$t1 </a:t>
            </a:r>
          </a:p>
          <a:p>
            <a:r>
              <a:rPr lang="en" altLang="zh-CN" sz="2400" dirty="0"/>
              <a:t>• check if any of the numbers entered is negative: if it is negative, then print a message saying so and prompt the user again for numbers </a:t>
            </a:r>
          </a:p>
          <a:p>
            <a:r>
              <a:rPr lang="en" altLang="zh-CN" sz="2400" dirty="0"/>
              <a:t>• call the procedure named ‘Ackermann’ whose parameters will be the integers read from the user, and which returns the value of the Ackermann’s function for those two integers </a:t>
            </a:r>
          </a:p>
          <a:p>
            <a:r>
              <a:rPr lang="en" altLang="zh-CN" sz="2400" dirty="0"/>
              <a:t>• pass the parameters in registers </a:t>
            </a:r>
          </a:p>
          <a:p>
            <a:r>
              <a:rPr lang="en" altLang="zh-CN" sz="2400" dirty="0"/>
              <a:t>• prints a message and the value returned by ‘Ackermann’</a:t>
            </a:r>
            <a:endParaRPr lang="zh-CN" altLang="en-US" sz="2400" dirty="0"/>
          </a:p>
        </p:txBody>
      </p:sp>
      <p:sp>
        <p:nvSpPr>
          <p:cNvPr id="5" name="灯片编号占位符 4">
            <a:extLst>
              <a:ext uri="{FF2B5EF4-FFF2-40B4-BE49-F238E27FC236}">
                <a16:creationId xmlns:a16="http://schemas.microsoft.com/office/drawing/2014/main" id="{FFC16633-D3C4-BE46-B071-26E917BF3723}"/>
              </a:ext>
            </a:extLst>
          </p:cNvPr>
          <p:cNvSpPr>
            <a:spLocks noGrp="1"/>
          </p:cNvSpPr>
          <p:nvPr>
            <p:ph type="sldNum" sz="quarter" idx="12"/>
          </p:nvPr>
        </p:nvSpPr>
        <p:spPr/>
        <p:txBody>
          <a:bodyPr/>
          <a:lstStyle/>
          <a:p>
            <a:pPr>
              <a:defRPr/>
            </a:pPr>
            <a:fld id="{BCD880DC-15D2-1F42-81FC-D61CB58F1A72}" type="slidenum">
              <a:rPr lang="en-US" altLang="zh-CN" smtClean="0"/>
              <a:pPr>
                <a:defRPr/>
              </a:pPr>
              <a:t>14</a:t>
            </a:fld>
            <a:endParaRPr lang="en-US" altLang="zh-CN"/>
          </a:p>
        </p:txBody>
      </p:sp>
    </p:spTree>
    <p:extLst>
      <p:ext uri="{BB962C8B-B14F-4D97-AF65-F5344CB8AC3E}">
        <p14:creationId xmlns:p14="http://schemas.microsoft.com/office/powerpoint/2010/main" val="39229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55A3C-7624-844C-AA23-8A6071951E82}"/>
              </a:ext>
            </a:extLst>
          </p:cNvPr>
          <p:cNvSpPr>
            <a:spLocks noGrp="1"/>
          </p:cNvSpPr>
          <p:nvPr>
            <p:ph type="title"/>
          </p:nvPr>
        </p:nvSpPr>
        <p:spPr/>
        <p:txBody>
          <a:bodyPr/>
          <a:lstStyle/>
          <a:p>
            <a:r>
              <a:rPr kumimoji="1" lang="en-US" altLang="zh-CN" dirty="0"/>
              <a:t>Step2</a:t>
            </a:r>
            <a:endParaRPr kumimoji="1" lang="zh-CN" altLang="en-US" dirty="0"/>
          </a:p>
        </p:txBody>
      </p:sp>
      <p:sp>
        <p:nvSpPr>
          <p:cNvPr id="3" name="内容占位符 2">
            <a:extLst>
              <a:ext uri="{FF2B5EF4-FFF2-40B4-BE49-F238E27FC236}">
                <a16:creationId xmlns:a16="http://schemas.microsoft.com/office/drawing/2014/main" id="{432622B8-DB53-1B48-92F7-7F422A52D79E}"/>
              </a:ext>
            </a:extLst>
          </p:cNvPr>
          <p:cNvSpPr>
            <a:spLocks noGrp="1"/>
          </p:cNvSpPr>
          <p:nvPr>
            <p:ph idx="1"/>
          </p:nvPr>
        </p:nvSpPr>
        <p:spPr>
          <a:xfrm>
            <a:off x="800099" y="1744415"/>
            <a:ext cx="8191501" cy="4023360"/>
          </a:xfrm>
        </p:spPr>
        <p:txBody>
          <a:bodyPr>
            <a:normAutofit/>
          </a:bodyPr>
          <a:lstStyle/>
          <a:p>
            <a:r>
              <a:rPr lang="en" altLang="zh-CN" sz="1800" dirty="0"/>
              <a:t>Run your program and fill out the missing spaces in the following test plan</a:t>
            </a:r>
            <a:r>
              <a:rPr lang="en" altLang="zh-CN" sz="1800" dirty="0">
                <a:solidFill>
                  <a:srgbClr val="FF0000"/>
                </a:solidFill>
              </a:rPr>
              <a:t>(2 points)</a:t>
            </a:r>
            <a:endParaRPr kumimoji="1" lang="zh-CN" altLang="en-US" sz="1800" dirty="0">
              <a:solidFill>
                <a:srgbClr val="FF0000"/>
              </a:solidFill>
            </a:endParaRPr>
          </a:p>
        </p:txBody>
      </p:sp>
      <p:sp>
        <p:nvSpPr>
          <p:cNvPr id="5" name="灯片编号占位符 4">
            <a:extLst>
              <a:ext uri="{FF2B5EF4-FFF2-40B4-BE49-F238E27FC236}">
                <a16:creationId xmlns:a16="http://schemas.microsoft.com/office/drawing/2014/main" id="{4E6D2255-BBF8-1848-A23A-06D92F70B584}"/>
              </a:ext>
            </a:extLst>
          </p:cNvPr>
          <p:cNvSpPr>
            <a:spLocks noGrp="1"/>
          </p:cNvSpPr>
          <p:nvPr>
            <p:ph type="sldNum" sz="quarter" idx="12"/>
          </p:nvPr>
        </p:nvSpPr>
        <p:spPr/>
        <p:txBody>
          <a:bodyPr/>
          <a:lstStyle/>
          <a:p>
            <a:pPr>
              <a:defRPr/>
            </a:pPr>
            <a:fld id="{BCD880DC-15D2-1F42-81FC-D61CB58F1A72}" type="slidenum">
              <a:rPr lang="en-US" altLang="zh-CN" smtClean="0"/>
              <a:pPr>
                <a:defRPr/>
              </a:pPr>
              <a:t>15</a:t>
            </a:fld>
            <a:endParaRPr lang="en-US" altLang="zh-CN"/>
          </a:p>
        </p:txBody>
      </p:sp>
      <p:graphicFrame>
        <p:nvGraphicFramePr>
          <p:cNvPr id="6" name="表格 5">
            <a:extLst>
              <a:ext uri="{FF2B5EF4-FFF2-40B4-BE49-F238E27FC236}">
                <a16:creationId xmlns:a16="http://schemas.microsoft.com/office/drawing/2014/main" id="{794C8457-74E3-7240-A08C-F5D4A94D9430}"/>
              </a:ext>
            </a:extLst>
          </p:cNvPr>
          <p:cNvGraphicFramePr>
            <a:graphicFrameLocks noGrp="1"/>
          </p:cNvGraphicFramePr>
          <p:nvPr>
            <p:extLst>
              <p:ext uri="{D42A27DB-BD31-4B8C-83A1-F6EECF244321}">
                <p14:modId xmlns:p14="http://schemas.microsoft.com/office/powerpoint/2010/main" val="2830799599"/>
              </p:ext>
            </p:extLst>
          </p:nvPr>
        </p:nvGraphicFramePr>
        <p:xfrm>
          <a:off x="2144319" y="2318883"/>
          <a:ext cx="4855362" cy="4023360"/>
        </p:xfrm>
        <a:graphic>
          <a:graphicData uri="http://schemas.openxmlformats.org/drawingml/2006/table">
            <a:tbl>
              <a:tblPr firstRow="1" bandRow="1">
                <a:tableStyleId>{5940675A-B579-460E-94D1-54222C63F5DA}</a:tableStyleId>
              </a:tblPr>
              <a:tblGrid>
                <a:gridCol w="1618454">
                  <a:extLst>
                    <a:ext uri="{9D8B030D-6E8A-4147-A177-3AD203B41FA5}">
                      <a16:colId xmlns:a16="http://schemas.microsoft.com/office/drawing/2014/main" val="1590685898"/>
                    </a:ext>
                  </a:extLst>
                </a:gridCol>
                <a:gridCol w="1618454">
                  <a:extLst>
                    <a:ext uri="{9D8B030D-6E8A-4147-A177-3AD203B41FA5}">
                      <a16:colId xmlns:a16="http://schemas.microsoft.com/office/drawing/2014/main" val="3805461303"/>
                    </a:ext>
                  </a:extLst>
                </a:gridCol>
                <a:gridCol w="1618454">
                  <a:extLst>
                    <a:ext uri="{9D8B030D-6E8A-4147-A177-3AD203B41FA5}">
                      <a16:colId xmlns:a16="http://schemas.microsoft.com/office/drawing/2014/main" val="1815280084"/>
                    </a:ext>
                  </a:extLst>
                </a:gridCol>
              </a:tblGrid>
              <a:tr h="265345">
                <a:tc>
                  <a:txBody>
                    <a:bodyPr/>
                    <a:lstStyle/>
                    <a:p>
                      <a:pPr algn="ctr"/>
                      <a:r>
                        <a:rPr lang="en-US" altLang="zh-CN" dirty="0"/>
                        <a:t>x</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A(</a:t>
                      </a:r>
                      <a:r>
                        <a:rPr lang="en-US" altLang="zh-CN" dirty="0" err="1"/>
                        <a:t>x,y</a:t>
                      </a:r>
                      <a:r>
                        <a:rPr lang="en-US" altLang="zh-CN" dirty="0"/>
                        <a:t>)</a:t>
                      </a:r>
                      <a:endParaRPr lang="zh-CN" altLang="en-US" dirty="0"/>
                    </a:p>
                  </a:txBody>
                  <a:tcPr/>
                </a:tc>
                <a:extLst>
                  <a:ext uri="{0D108BD9-81ED-4DB2-BD59-A6C34878D82A}">
                    <a16:rowId xmlns:a16="http://schemas.microsoft.com/office/drawing/2014/main" val="3459582538"/>
                  </a:ext>
                </a:extLst>
              </a:tr>
              <a:tr h="265345">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1594335273"/>
                  </a:ext>
                </a:extLst>
              </a:tr>
              <a:tr h="265345">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endParaRPr lang="zh-CN" altLang="en-US"/>
                    </a:p>
                  </a:txBody>
                  <a:tcPr/>
                </a:tc>
                <a:extLst>
                  <a:ext uri="{0D108BD9-81ED-4DB2-BD59-A6C34878D82A}">
                    <a16:rowId xmlns:a16="http://schemas.microsoft.com/office/drawing/2014/main" val="3470234931"/>
                  </a:ext>
                </a:extLst>
              </a:tr>
              <a:tr h="265345">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endParaRPr lang="zh-CN" altLang="en-US"/>
                    </a:p>
                  </a:txBody>
                  <a:tcPr/>
                </a:tc>
                <a:extLst>
                  <a:ext uri="{0D108BD9-81ED-4DB2-BD59-A6C34878D82A}">
                    <a16:rowId xmlns:a16="http://schemas.microsoft.com/office/drawing/2014/main" val="2770407991"/>
                  </a:ext>
                </a:extLst>
              </a:tr>
              <a:tr h="265345">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2005645585"/>
                  </a:ext>
                </a:extLst>
              </a:tr>
              <a:tr h="265345">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endParaRPr lang="zh-CN" altLang="en-US"/>
                    </a:p>
                  </a:txBody>
                  <a:tcPr/>
                </a:tc>
                <a:extLst>
                  <a:ext uri="{0D108BD9-81ED-4DB2-BD59-A6C34878D82A}">
                    <a16:rowId xmlns:a16="http://schemas.microsoft.com/office/drawing/2014/main" val="3567042400"/>
                  </a:ext>
                </a:extLst>
              </a:tr>
              <a:tr h="265345">
                <a:tc>
                  <a:txBody>
                    <a:bodyPr/>
                    <a:lstStyle/>
                    <a:p>
                      <a:pPr algn="ctr"/>
                      <a:r>
                        <a:rPr lang="en-US" altLang="zh-CN" dirty="0"/>
                        <a:t>2</a:t>
                      </a:r>
                      <a:endParaRPr lang="zh-CN" altLang="en-US" dirty="0"/>
                    </a:p>
                  </a:txBody>
                  <a:tcPr/>
                </a:tc>
                <a:tc>
                  <a:txBody>
                    <a:bodyPr/>
                    <a:lstStyle/>
                    <a:p>
                      <a:pPr algn="ctr"/>
                      <a:r>
                        <a:rPr lang="en-US" altLang="zh-CN" dirty="0"/>
                        <a:t>5</a:t>
                      </a:r>
                      <a:endParaRPr lang="zh-CN" altLang="en-US" dirty="0"/>
                    </a:p>
                  </a:txBody>
                  <a:tcPr/>
                </a:tc>
                <a:tc>
                  <a:txBody>
                    <a:bodyPr/>
                    <a:lstStyle/>
                    <a:p>
                      <a:endParaRPr lang="zh-CN" altLang="en-US"/>
                    </a:p>
                  </a:txBody>
                  <a:tcPr/>
                </a:tc>
                <a:extLst>
                  <a:ext uri="{0D108BD9-81ED-4DB2-BD59-A6C34878D82A}">
                    <a16:rowId xmlns:a16="http://schemas.microsoft.com/office/drawing/2014/main" val="3655972847"/>
                  </a:ext>
                </a:extLst>
              </a:tr>
              <a:tr h="265345">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endParaRPr lang="zh-CN" altLang="en-US" dirty="0"/>
                    </a:p>
                  </a:txBody>
                  <a:tcPr/>
                </a:tc>
                <a:extLst>
                  <a:ext uri="{0D108BD9-81ED-4DB2-BD59-A6C34878D82A}">
                    <a16:rowId xmlns:a16="http://schemas.microsoft.com/office/drawing/2014/main" val="763824953"/>
                  </a:ext>
                </a:extLst>
              </a:tr>
              <a:tr h="265345">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endParaRPr lang="zh-CN" altLang="en-US" dirty="0"/>
                    </a:p>
                  </a:txBody>
                  <a:tcPr/>
                </a:tc>
                <a:extLst>
                  <a:ext uri="{0D108BD9-81ED-4DB2-BD59-A6C34878D82A}">
                    <a16:rowId xmlns:a16="http://schemas.microsoft.com/office/drawing/2014/main" val="3022371428"/>
                  </a:ext>
                </a:extLst>
              </a:tr>
              <a:tr h="265345">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endParaRPr lang="zh-CN" altLang="en-US" dirty="0"/>
                    </a:p>
                  </a:txBody>
                  <a:tcPr/>
                </a:tc>
                <a:extLst>
                  <a:ext uri="{0D108BD9-81ED-4DB2-BD59-A6C34878D82A}">
                    <a16:rowId xmlns:a16="http://schemas.microsoft.com/office/drawing/2014/main" val="3745573021"/>
                  </a:ext>
                </a:extLst>
              </a:tr>
              <a:tr h="265345">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1731675955"/>
                  </a:ext>
                </a:extLst>
              </a:tr>
            </a:tbl>
          </a:graphicData>
        </a:graphic>
      </p:graphicFrame>
      <p:sp>
        <p:nvSpPr>
          <p:cNvPr id="7" name="文本框 6">
            <a:extLst>
              <a:ext uri="{FF2B5EF4-FFF2-40B4-BE49-F238E27FC236}">
                <a16:creationId xmlns:a16="http://schemas.microsoft.com/office/drawing/2014/main" id="{AF2E1A10-1191-874D-BC97-3B4B989D11CA}"/>
              </a:ext>
            </a:extLst>
          </p:cNvPr>
          <p:cNvSpPr txBox="1"/>
          <p:nvPr/>
        </p:nvSpPr>
        <p:spPr>
          <a:xfrm>
            <a:off x="2010241" y="2011106"/>
            <a:ext cx="5123518" cy="307777"/>
          </a:xfrm>
          <a:prstGeom prst="rect">
            <a:avLst/>
          </a:prstGeom>
          <a:noFill/>
        </p:spPr>
        <p:txBody>
          <a:bodyPr wrap="none" rtlCol="0">
            <a:spAutoFit/>
          </a:bodyPr>
          <a:lstStyle/>
          <a:p>
            <a:r>
              <a:rPr lang="en" altLang="zh-CN" sz="1400" b="1" dirty="0"/>
              <a:t>Test plan for the MIPS assembly Ackermann’s function</a:t>
            </a:r>
            <a:endParaRPr kumimoji="1" lang="zh-CN" altLang="en-US" sz="1400" b="1" dirty="0"/>
          </a:p>
        </p:txBody>
      </p:sp>
    </p:spTree>
    <p:extLst>
      <p:ext uri="{BB962C8B-B14F-4D97-AF65-F5344CB8AC3E}">
        <p14:creationId xmlns:p14="http://schemas.microsoft.com/office/powerpoint/2010/main" val="2021435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B2C14-A471-454E-8583-0A9FF4F79DC4}"/>
              </a:ext>
            </a:extLst>
          </p:cNvPr>
          <p:cNvSpPr>
            <a:spLocks noGrp="1"/>
          </p:cNvSpPr>
          <p:nvPr>
            <p:ph type="title"/>
          </p:nvPr>
        </p:nvSpPr>
        <p:spPr/>
        <p:txBody>
          <a:bodyPr/>
          <a:lstStyle/>
          <a:p>
            <a:r>
              <a:rPr lang="en" altLang="zh-CN" dirty="0"/>
              <a:t>Q 1</a:t>
            </a:r>
            <a:endParaRPr kumimoji="1" lang="zh-CN" altLang="en-US" dirty="0"/>
          </a:p>
        </p:txBody>
      </p:sp>
      <p:sp>
        <p:nvSpPr>
          <p:cNvPr id="3" name="内容占位符 2">
            <a:extLst>
              <a:ext uri="{FF2B5EF4-FFF2-40B4-BE49-F238E27FC236}">
                <a16:creationId xmlns:a16="http://schemas.microsoft.com/office/drawing/2014/main" id="{3A98F16C-A1A3-B049-850E-2A7155274353}"/>
              </a:ext>
            </a:extLst>
          </p:cNvPr>
          <p:cNvSpPr>
            <a:spLocks noGrp="1"/>
          </p:cNvSpPr>
          <p:nvPr>
            <p:ph idx="1"/>
          </p:nvPr>
        </p:nvSpPr>
        <p:spPr/>
        <p:txBody>
          <a:bodyPr/>
          <a:lstStyle/>
          <a:p>
            <a:r>
              <a:rPr lang="en" altLang="zh-CN" dirty="0"/>
              <a:t>How many recursive calls are made to calculate A(2, </a:t>
            </a:r>
            <a:r>
              <a:rPr lang="en" altLang="zh-CN"/>
              <a:t>X)?</a:t>
            </a:r>
            <a:r>
              <a:rPr lang="en" altLang="zh-CN">
                <a:solidFill>
                  <a:srgbClr val="FF0000"/>
                </a:solidFill>
              </a:rPr>
              <a:t>(2 </a:t>
            </a:r>
            <a:r>
              <a:rPr lang="en" altLang="zh-CN" dirty="0">
                <a:solidFill>
                  <a:srgbClr val="FF0000"/>
                </a:solidFill>
              </a:rPr>
              <a:t>points)</a:t>
            </a:r>
          </a:p>
          <a:p>
            <a:endParaRPr kumimoji="1" lang="zh-CN" altLang="en-US" dirty="0"/>
          </a:p>
        </p:txBody>
      </p:sp>
      <p:sp>
        <p:nvSpPr>
          <p:cNvPr id="5" name="灯片编号占位符 4">
            <a:extLst>
              <a:ext uri="{FF2B5EF4-FFF2-40B4-BE49-F238E27FC236}">
                <a16:creationId xmlns:a16="http://schemas.microsoft.com/office/drawing/2014/main" id="{B9947214-D202-6647-9E96-754E81592613}"/>
              </a:ext>
            </a:extLst>
          </p:cNvPr>
          <p:cNvSpPr>
            <a:spLocks noGrp="1"/>
          </p:cNvSpPr>
          <p:nvPr>
            <p:ph type="sldNum" sz="quarter" idx="12"/>
          </p:nvPr>
        </p:nvSpPr>
        <p:spPr/>
        <p:txBody>
          <a:bodyPr/>
          <a:lstStyle/>
          <a:p>
            <a:pPr>
              <a:defRPr/>
            </a:pPr>
            <a:fld id="{BCD880DC-15D2-1F42-81FC-D61CB58F1A72}" type="slidenum">
              <a:rPr lang="en-US" altLang="zh-CN" smtClean="0"/>
              <a:pPr>
                <a:defRPr/>
              </a:pPr>
              <a:t>16</a:t>
            </a:fld>
            <a:endParaRPr lang="en-US" altLang="zh-CN"/>
          </a:p>
        </p:txBody>
      </p:sp>
      <p:graphicFrame>
        <p:nvGraphicFramePr>
          <p:cNvPr id="6" name="表格 5">
            <a:extLst>
              <a:ext uri="{FF2B5EF4-FFF2-40B4-BE49-F238E27FC236}">
                <a16:creationId xmlns:a16="http://schemas.microsoft.com/office/drawing/2014/main" id="{7C8DCD70-B2A6-C34F-9B97-1DD72C78537C}"/>
              </a:ext>
            </a:extLst>
          </p:cNvPr>
          <p:cNvGraphicFramePr>
            <a:graphicFrameLocks noGrp="1"/>
          </p:cNvGraphicFramePr>
          <p:nvPr>
            <p:extLst>
              <p:ext uri="{D42A27DB-BD31-4B8C-83A1-F6EECF244321}">
                <p14:modId xmlns:p14="http://schemas.microsoft.com/office/powerpoint/2010/main" val="1992403267"/>
              </p:ext>
            </p:extLst>
          </p:nvPr>
        </p:nvGraphicFramePr>
        <p:xfrm>
          <a:off x="1546859" y="3400214"/>
          <a:ext cx="6096000" cy="914400"/>
        </p:xfrm>
        <a:graphic>
          <a:graphicData uri="http://schemas.openxmlformats.org/drawingml/2006/table">
            <a:tbl>
              <a:tblPr firstRow="1" bandRow="1">
                <a:tableStyleId>{5940675A-B579-460E-94D1-54222C63F5DA}</a:tableStyleId>
              </a:tblPr>
              <a:tblGrid>
                <a:gridCol w="1947256">
                  <a:extLst>
                    <a:ext uri="{9D8B030D-6E8A-4147-A177-3AD203B41FA5}">
                      <a16:colId xmlns:a16="http://schemas.microsoft.com/office/drawing/2014/main" val="1780237682"/>
                    </a:ext>
                  </a:extLst>
                </a:gridCol>
                <a:gridCol w="4148744">
                  <a:extLst>
                    <a:ext uri="{9D8B030D-6E8A-4147-A177-3AD203B41FA5}">
                      <a16:colId xmlns:a16="http://schemas.microsoft.com/office/drawing/2014/main" val="1739798072"/>
                    </a:ext>
                  </a:extLst>
                </a:gridCol>
              </a:tblGrid>
              <a:tr h="457200">
                <a:tc>
                  <a:txBody>
                    <a:bodyPr/>
                    <a:lstStyle/>
                    <a:p>
                      <a:r>
                        <a:rPr lang="en-US" altLang="zh-CN" dirty="0"/>
                        <a:t>X=1</a:t>
                      </a:r>
                      <a:endParaRPr lang="zh-CN" altLang="en-US" dirty="0"/>
                    </a:p>
                  </a:txBody>
                  <a:tcPr/>
                </a:tc>
                <a:tc>
                  <a:txBody>
                    <a:bodyPr/>
                    <a:lstStyle/>
                    <a:p>
                      <a:r>
                        <a:rPr lang="en" altLang="zh-CN" dirty="0"/>
                        <a:t>Recursive calls =</a:t>
                      </a:r>
                      <a:endParaRPr lang="zh-CN" altLang="en-US" dirty="0"/>
                    </a:p>
                  </a:txBody>
                  <a:tcPr/>
                </a:tc>
                <a:extLst>
                  <a:ext uri="{0D108BD9-81ED-4DB2-BD59-A6C34878D82A}">
                    <a16:rowId xmlns:a16="http://schemas.microsoft.com/office/drawing/2014/main" val="1692124138"/>
                  </a:ext>
                </a:extLst>
              </a:tr>
              <a:tr h="457200">
                <a:tc>
                  <a:txBody>
                    <a:bodyPr/>
                    <a:lstStyle/>
                    <a:p>
                      <a:r>
                        <a:rPr lang="en-US" altLang="zh-CN" dirty="0"/>
                        <a:t>X=2</a:t>
                      </a:r>
                      <a:endParaRPr lang="zh-CN" altLang="en-US" dirty="0"/>
                    </a:p>
                  </a:txBody>
                  <a:tcPr/>
                </a:tc>
                <a:tc>
                  <a:txBody>
                    <a:bodyPr/>
                    <a:lstStyle/>
                    <a:p>
                      <a:r>
                        <a:rPr lang="en" altLang="zh-CN" dirty="0"/>
                        <a:t>Recursive calls =</a:t>
                      </a:r>
                      <a:endParaRPr lang="zh-CN" altLang="en-US" dirty="0"/>
                    </a:p>
                  </a:txBody>
                  <a:tcPr/>
                </a:tc>
                <a:extLst>
                  <a:ext uri="{0D108BD9-81ED-4DB2-BD59-A6C34878D82A}">
                    <a16:rowId xmlns:a16="http://schemas.microsoft.com/office/drawing/2014/main" val="1743765065"/>
                  </a:ext>
                </a:extLst>
              </a:tr>
            </a:tbl>
          </a:graphicData>
        </a:graphic>
      </p:graphicFrame>
    </p:spTree>
    <p:extLst>
      <p:ext uri="{BB962C8B-B14F-4D97-AF65-F5344CB8AC3E}">
        <p14:creationId xmlns:p14="http://schemas.microsoft.com/office/powerpoint/2010/main" val="240303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F2638-DA6F-D243-8D84-319B0B66136D}"/>
              </a:ext>
            </a:extLst>
          </p:cNvPr>
          <p:cNvSpPr>
            <a:spLocks noGrp="1"/>
          </p:cNvSpPr>
          <p:nvPr>
            <p:ph type="title"/>
          </p:nvPr>
        </p:nvSpPr>
        <p:spPr/>
        <p:txBody>
          <a:bodyPr/>
          <a:lstStyle/>
          <a:p>
            <a:r>
              <a:rPr kumimoji="1" lang="en-US" altLang="zh-CN" dirty="0"/>
              <a:t>Q2</a:t>
            </a:r>
            <a:endParaRPr kumimoji="1" lang="zh-CN" altLang="en-US" dirty="0"/>
          </a:p>
        </p:txBody>
      </p:sp>
      <p:sp>
        <p:nvSpPr>
          <p:cNvPr id="3" name="内容占位符 2">
            <a:extLst>
              <a:ext uri="{FF2B5EF4-FFF2-40B4-BE49-F238E27FC236}">
                <a16:creationId xmlns:a16="http://schemas.microsoft.com/office/drawing/2014/main" id="{4D55631F-B725-634C-9C10-498DF33E19DA}"/>
              </a:ext>
            </a:extLst>
          </p:cNvPr>
          <p:cNvSpPr>
            <a:spLocks noGrp="1"/>
          </p:cNvSpPr>
          <p:nvPr>
            <p:ph idx="1"/>
          </p:nvPr>
        </p:nvSpPr>
        <p:spPr/>
        <p:txBody>
          <a:bodyPr/>
          <a:lstStyle/>
          <a:p>
            <a:r>
              <a:rPr lang="en" altLang="zh-CN" dirty="0"/>
              <a:t>Every time a recursive call is made, the stack grows. By how many bytes per call?</a:t>
            </a:r>
            <a:r>
              <a:rPr lang="en" altLang="zh-CN" dirty="0">
                <a:solidFill>
                  <a:srgbClr val="FF0000"/>
                </a:solidFill>
              </a:rPr>
              <a:t>(1 points)</a:t>
            </a:r>
            <a:endParaRPr kumimoji="1" lang="zh-CN" altLang="en-US" dirty="0">
              <a:solidFill>
                <a:srgbClr val="FF0000"/>
              </a:solidFill>
            </a:endParaRPr>
          </a:p>
        </p:txBody>
      </p:sp>
      <p:sp>
        <p:nvSpPr>
          <p:cNvPr id="5" name="灯片编号占位符 4">
            <a:extLst>
              <a:ext uri="{FF2B5EF4-FFF2-40B4-BE49-F238E27FC236}">
                <a16:creationId xmlns:a16="http://schemas.microsoft.com/office/drawing/2014/main" id="{CB200FC2-9203-6941-9B90-FF859C393430}"/>
              </a:ext>
            </a:extLst>
          </p:cNvPr>
          <p:cNvSpPr>
            <a:spLocks noGrp="1"/>
          </p:cNvSpPr>
          <p:nvPr>
            <p:ph type="sldNum" sz="quarter" idx="12"/>
          </p:nvPr>
        </p:nvSpPr>
        <p:spPr/>
        <p:txBody>
          <a:bodyPr/>
          <a:lstStyle/>
          <a:p>
            <a:pPr>
              <a:defRPr/>
            </a:pPr>
            <a:fld id="{BCD880DC-15D2-1F42-81FC-D61CB58F1A72}" type="slidenum">
              <a:rPr lang="en-US" altLang="zh-CN" smtClean="0"/>
              <a:pPr>
                <a:defRPr/>
              </a:pPr>
              <a:t>17</a:t>
            </a:fld>
            <a:endParaRPr lang="en-US" altLang="zh-CN"/>
          </a:p>
        </p:txBody>
      </p:sp>
      <p:graphicFrame>
        <p:nvGraphicFramePr>
          <p:cNvPr id="6" name="表格 5">
            <a:extLst>
              <a:ext uri="{FF2B5EF4-FFF2-40B4-BE49-F238E27FC236}">
                <a16:creationId xmlns:a16="http://schemas.microsoft.com/office/drawing/2014/main" id="{7BB23E63-3F52-184F-A0B7-BEBA97EF7BCA}"/>
              </a:ext>
            </a:extLst>
          </p:cNvPr>
          <p:cNvGraphicFramePr>
            <a:graphicFrameLocks noGrp="1"/>
          </p:cNvGraphicFramePr>
          <p:nvPr>
            <p:extLst>
              <p:ext uri="{D42A27DB-BD31-4B8C-83A1-F6EECF244321}">
                <p14:modId xmlns:p14="http://schemas.microsoft.com/office/powerpoint/2010/main" val="4206497885"/>
              </p:ext>
            </p:extLst>
          </p:nvPr>
        </p:nvGraphicFramePr>
        <p:xfrm>
          <a:off x="2520487" y="3505200"/>
          <a:ext cx="4148744" cy="457200"/>
        </p:xfrm>
        <a:graphic>
          <a:graphicData uri="http://schemas.openxmlformats.org/drawingml/2006/table">
            <a:tbl>
              <a:tblPr firstRow="1" bandRow="1">
                <a:tableStyleId>{5940675A-B579-460E-94D1-54222C63F5DA}</a:tableStyleId>
              </a:tblPr>
              <a:tblGrid>
                <a:gridCol w="4148744">
                  <a:extLst>
                    <a:ext uri="{9D8B030D-6E8A-4147-A177-3AD203B41FA5}">
                      <a16:colId xmlns:a16="http://schemas.microsoft.com/office/drawing/2014/main" val="1739798072"/>
                    </a:ext>
                  </a:extLst>
                </a:gridCol>
              </a:tblGrid>
              <a:tr h="457200">
                <a:tc>
                  <a:txBody>
                    <a:bodyPr/>
                    <a:lstStyle/>
                    <a:p>
                      <a:endParaRPr lang="zh-CN" altLang="en-US" dirty="0"/>
                    </a:p>
                  </a:txBody>
                  <a:tcPr/>
                </a:tc>
                <a:extLst>
                  <a:ext uri="{0D108BD9-81ED-4DB2-BD59-A6C34878D82A}">
                    <a16:rowId xmlns:a16="http://schemas.microsoft.com/office/drawing/2014/main" val="1692124138"/>
                  </a:ext>
                </a:extLst>
              </a:tr>
            </a:tbl>
          </a:graphicData>
        </a:graphic>
      </p:graphicFrame>
    </p:spTree>
    <p:extLst>
      <p:ext uri="{BB962C8B-B14F-4D97-AF65-F5344CB8AC3E}">
        <p14:creationId xmlns:p14="http://schemas.microsoft.com/office/powerpoint/2010/main" val="224709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361B41-E28C-C74B-8A1B-6F54148F8A1A}"/>
              </a:ext>
            </a:extLst>
          </p:cNvPr>
          <p:cNvSpPr>
            <a:spLocks noGrp="1"/>
          </p:cNvSpPr>
          <p:nvPr>
            <p:ph idx="1"/>
          </p:nvPr>
        </p:nvSpPr>
        <p:spPr/>
        <p:txBody>
          <a:bodyPr/>
          <a:lstStyle/>
          <a:p>
            <a:r>
              <a:rPr kumimoji="1" lang="en-US" altLang="zh-CN" dirty="0"/>
              <a:t>Please answer all these questions in a sperate .doc file</a:t>
            </a:r>
          </a:p>
          <a:p>
            <a:endParaRPr kumimoji="1" lang="en-US" altLang="zh-CN" dirty="0"/>
          </a:p>
          <a:p>
            <a:r>
              <a:rPr kumimoji="1" lang="en-US" altLang="zh-CN" dirty="0"/>
              <a:t>Due: Next Friday</a:t>
            </a:r>
            <a:endParaRPr lang="en" altLang="zh-CN" dirty="0"/>
          </a:p>
          <a:p>
            <a:endParaRPr kumimoji="1" lang="zh-CN" altLang="en-US" dirty="0"/>
          </a:p>
        </p:txBody>
      </p:sp>
      <p:sp>
        <p:nvSpPr>
          <p:cNvPr id="5" name="灯片编号占位符 4">
            <a:extLst>
              <a:ext uri="{FF2B5EF4-FFF2-40B4-BE49-F238E27FC236}">
                <a16:creationId xmlns:a16="http://schemas.microsoft.com/office/drawing/2014/main" id="{062EB5E8-369F-8F40-95D8-2A571DC8EDF5}"/>
              </a:ext>
            </a:extLst>
          </p:cNvPr>
          <p:cNvSpPr>
            <a:spLocks noGrp="1"/>
          </p:cNvSpPr>
          <p:nvPr>
            <p:ph type="sldNum" sz="quarter" idx="12"/>
          </p:nvPr>
        </p:nvSpPr>
        <p:spPr/>
        <p:txBody>
          <a:bodyPr/>
          <a:lstStyle/>
          <a:p>
            <a:pPr>
              <a:defRPr/>
            </a:pPr>
            <a:fld id="{BCD880DC-15D2-1F42-81FC-D61CB58F1A72}" type="slidenum">
              <a:rPr lang="en-US" altLang="zh-CN" smtClean="0"/>
              <a:pPr>
                <a:defRPr/>
              </a:pPr>
              <a:t>18</a:t>
            </a:fld>
            <a:endParaRPr lang="en-US" altLang="zh-CN"/>
          </a:p>
        </p:txBody>
      </p:sp>
    </p:spTree>
    <p:extLst>
      <p:ext uri="{BB962C8B-B14F-4D97-AF65-F5344CB8AC3E}">
        <p14:creationId xmlns:p14="http://schemas.microsoft.com/office/powerpoint/2010/main" val="19219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C2950-5A2C-8840-9B26-7C7FC106B68B}"/>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内容占位符 2">
            <a:extLst>
              <a:ext uri="{FF2B5EF4-FFF2-40B4-BE49-F238E27FC236}">
                <a16:creationId xmlns:a16="http://schemas.microsoft.com/office/drawing/2014/main" id="{44010BC7-E01B-3E4E-8F71-0CE6894B45CD}"/>
              </a:ext>
            </a:extLst>
          </p:cNvPr>
          <p:cNvSpPr>
            <a:spLocks noGrp="1"/>
          </p:cNvSpPr>
          <p:nvPr>
            <p:ph idx="1"/>
          </p:nvPr>
        </p:nvSpPr>
        <p:spPr/>
        <p:txBody>
          <a:bodyPr/>
          <a:lstStyle/>
          <a:p>
            <a:pPr marL="0" indent="0">
              <a:buNone/>
            </a:pPr>
            <a:r>
              <a:rPr lang="en" altLang="zh-CN" dirty="0"/>
              <a:t>After this lab you will know: </a:t>
            </a:r>
          </a:p>
          <a:p>
            <a:r>
              <a:rPr lang="en" altLang="zh-CN" dirty="0"/>
              <a:t>• know how the MIPS integer registers are used </a:t>
            </a:r>
          </a:p>
          <a:p>
            <a:r>
              <a:rPr lang="en" altLang="zh-CN" dirty="0"/>
              <a:t>• be able to write procedures in MIPS assembly language</a:t>
            </a:r>
          </a:p>
        </p:txBody>
      </p:sp>
      <p:sp>
        <p:nvSpPr>
          <p:cNvPr id="5" name="灯片编号占位符 4">
            <a:extLst>
              <a:ext uri="{FF2B5EF4-FFF2-40B4-BE49-F238E27FC236}">
                <a16:creationId xmlns:a16="http://schemas.microsoft.com/office/drawing/2014/main" id="{6BDD417E-DD43-C145-AC6F-1E4AB62E8772}"/>
              </a:ext>
            </a:extLst>
          </p:cNvPr>
          <p:cNvSpPr>
            <a:spLocks noGrp="1"/>
          </p:cNvSpPr>
          <p:nvPr>
            <p:ph type="sldNum" sz="quarter" idx="12"/>
          </p:nvPr>
        </p:nvSpPr>
        <p:spPr/>
        <p:txBody>
          <a:bodyPr/>
          <a:lstStyle/>
          <a:p>
            <a:pPr>
              <a:defRPr/>
            </a:pPr>
            <a:fld id="{BCD880DC-15D2-1F42-81FC-D61CB58F1A72}" type="slidenum">
              <a:rPr lang="en-US" altLang="zh-CN" smtClean="0"/>
              <a:pPr>
                <a:defRPr/>
              </a:pPr>
              <a:t>2</a:t>
            </a:fld>
            <a:endParaRPr lang="en-US" altLang="zh-CN"/>
          </a:p>
        </p:txBody>
      </p:sp>
    </p:spTree>
    <p:extLst>
      <p:ext uri="{BB962C8B-B14F-4D97-AF65-F5344CB8AC3E}">
        <p14:creationId xmlns:p14="http://schemas.microsoft.com/office/powerpoint/2010/main" val="11998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063E6-6EF0-3545-A1D4-ED068851D6A2}"/>
              </a:ext>
            </a:extLst>
          </p:cNvPr>
          <p:cNvSpPr>
            <a:spLocks noGrp="1"/>
          </p:cNvSpPr>
          <p:nvPr>
            <p:ph type="title"/>
          </p:nvPr>
        </p:nvSpPr>
        <p:spPr/>
        <p:txBody>
          <a:bodyPr/>
          <a:lstStyle/>
          <a:p>
            <a:r>
              <a:rPr lang="en" altLang="zh-CN" dirty="0"/>
              <a:t>Parameter passing</a:t>
            </a:r>
            <a:endParaRPr kumimoji="1" lang="zh-CN" altLang="en-US" dirty="0"/>
          </a:p>
        </p:txBody>
      </p:sp>
      <p:sp>
        <p:nvSpPr>
          <p:cNvPr id="3" name="内容占位符 2">
            <a:extLst>
              <a:ext uri="{FF2B5EF4-FFF2-40B4-BE49-F238E27FC236}">
                <a16:creationId xmlns:a16="http://schemas.microsoft.com/office/drawing/2014/main" id="{3701DECC-EAC4-1443-B82A-414843177837}"/>
              </a:ext>
            </a:extLst>
          </p:cNvPr>
          <p:cNvSpPr>
            <a:spLocks noGrp="1"/>
          </p:cNvSpPr>
          <p:nvPr>
            <p:ph idx="1"/>
          </p:nvPr>
        </p:nvSpPr>
        <p:spPr/>
        <p:txBody>
          <a:bodyPr>
            <a:normAutofit/>
          </a:bodyPr>
          <a:lstStyle/>
          <a:p>
            <a:r>
              <a:rPr lang="en" altLang="zh-CN" dirty="0"/>
              <a:t>There are two ways to pass parameters to a procedure </a:t>
            </a:r>
          </a:p>
          <a:p>
            <a:r>
              <a:rPr lang="en" altLang="zh-CN" dirty="0"/>
              <a:t>• in registers </a:t>
            </a:r>
          </a:p>
          <a:p>
            <a:r>
              <a:rPr lang="en" altLang="zh-CN" dirty="0"/>
              <a:t>• on the stack</a:t>
            </a:r>
          </a:p>
          <a:p>
            <a:r>
              <a:rPr lang="en" altLang="zh-CN" dirty="0"/>
              <a:t>The MIPS register-use convention specifies the first four parameters to a procedure will be passed in registers ($a0 through $a3), and the remaining on the stack. </a:t>
            </a:r>
          </a:p>
          <a:p>
            <a:r>
              <a:rPr lang="en" altLang="zh-CN" dirty="0"/>
              <a:t>Passing parameters in registers is efficient since it avoids memory accesses. If the procedure calls another procedure, then those registers who contain a parameter need to be saved in stack ($a0 to $a3 are not preserved across procedure calls). </a:t>
            </a:r>
            <a:endParaRPr kumimoji="1" lang="en" altLang="zh-CN" dirty="0"/>
          </a:p>
        </p:txBody>
      </p:sp>
      <p:sp>
        <p:nvSpPr>
          <p:cNvPr id="5" name="灯片编号占位符 4">
            <a:extLst>
              <a:ext uri="{FF2B5EF4-FFF2-40B4-BE49-F238E27FC236}">
                <a16:creationId xmlns:a16="http://schemas.microsoft.com/office/drawing/2014/main" id="{B7279DC4-7E50-2A4B-8FDF-2CA588FA01DA}"/>
              </a:ext>
            </a:extLst>
          </p:cNvPr>
          <p:cNvSpPr>
            <a:spLocks noGrp="1"/>
          </p:cNvSpPr>
          <p:nvPr>
            <p:ph type="sldNum" sz="quarter" idx="12"/>
          </p:nvPr>
        </p:nvSpPr>
        <p:spPr/>
        <p:txBody>
          <a:bodyPr/>
          <a:lstStyle/>
          <a:p>
            <a:pPr>
              <a:defRPr/>
            </a:pPr>
            <a:fld id="{BCD880DC-15D2-1F42-81FC-D61CB58F1A72}" type="slidenum">
              <a:rPr lang="en-US" altLang="zh-CN" smtClean="0"/>
              <a:pPr>
                <a:defRPr/>
              </a:pPr>
              <a:t>3</a:t>
            </a:fld>
            <a:endParaRPr lang="en-US" altLang="zh-CN"/>
          </a:p>
        </p:txBody>
      </p:sp>
    </p:spTree>
    <p:extLst>
      <p:ext uri="{BB962C8B-B14F-4D97-AF65-F5344CB8AC3E}">
        <p14:creationId xmlns:p14="http://schemas.microsoft.com/office/powerpoint/2010/main" val="134495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406B4-D7D4-DE4B-B97E-FC73CB32182B}"/>
              </a:ext>
            </a:extLst>
          </p:cNvPr>
          <p:cNvSpPr>
            <a:spLocks noGrp="1"/>
          </p:cNvSpPr>
          <p:nvPr>
            <p:ph type="title"/>
          </p:nvPr>
        </p:nvSpPr>
        <p:spPr/>
        <p:txBody>
          <a:bodyPr/>
          <a:lstStyle/>
          <a:p>
            <a:r>
              <a:rPr lang="en" altLang="zh-CN" dirty="0"/>
              <a:t>Calling a procedure</a:t>
            </a:r>
            <a:endParaRPr kumimoji="1" lang="zh-CN" altLang="en-US" dirty="0"/>
          </a:p>
        </p:txBody>
      </p:sp>
      <p:sp>
        <p:nvSpPr>
          <p:cNvPr id="3" name="内容占位符 2">
            <a:extLst>
              <a:ext uri="{FF2B5EF4-FFF2-40B4-BE49-F238E27FC236}">
                <a16:creationId xmlns:a16="http://schemas.microsoft.com/office/drawing/2014/main" id="{B7068DB6-AE31-0C4B-8D32-444D68017C31}"/>
              </a:ext>
            </a:extLst>
          </p:cNvPr>
          <p:cNvSpPr>
            <a:spLocks noGrp="1"/>
          </p:cNvSpPr>
          <p:nvPr>
            <p:ph idx="1"/>
          </p:nvPr>
        </p:nvSpPr>
        <p:spPr/>
        <p:txBody>
          <a:bodyPr>
            <a:normAutofit/>
          </a:bodyPr>
          <a:lstStyle/>
          <a:p>
            <a:r>
              <a:rPr lang="en" altLang="zh-CN" dirty="0"/>
              <a:t>The </a:t>
            </a:r>
            <a:r>
              <a:rPr lang="en" altLang="zh-CN" dirty="0">
                <a:solidFill>
                  <a:srgbClr val="FF0000"/>
                </a:solidFill>
              </a:rPr>
              <a:t>caller</a:t>
            </a:r>
            <a:r>
              <a:rPr lang="en" altLang="zh-CN" dirty="0"/>
              <a:t> does the following before calling a procedure </a:t>
            </a:r>
          </a:p>
          <a:p>
            <a:r>
              <a:rPr lang="en" altLang="zh-CN" dirty="0"/>
              <a:t>• Save any registers that are not preserved across procedure calls ($a0 - $a3 and $t0 - $t9), and which the caller expects to use after the call. </a:t>
            </a:r>
          </a:p>
          <a:p>
            <a:r>
              <a:rPr lang="en" altLang="zh-CN" dirty="0"/>
              <a:t>• Pass parameters. The first four are passed in registers $a0 through $a3. Any remaining parameters are passed on the stack. </a:t>
            </a:r>
          </a:p>
          <a:p>
            <a:r>
              <a:rPr lang="en" altLang="zh-CN" dirty="0"/>
              <a:t>• Jump to the procedure by executing a </a:t>
            </a:r>
            <a:r>
              <a:rPr lang="en" altLang="zh-CN" dirty="0" err="1"/>
              <a:t>jal</a:t>
            </a:r>
            <a:r>
              <a:rPr lang="en" altLang="zh-CN" dirty="0"/>
              <a:t>. </a:t>
            </a:r>
          </a:p>
          <a:p>
            <a:r>
              <a:rPr lang="en" altLang="zh-CN" dirty="0"/>
              <a:t>• After the call, adjust $</a:t>
            </a:r>
            <a:r>
              <a:rPr lang="en" altLang="zh-CN" dirty="0" err="1"/>
              <a:t>sp</a:t>
            </a:r>
            <a:r>
              <a:rPr lang="en" altLang="zh-CN" dirty="0"/>
              <a:t> as to point above the the arguments passed on the stack (this is like a pop except that nothing is read from the stack).</a:t>
            </a:r>
          </a:p>
          <a:p>
            <a:pPr marL="0" indent="0">
              <a:buNone/>
            </a:pPr>
            <a:endParaRPr lang="en" altLang="zh-CN" dirty="0"/>
          </a:p>
        </p:txBody>
      </p:sp>
      <p:sp>
        <p:nvSpPr>
          <p:cNvPr id="5" name="灯片编号占位符 4">
            <a:extLst>
              <a:ext uri="{FF2B5EF4-FFF2-40B4-BE49-F238E27FC236}">
                <a16:creationId xmlns:a16="http://schemas.microsoft.com/office/drawing/2014/main" id="{9BE4DD3B-FC2C-C541-8E1A-414D5D06138A}"/>
              </a:ext>
            </a:extLst>
          </p:cNvPr>
          <p:cNvSpPr>
            <a:spLocks noGrp="1"/>
          </p:cNvSpPr>
          <p:nvPr>
            <p:ph type="sldNum" sz="quarter" idx="12"/>
          </p:nvPr>
        </p:nvSpPr>
        <p:spPr/>
        <p:txBody>
          <a:bodyPr/>
          <a:lstStyle/>
          <a:p>
            <a:pPr>
              <a:defRPr/>
            </a:pPr>
            <a:fld id="{BCD880DC-15D2-1F42-81FC-D61CB58F1A72}" type="slidenum">
              <a:rPr lang="en-US" altLang="zh-CN" smtClean="0"/>
              <a:pPr>
                <a:defRPr/>
              </a:pPr>
              <a:t>4</a:t>
            </a:fld>
            <a:endParaRPr lang="en-US" altLang="zh-CN"/>
          </a:p>
        </p:txBody>
      </p:sp>
    </p:spTree>
    <p:extLst>
      <p:ext uri="{BB962C8B-B14F-4D97-AF65-F5344CB8AC3E}">
        <p14:creationId xmlns:p14="http://schemas.microsoft.com/office/powerpoint/2010/main" val="273052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406B4-D7D4-DE4B-B97E-FC73CB32182B}"/>
              </a:ext>
            </a:extLst>
          </p:cNvPr>
          <p:cNvSpPr>
            <a:spLocks noGrp="1"/>
          </p:cNvSpPr>
          <p:nvPr>
            <p:ph type="title"/>
          </p:nvPr>
        </p:nvSpPr>
        <p:spPr/>
        <p:txBody>
          <a:bodyPr/>
          <a:lstStyle/>
          <a:p>
            <a:r>
              <a:rPr lang="en" altLang="zh-CN" dirty="0"/>
              <a:t>Calling a procedure – cont.</a:t>
            </a:r>
            <a:endParaRPr kumimoji="1" lang="zh-CN" altLang="en-US" dirty="0"/>
          </a:p>
        </p:txBody>
      </p:sp>
      <p:sp>
        <p:nvSpPr>
          <p:cNvPr id="3" name="内容占位符 2">
            <a:extLst>
              <a:ext uri="{FF2B5EF4-FFF2-40B4-BE49-F238E27FC236}">
                <a16:creationId xmlns:a16="http://schemas.microsoft.com/office/drawing/2014/main" id="{B7068DB6-AE31-0C4B-8D32-444D68017C31}"/>
              </a:ext>
            </a:extLst>
          </p:cNvPr>
          <p:cNvSpPr>
            <a:spLocks noGrp="1"/>
          </p:cNvSpPr>
          <p:nvPr>
            <p:ph idx="1"/>
          </p:nvPr>
        </p:nvSpPr>
        <p:spPr/>
        <p:txBody>
          <a:bodyPr>
            <a:normAutofit/>
          </a:bodyPr>
          <a:lstStyle/>
          <a:p>
            <a:r>
              <a:rPr lang="en" altLang="zh-CN" dirty="0"/>
              <a:t>The </a:t>
            </a:r>
            <a:r>
              <a:rPr lang="en" altLang="zh-CN" dirty="0" err="1">
                <a:solidFill>
                  <a:srgbClr val="FF0000"/>
                </a:solidFill>
              </a:rPr>
              <a:t>callee</a:t>
            </a:r>
            <a:r>
              <a:rPr lang="en" altLang="zh-CN" dirty="0"/>
              <a:t> does </a:t>
            </a:r>
          </a:p>
          <a:p>
            <a:r>
              <a:rPr lang="en" altLang="zh-CN" dirty="0"/>
              <a:t>• Save $ra if the procedure will call another procedure </a:t>
            </a:r>
          </a:p>
          <a:p>
            <a:r>
              <a:rPr lang="en" altLang="zh-CN" dirty="0"/>
              <a:t>• Save any of the registers $s0 - $s8 which the procedure modifies </a:t>
            </a:r>
          </a:p>
          <a:p>
            <a:r>
              <a:rPr lang="en" altLang="zh-CN" dirty="0"/>
              <a:t>• Some work </a:t>
            </a:r>
          </a:p>
          <a:p>
            <a:r>
              <a:rPr lang="en" altLang="zh-CN" dirty="0"/>
              <a:t>• If the procedure returns a value, then place it in $v0 </a:t>
            </a:r>
          </a:p>
          <a:p>
            <a:r>
              <a:rPr lang="en" altLang="zh-CN" dirty="0"/>
              <a:t>• Restore all saved registers (pop them from the stack) </a:t>
            </a:r>
          </a:p>
          <a:p>
            <a:r>
              <a:rPr lang="en" altLang="zh-CN" dirty="0"/>
              <a:t>• Return by executing </a:t>
            </a:r>
            <a:r>
              <a:rPr lang="en" altLang="zh-CN" dirty="0" err="1"/>
              <a:t>jr</a:t>
            </a:r>
            <a:r>
              <a:rPr lang="en" altLang="zh-CN" dirty="0"/>
              <a:t> $ra</a:t>
            </a:r>
          </a:p>
          <a:p>
            <a:endParaRPr lang="en" altLang="zh-CN" dirty="0"/>
          </a:p>
          <a:p>
            <a:r>
              <a:rPr lang="en" altLang="zh-CN" dirty="0"/>
              <a:t>We will illustrate these through the recursive procedure example </a:t>
            </a:r>
          </a:p>
        </p:txBody>
      </p:sp>
      <p:sp>
        <p:nvSpPr>
          <p:cNvPr id="5" name="灯片编号占位符 4">
            <a:extLst>
              <a:ext uri="{FF2B5EF4-FFF2-40B4-BE49-F238E27FC236}">
                <a16:creationId xmlns:a16="http://schemas.microsoft.com/office/drawing/2014/main" id="{9BE4DD3B-FC2C-C541-8E1A-414D5D06138A}"/>
              </a:ext>
            </a:extLst>
          </p:cNvPr>
          <p:cNvSpPr>
            <a:spLocks noGrp="1"/>
          </p:cNvSpPr>
          <p:nvPr>
            <p:ph type="sldNum" sz="quarter" idx="12"/>
          </p:nvPr>
        </p:nvSpPr>
        <p:spPr/>
        <p:txBody>
          <a:bodyPr/>
          <a:lstStyle/>
          <a:p>
            <a:pPr>
              <a:defRPr/>
            </a:pPr>
            <a:fld id="{BCD880DC-15D2-1F42-81FC-D61CB58F1A72}" type="slidenum">
              <a:rPr lang="en-US" altLang="zh-CN" smtClean="0"/>
              <a:pPr>
                <a:defRPr/>
              </a:pPr>
              <a:t>5</a:t>
            </a:fld>
            <a:endParaRPr lang="en-US" altLang="zh-CN"/>
          </a:p>
        </p:txBody>
      </p:sp>
    </p:spTree>
    <p:extLst>
      <p:ext uri="{BB962C8B-B14F-4D97-AF65-F5344CB8AC3E}">
        <p14:creationId xmlns:p14="http://schemas.microsoft.com/office/powerpoint/2010/main" val="368063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E9EB4-2EAF-2C4B-BF23-20A125D80D47}"/>
              </a:ext>
            </a:extLst>
          </p:cNvPr>
          <p:cNvSpPr>
            <a:spLocks noGrp="1"/>
          </p:cNvSpPr>
          <p:nvPr>
            <p:ph type="title"/>
          </p:nvPr>
        </p:nvSpPr>
        <p:spPr/>
        <p:txBody>
          <a:bodyPr/>
          <a:lstStyle/>
          <a:p>
            <a:r>
              <a:rPr lang="en" altLang="zh-CN" dirty="0"/>
              <a:t>Recursive Procedures</a:t>
            </a:r>
            <a:endParaRPr kumimoji="1" lang="zh-CN" altLang="en-US" dirty="0"/>
          </a:p>
        </p:txBody>
      </p:sp>
      <p:sp>
        <p:nvSpPr>
          <p:cNvPr id="3" name="内容占位符 2">
            <a:extLst>
              <a:ext uri="{FF2B5EF4-FFF2-40B4-BE49-F238E27FC236}">
                <a16:creationId xmlns:a16="http://schemas.microsoft.com/office/drawing/2014/main" id="{AE0E521F-BB6D-7943-B1FD-A92EB47D39C3}"/>
              </a:ext>
            </a:extLst>
          </p:cNvPr>
          <p:cNvSpPr>
            <a:spLocks noGrp="1"/>
          </p:cNvSpPr>
          <p:nvPr>
            <p:ph idx="1"/>
          </p:nvPr>
        </p:nvSpPr>
        <p:spPr>
          <a:xfrm>
            <a:off x="822959" y="1845734"/>
            <a:ext cx="7543801" cy="4402666"/>
          </a:xfrm>
        </p:spPr>
        <p:txBody>
          <a:bodyPr>
            <a:normAutofit/>
          </a:bodyPr>
          <a:lstStyle/>
          <a:p>
            <a:pPr algn="just"/>
            <a:r>
              <a:rPr lang="en" altLang="zh-CN" dirty="0"/>
              <a:t>A recursive procedure call is a nested call where the procedure calls itself. Yet a recursive procedure can not call itself always, or it would never stop. Therefore we must keep in mind that an essential ingredient of any recursive procedure is the termination condition. The termination condition specifies when the procedure can cease to call itself. Another point to make is that the procedure calls itself every time with different arguments (parameters) or else the computation never stops.</a:t>
            </a:r>
          </a:p>
          <a:p>
            <a:r>
              <a:rPr lang="en" altLang="zh-CN" dirty="0"/>
              <a:t>The most often cited function to be computed in a recursive way is the factorial. Its inductive definition </a:t>
            </a:r>
          </a:p>
          <a:p>
            <a:r>
              <a:rPr lang="en" altLang="zh-CN" dirty="0"/>
              <a:t>• Basis: 0! = 1</a:t>
            </a:r>
          </a:p>
          <a:p>
            <a:r>
              <a:rPr lang="en" altLang="zh-CN" dirty="0"/>
              <a:t>• Induction: N! = (N-1)! * N, for N ≥ 1 </a:t>
            </a:r>
          </a:p>
          <a:p>
            <a:r>
              <a:rPr lang="en" altLang="zh-CN" dirty="0"/>
              <a:t>can be easily translated in a recursive program</a:t>
            </a:r>
            <a:endParaRPr kumimoji="1" lang="zh-CN" altLang="en-US" dirty="0"/>
          </a:p>
        </p:txBody>
      </p:sp>
      <p:sp>
        <p:nvSpPr>
          <p:cNvPr id="5" name="灯片编号占位符 4">
            <a:extLst>
              <a:ext uri="{FF2B5EF4-FFF2-40B4-BE49-F238E27FC236}">
                <a16:creationId xmlns:a16="http://schemas.microsoft.com/office/drawing/2014/main" id="{8A5F3960-E26F-CF43-8EA8-1B2FF79D5452}"/>
              </a:ext>
            </a:extLst>
          </p:cNvPr>
          <p:cNvSpPr>
            <a:spLocks noGrp="1"/>
          </p:cNvSpPr>
          <p:nvPr>
            <p:ph type="sldNum" sz="quarter" idx="12"/>
          </p:nvPr>
        </p:nvSpPr>
        <p:spPr/>
        <p:txBody>
          <a:bodyPr/>
          <a:lstStyle/>
          <a:p>
            <a:pPr>
              <a:defRPr/>
            </a:pPr>
            <a:fld id="{BCD880DC-15D2-1F42-81FC-D61CB58F1A72}" type="slidenum">
              <a:rPr lang="en-US" altLang="zh-CN" smtClean="0"/>
              <a:pPr>
                <a:defRPr/>
              </a:pPr>
              <a:t>6</a:t>
            </a:fld>
            <a:endParaRPr lang="en-US" altLang="zh-CN"/>
          </a:p>
        </p:txBody>
      </p:sp>
    </p:spTree>
    <p:extLst>
      <p:ext uri="{BB962C8B-B14F-4D97-AF65-F5344CB8AC3E}">
        <p14:creationId xmlns:p14="http://schemas.microsoft.com/office/powerpoint/2010/main" val="183960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ED824-DA9E-764D-9E4E-B9B81107E71F}"/>
              </a:ext>
            </a:extLst>
          </p:cNvPr>
          <p:cNvSpPr>
            <a:spLocks noGrp="1"/>
          </p:cNvSpPr>
          <p:nvPr>
            <p:ph type="title"/>
          </p:nvPr>
        </p:nvSpPr>
        <p:spPr/>
        <p:txBody>
          <a:bodyPr/>
          <a:lstStyle/>
          <a:p>
            <a:r>
              <a:rPr lang="en" altLang="zh-CN" dirty="0"/>
              <a:t>factorial</a:t>
            </a:r>
            <a:endParaRPr kumimoji="1" lang="zh-CN" altLang="en-US" dirty="0"/>
          </a:p>
        </p:txBody>
      </p:sp>
      <p:sp>
        <p:nvSpPr>
          <p:cNvPr id="5" name="灯片编号占位符 4">
            <a:extLst>
              <a:ext uri="{FF2B5EF4-FFF2-40B4-BE49-F238E27FC236}">
                <a16:creationId xmlns:a16="http://schemas.microsoft.com/office/drawing/2014/main" id="{0F033F68-253F-C64B-AF35-AB316E255AE6}"/>
              </a:ext>
            </a:extLst>
          </p:cNvPr>
          <p:cNvSpPr>
            <a:spLocks noGrp="1"/>
          </p:cNvSpPr>
          <p:nvPr>
            <p:ph type="sldNum" sz="quarter" idx="12"/>
          </p:nvPr>
        </p:nvSpPr>
        <p:spPr/>
        <p:txBody>
          <a:bodyPr/>
          <a:lstStyle/>
          <a:p>
            <a:pPr>
              <a:defRPr/>
            </a:pPr>
            <a:fld id="{BCD880DC-15D2-1F42-81FC-D61CB58F1A72}" type="slidenum">
              <a:rPr lang="en-US" altLang="zh-CN" smtClean="0"/>
              <a:pPr>
                <a:defRPr/>
              </a:pPr>
              <a:t>7</a:t>
            </a:fld>
            <a:endParaRPr lang="en-US" altLang="zh-CN"/>
          </a:p>
        </p:txBody>
      </p:sp>
      <p:sp>
        <p:nvSpPr>
          <p:cNvPr id="6" name="矩形 5">
            <a:extLst>
              <a:ext uri="{FF2B5EF4-FFF2-40B4-BE49-F238E27FC236}">
                <a16:creationId xmlns:a16="http://schemas.microsoft.com/office/drawing/2014/main" id="{5914CF50-262F-5A4B-A12D-86D9929F1219}"/>
              </a:ext>
            </a:extLst>
          </p:cNvPr>
          <p:cNvSpPr/>
          <p:nvPr/>
        </p:nvSpPr>
        <p:spPr>
          <a:xfrm>
            <a:off x="847674" y="2031648"/>
            <a:ext cx="8524926" cy="1477328"/>
          </a:xfrm>
          <a:prstGeom prst="rect">
            <a:avLst/>
          </a:prstGeom>
        </p:spPr>
        <p:txBody>
          <a:bodyPr wrap="square">
            <a:spAutoFit/>
          </a:bodyPr>
          <a:lstStyle/>
          <a:p>
            <a:r>
              <a:rPr lang="en" altLang="zh-CN" dirty="0"/>
              <a:t>int factorial(int num) { </a:t>
            </a:r>
          </a:p>
          <a:p>
            <a:r>
              <a:rPr lang="en" altLang="zh-CN" dirty="0"/>
              <a:t>	int fact; if (num == 0) return 1; 	/* the termination condition */ </a:t>
            </a:r>
          </a:p>
          <a:p>
            <a:r>
              <a:rPr lang="en" altLang="zh-CN" dirty="0"/>
              <a:t>	fact = factorial(num-1) * num; 	/* recursive call */ </a:t>
            </a:r>
          </a:p>
          <a:p>
            <a:r>
              <a:rPr lang="en" altLang="zh-CN" dirty="0"/>
              <a:t>	return(fact); </a:t>
            </a:r>
          </a:p>
          <a:p>
            <a:r>
              <a:rPr lang="en" altLang="zh-CN" dirty="0"/>
              <a:t>}</a:t>
            </a:r>
            <a:endParaRPr lang="zh-CN" altLang="en-US" dirty="0"/>
          </a:p>
        </p:txBody>
      </p:sp>
      <p:sp>
        <p:nvSpPr>
          <p:cNvPr id="8" name="矩形 7">
            <a:extLst>
              <a:ext uri="{FF2B5EF4-FFF2-40B4-BE49-F238E27FC236}">
                <a16:creationId xmlns:a16="http://schemas.microsoft.com/office/drawing/2014/main" id="{D536CB18-7671-6D43-909B-F50A59E84EC2}"/>
              </a:ext>
            </a:extLst>
          </p:cNvPr>
          <p:cNvSpPr/>
          <p:nvPr/>
        </p:nvSpPr>
        <p:spPr>
          <a:xfrm>
            <a:off x="685800" y="5120640"/>
            <a:ext cx="7543800" cy="646331"/>
          </a:xfrm>
          <a:prstGeom prst="rect">
            <a:avLst/>
          </a:prstGeom>
        </p:spPr>
        <p:txBody>
          <a:bodyPr wrap="square">
            <a:spAutoFit/>
          </a:bodyPr>
          <a:lstStyle/>
          <a:p>
            <a:r>
              <a:rPr lang="en" altLang="zh-CN" dirty="0"/>
              <a:t>The function ‘factorial’ calls itself, every time with a smaller argument, and it has a termination condition in which it directly calculates a result.</a:t>
            </a:r>
            <a:endParaRPr lang="zh-CN" altLang="en-US" dirty="0"/>
          </a:p>
        </p:txBody>
      </p:sp>
      <p:sp>
        <p:nvSpPr>
          <p:cNvPr id="9" name="文本框 8">
            <a:extLst>
              <a:ext uri="{FF2B5EF4-FFF2-40B4-BE49-F238E27FC236}">
                <a16:creationId xmlns:a16="http://schemas.microsoft.com/office/drawing/2014/main" id="{B2A7631D-2869-0B4F-8CA9-D92950DBA6A9}"/>
              </a:ext>
            </a:extLst>
          </p:cNvPr>
          <p:cNvSpPr txBox="1"/>
          <p:nvPr/>
        </p:nvSpPr>
        <p:spPr>
          <a:xfrm>
            <a:off x="926757" y="3694670"/>
            <a:ext cx="3231975" cy="369332"/>
          </a:xfrm>
          <a:prstGeom prst="rect">
            <a:avLst/>
          </a:prstGeom>
          <a:noFill/>
        </p:spPr>
        <p:txBody>
          <a:bodyPr wrap="none" rtlCol="0">
            <a:spAutoFit/>
          </a:bodyPr>
          <a:lstStyle/>
          <a:p>
            <a:r>
              <a:rPr kumimoji="1" lang="en-US" altLang="zh-CN" dirty="0"/>
              <a:t>(MIPS code is in the next ppt)</a:t>
            </a:r>
            <a:endParaRPr kumimoji="1" lang="zh-CN" altLang="en-US" dirty="0"/>
          </a:p>
        </p:txBody>
      </p:sp>
    </p:spTree>
    <p:extLst>
      <p:ext uri="{BB962C8B-B14F-4D97-AF65-F5344CB8AC3E}">
        <p14:creationId xmlns:p14="http://schemas.microsoft.com/office/powerpoint/2010/main" val="388716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33E4527-C506-4641-91E6-7071FA0F3BB1}"/>
              </a:ext>
            </a:extLst>
          </p:cNvPr>
          <p:cNvSpPr>
            <a:spLocks noGrp="1"/>
          </p:cNvSpPr>
          <p:nvPr>
            <p:ph type="sldNum" sz="quarter" idx="12"/>
          </p:nvPr>
        </p:nvSpPr>
        <p:spPr/>
        <p:txBody>
          <a:bodyPr/>
          <a:lstStyle/>
          <a:p>
            <a:pPr>
              <a:defRPr/>
            </a:pPr>
            <a:fld id="{BCD880DC-15D2-1F42-81FC-D61CB58F1A72}" type="slidenum">
              <a:rPr lang="en-US" altLang="zh-CN" smtClean="0"/>
              <a:pPr>
                <a:defRPr/>
              </a:pPr>
              <a:t>8</a:t>
            </a:fld>
            <a:endParaRPr lang="en-US" altLang="zh-CN"/>
          </a:p>
        </p:txBody>
      </p:sp>
      <p:sp>
        <p:nvSpPr>
          <p:cNvPr id="6" name="矩形 5">
            <a:extLst>
              <a:ext uri="{FF2B5EF4-FFF2-40B4-BE49-F238E27FC236}">
                <a16:creationId xmlns:a16="http://schemas.microsoft.com/office/drawing/2014/main" id="{6C80E99F-DDBD-F44A-B21F-60A4435AE006}"/>
              </a:ext>
            </a:extLst>
          </p:cNvPr>
          <p:cNvSpPr/>
          <p:nvPr/>
        </p:nvSpPr>
        <p:spPr>
          <a:xfrm>
            <a:off x="914400" y="69213"/>
            <a:ext cx="8229600" cy="6324808"/>
          </a:xfrm>
          <a:prstGeom prst="rect">
            <a:avLst/>
          </a:prstGeom>
        </p:spPr>
        <p:txBody>
          <a:bodyPr wrap="square">
            <a:spAutoFit/>
          </a:bodyPr>
          <a:lstStyle/>
          <a:p>
            <a:r>
              <a:rPr lang="en" altLang="zh-CN" sz="1500" dirty="0"/>
              <a:t># This procedure computes the factorial of a non-negative integer </a:t>
            </a:r>
          </a:p>
          <a:p>
            <a:r>
              <a:rPr lang="en" altLang="zh-CN" sz="1500" dirty="0"/>
              <a:t># The parameter (an integer) received in $a0 </a:t>
            </a:r>
          </a:p>
          <a:p>
            <a:r>
              <a:rPr lang="en" altLang="zh-CN" sz="1500" dirty="0"/>
              <a:t># The result (a 32 bit integer) is returned in $v0 </a:t>
            </a:r>
          </a:p>
          <a:p>
            <a:r>
              <a:rPr lang="en" altLang="zh-CN" sz="1500" dirty="0"/>
              <a:t># The procedure uses none of the registers $s0 - $s7 so no need to save them </a:t>
            </a:r>
          </a:p>
          <a:p>
            <a:r>
              <a:rPr lang="en" altLang="zh-CN" sz="1500" dirty="0"/>
              <a:t># Any parameter that will make the factorial compute a result larger than </a:t>
            </a:r>
          </a:p>
          <a:p>
            <a:r>
              <a:rPr lang="en" altLang="zh-CN" sz="1500" dirty="0"/>
              <a:t># 32 bits will return a wrong result. </a:t>
            </a:r>
          </a:p>
          <a:p>
            <a:endParaRPr lang="en" altLang="zh-CN" sz="1500" dirty="0"/>
          </a:p>
          <a:p>
            <a:r>
              <a:rPr lang="en" altLang="zh-CN" sz="1500" dirty="0"/>
              <a:t>Factorial: </a:t>
            </a:r>
          </a:p>
          <a:p>
            <a:r>
              <a:rPr lang="en" altLang="zh-CN" sz="1500" dirty="0"/>
              <a:t>	</a:t>
            </a:r>
            <a:r>
              <a:rPr lang="en" altLang="zh-CN" sz="1500" dirty="0" err="1"/>
              <a:t>subu</a:t>
            </a:r>
            <a:r>
              <a:rPr lang="en" altLang="zh-CN" sz="1500" dirty="0"/>
              <a:t> $</a:t>
            </a:r>
            <a:r>
              <a:rPr lang="en" altLang="zh-CN" sz="1500" dirty="0" err="1"/>
              <a:t>sp</a:t>
            </a:r>
            <a:r>
              <a:rPr lang="en" altLang="zh-CN" sz="1500" dirty="0"/>
              <a:t>, $</a:t>
            </a:r>
            <a:r>
              <a:rPr lang="en" altLang="zh-CN" sz="1500" dirty="0" err="1"/>
              <a:t>sp</a:t>
            </a:r>
            <a:r>
              <a:rPr lang="en" altLang="zh-CN" sz="1500" dirty="0"/>
              <a:t>, 4 </a:t>
            </a:r>
          </a:p>
          <a:p>
            <a:r>
              <a:rPr lang="en" altLang="zh-CN" sz="1500" dirty="0"/>
              <a:t>	</a:t>
            </a:r>
            <a:r>
              <a:rPr lang="en" altLang="zh-CN" sz="1500" dirty="0" err="1"/>
              <a:t>sw</a:t>
            </a:r>
            <a:r>
              <a:rPr lang="en" altLang="zh-CN" sz="1500" dirty="0"/>
              <a:t> $ra, 4($</a:t>
            </a:r>
            <a:r>
              <a:rPr lang="en" altLang="zh-CN" sz="1500" dirty="0" err="1"/>
              <a:t>sp</a:t>
            </a:r>
            <a:r>
              <a:rPr lang="en" altLang="zh-CN" sz="1500" dirty="0"/>
              <a:t>) 		# save the return address on stack </a:t>
            </a:r>
          </a:p>
          <a:p>
            <a:r>
              <a:rPr lang="en" altLang="zh-CN" sz="1500" dirty="0"/>
              <a:t>	</a:t>
            </a:r>
            <a:r>
              <a:rPr lang="en" altLang="zh-CN" sz="1500" dirty="0" err="1"/>
              <a:t>beqz</a:t>
            </a:r>
            <a:r>
              <a:rPr lang="en" altLang="zh-CN" sz="1500" dirty="0"/>
              <a:t> $a0, terminate 		# test for termination </a:t>
            </a:r>
          </a:p>
          <a:p>
            <a:r>
              <a:rPr lang="en" altLang="zh-CN" sz="1500" dirty="0"/>
              <a:t>	</a:t>
            </a:r>
            <a:r>
              <a:rPr lang="en" altLang="zh-CN" sz="1500" dirty="0" err="1"/>
              <a:t>subu</a:t>
            </a:r>
            <a:r>
              <a:rPr lang="en" altLang="zh-CN" sz="1500" dirty="0"/>
              <a:t> $</a:t>
            </a:r>
            <a:r>
              <a:rPr lang="en" altLang="zh-CN" sz="1500" dirty="0" err="1"/>
              <a:t>sp</a:t>
            </a:r>
            <a:r>
              <a:rPr lang="en" altLang="zh-CN" sz="1500" dirty="0"/>
              <a:t>, $</a:t>
            </a:r>
            <a:r>
              <a:rPr lang="en" altLang="zh-CN" sz="1500" dirty="0" err="1"/>
              <a:t>sp</a:t>
            </a:r>
            <a:r>
              <a:rPr lang="en" altLang="zh-CN" sz="1500" dirty="0"/>
              <a:t>, 4 		# do not terminate yet </a:t>
            </a:r>
          </a:p>
          <a:p>
            <a:r>
              <a:rPr lang="en" altLang="zh-CN" sz="1500" dirty="0"/>
              <a:t>	</a:t>
            </a:r>
            <a:r>
              <a:rPr lang="en" altLang="zh-CN" sz="1500" dirty="0" err="1"/>
              <a:t>sw</a:t>
            </a:r>
            <a:r>
              <a:rPr lang="en" altLang="zh-CN" sz="1500" dirty="0"/>
              <a:t> $a0, 4($</a:t>
            </a:r>
            <a:r>
              <a:rPr lang="en" altLang="zh-CN" sz="1500" dirty="0" err="1"/>
              <a:t>sp</a:t>
            </a:r>
            <a:r>
              <a:rPr lang="en" altLang="zh-CN" sz="1500" dirty="0"/>
              <a:t>) 		# save the parameter </a:t>
            </a:r>
          </a:p>
          <a:p>
            <a:r>
              <a:rPr lang="en" altLang="zh-CN" sz="1500" dirty="0"/>
              <a:t>	sub $a0, $a0, 1 		# will call with a smaller argument </a:t>
            </a:r>
          </a:p>
          <a:p>
            <a:r>
              <a:rPr lang="en" altLang="zh-CN" sz="1500" dirty="0"/>
              <a:t>	</a:t>
            </a:r>
            <a:r>
              <a:rPr lang="en" altLang="zh-CN" sz="1500" dirty="0" err="1"/>
              <a:t>jal</a:t>
            </a:r>
            <a:r>
              <a:rPr lang="en" altLang="zh-CN" sz="1500" dirty="0"/>
              <a:t> Factorial </a:t>
            </a:r>
          </a:p>
          <a:p>
            <a:r>
              <a:rPr lang="en" altLang="zh-CN" sz="1500" dirty="0"/>
              <a:t># after the termination condition is reached these lines </a:t>
            </a:r>
          </a:p>
          <a:p>
            <a:r>
              <a:rPr lang="en" altLang="zh-CN" sz="1500" dirty="0"/>
              <a:t># will be executed </a:t>
            </a:r>
          </a:p>
          <a:p>
            <a:r>
              <a:rPr lang="en" altLang="zh-CN" sz="1500" dirty="0"/>
              <a:t>	</a:t>
            </a:r>
            <a:r>
              <a:rPr lang="en" altLang="zh-CN" sz="1500" dirty="0" err="1"/>
              <a:t>lw</a:t>
            </a:r>
            <a:r>
              <a:rPr lang="en" altLang="zh-CN" sz="1500" dirty="0"/>
              <a:t> $t0, 4($</a:t>
            </a:r>
            <a:r>
              <a:rPr lang="en" altLang="zh-CN" sz="1500" dirty="0" err="1"/>
              <a:t>sp</a:t>
            </a:r>
            <a:r>
              <a:rPr lang="en" altLang="zh-CN" sz="1500" dirty="0"/>
              <a:t>) 		# the argument I have saved on stack </a:t>
            </a:r>
          </a:p>
          <a:p>
            <a:r>
              <a:rPr lang="en" altLang="zh-CN" sz="1500" dirty="0"/>
              <a:t>	</a:t>
            </a:r>
            <a:r>
              <a:rPr lang="en" altLang="zh-CN" sz="1500" dirty="0" err="1"/>
              <a:t>mul</a:t>
            </a:r>
            <a:r>
              <a:rPr lang="en" altLang="zh-CN" sz="1500" dirty="0"/>
              <a:t> $v0, $v0, $t0 		# do the multiplication </a:t>
            </a:r>
          </a:p>
          <a:p>
            <a:r>
              <a:rPr lang="en" altLang="zh-CN" sz="1500" dirty="0"/>
              <a:t>	</a:t>
            </a:r>
            <a:r>
              <a:rPr lang="en" altLang="zh-CN" sz="1500" dirty="0" err="1"/>
              <a:t>lw</a:t>
            </a:r>
            <a:r>
              <a:rPr lang="en" altLang="zh-CN" sz="1500" dirty="0"/>
              <a:t> $ra, 8($</a:t>
            </a:r>
            <a:r>
              <a:rPr lang="en" altLang="zh-CN" sz="1500" dirty="0" err="1"/>
              <a:t>sp</a:t>
            </a:r>
            <a:r>
              <a:rPr lang="en" altLang="zh-CN" sz="1500" dirty="0"/>
              <a:t>) 		# prepare to return </a:t>
            </a:r>
          </a:p>
          <a:p>
            <a:r>
              <a:rPr lang="en" altLang="zh-CN" sz="1500" dirty="0"/>
              <a:t>	</a:t>
            </a:r>
            <a:r>
              <a:rPr lang="en" altLang="zh-CN" sz="1500" dirty="0" err="1"/>
              <a:t>addu</a:t>
            </a:r>
            <a:r>
              <a:rPr lang="en" altLang="zh-CN" sz="1500" dirty="0"/>
              <a:t> $</a:t>
            </a:r>
            <a:r>
              <a:rPr lang="en" altLang="zh-CN" sz="1500" dirty="0" err="1"/>
              <a:t>sp</a:t>
            </a:r>
            <a:r>
              <a:rPr lang="en" altLang="zh-CN" sz="1500" dirty="0"/>
              <a:t>, $</a:t>
            </a:r>
            <a:r>
              <a:rPr lang="en" altLang="zh-CN" sz="1500" dirty="0" err="1"/>
              <a:t>sp</a:t>
            </a:r>
            <a:r>
              <a:rPr lang="en" altLang="zh-CN" sz="1500" dirty="0"/>
              <a:t>, 8 		# I’ve popped 2 words (an address and </a:t>
            </a:r>
          </a:p>
          <a:p>
            <a:r>
              <a:rPr lang="en" altLang="zh-CN" sz="1500" dirty="0"/>
              <a:t>	</a:t>
            </a:r>
            <a:r>
              <a:rPr lang="en" altLang="zh-CN" sz="1500" dirty="0" err="1"/>
              <a:t>jr</a:t>
            </a:r>
            <a:r>
              <a:rPr lang="en" altLang="zh-CN" sz="1500" dirty="0"/>
              <a:t> $ra 			# .. an argument) </a:t>
            </a:r>
          </a:p>
          <a:p>
            <a:r>
              <a:rPr lang="en" altLang="zh-CN" sz="1500" dirty="0"/>
              <a:t>terminate: </a:t>
            </a:r>
          </a:p>
          <a:p>
            <a:r>
              <a:rPr lang="en" altLang="zh-CN" sz="1500" dirty="0"/>
              <a:t>	li $v0, 1 			# 0! = 1 is the return value </a:t>
            </a:r>
          </a:p>
          <a:p>
            <a:r>
              <a:rPr lang="en" altLang="zh-CN" sz="1500" dirty="0"/>
              <a:t>	</a:t>
            </a:r>
            <a:r>
              <a:rPr lang="en" altLang="zh-CN" sz="1500" dirty="0" err="1"/>
              <a:t>lw</a:t>
            </a:r>
            <a:r>
              <a:rPr lang="en" altLang="zh-CN" sz="1500" dirty="0"/>
              <a:t> $ra, 4($</a:t>
            </a:r>
            <a:r>
              <a:rPr lang="en" altLang="zh-CN" sz="1500" dirty="0" err="1"/>
              <a:t>sp</a:t>
            </a:r>
            <a:r>
              <a:rPr lang="en" altLang="zh-CN" sz="1500" dirty="0"/>
              <a:t>) 		# get the return address </a:t>
            </a:r>
          </a:p>
          <a:p>
            <a:r>
              <a:rPr lang="en" altLang="zh-CN" sz="1500" dirty="0"/>
              <a:t>	</a:t>
            </a:r>
            <a:r>
              <a:rPr lang="en" altLang="zh-CN" sz="1500" dirty="0" err="1"/>
              <a:t>addu</a:t>
            </a:r>
            <a:r>
              <a:rPr lang="en" altLang="zh-CN" sz="1500" dirty="0"/>
              <a:t> $</a:t>
            </a:r>
            <a:r>
              <a:rPr lang="en" altLang="zh-CN" sz="1500" dirty="0" err="1"/>
              <a:t>sp</a:t>
            </a:r>
            <a:r>
              <a:rPr lang="en" altLang="zh-CN" sz="1500" dirty="0"/>
              <a:t>, $</a:t>
            </a:r>
            <a:r>
              <a:rPr lang="en" altLang="zh-CN" sz="1500" dirty="0" err="1"/>
              <a:t>sp</a:t>
            </a:r>
            <a:r>
              <a:rPr lang="en" altLang="zh-CN" sz="1500" dirty="0"/>
              <a:t>, 4 		# adjust the stack pointer </a:t>
            </a:r>
          </a:p>
          <a:p>
            <a:r>
              <a:rPr lang="en" altLang="zh-CN" sz="1500" dirty="0"/>
              <a:t>	</a:t>
            </a:r>
            <a:r>
              <a:rPr lang="en" altLang="zh-CN" sz="1500" dirty="0" err="1"/>
              <a:t>jr</a:t>
            </a:r>
            <a:r>
              <a:rPr lang="en" altLang="zh-CN" sz="1500" dirty="0"/>
              <a:t> $ra 			# return</a:t>
            </a:r>
            <a:endParaRPr lang="zh-CN" altLang="en-US" sz="1500" dirty="0"/>
          </a:p>
        </p:txBody>
      </p:sp>
    </p:spTree>
    <p:extLst>
      <p:ext uri="{BB962C8B-B14F-4D97-AF65-F5344CB8AC3E}">
        <p14:creationId xmlns:p14="http://schemas.microsoft.com/office/powerpoint/2010/main" val="261886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D5C39-9ADC-F348-8620-16FD77170C72}"/>
              </a:ext>
            </a:extLst>
          </p:cNvPr>
          <p:cNvSpPr>
            <a:spLocks noGrp="1"/>
          </p:cNvSpPr>
          <p:nvPr>
            <p:ph type="title"/>
          </p:nvPr>
        </p:nvSpPr>
        <p:spPr/>
        <p:txBody>
          <a:bodyPr/>
          <a:lstStyle/>
          <a:p>
            <a:r>
              <a:rPr kumimoji="1" lang="en-US" altLang="zh-CN" dirty="0"/>
              <a:t>Step 1 </a:t>
            </a:r>
            <a:r>
              <a:rPr kumimoji="1" lang="en-US" altLang="zh-CN" dirty="0">
                <a:solidFill>
                  <a:srgbClr val="FF0000"/>
                </a:solidFill>
              </a:rPr>
              <a:t>(3 points)</a:t>
            </a:r>
            <a:endParaRPr kumimoji="1" lang="zh-CN" altLang="en-US" dirty="0">
              <a:solidFill>
                <a:srgbClr val="FF0000"/>
              </a:solidFill>
            </a:endParaRPr>
          </a:p>
        </p:txBody>
      </p:sp>
      <p:sp>
        <p:nvSpPr>
          <p:cNvPr id="3" name="内容占位符 2">
            <a:extLst>
              <a:ext uri="{FF2B5EF4-FFF2-40B4-BE49-F238E27FC236}">
                <a16:creationId xmlns:a16="http://schemas.microsoft.com/office/drawing/2014/main" id="{701D3318-5CA8-8343-B810-2E385E2F9B97}"/>
              </a:ext>
            </a:extLst>
          </p:cNvPr>
          <p:cNvSpPr>
            <a:spLocks noGrp="1"/>
          </p:cNvSpPr>
          <p:nvPr>
            <p:ph idx="1"/>
          </p:nvPr>
        </p:nvSpPr>
        <p:spPr/>
        <p:txBody>
          <a:bodyPr/>
          <a:lstStyle/>
          <a:p>
            <a:r>
              <a:rPr lang="en" altLang="zh-CN" dirty="0"/>
              <a:t>Based on lab6_ </a:t>
            </a:r>
            <a:r>
              <a:rPr lang="en" altLang="zh-CN" dirty="0" err="1"/>
              <a:t>Factorial.asm</a:t>
            </a:r>
            <a:r>
              <a:rPr lang="en" altLang="zh-CN" dirty="0"/>
              <a:t> create the program lab6_1.asm as follows: </a:t>
            </a:r>
          </a:p>
          <a:p>
            <a:r>
              <a:rPr lang="en" altLang="zh-CN" dirty="0"/>
              <a:t>• in ‘main’ prompt the user to enter an integer; store it in $t0 </a:t>
            </a:r>
          </a:p>
          <a:p>
            <a:r>
              <a:rPr lang="en" altLang="zh-CN" dirty="0"/>
              <a:t>• check if the number entered is negative: if it is negative, then print a message saying so and prompt the user again for a number </a:t>
            </a:r>
          </a:p>
          <a:p>
            <a:r>
              <a:rPr lang="en" altLang="zh-CN" dirty="0"/>
              <a:t>• call the procedure named ‘Factorial’ whose parameter will be the integer read from the user, and which returns the factorial of that number </a:t>
            </a:r>
          </a:p>
          <a:p>
            <a:r>
              <a:rPr lang="en" altLang="zh-CN" dirty="0"/>
              <a:t>• pass the parameter in a register </a:t>
            </a:r>
          </a:p>
          <a:p>
            <a:r>
              <a:rPr lang="en" altLang="zh-CN" dirty="0"/>
              <a:t>• prints a message and the value returned by ‘Factorial’</a:t>
            </a:r>
          </a:p>
          <a:p>
            <a:r>
              <a:rPr lang="en" altLang="zh-CN" dirty="0"/>
              <a:t>Run your program and make sure it works correctly.</a:t>
            </a:r>
            <a:endParaRPr kumimoji="1" lang="en" altLang="zh-CN" dirty="0"/>
          </a:p>
        </p:txBody>
      </p:sp>
      <p:sp>
        <p:nvSpPr>
          <p:cNvPr id="4" name="页脚占位符 3">
            <a:extLst>
              <a:ext uri="{FF2B5EF4-FFF2-40B4-BE49-F238E27FC236}">
                <a16:creationId xmlns:a16="http://schemas.microsoft.com/office/drawing/2014/main" id="{AAF4440E-E227-BD46-8855-5CCFD8430594}"/>
              </a:ext>
            </a:extLst>
          </p:cNvPr>
          <p:cNvSpPr>
            <a:spLocks noGrp="1"/>
          </p:cNvSpPr>
          <p:nvPr>
            <p:ph type="ftr" sz="quarter" idx="11"/>
          </p:nvPr>
        </p:nvSpPr>
        <p:spPr/>
        <p:txBody>
          <a:bodyPr/>
          <a:lstStyle/>
          <a:p>
            <a:pPr>
              <a:defRPr/>
            </a:pPr>
            <a:r>
              <a:rPr lang="en-US" altLang="zh-CN"/>
              <a:t>CS551 Francis Leung</a:t>
            </a:r>
          </a:p>
        </p:txBody>
      </p:sp>
      <p:sp>
        <p:nvSpPr>
          <p:cNvPr id="5" name="灯片编号占位符 4">
            <a:extLst>
              <a:ext uri="{FF2B5EF4-FFF2-40B4-BE49-F238E27FC236}">
                <a16:creationId xmlns:a16="http://schemas.microsoft.com/office/drawing/2014/main" id="{710B09DF-4BA2-6A47-84BA-557E896B584B}"/>
              </a:ext>
            </a:extLst>
          </p:cNvPr>
          <p:cNvSpPr>
            <a:spLocks noGrp="1"/>
          </p:cNvSpPr>
          <p:nvPr>
            <p:ph type="sldNum" sz="quarter" idx="12"/>
          </p:nvPr>
        </p:nvSpPr>
        <p:spPr/>
        <p:txBody>
          <a:bodyPr/>
          <a:lstStyle/>
          <a:p>
            <a:pPr>
              <a:defRPr/>
            </a:pPr>
            <a:fld id="{BCD880DC-15D2-1F42-81FC-D61CB58F1A72}" type="slidenum">
              <a:rPr lang="en-US" altLang="zh-CN" smtClean="0"/>
              <a:pPr>
                <a:defRPr/>
              </a:pPr>
              <a:t>9</a:t>
            </a:fld>
            <a:endParaRPr lang="en-US" altLang="zh-CN"/>
          </a:p>
        </p:txBody>
      </p:sp>
    </p:spTree>
    <p:extLst>
      <p:ext uri="{BB962C8B-B14F-4D97-AF65-F5344CB8AC3E}">
        <p14:creationId xmlns:p14="http://schemas.microsoft.com/office/powerpoint/2010/main" val="2879561412"/>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sz="1400" dirty="0" err="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35327</TotalTime>
  <Words>1470</Words>
  <Application>Microsoft Macintosh PowerPoint</Application>
  <PresentationFormat>全屏显示(4:3)</PresentationFormat>
  <Paragraphs>159</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Arial</vt:lpstr>
      <vt:lpstr>Calibri</vt:lpstr>
      <vt:lpstr>Calibri Light</vt:lpstr>
      <vt:lpstr>Tahoma</vt:lpstr>
      <vt:lpstr>怀旧</vt:lpstr>
      <vt:lpstr>        Parameter Passing &amp; Recursive Procedure          </vt:lpstr>
      <vt:lpstr>Objectives</vt:lpstr>
      <vt:lpstr>Parameter passing</vt:lpstr>
      <vt:lpstr>Calling a procedure</vt:lpstr>
      <vt:lpstr>Calling a procedure – cont.</vt:lpstr>
      <vt:lpstr>Recursive Procedures</vt:lpstr>
      <vt:lpstr>factorial</vt:lpstr>
      <vt:lpstr>PowerPoint 演示文稿</vt:lpstr>
      <vt:lpstr>Step 1 (3 points)</vt:lpstr>
      <vt:lpstr>Step 2 (4 points) </vt:lpstr>
      <vt:lpstr>Step 2 – cont. </vt:lpstr>
      <vt:lpstr>Step 3 (3 points)</vt:lpstr>
      <vt:lpstr>Ackermann’s function</vt:lpstr>
      <vt:lpstr>Step1</vt:lpstr>
      <vt:lpstr>Step2</vt:lpstr>
      <vt:lpstr>Q 1</vt:lpstr>
      <vt:lpstr>Q2</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 Software Engineering</dc:title>
  <dc:creator> Francis Leung</dc:creator>
  <cp:lastModifiedBy>MaChaoqi</cp:lastModifiedBy>
  <cp:revision>860</cp:revision>
  <dcterms:created xsi:type="dcterms:W3CDTF">2006-08-17T22:36:56Z</dcterms:created>
  <dcterms:modified xsi:type="dcterms:W3CDTF">2019-10-23T23:30:32Z</dcterms:modified>
</cp:coreProperties>
</file>