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13"/>
  </p:notesMasterIdLst>
  <p:sldIdLst>
    <p:sldId id="307" r:id="rId2"/>
    <p:sldId id="604" r:id="rId3"/>
    <p:sldId id="612" r:id="rId4"/>
    <p:sldId id="613" r:id="rId5"/>
    <p:sldId id="460" r:id="rId6"/>
    <p:sldId id="597" r:id="rId7"/>
    <p:sldId id="615" r:id="rId8"/>
    <p:sldId id="610" r:id="rId9"/>
    <p:sldId id="606" r:id="rId10"/>
    <p:sldId id="614" r:id="rId11"/>
    <p:sldId id="603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/>
    <p:restoredTop sz="82500" autoAdjust="0"/>
  </p:normalViewPr>
  <p:slideViewPr>
    <p:cSldViewPr>
      <p:cViewPr varScale="1">
        <p:scale>
          <a:sx n="93" d="100"/>
          <a:sy n="93" d="100"/>
        </p:scale>
        <p:origin x="11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0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2B3B2-111F-1B4D-BC3D-D99BC9E5905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3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8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2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Float Point Number In MIPS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4B5B-0BCF-6F4C-BD35-2EA2C5C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B709B-84AF-3F49-A55B-4FC6FB2A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Based on lab7_Skeleton and create a program named lab7_1.asm which </a:t>
            </a:r>
            <a:r>
              <a:rPr lang="en" altLang="zh-CN" dirty="0">
                <a:solidFill>
                  <a:srgbClr val="FF0000"/>
                </a:solidFill>
              </a:rPr>
              <a:t>(8 points)</a:t>
            </a:r>
          </a:p>
          <a:p>
            <a:r>
              <a:rPr lang="en" altLang="zh-CN" dirty="0"/>
              <a:t>•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and print the results of the following formula: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BFE89C-AE50-4D41-BFC1-58963F34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7E70D-BFE4-284F-84ED-48DEC70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FCA3E0-39A6-A448-A325-C88312EBAD0B}"/>
                  </a:ext>
                </a:extLst>
              </p:cNvPr>
              <p:cNvSpPr txBox="1"/>
              <p:nvPr/>
            </p:nvSpPr>
            <p:spPr>
              <a:xfrm>
                <a:off x="3261866" y="3414562"/>
                <a:ext cx="2665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FCA3E0-39A6-A448-A325-C88312EB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66" y="3414562"/>
                <a:ext cx="266598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1B41-E28C-C74B-8A1B-6F54148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answer all these questions in a sperate .doc file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Due: Next </a:t>
            </a:r>
            <a:r>
              <a:rPr lang="en" altLang="zh-CN"/>
              <a:t>Friday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9BF41-9A06-134F-951E-FC9F363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EB5E8-369F-8F40-95D8-2A571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2950-5A2C-8840-9B26-7C7FC10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10BC7-E01B-3E4E-8F71-0CE6894B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• Examine float point registers </a:t>
            </a:r>
          </a:p>
          <a:p>
            <a:r>
              <a:rPr lang="en" altLang="zh-CN" dirty="0"/>
              <a:t>• know how to write float point arithmetic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endParaRPr lang="en" altLang="zh-CN" dirty="0"/>
          </a:p>
          <a:p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2F271-A6B3-744F-A88B-5922FAB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D417E-DD43-C145-AC6F-1E4AB62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A4F68-614F-1F4B-8A6A-340539A6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Floating-Point Representation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35DBC-A7EC-7A42-8D24-AEE764AD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single precision, </a:t>
            </a:r>
            <a:r>
              <a:rPr kumimoji="1" lang="en" altLang="zh-CN" dirty="0"/>
              <a:t>t</a:t>
            </a:r>
            <a:r>
              <a:rPr lang="en" altLang="zh-CN" dirty="0"/>
              <a:t>he IEEE 754 encoding of floating numbers representation is shown below,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double precision, </a:t>
            </a:r>
            <a:r>
              <a:rPr kumimoji="1" lang="en" altLang="zh-CN" dirty="0"/>
              <a:t>t</a:t>
            </a:r>
            <a:r>
              <a:rPr lang="en" altLang="zh-CN" dirty="0"/>
              <a:t>he IEEE 754 encoding of floating numbers representation representation is shown below, </a:t>
            </a:r>
          </a:p>
          <a:p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3CB32-9290-A942-86F0-04D293BD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7BCA05-8EC1-2649-9A2A-ADC4962D91CC}"/>
              </a:ext>
            </a:extLst>
          </p:cNvPr>
          <p:cNvGraphicFramePr>
            <a:graphicFrameLocks noGrp="1"/>
          </p:cNvGraphicFramePr>
          <p:nvPr/>
        </p:nvGraphicFramePr>
        <p:xfrm>
          <a:off x="822959" y="2570298"/>
          <a:ext cx="6797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2">
                  <a:extLst>
                    <a:ext uri="{9D8B030D-6E8A-4147-A177-3AD203B41FA5}">
                      <a16:colId xmlns:a16="http://schemas.microsoft.com/office/drawing/2014/main" val="13652954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745390046"/>
                    </a:ext>
                  </a:extLst>
                </a:gridCol>
                <a:gridCol w="3886198">
                  <a:extLst>
                    <a:ext uri="{9D8B030D-6E8A-4147-A177-3AD203B41FA5}">
                      <a16:colId xmlns:a16="http://schemas.microsoft.com/office/drawing/2014/main" val="311781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30 - 23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22 - 0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271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7B3B2C4-59D8-9A4D-B1E2-8B587F3141A9}"/>
              </a:ext>
            </a:extLst>
          </p:cNvPr>
          <p:cNvSpPr txBox="1"/>
          <p:nvPr/>
        </p:nvSpPr>
        <p:spPr>
          <a:xfrm>
            <a:off x="990601" y="28597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75D1C-F568-E244-8BF9-5731F0A6D248}"/>
              </a:ext>
            </a:extLst>
          </p:cNvPr>
          <p:cNvSpPr txBox="1"/>
          <p:nvPr/>
        </p:nvSpPr>
        <p:spPr>
          <a:xfrm>
            <a:off x="2057401" y="28597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exponent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C7B938-3F3A-D846-9F03-8BA93601ABC0}"/>
              </a:ext>
            </a:extLst>
          </p:cNvPr>
          <p:cNvSpPr txBox="1"/>
          <p:nvPr/>
        </p:nvSpPr>
        <p:spPr>
          <a:xfrm>
            <a:off x="5252305" y="2859765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fraction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650BA1-9330-0F40-B0B1-6476C7C5664B}"/>
                  </a:ext>
                </a:extLst>
              </p:cNvPr>
              <p:cNvSpPr txBox="1"/>
              <p:nvPr/>
            </p:nvSpPr>
            <p:spPr>
              <a:xfrm>
                <a:off x="2004755" y="5990771"/>
                <a:ext cx="4016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𝑒𝑥𝑝𝑜𝑛𝑒𝑛𝑡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en" altLang="zh-CN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650BA1-9330-0F40-B0B1-6476C7C56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55" y="5990771"/>
                <a:ext cx="4016932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FB6C436-E713-6C44-9B0A-1FC06BEC4D0B}"/>
              </a:ext>
            </a:extLst>
          </p:cNvPr>
          <p:cNvGraphicFramePr>
            <a:graphicFrameLocks noGrp="1"/>
          </p:cNvGraphicFramePr>
          <p:nvPr/>
        </p:nvGraphicFramePr>
        <p:xfrm>
          <a:off x="777240" y="4611720"/>
          <a:ext cx="6797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2">
                  <a:extLst>
                    <a:ext uri="{9D8B030D-6E8A-4147-A177-3AD203B41FA5}">
                      <a16:colId xmlns:a16="http://schemas.microsoft.com/office/drawing/2014/main" val="13652954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745390046"/>
                    </a:ext>
                  </a:extLst>
                </a:gridCol>
                <a:gridCol w="3886198">
                  <a:extLst>
                    <a:ext uri="{9D8B030D-6E8A-4147-A177-3AD203B41FA5}">
                      <a16:colId xmlns:a16="http://schemas.microsoft.com/office/drawing/2014/main" val="311781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30 - 19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18 - 0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27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1C5F911-DE1C-8046-BCDB-975492D89CCA}"/>
              </a:ext>
            </a:extLst>
          </p:cNvPr>
          <p:cNvSpPr txBox="1"/>
          <p:nvPr/>
        </p:nvSpPr>
        <p:spPr>
          <a:xfrm>
            <a:off x="944882" y="49011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41A92B-D5AD-A14E-85AC-D2AE124D77D0}"/>
              </a:ext>
            </a:extLst>
          </p:cNvPr>
          <p:cNvSpPr txBox="1"/>
          <p:nvPr/>
        </p:nvSpPr>
        <p:spPr>
          <a:xfrm>
            <a:off x="2011682" y="490118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exponent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38E8E2-A436-3F46-B0C0-1E469401E9C5}"/>
              </a:ext>
            </a:extLst>
          </p:cNvPr>
          <p:cNvSpPr txBox="1"/>
          <p:nvPr/>
        </p:nvSpPr>
        <p:spPr>
          <a:xfrm>
            <a:off x="5206586" y="4901187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fraction  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630B3A-EFBF-D241-938A-FD9BB93577E2}"/>
              </a:ext>
            </a:extLst>
          </p:cNvPr>
          <p:cNvGraphicFramePr>
            <a:graphicFrameLocks noGrp="1"/>
          </p:cNvGraphicFramePr>
          <p:nvPr/>
        </p:nvGraphicFramePr>
        <p:xfrm>
          <a:off x="777240" y="5360174"/>
          <a:ext cx="6797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7040">
                  <a:extLst>
                    <a:ext uri="{9D8B030D-6E8A-4147-A177-3AD203B41FA5}">
                      <a16:colId xmlns:a16="http://schemas.microsoft.com/office/drawing/2014/main" val="311781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31 - 0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271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AF5420F-390D-5447-B56C-1256CE6BB5A2}"/>
              </a:ext>
            </a:extLst>
          </p:cNvPr>
          <p:cNvSpPr txBox="1"/>
          <p:nvPr/>
        </p:nvSpPr>
        <p:spPr>
          <a:xfrm>
            <a:off x="3733800" y="5710228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fraction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AD335E-9F10-FD4D-BAAA-2C99A22243BF}"/>
                  </a:ext>
                </a:extLst>
              </p:cNvPr>
              <p:cNvSpPr txBox="1"/>
              <p:nvPr/>
            </p:nvSpPr>
            <p:spPr>
              <a:xfrm>
                <a:off x="2167294" y="3344617"/>
                <a:ext cx="391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𝑒𝑥𝑝𝑜𝑛𝑒𝑛𝑡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" altLang="zh-CN" i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AD335E-9F10-FD4D-BAAA-2C99A222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94" y="3344617"/>
                <a:ext cx="3919150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7EB05-BCE9-9640-956F-5AC2DD72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206C8-B549-DA42-834E-32F8CE23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Transfer the floating numbers 0.128 into IEEE 754 encoding format(you can find an example in textbook page 201)(</a:t>
            </a:r>
            <a:r>
              <a:rPr lang="en" altLang="zh-CN" dirty="0">
                <a:solidFill>
                  <a:srgbClr val="FF0000"/>
                </a:solidFill>
              </a:rPr>
              <a:t>2points</a:t>
            </a:r>
            <a:r>
              <a:rPr lang="en" altLang="zh-CN" dirty="0"/>
              <a:t>)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7BEC4-FD2D-DB40-8CA9-F233863C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49607-6C45-8A4E-A933-B5070973AA72}"/>
              </a:ext>
            </a:extLst>
          </p:cNvPr>
          <p:cNvSpPr/>
          <p:nvPr/>
        </p:nvSpPr>
        <p:spPr>
          <a:xfrm>
            <a:off x="983840" y="328008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0.875 =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3AC56D-B612-9948-988B-151CAD415787}"/>
              </a:ext>
            </a:extLst>
          </p:cNvPr>
          <p:cNvSpPr/>
          <p:nvPr/>
        </p:nvSpPr>
        <p:spPr>
          <a:xfrm>
            <a:off x="990600" y="5050259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0.875 =</a:t>
            </a:r>
            <a:endParaRPr lang="zh-CN" altLang="en-US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563472-FB0C-CB41-BDBE-48C557964C37}"/>
              </a:ext>
            </a:extLst>
          </p:cNvPr>
          <p:cNvSpPr txBox="1"/>
          <p:nvPr/>
        </p:nvSpPr>
        <p:spPr>
          <a:xfrm>
            <a:off x="990600" y="2766171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Single Precision: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89CA35-549E-144D-98DF-A13D2CF6DB04}"/>
              </a:ext>
            </a:extLst>
          </p:cNvPr>
          <p:cNvSpPr txBox="1"/>
          <p:nvPr/>
        </p:nvSpPr>
        <p:spPr>
          <a:xfrm>
            <a:off x="1012039" y="4569851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Double Precision: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4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Load Example1.s in your SPIM simulator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PS: you can find Example1.s in Blackboard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" altLang="zh-CN" sz="2400" dirty="0"/>
              <a:t>Run the program and fill out the ‘Single precision’ section of of Table 1 (the content of registers after program finished). The input you type at the keyboard when prompted will be the last four digits of your UWID, followed by a period (.), followed by the current year (four digits)</a:t>
            </a:r>
          </a:p>
          <a:p>
            <a:pPr marL="292608" lvl="1" indent="0">
              <a:buNone/>
            </a:pPr>
            <a:r>
              <a:rPr lang="en" altLang="zh-CN" sz="2400" dirty="0">
                <a:solidFill>
                  <a:srgbClr val="FF0000"/>
                </a:solidFill>
                <a:latin typeface="Tahoma" charset="0"/>
                <a:ea typeface="宋体" charset="0"/>
              </a:rPr>
              <a:t>(2points)</a:t>
            </a:r>
            <a:endParaRPr lang="en-US" altLang="zh-CN" sz="2200" dirty="0">
              <a:solidFill>
                <a:srgbClr val="FF0000"/>
              </a:solidFill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9027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Load Example2.s in your SPIM simulator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PS: you can find Example2.s in Blackboard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" altLang="zh-CN" sz="2400" dirty="0"/>
              <a:t>Run the program and fill out the ‘double precision’ section of Table 1 (the content of registers after program finished). The input you type at the keyboard when prompted will be the last four digits of your UWID, followed by a period (.), followed by the current year (four digits)</a:t>
            </a:r>
          </a:p>
          <a:p>
            <a:pPr marL="292608" lvl="1" indent="0">
              <a:buNone/>
            </a:pPr>
            <a:r>
              <a:rPr lang="en" altLang="zh-CN" sz="2400" dirty="0">
                <a:solidFill>
                  <a:srgbClr val="FF0000"/>
                </a:solidFill>
                <a:latin typeface="Tahoma" charset="0"/>
                <a:ea typeface="宋体" charset="0"/>
              </a:rPr>
              <a:t>(2points)</a:t>
            </a:r>
            <a:endParaRPr lang="en-US" altLang="zh-CN" sz="2200" dirty="0">
              <a:solidFill>
                <a:srgbClr val="FF0000"/>
              </a:solidFill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898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E1ADF-2D78-4145-A570-3D898C73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1" hangingPunct="1">
              <a:spcAft>
                <a:spcPts val="600"/>
              </a:spcAft>
              <a:defRPr/>
            </a:pPr>
            <a:fld id="{BCD880DC-15D2-1F42-81FC-D61CB58F1A72}" type="slidenum">
              <a:rPr lang="en-US" altLang="zh-CN" sz="105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 eaLnBrk="1" hangingPunct="1">
                <a:spcAft>
                  <a:spcPts val="600"/>
                </a:spcAft>
                <a:defRPr/>
              </a:pPr>
              <a:t>7</a:t>
            </a:fld>
            <a:endParaRPr lang="en-US" altLang="zh-CN" sz="105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图片 12" descr="电脑屏幕截图&#10;&#10;描述已自动生成">
            <a:extLst>
              <a:ext uri="{FF2B5EF4-FFF2-40B4-BE49-F238E27FC236}">
                <a16:creationId xmlns:a16="http://schemas.microsoft.com/office/drawing/2014/main" id="{3264A8FF-2CA7-934B-AFA2-B26A8B17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0" y="799458"/>
            <a:ext cx="9144000" cy="52590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7BB030-A6CF-2642-A804-D96C32682E95}"/>
              </a:ext>
            </a:extLst>
          </p:cNvPr>
          <p:cNvSpPr txBox="1"/>
          <p:nvPr/>
        </p:nvSpPr>
        <p:spPr>
          <a:xfrm>
            <a:off x="3657600" y="175134"/>
            <a:ext cx="383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You can find the float registers here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FFD3D21-FF55-FC4A-971C-4F4A10B9BD07}"/>
              </a:ext>
            </a:extLst>
          </p:cNvPr>
          <p:cNvCxnSpPr/>
          <p:nvPr/>
        </p:nvCxnSpPr>
        <p:spPr>
          <a:xfrm>
            <a:off x="7086600" y="523684"/>
            <a:ext cx="685800" cy="84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4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BBA43F-74BC-7A40-9E12-670CC5C4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64733"/>
              </p:ext>
            </p:extLst>
          </p:nvPr>
        </p:nvGraphicFramePr>
        <p:xfrm>
          <a:off x="1752600" y="228600"/>
          <a:ext cx="5357205" cy="55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35">
                  <a:extLst>
                    <a:ext uri="{9D8B030D-6E8A-4147-A177-3AD203B41FA5}">
                      <a16:colId xmlns:a16="http://schemas.microsoft.com/office/drawing/2014/main" val="511884052"/>
                    </a:ext>
                  </a:extLst>
                </a:gridCol>
                <a:gridCol w="1785735">
                  <a:extLst>
                    <a:ext uri="{9D8B030D-6E8A-4147-A177-3AD203B41FA5}">
                      <a16:colId xmlns:a16="http://schemas.microsoft.com/office/drawing/2014/main" val="3844306480"/>
                    </a:ext>
                  </a:extLst>
                </a:gridCol>
                <a:gridCol w="1785735">
                  <a:extLst>
                    <a:ext uri="{9D8B030D-6E8A-4147-A177-3AD203B41FA5}">
                      <a16:colId xmlns:a16="http://schemas.microsoft.com/office/drawing/2014/main" val="2376263500"/>
                    </a:ext>
                  </a:extLst>
                </a:gridCol>
              </a:tblGrid>
              <a:tr h="471480"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Register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Single precision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Double precision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38986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97810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0070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58702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97360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96496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54346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64097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24723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00046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2443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32064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79013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26133"/>
                  </a:ext>
                </a:extLst>
              </a:tr>
              <a:tr h="364800">
                <a:tc>
                  <a:txBody>
                    <a:bodyPr/>
                    <a:lstStyle/>
                    <a:p>
                      <a:r>
                        <a:rPr lang="en-US" altLang="zh-CN" dirty="0"/>
                        <a:t>$f30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0912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A1FCEC7-304C-3C4E-9BFE-E71774006EAE}"/>
              </a:ext>
            </a:extLst>
          </p:cNvPr>
          <p:cNvSpPr txBox="1"/>
          <p:nvPr/>
        </p:nvSpPr>
        <p:spPr>
          <a:xfrm>
            <a:off x="3972551" y="5943600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Table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</a:t>
            </a:r>
            <a:r>
              <a:rPr lang="en-US" altLang="zh-CN" sz="3600" dirty="0">
                <a:latin typeface="Tahoma" charset="0"/>
                <a:ea typeface="宋体" charset="0"/>
              </a:rPr>
              <a:t>4</a:t>
            </a:r>
            <a:endParaRPr kumimoji="0" lang="en-US" altLang="zh-CN" sz="36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3CF067C-23BE-3740-990F-A621220A1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11889"/>
              </p:ext>
            </p:extLst>
          </p:nvPr>
        </p:nvGraphicFramePr>
        <p:xfrm>
          <a:off x="3505200" y="1918476"/>
          <a:ext cx="5486401" cy="372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19">
                  <a:extLst>
                    <a:ext uri="{9D8B030D-6E8A-4147-A177-3AD203B41FA5}">
                      <a16:colId xmlns:a16="http://schemas.microsoft.com/office/drawing/2014/main" val="511884052"/>
                    </a:ext>
                  </a:extLst>
                </a:gridCol>
                <a:gridCol w="1780119">
                  <a:extLst>
                    <a:ext uri="{9D8B030D-6E8A-4147-A177-3AD203B41FA5}">
                      <a16:colId xmlns:a16="http://schemas.microsoft.com/office/drawing/2014/main" val="3844306480"/>
                    </a:ext>
                  </a:extLst>
                </a:gridCol>
                <a:gridCol w="1926163">
                  <a:extLst>
                    <a:ext uri="{9D8B030D-6E8A-4147-A177-3AD203B41FA5}">
                      <a16:colId xmlns:a16="http://schemas.microsoft.com/office/drawing/2014/main" val="2376263500"/>
                    </a:ext>
                  </a:extLst>
                </a:gridCol>
              </a:tblGrid>
              <a:tr h="620631"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input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Single precision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600" dirty="0"/>
                        <a:t>Double precision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38986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97810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0070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54346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64097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-0.128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00046"/>
                  </a:ext>
                </a:extLst>
              </a:tr>
              <a:tr h="516921">
                <a:tc>
                  <a:txBody>
                    <a:bodyPr/>
                    <a:lstStyle/>
                    <a:p>
                      <a:r>
                        <a:rPr lang="en-US" altLang="zh-CN" dirty="0"/>
                        <a:t>-150.23456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2443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0FA526A5-41BC-F34E-A09B-90E049F5A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83036"/>
            <a:ext cx="2750647" cy="3657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endParaRPr lang="en" altLang="zh-CN" sz="2400" dirty="0"/>
          </a:p>
          <a:p>
            <a:pPr marL="292608" lvl="1" indent="0">
              <a:buNone/>
            </a:pPr>
            <a:endParaRPr lang="en-US" altLang="zh-CN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C0AA68E-E8F7-ED47-97F3-7B8BADF912A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983036"/>
            <a:ext cx="2209800" cy="167456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fontAlgn="auto">
              <a:buFont typeface="Calibri" pitchFamily="34" charset="0"/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Input different value to see how to encode them in different type</a:t>
            </a:r>
          </a:p>
          <a:p>
            <a:pPr marL="292608" lvl="1" indent="0" fontAlgn="auto">
              <a:buFont typeface="Calibri" pitchFamily="34" charset="0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ahoma" charset="0"/>
                <a:ea typeface="宋体" charset="0"/>
              </a:rPr>
              <a:t>(6points)</a:t>
            </a:r>
          </a:p>
        </p:txBody>
      </p:sp>
    </p:spTree>
    <p:extLst>
      <p:ext uri="{BB962C8B-B14F-4D97-AF65-F5344CB8AC3E}">
        <p14:creationId xmlns:p14="http://schemas.microsoft.com/office/powerpoint/2010/main" val="751110331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460</Words>
  <Application>Microsoft Macintosh PowerPoint</Application>
  <PresentationFormat>全屏显示(4:3)</PresentationFormat>
  <Paragraphs>104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Tahoma</vt:lpstr>
      <vt:lpstr>怀旧</vt:lpstr>
      <vt:lpstr>      Float Point Number In MIPS     </vt:lpstr>
      <vt:lpstr>Objectives</vt:lpstr>
      <vt:lpstr>Floating-Point Representation </vt:lpstr>
      <vt:lpstr>Step 1</vt:lpstr>
      <vt:lpstr>Step 2</vt:lpstr>
      <vt:lpstr>Step 3</vt:lpstr>
      <vt:lpstr>PowerPoint 演示文稿</vt:lpstr>
      <vt:lpstr>PowerPoint 演示文稿</vt:lpstr>
      <vt:lpstr>Step 4</vt:lpstr>
      <vt:lpstr>Step 5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Float Point Number In MIPS     </dc:title>
  <dc:creator>MaChaoqi</dc:creator>
  <cp:lastModifiedBy>MaChaoqi</cp:lastModifiedBy>
  <cp:revision>2</cp:revision>
  <dcterms:created xsi:type="dcterms:W3CDTF">2019-10-31T02:08:49Z</dcterms:created>
  <dcterms:modified xsi:type="dcterms:W3CDTF">2019-10-31T02:12:34Z</dcterms:modified>
</cp:coreProperties>
</file>