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7" r:id="rId1"/>
  </p:sldMasterIdLst>
  <p:notesMasterIdLst>
    <p:notesMasterId r:id="rId9"/>
  </p:notesMasterIdLst>
  <p:sldIdLst>
    <p:sldId id="307" r:id="rId2"/>
    <p:sldId id="604" r:id="rId3"/>
    <p:sldId id="460" r:id="rId4"/>
    <p:sldId id="605" r:id="rId5"/>
    <p:sldId id="614" r:id="rId6"/>
    <p:sldId id="609" r:id="rId7"/>
    <p:sldId id="603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9"/>
    <p:restoredTop sz="82473" autoAdjust="0"/>
  </p:normalViewPr>
  <p:slideViewPr>
    <p:cSldViewPr>
      <p:cViewPr varScale="1">
        <p:scale>
          <a:sx n="93" d="100"/>
          <a:sy n="93" d="100"/>
        </p:scale>
        <p:origin x="22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35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C32B3B2-111F-1B4D-BC3D-D99BC9E590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8163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52DC11B-11F5-3040-A6C1-626E4732B7AC}" type="slidenum">
              <a:rPr lang="en-US" altLang="zh-CN">
                <a:cs typeface="宋体" charset="0"/>
              </a:rPr>
              <a:pPr/>
              <a:t>1</a:t>
            </a:fld>
            <a:endParaRPr lang="en-US" altLang="zh-CN">
              <a:cs typeface="宋体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12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F35B07C-BE8E-C94D-AAA0-BB3CADB8B855}" type="slidenum">
              <a:rPr kumimoji="0" lang="en-US" altLang="zh-CN" sz="1200">
                <a:latin typeface="Arial" charset="0"/>
              </a:rPr>
              <a:pPr/>
              <a:t>3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39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20757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1719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43064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74151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21096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34392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5525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80457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16914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0930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58929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5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6019800"/>
          </a:xfrm>
        </p:spPr>
        <p:txBody>
          <a:bodyPr anchor="t">
            <a:noAutofit/>
          </a:bodyPr>
          <a:lstStyle/>
          <a:p>
            <a:pPr algn="ctr"/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/>
              <a:t>C Programming - 2</a:t>
            </a: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3200" dirty="0"/>
            </a:br>
            <a:br>
              <a:rPr lang="en-US" altLang="zh-CN" sz="3200" dirty="0"/>
            </a:br>
            <a:br>
              <a:rPr lang="en-US" altLang="zh-CN" sz="3200" dirty="0"/>
            </a:br>
            <a:endParaRPr lang="en-US" altLang="zh-CN" sz="4400" dirty="0">
              <a:latin typeface="Tahoma" charset="0"/>
            </a:endParaRPr>
          </a:p>
        </p:txBody>
      </p:sp>
      <p:sp>
        <p:nvSpPr>
          <p:cNvPr id="4098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宋体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fld id="{6753DA8D-6AA1-E343-AECF-EEF8E0537EC0}" type="slidenum">
              <a:rPr lang="en-US" altLang="zh-CN" sz="1400">
                <a:cs typeface="宋体" charset="0"/>
              </a:rPr>
              <a:pPr/>
              <a:t>1</a:t>
            </a:fld>
            <a:endParaRPr lang="en-US" altLang="zh-CN" sz="1400" dirty="0"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C2950-5A2C-8840-9B26-7C7FC106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Objectives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10BC7-E01B-3E4E-8F71-0CE6894B4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/>
              <a:t>After this lab you will know: </a:t>
            </a:r>
          </a:p>
          <a:p>
            <a:r>
              <a:rPr lang="en" altLang="zh-CN" dirty="0"/>
              <a:t>• know how to write the basic C program</a:t>
            </a:r>
          </a:p>
          <a:p>
            <a:r>
              <a:rPr lang="en" altLang="zh-CN" dirty="0"/>
              <a:t>• be able to</a:t>
            </a:r>
            <a:r>
              <a:rPr lang="zh-CN" altLang="en-US" dirty="0"/>
              <a:t> </a:t>
            </a:r>
            <a:r>
              <a:rPr lang="en-US" altLang="zh-CN" dirty="0"/>
              <a:t>compile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en" altLang="zh-CN" dirty="0"/>
              <a:t> execute program under Linux environment</a:t>
            </a:r>
          </a:p>
          <a:p>
            <a:pPr marL="0" indent="0">
              <a:buNone/>
            </a:pPr>
            <a:endParaRPr lang="en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DD417E-DD43-C145-AC6F-1E4AB62E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4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z="3600" dirty="0">
                <a:latin typeface="Tahoma" charset="0"/>
                <a:ea typeface="宋体" charset="0"/>
              </a:rPr>
              <a:t>Step 1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7772400" cy="4419600"/>
          </a:xfrm>
        </p:spPr>
        <p:txBody>
          <a:bodyPr>
            <a:normAutofit/>
          </a:bodyPr>
          <a:lstStyle/>
          <a:p>
            <a:pPr marL="292608" lvl="1" indent="0">
              <a:buNone/>
            </a:pPr>
            <a:r>
              <a:rPr lang="en-US" altLang="zh-CN" sz="2200" dirty="0">
                <a:latin typeface="Tahoma" charset="0"/>
                <a:ea typeface="宋体" charset="0"/>
              </a:rPr>
              <a:t>Download </a:t>
            </a:r>
            <a:r>
              <a:rPr lang="en-US" altLang="zh-CN" sz="2200" dirty="0" err="1">
                <a:latin typeface="Tahoma" charset="0"/>
                <a:ea typeface="宋体" charset="0"/>
              </a:rPr>
              <a:t>BTree.c</a:t>
            </a:r>
            <a:r>
              <a:rPr lang="en-US" altLang="zh-CN" sz="2200" dirty="0">
                <a:latin typeface="Tahoma" charset="0"/>
                <a:ea typeface="宋体" charset="0"/>
              </a:rPr>
              <a:t> and </a:t>
            </a:r>
            <a:r>
              <a:rPr lang="en-US" altLang="zh-CN" sz="2200" dirty="0" err="1">
                <a:latin typeface="Tahoma" charset="0"/>
                <a:ea typeface="宋体" charset="0"/>
              </a:rPr>
              <a:t>makefile</a:t>
            </a:r>
            <a:r>
              <a:rPr lang="en-US" altLang="zh-CN" sz="2200" dirty="0">
                <a:latin typeface="Tahoma" charset="0"/>
                <a:ea typeface="宋体" charset="0"/>
              </a:rPr>
              <a:t> from </a:t>
            </a:r>
            <a:r>
              <a:rPr lang="en-US" altLang="zh-CN" sz="2200" dirty="0" err="1">
                <a:latin typeface="Tahoma" charset="0"/>
                <a:ea typeface="宋体" charset="0"/>
              </a:rPr>
              <a:t>BlackBoard</a:t>
            </a:r>
            <a:endParaRPr lang="en-US" altLang="zh-CN" sz="2200" dirty="0">
              <a:latin typeface="Tahoma" charset="0"/>
              <a:ea typeface="宋体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C18573E2-4DF1-4B49-B6A0-E0B37D0A0D10}" type="slidenum">
              <a:rPr kumimoji="0" lang="en-US" altLang="zh-CN" sz="1400"/>
              <a:pPr/>
              <a:t>3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25074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50F51-0F55-B64D-A177-09264D06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charset="0"/>
                <a:ea typeface="宋体" charset="0"/>
              </a:rPr>
              <a:t>Step 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EA3E2-43D4-8143-A27E-49DC71F6F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400" dirty="0"/>
              <a:t>You need to implement all the empty methods in </a:t>
            </a:r>
            <a:r>
              <a:rPr kumimoji="1" lang="en-US" altLang="zh-CN" sz="2400" dirty="0" err="1"/>
              <a:t>BTree.c</a:t>
            </a:r>
            <a:r>
              <a:rPr kumimoji="1" lang="en-US" altLang="zh-CN" sz="2400" dirty="0"/>
              <a:t>   </a:t>
            </a:r>
            <a:r>
              <a:rPr kumimoji="1" lang="en-US" altLang="zh-CN" sz="2400" dirty="0">
                <a:solidFill>
                  <a:srgbClr val="FF0000"/>
                </a:solidFill>
              </a:rPr>
              <a:t>(3 points for each methods)</a:t>
            </a:r>
            <a:endParaRPr lang="en-US" altLang="zh-CN" sz="2400" dirty="0">
              <a:solidFill>
                <a:srgbClr val="FF0000"/>
              </a:solidFill>
              <a:latin typeface="Tahoma" charset="0"/>
              <a:ea typeface="宋体" charset="0"/>
            </a:endParaRPr>
          </a:p>
          <a:p>
            <a:endParaRPr lang="en-US" altLang="zh-CN" dirty="0">
              <a:ea typeface="宋体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struct </a:t>
            </a:r>
            <a:r>
              <a:rPr lang="en-US" altLang="zh-CN" sz="2400" dirty="0" err="1"/>
              <a:t>bTree</a:t>
            </a:r>
            <a:r>
              <a:rPr lang="en-US" altLang="zh-CN" sz="2400" dirty="0"/>
              <a:t>* </a:t>
            </a:r>
            <a:r>
              <a:rPr lang="en-US" altLang="zh-CN" sz="2400" dirty="0" err="1"/>
              <a:t>newTree</a:t>
            </a:r>
            <a:r>
              <a:rPr lang="en-US" altLang="zh-CN" sz="2400" dirty="0"/>
              <a:t> (int value) {..}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int add (struct </a:t>
            </a:r>
            <a:r>
              <a:rPr lang="en-US" altLang="zh-CN" sz="2400" dirty="0" err="1"/>
              <a:t>bTree</a:t>
            </a:r>
            <a:r>
              <a:rPr lang="en-US" altLang="zh-CN" sz="2400" dirty="0"/>
              <a:t>* root, int value) {…}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int remove (struct </a:t>
            </a:r>
            <a:r>
              <a:rPr lang="en-US" altLang="zh-CN" sz="2400" dirty="0" err="1"/>
              <a:t>bTree</a:t>
            </a:r>
            <a:r>
              <a:rPr lang="en-US" altLang="zh-CN" sz="2400" dirty="0"/>
              <a:t>* root, int value) { …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/>
              <a:t>int contain (struct </a:t>
            </a:r>
            <a:r>
              <a:rPr lang="en-US" altLang="zh-CN" sz="2400" dirty="0" err="1"/>
              <a:t>bTree</a:t>
            </a:r>
            <a:r>
              <a:rPr lang="en-US" altLang="zh-CN" sz="2400" dirty="0"/>
              <a:t>* root, int value) { … }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181A50-A697-AF40-B2C8-50819DC1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69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560F6-CA8A-924F-80BD-3DB4F31F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" altLang="zh-CN" sz="4000" dirty="0"/>
              <a:t>Dynamic Memory Allocation in C</a:t>
            </a:r>
            <a:br>
              <a:rPr lang="en" altLang="zh-CN" sz="4000" dirty="0"/>
            </a:br>
            <a:r>
              <a:rPr lang="en" altLang="zh-CN" sz="4000" dirty="0"/>
              <a:t>- free()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05018-6816-F343-9DD4-BDA8485E7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In the lecture, we know how to do </a:t>
            </a:r>
            <a:r>
              <a:rPr lang="en-US" altLang="zh-CN" dirty="0"/>
              <a:t>dynamic</a:t>
            </a:r>
            <a:r>
              <a:rPr lang="en" altLang="zh-CN" dirty="0"/>
              <a:t> memory allocation in C by using </a:t>
            </a:r>
            <a:r>
              <a:rPr lang="en-US" altLang="zh-CN" dirty="0"/>
              <a:t>malloc() method.</a:t>
            </a:r>
            <a:endParaRPr kumimoji="1" lang="en-US" altLang="zh-CN" dirty="0"/>
          </a:p>
          <a:p>
            <a:r>
              <a:rPr kumimoji="1" lang="en-US" altLang="zh-CN" dirty="0"/>
              <a:t>What if we don’t want to use the </a:t>
            </a:r>
            <a:r>
              <a:rPr lang="en-US" altLang="zh-CN" dirty="0"/>
              <a:t>dynamic data any more? How to </a:t>
            </a:r>
            <a:r>
              <a:rPr lang="en" altLang="zh-CN" dirty="0"/>
              <a:t> </a:t>
            </a:r>
            <a:r>
              <a:rPr lang="en" altLang="zh-CN" b="1" dirty="0"/>
              <a:t>de-allocate</a:t>
            </a:r>
            <a:r>
              <a:rPr lang="en" altLang="zh-CN" dirty="0"/>
              <a:t> the </a:t>
            </a:r>
            <a:r>
              <a:rPr lang="en-US" altLang="zh-CN" dirty="0"/>
              <a:t>dynamic data</a:t>
            </a:r>
            <a:r>
              <a:rPr lang="en" altLang="zh-CN" dirty="0"/>
              <a:t>?</a:t>
            </a:r>
            <a:endParaRPr kumimoji="1" lang="en-US" altLang="zh-CN" dirty="0"/>
          </a:p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C, you can use the free() method to do it.</a:t>
            </a:r>
            <a:endParaRPr lang="en" altLang="zh-CN" b="1" dirty="0"/>
          </a:p>
          <a:p>
            <a:pPr fontAlgn="base"/>
            <a:r>
              <a:rPr lang="en" altLang="zh-CN" b="1" dirty="0"/>
              <a:t>Example:</a:t>
            </a:r>
          </a:p>
          <a:p>
            <a:pPr fontAlgn="base"/>
            <a:r>
              <a:rPr lang="en" altLang="zh-CN" dirty="0"/>
              <a:t>//Dynamically allocate memory using malloc() </a:t>
            </a:r>
            <a:endParaRPr lang="en" altLang="zh-CN" b="1" dirty="0"/>
          </a:p>
          <a:p>
            <a:pPr fontAlgn="base"/>
            <a:r>
              <a:rPr lang="en-US" altLang="zh-CN" dirty="0"/>
              <a:t>struct Node* this = (struct Node*)malloc(</a:t>
            </a:r>
            <a:r>
              <a:rPr lang="en-US" altLang="zh-CN" dirty="0" err="1"/>
              <a:t>sizeof</a:t>
            </a:r>
            <a:r>
              <a:rPr lang="en-US" altLang="zh-CN" dirty="0"/>
              <a:t>(struct Node));</a:t>
            </a:r>
          </a:p>
          <a:p>
            <a:pPr fontAlgn="base"/>
            <a:r>
              <a:rPr lang="en-US" altLang="zh-CN" dirty="0"/>
              <a:t>//</a:t>
            </a:r>
            <a:r>
              <a:rPr lang="en" altLang="zh-CN" dirty="0"/>
              <a:t>If you want to delete </a:t>
            </a:r>
            <a:r>
              <a:rPr lang="en" altLang="zh-CN" i="1" dirty="0"/>
              <a:t>this, </a:t>
            </a:r>
            <a:r>
              <a:rPr lang="en" altLang="zh-CN" dirty="0"/>
              <a:t>use</a:t>
            </a:r>
            <a:r>
              <a:rPr lang="en" altLang="zh-CN" i="1" dirty="0"/>
              <a:t> free() to</a:t>
            </a:r>
            <a:r>
              <a:rPr lang="en" altLang="zh-CN" dirty="0"/>
              <a:t> free the memory </a:t>
            </a:r>
          </a:p>
          <a:p>
            <a:pPr fontAlgn="base"/>
            <a:r>
              <a:rPr lang="en" altLang="zh-CN" dirty="0"/>
              <a:t>free(this);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93C252-B878-6B44-B312-4BC3578B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409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E3EFC-CDA5-8F49-8105-D1ADB839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charset="0"/>
                <a:ea typeface="宋体" charset="0"/>
              </a:rPr>
              <a:t>Step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F9B27-5F10-0E4D-AD6F-48C8FF7B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Please write at least two test cases for each method.</a:t>
            </a:r>
            <a:r>
              <a:rPr kumimoji="1" lang="en-US" altLang="zh-CN" dirty="0">
                <a:solidFill>
                  <a:srgbClr val="FF0000"/>
                </a:solidFill>
              </a:rPr>
              <a:t>(8 </a:t>
            </a:r>
            <a:r>
              <a:rPr kumimoji="1" lang="en-US" altLang="zh-CN">
                <a:solidFill>
                  <a:srgbClr val="FF0000"/>
                </a:solidFill>
              </a:rPr>
              <a:t>points)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9BDE10-7960-0345-8440-8F4BF5FD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07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61B41-E28C-C74B-8A1B-6F54148F8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Please upload all the source code and your test cases in blackboard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Due: Next Friday</a:t>
            </a: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2EB5E8-369F-8F40-95D8-2A571DC8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91164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1400" dirty="0" err="1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35558</TotalTime>
  <Words>271</Words>
  <Application>Microsoft Macintosh PowerPoint</Application>
  <PresentationFormat>全屏显示(4:3)</PresentationFormat>
  <Paragraphs>37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怀旧</vt:lpstr>
      <vt:lpstr>      C Programming - 2     </vt:lpstr>
      <vt:lpstr>Objectives</vt:lpstr>
      <vt:lpstr>Step 1</vt:lpstr>
      <vt:lpstr>Step 2</vt:lpstr>
      <vt:lpstr>Dynamic Memory Allocation in C - free()</vt:lpstr>
      <vt:lpstr>Step 3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487 Software Engineering</dc:title>
  <dc:creator> Francis Leung</dc:creator>
  <cp:lastModifiedBy>MaChaoqi</cp:lastModifiedBy>
  <cp:revision>868</cp:revision>
  <dcterms:created xsi:type="dcterms:W3CDTF">2006-08-17T22:36:56Z</dcterms:created>
  <dcterms:modified xsi:type="dcterms:W3CDTF">2019-11-07T21:01:36Z</dcterms:modified>
</cp:coreProperties>
</file>