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14"/>
  </p:notesMasterIdLst>
  <p:sldIdLst>
    <p:sldId id="307" r:id="rId2"/>
    <p:sldId id="604" r:id="rId3"/>
    <p:sldId id="460" r:id="rId4"/>
    <p:sldId id="597" r:id="rId5"/>
    <p:sldId id="598" r:id="rId6"/>
    <p:sldId id="600" r:id="rId7"/>
    <p:sldId id="599" r:id="rId8"/>
    <p:sldId id="601" r:id="rId9"/>
    <p:sldId id="602" r:id="rId10"/>
    <p:sldId id="605" r:id="rId11"/>
    <p:sldId id="606" r:id="rId12"/>
    <p:sldId id="60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82553" autoAdjust="0"/>
  </p:normalViewPr>
  <p:slideViewPr>
    <p:cSldViewPr>
      <p:cViewPr varScale="1">
        <p:scale>
          <a:sx n="93" d="100"/>
          <a:sy n="93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0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8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0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0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8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8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2B3B2-111F-1B4D-BC3D-D99BC9E5905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Getting Started With MIPS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C2C4-9C34-524C-B420-05AA847F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charset="0"/>
                <a:ea typeface="宋体" charset="0"/>
              </a:rPr>
              <a:t>Step 7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523674-79BD-0B4D-8B24-4335BF5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07570A-EC73-0242-AFD4-9C0F4BB0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72568"/>
              </p:ext>
            </p:extLst>
          </p:nvPr>
        </p:nvGraphicFramePr>
        <p:xfrm>
          <a:off x="150633" y="1905000"/>
          <a:ext cx="8888453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67">
                  <a:extLst>
                    <a:ext uri="{9D8B030D-6E8A-4147-A177-3AD203B41FA5}">
                      <a16:colId xmlns:a16="http://schemas.microsoft.com/office/drawing/2014/main" val="3024095831"/>
                    </a:ext>
                  </a:extLst>
                </a:gridCol>
                <a:gridCol w="1089991">
                  <a:extLst>
                    <a:ext uri="{9D8B030D-6E8A-4147-A177-3AD203B41FA5}">
                      <a16:colId xmlns:a16="http://schemas.microsoft.com/office/drawing/2014/main" val="245627326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242597891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397525260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062029626"/>
                    </a:ext>
                  </a:extLst>
                </a:gridCol>
                <a:gridCol w="2539558">
                  <a:extLst>
                    <a:ext uri="{9D8B030D-6E8A-4147-A177-3AD203B41FA5}">
                      <a16:colId xmlns:a16="http://schemas.microsoft.com/office/drawing/2014/main" val="284770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(PC)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  [a0]</a:t>
                      </a:r>
                      <a:endParaRPr lang="en" altLang="zh-CN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  [v0]</a:t>
                      </a:r>
                      <a:endParaRPr lang="e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  [t0]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  [t1] </a:t>
                      </a:r>
                      <a:b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dirty="0"/>
                        <a:t>source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0x00400008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li $v0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0x10010000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syscall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5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 $v0,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syscall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blez</a:t>
                      </a:r>
                      <a:r>
                        <a:rPr lang="en-US" altLang="zh-CN" dirty="0"/>
                        <a:t> $v0, 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1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 $t0,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move $t0, $v0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4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 $t1,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</a:t>
                      </a:r>
                      <a:r>
                        <a:rPr lang="en-US" altLang="zh-CN" dirty="0"/>
                        <a:t> $t1 $t1 $t0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addi</a:t>
                      </a:r>
                      <a:r>
                        <a:rPr lang="en-US" altLang="zh-CN" dirty="0"/>
                        <a:t> $t0 $t0 -1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8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02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C2C4-9C34-524C-B420-05AA847F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charset="0"/>
                <a:ea typeface="宋体" charset="0"/>
              </a:rPr>
              <a:t>Step 7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523674-79BD-0B4D-8B24-4335BF5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07570A-EC73-0242-AFD4-9C0F4BB0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21452"/>
              </p:ext>
            </p:extLst>
          </p:nvPr>
        </p:nvGraphicFramePr>
        <p:xfrm>
          <a:off x="150633" y="1905000"/>
          <a:ext cx="8888453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67">
                  <a:extLst>
                    <a:ext uri="{9D8B030D-6E8A-4147-A177-3AD203B41FA5}">
                      <a16:colId xmlns:a16="http://schemas.microsoft.com/office/drawing/2014/main" val="3024095831"/>
                    </a:ext>
                  </a:extLst>
                </a:gridCol>
                <a:gridCol w="1089991">
                  <a:extLst>
                    <a:ext uri="{9D8B030D-6E8A-4147-A177-3AD203B41FA5}">
                      <a16:colId xmlns:a16="http://schemas.microsoft.com/office/drawing/2014/main" val="245627326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242597891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397525260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062029626"/>
                    </a:ext>
                  </a:extLst>
                </a:gridCol>
                <a:gridCol w="2539558">
                  <a:extLst>
                    <a:ext uri="{9D8B030D-6E8A-4147-A177-3AD203B41FA5}">
                      <a16:colId xmlns:a16="http://schemas.microsoft.com/office/drawing/2014/main" val="284770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(PC)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  [a0]</a:t>
                      </a:r>
                      <a:endParaRPr lang="en" altLang="zh-CN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  [v0]</a:t>
                      </a:r>
                      <a:endParaRPr lang="e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  [t0]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  [t1] </a:t>
                      </a:r>
                      <a:b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dirty="0"/>
                        <a:t>source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bnez</a:t>
                      </a:r>
                      <a:r>
                        <a:rPr lang="en-US" altLang="zh-CN" dirty="0"/>
                        <a:t> $t0 loop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0x10010000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</a:t>
                      </a:r>
                      <a:r>
                        <a:rPr lang="en-US" altLang="zh-CN" dirty="0"/>
                        <a:t> $t1 $t1 $t0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5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addi</a:t>
                      </a:r>
                      <a:r>
                        <a:rPr lang="en-US" altLang="zh-CN" dirty="0"/>
                        <a:t> $t0 $t0 -1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bnez</a:t>
                      </a:r>
                      <a:r>
                        <a:rPr lang="en-US" altLang="zh-CN" dirty="0"/>
                        <a:t> $t0 loop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0x10010000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</a:t>
                      </a:r>
                      <a:r>
                        <a:rPr lang="en-US" altLang="zh-CN" dirty="0"/>
                        <a:t> $t1 $t1 $t0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1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0x0040002c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addi</a:t>
                      </a:r>
                      <a:r>
                        <a:rPr lang="en-US" altLang="zh-CN" dirty="0"/>
                        <a:t> $t0 $t0 -1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bnez</a:t>
                      </a:r>
                      <a:r>
                        <a:rPr lang="en-US" altLang="zh-CN" dirty="0"/>
                        <a:t> $t0 loop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4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 $v0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 $a0 prompt2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0x0040003c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0x10010000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8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1B41-E28C-C74B-8A1B-6F54148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answer all these questions in a sperate .doc file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Due: Next </a:t>
            </a:r>
            <a:r>
              <a:rPr lang="en-US" altLang="zh-CN" dirty="0"/>
              <a:t>Friday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EB5E8-369F-8F40-95D8-2A571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2950-5A2C-8840-9B26-7C7FC10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10BC7-E01B-3E4E-8F71-0CE6894B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• Load MIPS programs (assembly language) and execute them</a:t>
            </a:r>
          </a:p>
          <a:p>
            <a:r>
              <a:rPr lang="en" altLang="zh-CN" dirty="0"/>
              <a:t>• Examine memory locations </a:t>
            </a:r>
          </a:p>
          <a:p>
            <a:r>
              <a:rPr lang="en" altLang="zh-CN" dirty="0"/>
              <a:t>• Examine registers </a:t>
            </a:r>
          </a:p>
          <a:p>
            <a:r>
              <a:rPr lang="en" altLang="zh-CN" dirty="0"/>
              <a:t>• Execute programs step by step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2F271-A6B3-744F-A88B-5922FAB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D417E-DD43-C145-AC6F-1E4AB62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Load Example1.s in your MARS simulator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PS: you can find Example1.s in Blackboard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902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You now try to figure out what </a:t>
            </a:r>
            <a:r>
              <a:rPr lang="en-US" altLang="zh-CN" sz="2400" dirty="0">
                <a:latin typeface="Tahoma" charset="0"/>
                <a:ea typeface="宋体" charset="0"/>
              </a:rPr>
              <a:t>Example1.s </a:t>
            </a:r>
            <a:r>
              <a:rPr lang="en" altLang="zh-CN" sz="2400" dirty="0"/>
              <a:t>does. Run it several times with various input data. Fill out the following table:</a:t>
            </a:r>
            <a:r>
              <a:rPr lang="en" altLang="zh-CN" sz="2000" dirty="0">
                <a:solidFill>
                  <a:srgbClr val="FF0000"/>
                </a:solidFill>
              </a:rPr>
              <a:t> (3points)</a:t>
            </a: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4</a:t>
            </a:fld>
            <a:endParaRPr kumimoji="0" lang="en-US" altLang="zh-CN" sz="140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7E029E-54B5-BB47-AC0A-0ABF6D586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9847"/>
              </p:ext>
            </p:extLst>
          </p:nvPr>
        </p:nvGraphicFramePr>
        <p:xfrm>
          <a:off x="1981200" y="3048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873511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2696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Input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Output 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2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0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362880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3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40186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What is the formula that describes the relation between the output and the input?</a:t>
            </a:r>
            <a:r>
              <a:rPr lang="en" altLang="zh-CN" sz="2000" dirty="0">
                <a:solidFill>
                  <a:srgbClr val="FF0000"/>
                </a:solidFill>
              </a:rPr>
              <a:t> (3points)</a:t>
            </a:r>
            <a:endParaRPr lang="en" altLang="zh-CN" sz="2000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74354-D2B6-CD4E-A010-FD0B8643ED8C}"/>
              </a:ext>
            </a:extLst>
          </p:cNvPr>
          <p:cNvSpPr/>
          <p:nvPr/>
        </p:nvSpPr>
        <p:spPr>
          <a:xfrm>
            <a:off x="3124200" y="3198167"/>
            <a:ext cx="174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" altLang="zh-CN" sz="2400" dirty="0"/>
              <a:t>F(n) = n!</a:t>
            </a:r>
          </a:p>
        </p:txBody>
      </p:sp>
    </p:spTree>
    <p:extLst>
      <p:ext uri="{BB962C8B-B14F-4D97-AF65-F5344CB8AC3E}">
        <p14:creationId xmlns:p14="http://schemas.microsoft.com/office/powerpoint/2010/main" val="5379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4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40186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Click </a:t>
            </a:r>
            <a:r>
              <a:rPr lang="en" altLang="zh-CN" sz="2400" b="1" i="1" dirty="0"/>
              <a:t>Setting&gt;Show Labels Window </a:t>
            </a:r>
            <a:r>
              <a:rPr lang="en" altLang="zh-CN" sz="2400" dirty="0"/>
              <a:t>and fill the table below</a:t>
            </a:r>
            <a:r>
              <a:rPr lang="en" altLang="zh-CN" sz="2000" dirty="0">
                <a:solidFill>
                  <a:srgbClr val="FF0000"/>
                </a:solidFill>
              </a:rPr>
              <a:t> (3points)</a:t>
            </a: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55649B-B377-A240-885B-543E2E236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27792"/>
              </p:ext>
            </p:extLst>
          </p:nvPr>
        </p:nvGraphicFramePr>
        <p:xfrm>
          <a:off x="1546860" y="28956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7865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0325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3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0x00400000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6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0x00400028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0x00400034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5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0x00400054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0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0x10010000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8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prompt2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0x10010040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bye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0x10010050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8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0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5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40186"/>
            <a:ext cx="80772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Look at the</a:t>
            </a:r>
            <a:r>
              <a:rPr lang="en" altLang="zh-CN" sz="2400" b="1" i="1" dirty="0"/>
              <a:t> Text Segment </a:t>
            </a:r>
            <a:r>
              <a:rPr lang="en" altLang="zh-CN" sz="2400" dirty="0"/>
              <a:t>and fill from the table below</a:t>
            </a:r>
          </a:p>
          <a:p>
            <a:pPr marL="292608" lvl="1" indent="0">
              <a:buNone/>
            </a:pPr>
            <a:r>
              <a:rPr lang="en" altLang="zh-CN" sz="2400" dirty="0">
                <a:latin typeface="Tahoma" charset="0"/>
                <a:ea typeface="宋体" charset="0"/>
              </a:rPr>
              <a:t>(</a:t>
            </a:r>
            <a:r>
              <a:rPr lang="en" altLang="zh-CN" sz="2400" dirty="0"/>
              <a:t>start from address 0x00400018, end before 0x00400040</a:t>
            </a:r>
            <a:r>
              <a:rPr lang="en" altLang="zh-CN" sz="2400" dirty="0">
                <a:latin typeface="Tahoma" charset="0"/>
                <a:ea typeface="宋体" charset="0"/>
              </a:rPr>
              <a:t>) </a:t>
            </a:r>
            <a:r>
              <a:rPr lang="en" altLang="zh-CN" sz="2400" dirty="0">
                <a:solidFill>
                  <a:srgbClr val="FF0000"/>
                </a:solidFill>
                <a:latin typeface="Tahoma" charset="0"/>
                <a:ea typeface="宋体" charset="0"/>
              </a:rPr>
              <a:t>(4points)</a:t>
            </a:r>
            <a:endParaRPr lang="en-US" altLang="zh-CN" sz="2200" dirty="0">
              <a:solidFill>
                <a:srgbClr val="FF0000"/>
              </a:solidFill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4561" y="6397486"/>
            <a:ext cx="984019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4ABC2-9C07-9448-9C48-2D0F0FB7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7569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6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40186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What is the size of an instruction (in bytes)</a:t>
            </a:r>
            <a:r>
              <a:rPr lang="en" altLang="zh-CN" sz="2400" dirty="0">
                <a:solidFill>
                  <a:srgbClr val="FF0000"/>
                </a:solidFill>
              </a:rPr>
              <a:t> (1.5points)</a:t>
            </a:r>
            <a:r>
              <a:rPr lang="en" altLang="zh-CN" sz="2400" dirty="0"/>
              <a:t>?</a:t>
            </a:r>
          </a:p>
          <a:p>
            <a:pPr marL="292608" lvl="1" indent="0">
              <a:buNone/>
            </a:pPr>
            <a:endParaRPr lang="en" altLang="zh-CN" sz="24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" altLang="zh-CN" sz="2400" dirty="0">
                <a:latin typeface="Tahoma" charset="0"/>
                <a:ea typeface="宋体" charset="0"/>
              </a:rPr>
              <a:t>4bytes</a:t>
            </a:r>
          </a:p>
          <a:p>
            <a:pPr marL="292608" lvl="1" indent="0">
              <a:buNone/>
            </a:pPr>
            <a:endParaRPr lang="en" altLang="zh-CN" sz="24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What is the size of an address (in bytes)</a:t>
            </a:r>
            <a:r>
              <a:rPr lang="en" altLang="zh-CN" sz="2000" dirty="0">
                <a:solidFill>
                  <a:srgbClr val="FF0000"/>
                </a:solidFill>
              </a:rPr>
              <a:t> </a:t>
            </a:r>
            <a:r>
              <a:rPr lang="en" altLang="zh-CN" sz="2400" dirty="0">
                <a:solidFill>
                  <a:srgbClr val="FF0000"/>
                </a:solidFill>
              </a:rPr>
              <a:t>(1.5points)</a:t>
            </a:r>
            <a:r>
              <a:rPr lang="en-US" altLang="zh-CN" sz="2200" dirty="0">
                <a:latin typeface="Tahoma" charset="0"/>
                <a:ea typeface="宋体" charset="0"/>
              </a:rPr>
              <a:t>?</a:t>
            </a: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-US" altLang="zh-CN" sz="2400" dirty="0">
                <a:latin typeface="Tahoma" charset="0"/>
                <a:ea typeface="宋体" charset="0"/>
              </a:rPr>
              <a:t>4bytes</a:t>
            </a:r>
            <a:endParaRPr lang="en-US" altLang="zh-CN" sz="22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7936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7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40186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" altLang="zh-CN" sz="2400" dirty="0"/>
              <a:t>The </a:t>
            </a:r>
            <a:r>
              <a:rPr lang="en" altLang="zh-CN" sz="2400" b="1" i="1" dirty="0"/>
              <a:t>step</a:t>
            </a:r>
            <a:r>
              <a:rPr lang="en" altLang="zh-CN" sz="2400" dirty="0"/>
              <a:t> command allows the user to execute a program step by step. The user can then see how a specific instruction has modified registers, memory, etc. </a:t>
            </a:r>
          </a:p>
          <a:p>
            <a:pPr marL="292608" lvl="1" indent="0">
              <a:buNone/>
            </a:pPr>
            <a:endParaRPr lang="en" altLang="zh-CN" sz="2400" dirty="0">
              <a:latin typeface="Tahoma" charset="0"/>
              <a:ea typeface="宋体" charset="0"/>
            </a:endParaRPr>
          </a:p>
          <a:p>
            <a:pPr marL="292608" lvl="1" indent="0">
              <a:buNone/>
            </a:pPr>
            <a:r>
              <a:rPr lang="en" altLang="zh-CN" sz="2400" dirty="0"/>
              <a:t>Use </a:t>
            </a:r>
            <a:r>
              <a:rPr lang="en" altLang="zh-CN" sz="2400" b="1" i="1" dirty="0"/>
              <a:t>step</a:t>
            </a:r>
            <a:r>
              <a:rPr lang="en" altLang="zh-CN" sz="2400" dirty="0"/>
              <a:t> to fill out the following table, stop before you first encounter pc = </a:t>
            </a:r>
            <a:r>
              <a:rPr lang="en-US" altLang="zh-CN" sz="2400"/>
              <a:t>0x0040003c</a:t>
            </a:r>
            <a:endParaRPr lang="en" altLang="zh-CN" sz="2400" dirty="0"/>
          </a:p>
          <a:p>
            <a:pPr marL="292608" lvl="1" indent="0">
              <a:buNone/>
            </a:pPr>
            <a:r>
              <a:rPr lang="en" altLang="zh-CN" sz="2400" dirty="0"/>
              <a:t>(suppose the N you input is 3)</a:t>
            </a:r>
            <a:r>
              <a:rPr lang="en" altLang="zh-CN" sz="2000" dirty="0">
                <a:solidFill>
                  <a:srgbClr val="FF0000"/>
                </a:solidFill>
              </a:rPr>
              <a:t> (4points)</a:t>
            </a: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7B9E38-06D9-6944-A13D-4C181186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3176"/>
              </p:ext>
            </p:extLst>
          </p:nvPr>
        </p:nvGraphicFramePr>
        <p:xfrm>
          <a:off x="150633" y="4648200"/>
          <a:ext cx="888845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67">
                  <a:extLst>
                    <a:ext uri="{9D8B030D-6E8A-4147-A177-3AD203B41FA5}">
                      <a16:colId xmlns:a16="http://schemas.microsoft.com/office/drawing/2014/main" val="3024095831"/>
                    </a:ext>
                  </a:extLst>
                </a:gridCol>
                <a:gridCol w="1089991">
                  <a:extLst>
                    <a:ext uri="{9D8B030D-6E8A-4147-A177-3AD203B41FA5}">
                      <a16:colId xmlns:a16="http://schemas.microsoft.com/office/drawing/2014/main" val="245627326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242597891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3975252606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1062029626"/>
                    </a:ext>
                  </a:extLst>
                </a:gridCol>
                <a:gridCol w="2539558">
                  <a:extLst>
                    <a:ext uri="{9D8B030D-6E8A-4147-A177-3AD203B41FA5}">
                      <a16:colId xmlns:a16="http://schemas.microsoft.com/office/drawing/2014/main" val="284770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(PC)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  [a0]</a:t>
                      </a:r>
                      <a:endParaRPr lang="en" altLang="zh-CN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  [v0]</a:t>
                      </a:r>
                      <a:endParaRPr lang="e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  [t0]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  [t1] </a:t>
                      </a:r>
                      <a:br>
                        <a:rPr lang="e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dirty="0"/>
                        <a:t>source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0x00400000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 $v0,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0x00400004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 $a0, prompt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8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146889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34653</TotalTime>
  <Words>562</Words>
  <Application>Microsoft Macintosh PowerPoint</Application>
  <PresentationFormat>全屏显示(4:3)</PresentationFormat>
  <Paragraphs>241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怀旧</vt:lpstr>
      <vt:lpstr>      Getting Started With MIPS      </vt:lpstr>
      <vt:lpstr>Objectives</vt:lpstr>
      <vt:lpstr>Step 1</vt:lpstr>
      <vt:lpstr>Step 2</vt:lpstr>
      <vt:lpstr>Step 3</vt:lpstr>
      <vt:lpstr>Step 4</vt:lpstr>
      <vt:lpstr>Step 5</vt:lpstr>
      <vt:lpstr>Step 6</vt:lpstr>
      <vt:lpstr>Step 7</vt:lpstr>
      <vt:lpstr>Step 7</vt:lpstr>
      <vt:lpstr>Step 7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487 Software Engineering</dc:title>
  <dc:creator> Francis Leung</dc:creator>
  <cp:lastModifiedBy>MaChaoqi</cp:lastModifiedBy>
  <cp:revision>813</cp:revision>
  <dcterms:created xsi:type="dcterms:W3CDTF">2006-08-17T22:36:56Z</dcterms:created>
  <dcterms:modified xsi:type="dcterms:W3CDTF">2019-09-03T21:32:53Z</dcterms:modified>
</cp:coreProperties>
</file>