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2" r:id="rId10"/>
    <p:sldId id="301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9" r:id="rId22"/>
    <p:sldId id="320" r:id="rId23"/>
    <p:sldId id="321" r:id="rId24"/>
    <p:sldId id="313" r:id="rId25"/>
    <p:sldId id="316" r:id="rId26"/>
    <p:sldId id="275" r:id="rId27"/>
    <p:sldId id="317" r:id="rId28"/>
    <p:sldId id="322" r:id="rId29"/>
    <p:sldId id="31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B0F97-9CB4-4A69-BFAF-74A665420925}" v="25" dt="2019-10-29T19:56:24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1093" autoAdjust="0"/>
  </p:normalViewPr>
  <p:slideViewPr>
    <p:cSldViewPr snapToGrid="0">
      <p:cViewPr varScale="1">
        <p:scale>
          <a:sx n="85" d="100"/>
          <a:sy n="85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6BEB0F97-9CB4-4A69-BFAF-74A665420925}"/>
    <pc:docChg chg="custSel delSld modSld sldOrd">
      <pc:chgData name="Francis Leung" userId="a21597cc3ce00b8f" providerId="LiveId" clId="{6BEB0F97-9CB4-4A69-BFAF-74A665420925}" dt="2019-10-29T19:57:37.604" v="442" actId="27636"/>
      <pc:docMkLst>
        <pc:docMk/>
      </pc:docMkLst>
      <pc:sldChg chg="modSp">
        <pc:chgData name="Francis Leung" userId="a21597cc3ce00b8f" providerId="LiveId" clId="{6BEB0F97-9CB4-4A69-BFAF-74A665420925}" dt="2019-10-29T19:57:37.604" v="442" actId="27636"/>
        <pc:sldMkLst>
          <pc:docMk/>
          <pc:sldMk cId="3765280510" sldId="256"/>
        </pc:sldMkLst>
        <pc:spChg chg="mod">
          <ac:chgData name="Francis Leung" userId="a21597cc3ce00b8f" providerId="LiveId" clId="{6BEB0F97-9CB4-4A69-BFAF-74A665420925}" dt="2019-10-29T19:57:37.604" v="442" actId="27636"/>
          <ac:spMkLst>
            <pc:docMk/>
            <pc:sldMk cId="3765280510" sldId="256"/>
            <ac:spMk id="3" creationId="{AA87BB87-931B-486E-8378-2FF1A80D179B}"/>
          </ac:spMkLst>
        </pc:spChg>
      </pc:sldChg>
      <pc:sldChg chg="modSp modNotesTx">
        <pc:chgData name="Francis Leung" userId="a21597cc3ce00b8f" providerId="LiveId" clId="{6BEB0F97-9CB4-4A69-BFAF-74A665420925}" dt="2019-10-27T15:05:04.789" v="224" actId="20577"/>
        <pc:sldMkLst>
          <pc:docMk/>
          <pc:sldMk cId="0" sldId="295"/>
        </pc:sldMkLst>
        <pc:graphicFrameChg chg="mod">
          <ac:chgData name="Francis Leung" userId="a21597cc3ce00b8f" providerId="LiveId" clId="{6BEB0F97-9CB4-4A69-BFAF-74A665420925}" dt="2019-10-27T14:48:38.748" v="7" actId="1076"/>
          <ac:graphicFrameMkLst>
            <pc:docMk/>
            <pc:sldMk cId="0" sldId="295"/>
            <ac:graphicFrameMk id="1026" creationId="{C50E13BC-D291-4D65-BCAA-C9786D7D0329}"/>
          </ac:graphicFrameMkLst>
        </pc:graphicFrameChg>
      </pc:sldChg>
      <pc:sldChg chg="delSp ord">
        <pc:chgData name="Francis Leung" userId="a21597cc3ce00b8f" providerId="LiveId" clId="{6BEB0F97-9CB4-4A69-BFAF-74A665420925}" dt="2019-10-27T16:08:51.003" v="229"/>
        <pc:sldMkLst>
          <pc:docMk/>
          <pc:sldMk cId="0" sldId="296"/>
        </pc:sldMkLst>
        <pc:spChg chg="del">
          <ac:chgData name="Francis Leung" userId="a21597cc3ce00b8f" providerId="LiveId" clId="{6BEB0F97-9CB4-4A69-BFAF-74A665420925}" dt="2019-10-27T16:08:51.003" v="229"/>
          <ac:spMkLst>
            <pc:docMk/>
            <pc:sldMk cId="0" sldId="296"/>
            <ac:spMk id="27650" creationId="{E509793C-A238-413B-98E2-643D50C9B8BC}"/>
          </ac:spMkLst>
        </pc:spChg>
      </pc:sldChg>
      <pc:sldChg chg="ord">
        <pc:chgData name="Francis Leung" userId="a21597cc3ce00b8f" providerId="LiveId" clId="{6BEB0F97-9CB4-4A69-BFAF-74A665420925}" dt="2019-10-27T16:10:27.191" v="230"/>
        <pc:sldMkLst>
          <pc:docMk/>
          <pc:sldMk cId="0" sldId="297"/>
        </pc:sldMkLst>
      </pc:sldChg>
      <pc:sldChg chg="delSp">
        <pc:chgData name="Francis Leung" userId="a21597cc3ce00b8f" providerId="LiveId" clId="{6BEB0F97-9CB4-4A69-BFAF-74A665420925}" dt="2019-10-27T03:52:25.576" v="0"/>
        <pc:sldMkLst>
          <pc:docMk/>
          <pc:sldMk cId="0" sldId="298"/>
        </pc:sldMkLst>
        <pc:spChg chg="del">
          <ac:chgData name="Francis Leung" userId="a21597cc3ce00b8f" providerId="LiveId" clId="{6BEB0F97-9CB4-4A69-BFAF-74A665420925}" dt="2019-10-27T03:52:25.576" v="0"/>
          <ac:spMkLst>
            <pc:docMk/>
            <pc:sldMk cId="0" sldId="298"/>
            <ac:spMk id="24578" creationId="{663F1778-B599-4E8D-B393-6BC0365D67A6}"/>
          </ac:spMkLst>
        </pc:spChg>
      </pc:sldChg>
      <pc:sldChg chg="delSp modNotesTx">
        <pc:chgData name="Francis Leung" userId="a21597cc3ce00b8f" providerId="LiveId" clId="{6BEB0F97-9CB4-4A69-BFAF-74A665420925}" dt="2019-10-27T16:17:26.881" v="366" actId="20577"/>
        <pc:sldMkLst>
          <pc:docMk/>
          <pc:sldMk cId="0" sldId="299"/>
        </pc:sldMkLst>
        <pc:spChg chg="del">
          <ac:chgData name="Francis Leung" userId="a21597cc3ce00b8f" providerId="LiveId" clId="{6BEB0F97-9CB4-4A69-BFAF-74A665420925}" dt="2019-10-27T16:03:01.549" v="225"/>
          <ac:spMkLst>
            <pc:docMk/>
            <pc:sldMk cId="0" sldId="299"/>
            <ac:spMk id="25602" creationId="{247390CC-8E6E-410A-82B0-AE1F4BFDEC8C}"/>
          </ac:spMkLst>
        </pc:spChg>
      </pc:sldChg>
      <pc:sldChg chg="delSp modSp modNotesTx">
        <pc:chgData name="Francis Leung" userId="a21597cc3ce00b8f" providerId="LiveId" clId="{6BEB0F97-9CB4-4A69-BFAF-74A665420925}" dt="2019-10-27T16:18:42.877" v="373"/>
        <pc:sldMkLst>
          <pc:docMk/>
          <pc:sldMk cId="0" sldId="301"/>
        </pc:sldMkLst>
        <pc:spChg chg="del">
          <ac:chgData name="Francis Leung" userId="a21597cc3ce00b8f" providerId="LiveId" clId="{6BEB0F97-9CB4-4A69-BFAF-74A665420925}" dt="2019-10-27T16:18:42.877" v="373"/>
          <ac:spMkLst>
            <pc:docMk/>
            <pc:sldMk cId="0" sldId="301"/>
            <ac:spMk id="2052" creationId="{1ED22025-C3B6-4498-AACA-653FE8D82DE4}"/>
          </ac:spMkLst>
        </pc:spChg>
        <pc:spChg chg="mod">
          <ac:chgData name="Francis Leung" userId="a21597cc3ce00b8f" providerId="LiveId" clId="{6BEB0F97-9CB4-4A69-BFAF-74A665420925}" dt="2019-10-27T16:18:34.065" v="371" actId="14100"/>
          <ac:spMkLst>
            <pc:docMk/>
            <pc:sldMk cId="0" sldId="301"/>
            <ac:spMk id="2055" creationId="{67456A21-B60B-41BB-AFC0-178C6C5BD3BD}"/>
          </ac:spMkLst>
        </pc:spChg>
        <pc:graphicFrameChg chg="mod">
          <ac:chgData name="Francis Leung" userId="a21597cc3ce00b8f" providerId="LiveId" clId="{6BEB0F97-9CB4-4A69-BFAF-74A665420925}" dt="2019-10-27T16:18:38.638" v="372" actId="1076"/>
          <ac:graphicFrameMkLst>
            <pc:docMk/>
            <pc:sldMk cId="0" sldId="301"/>
            <ac:graphicFrameMk id="2050" creationId="{B2772593-4739-4B66-B82C-8E3B93FA359F}"/>
          </ac:graphicFrameMkLst>
        </pc:graphicFrameChg>
      </pc:sldChg>
      <pc:sldChg chg="ord">
        <pc:chgData name="Francis Leung" userId="a21597cc3ce00b8f" providerId="LiveId" clId="{6BEB0F97-9CB4-4A69-BFAF-74A665420925}" dt="2019-10-27T16:20:16.461" v="374"/>
        <pc:sldMkLst>
          <pc:docMk/>
          <pc:sldMk cId="0" sldId="302"/>
        </pc:sldMkLst>
      </pc:sldChg>
      <pc:sldChg chg="delSp">
        <pc:chgData name="Francis Leung" userId="a21597cc3ce00b8f" providerId="LiveId" clId="{6BEB0F97-9CB4-4A69-BFAF-74A665420925}" dt="2019-10-27T16:37:27.682" v="375"/>
        <pc:sldMkLst>
          <pc:docMk/>
          <pc:sldMk cId="0" sldId="303"/>
        </pc:sldMkLst>
        <pc:spChg chg="del">
          <ac:chgData name="Francis Leung" userId="a21597cc3ce00b8f" providerId="LiveId" clId="{6BEB0F97-9CB4-4A69-BFAF-74A665420925}" dt="2019-10-27T16:37:27.682" v="375"/>
          <ac:spMkLst>
            <pc:docMk/>
            <pc:sldMk cId="0" sldId="303"/>
            <ac:spMk id="30722" creationId="{4F7AECE8-83EA-44FB-9BC3-479D5A4ADED6}"/>
          </ac:spMkLst>
        </pc:spChg>
      </pc:sldChg>
      <pc:sldChg chg="delSp">
        <pc:chgData name="Francis Leung" userId="a21597cc3ce00b8f" providerId="LiveId" clId="{6BEB0F97-9CB4-4A69-BFAF-74A665420925}" dt="2019-10-27T16:37:40.819" v="376"/>
        <pc:sldMkLst>
          <pc:docMk/>
          <pc:sldMk cId="0" sldId="304"/>
        </pc:sldMkLst>
        <pc:spChg chg="del">
          <ac:chgData name="Francis Leung" userId="a21597cc3ce00b8f" providerId="LiveId" clId="{6BEB0F97-9CB4-4A69-BFAF-74A665420925}" dt="2019-10-27T16:37:40.819" v="376"/>
          <ac:spMkLst>
            <pc:docMk/>
            <pc:sldMk cId="0" sldId="304"/>
            <ac:spMk id="31746" creationId="{539F26FB-6FC3-49A7-884F-AEF2E4868C2B}"/>
          </ac:spMkLst>
        </pc:spChg>
      </pc:sldChg>
      <pc:sldChg chg="delSp">
        <pc:chgData name="Francis Leung" userId="a21597cc3ce00b8f" providerId="LiveId" clId="{6BEB0F97-9CB4-4A69-BFAF-74A665420925}" dt="2019-10-27T16:39:32.413" v="377"/>
        <pc:sldMkLst>
          <pc:docMk/>
          <pc:sldMk cId="0" sldId="305"/>
        </pc:sldMkLst>
        <pc:spChg chg="del">
          <ac:chgData name="Francis Leung" userId="a21597cc3ce00b8f" providerId="LiveId" clId="{6BEB0F97-9CB4-4A69-BFAF-74A665420925}" dt="2019-10-27T16:39:32.413" v="377"/>
          <ac:spMkLst>
            <pc:docMk/>
            <pc:sldMk cId="0" sldId="305"/>
            <ac:spMk id="32770" creationId="{83D4E628-0685-420C-8E47-1C8AF97B3186}"/>
          </ac:spMkLst>
        </pc:spChg>
      </pc:sldChg>
      <pc:sldChg chg="delSp modSp">
        <pc:chgData name="Francis Leung" userId="a21597cc3ce00b8f" providerId="LiveId" clId="{6BEB0F97-9CB4-4A69-BFAF-74A665420925}" dt="2019-10-27T16:40:04.636" v="381" actId="1076"/>
        <pc:sldMkLst>
          <pc:docMk/>
          <pc:sldMk cId="0" sldId="306"/>
        </pc:sldMkLst>
        <pc:spChg chg="del">
          <ac:chgData name="Francis Leung" userId="a21597cc3ce00b8f" providerId="LiveId" clId="{6BEB0F97-9CB4-4A69-BFAF-74A665420925}" dt="2019-10-27T16:39:41.950" v="378"/>
          <ac:spMkLst>
            <pc:docMk/>
            <pc:sldMk cId="0" sldId="306"/>
            <ac:spMk id="33794" creationId="{19CC87F4-68FF-4635-9796-6D745D9D3535}"/>
          </ac:spMkLst>
        </pc:spChg>
        <pc:spChg chg="mod">
          <ac:chgData name="Francis Leung" userId="a21597cc3ce00b8f" providerId="LiveId" clId="{6BEB0F97-9CB4-4A69-BFAF-74A665420925}" dt="2019-10-27T16:40:04.636" v="381" actId="1076"/>
          <ac:spMkLst>
            <pc:docMk/>
            <pc:sldMk cId="0" sldId="306"/>
            <ac:spMk id="33796" creationId="{7D3FB2C8-6FA3-4184-A541-0181229A6576}"/>
          </ac:spMkLst>
        </pc:spChg>
      </pc:sldChg>
      <pc:sldChg chg="modSp">
        <pc:chgData name="Francis Leung" userId="a21597cc3ce00b8f" providerId="LiveId" clId="{6BEB0F97-9CB4-4A69-BFAF-74A665420925}" dt="2019-10-29T19:56:24.247" v="382" actId="27636"/>
        <pc:sldMkLst>
          <pc:docMk/>
          <pc:sldMk cId="0" sldId="318"/>
        </pc:sldMkLst>
        <pc:spChg chg="mod">
          <ac:chgData name="Francis Leung" userId="a21597cc3ce00b8f" providerId="LiveId" clId="{6BEB0F97-9CB4-4A69-BFAF-74A665420925}" dt="2019-10-29T19:56:24.247" v="382" actId="27636"/>
          <ac:spMkLst>
            <pc:docMk/>
            <pc:sldMk cId="0" sldId="318"/>
            <ac:spMk id="56324" creationId="{75F2C0F3-B24E-4E52-AE94-28A884D8EADC}"/>
          </ac:spMkLst>
        </pc:spChg>
      </pc:sldChg>
    </pc:docChg>
  </pc:docChgLst>
  <pc:docChgLst>
    <pc:chgData name="Francis Leung" userId="a21597cc3ce00b8f" providerId="LiveId" clId="{486A05DA-6D4D-8C4F-9A0E-22DCFBA59E01}"/>
    <pc:docChg chg="custSel modSld">
      <pc:chgData name="Francis Leung" userId="a21597cc3ce00b8f" providerId="LiveId" clId="{486A05DA-6D4D-8C4F-9A0E-22DCFBA59E01}" dt="2019-10-29T18:40:05.344" v="686" actId="20577"/>
      <pc:docMkLst>
        <pc:docMk/>
      </pc:docMkLst>
      <pc:sldChg chg="modNotesTx">
        <pc:chgData name="Francis Leung" userId="a21597cc3ce00b8f" providerId="LiveId" clId="{486A05DA-6D4D-8C4F-9A0E-22DCFBA59E01}" dt="2019-10-29T16:46:02.394" v="181" actId="20577"/>
        <pc:sldMkLst>
          <pc:docMk/>
          <pc:sldMk cId="0" sldId="295"/>
        </pc:sldMkLst>
      </pc:sldChg>
      <pc:sldChg chg="modNotesTx">
        <pc:chgData name="Francis Leung" userId="a21597cc3ce00b8f" providerId="LiveId" clId="{486A05DA-6D4D-8C4F-9A0E-22DCFBA59E01}" dt="2019-10-29T18:08:46.247" v="313" actId="20577"/>
        <pc:sldMkLst>
          <pc:docMk/>
          <pc:sldMk cId="0" sldId="297"/>
        </pc:sldMkLst>
      </pc:sldChg>
      <pc:sldChg chg="modNotesTx">
        <pc:chgData name="Francis Leung" userId="a21597cc3ce00b8f" providerId="LiveId" clId="{486A05DA-6D4D-8C4F-9A0E-22DCFBA59E01}" dt="2019-10-29T18:24:19.140" v="612" actId="20577"/>
        <pc:sldMkLst>
          <pc:docMk/>
          <pc:sldMk cId="0" sldId="298"/>
        </pc:sldMkLst>
      </pc:sldChg>
      <pc:sldChg chg="mod modShow">
        <pc:chgData name="Francis Leung" userId="a21597cc3ce00b8f" providerId="LiveId" clId="{486A05DA-6D4D-8C4F-9A0E-22DCFBA59E01}" dt="2019-10-29T18:30:03.515" v="615" actId="729"/>
        <pc:sldMkLst>
          <pc:docMk/>
          <pc:sldMk cId="0" sldId="307"/>
        </pc:sldMkLst>
      </pc:sldChg>
      <pc:sldChg chg="mod modShow">
        <pc:chgData name="Francis Leung" userId="a21597cc3ce00b8f" providerId="LiveId" clId="{486A05DA-6D4D-8C4F-9A0E-22DCFBA59E01}" dt="2019-10-29T18:30:10.161" v="616" actId="729"/>
        <pc:sldMkLst>
          <pc:docMk/>
          <pc:sldMk cId="0" sldId="308"/>
        </pc:sldMkLst>
      </pc:sldChg>
      <pc:sldChg chg="modNotesTx">
        <pc:chgData name="Francis Leung" userId="a21597cc3ce00b8f" providerId="LiveId" clId="{486A05DA-6D4D-8C4F-9A0E-22DCFBA59E01}" dt="2019-10-29T18:40:05.344" v="686" actId="20577"/>
        <pc:sldMkLst>
          <pc:docMk/>
          <pc:sldMk cId="0" sldId="312"/>
        </pc:sldMkLst>
      </pc:sldChg>
      <pc:sldChg chg="mod modShow">
        <pc:chgData name="Francis Leung" userId="a21597cc3ce00b8f" providerId="LiveId" clId="{486A05DA-6D4D-8C4F-9A0E-22DCFBA59E01}" dt="2019-10-29T18:31:52.083" v="617" actId="729"/>
        <pc:sldMkLst>
          <pc:docMk/>
          <pc:sldMk cId="0" sldId="319"/>
        </pc:sldMkLst>
      </pc:sldChg>
      <pc:sldChg chg="mod modShow">
        <pc:chgData name="Francis Leung" userId="a21597cc3ce00b8f" providerId="LiveId" clId="{486A05DA-6D4D-8C4F-9A0E-22DCFBA59E01}" dt="2019-10-29T18:31:54.875" v="618" actId="729"/>
        <pc:sldMkLst>
          <pc:docMk/>
          <pc:sldMk cId="0" sldId="320"/>
        </pc:sldMkLst>
      </pc:sldChg>
      <pc:sldChg chg="mod modShow">
        <pc:chgData name="Francis Leung" userId="a21597cc3ce00b8f" providerId="LiveId" clId="{486A05DA-6D4D-8C4F-9A0E-22DCFBA59E01}" dt="2019-10-29T18:31:58.510" v="619" actId="729"/>
        <pc:sldMkLst>
          <pc:docMk/>
          <pc:sldMk cId="0" sldId="32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DAF2D-D3AF-4B2A-AC3E-D1EBB6CA3BB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02EA5-1772-4637-973F-D21DC54C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851C8E3-8E5A-48F6-8240-B13B874EE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0560DD5-B28F-4591-95D4-C67E7BEB14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3F1AB-0E6B-4D9D-BF83-4FAA75DC6861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985120D8-C7B1-4696-99B1-F9529E5E40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1193DC15-2721-45AF-A1D9-1EBD1666A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883621-CE7F-4CB0-9C3D-1DC7FC56D919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14469BD6-7105-4425-8A44-C4E34F615C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E370B2E7-B035-4215-B143-252D9F5B8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Normalized: only one digit before decimal point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08BF146-4D51-41B7-8095-258F9F6AAA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42EAD92-BC17-4B01-A942-2D5C08BEB8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4B09CC-8B21-4542-8187-8BD61E24A8C4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3E12986B-33D6-46DB-B4F9-0B810AF800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7C6805A2-41E9-436A-AF51-2BF04E517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1E8107-CCD6-4461-BAAC-69BB026D702B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2CD7C1AD-C969-4AD7-8562-E14CA63C42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>
            <a:extLst>
              <a:ext uri="{FF2B5EF4-FFF2-40B4-BE49-F238E27FC236}">
                <a16:creationId xmlns:a16="http://schemas.microsoft.com/office/drawing/2014/main" id="{09C03E47-B815-45E1-8BC1-6AE156E7F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7F58C36-E6EC-4352-A098-F3781F7758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CBD0B75-C728-45E9-84C0-FB21D1245F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2C4E12-064F-4E10-8F20-EE7CEF72624B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D34B7EE9-D4FD-4709-92F1-671045367A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5BCDC4E0-BD85-404D-9C97-6E90A2B83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4FF700-B642-4F68-B234-B448EFF5B038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DC18C1A0-210B-4CE9-8243-2D0123A563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3A754500-F398-4503-AE37-087300A4B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3E50416-C4FD-4243-A1A7-0B0F1764D1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A5B8859-A051-4841-8072-0F5A7787D4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3A4B27-473C-4E3D-A5EF-ACF138EE0755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5B450DC7-B724-4B04-A317-EECC299E29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88CAF796-DAC1-45F8-948F-F6A6EBAD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2FC032-44C6-464F-A6A1-A074ABEC5699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18012B53-6654-473B-ACDF-576DC70165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B738A07C-D21A-4CFA-BC32-E9065A346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DB5134C-2142-46A5-A628-357C68766F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E066BB6-6DAE-4F4E-A841-BA1D4DFE07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BCC619-41C8-48C3-A417-0C24A4A3B383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E026BA82-8012-4DB7-9FF0-F0DE23A731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A3133DB6-B583-421A-8A48-7767E9803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B1BE61-D2E9-4976-B254-B1598744DB40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80E6C642-4B1F-4F4D-BE4F-73B0C48C99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747F1511-8A57-4371-BF81-79B4078AC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E2CAB8F-B3C7-49E2-8B6E-56CBF99567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EDD262D-73F0-47CA-BC47-04B533B99B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459E76-CE6D-4D2E-92D6-F3D62D7614C8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195BBD91-FFF5-404F-AAD6-347FA9E1B9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id="{285443FC-3328-48B5-BA5B-47863F0177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0BA59E-ED73-4043-AFD1-3A4C5094DD18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>
            <a:extLst>
              <a:ext uri="{FF2B5EF4-FFF2-40B4-BE49-F238E27FC236}">
                <a16:creationId xmlns:a16="http://schemas.microsoft.com/office/drawing/2014/main" id="{A634A093-CB47-48EF-AC6E-931C2F76CC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>
            <a:extLst>
              <a:ext uri="{FF2B5EF4-FFF2-40B4-BE49-F238E27FC236}">
                <a16:creationId xmlns:a16="http://schemas.microsoft.com/office/drawing/2014/main" id="{B45A87AF-90A9-4721-BB11-56EC17E8E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4851454-B17F-47F2-9A55-53FD5910A1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B097C20-FA37-45E1-8D52-1AF92E0AC6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257059-0F1A-4DFE-BF9B-A4D509113460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EB283FBC-7A87-458B-AD84-765032526A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D9A576E5-1997-4B1D-9A82-F9EB95658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87401C-776D-40BF-A29F-473FE108EF6E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3C7DC8C5-AE79-499E-9EAE-99CCF9C0B7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B24B62DD-EEDD-4CA4-994D-3304F6C88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8101DB0-933C-4CEA-A28F-7F7CB1405D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C371F44-28C6-4B23-88B1-75623C4936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DA7B15-A1DE-4C07-B03D-5B6D2FACEE8A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451B836B-6436-41E2-9292-26967A80C0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1141" name="Rectangle 7">
            <a:extLst>
              <a:ext uri="{FF2B5EF4-FFF2-40B4-BE49-F238E27FC236}">
                <a16:creationId xmlns:a16="http://schemas.microsoft.com/office/drawing/2014/main" id="{E336A310-0CC5-4F97-8A97-FB11AF2E9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9848C9-3004-4F10-B17B-AF0B0D89ABBC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>
            <a:extLst>
              <a:ext uri="{FF2B5EF4-FFF2-40B4-BE49-F238E27FC236}">
                <a16:creationId xmlns:a16="http://schemas.microsoft.com/office/drawing/2014/main" id="{5AF04D8C-2F1D-4833-9539-74D1798FC2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>
            <a:extLst>
              <a:ext uri="{FF2B5EF4-FFF2-40B4-BE49-F238E27FC236}">
                <a16:creationId xmlns:a16="http://schemas.microsoft.com/office/drawing/2014/main" id="{B38B2690-8F17-469B-9876-630DA4084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ECA060E-4EFE-45DB-B75F-820E46A561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23025D6-5AC5-4F37-BDF2-04625F900F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7FFB9A-6201-46EC-B782-810AC4C0C834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19F05469-A504-49E8-B813-67E2D6CC1C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8AA11BE4-BEC4-488F-A4EB-481C6C2E6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40BACF-A76D-4269-A6A2-14C3393864D2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4B63E781-EC44-47FF-8144-E81940C562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E7039D9A-6217-4DD9-B98B-78A6271F2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165E5F2-A207-4A7B-9345-CCEA45E718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1265016-BA9D-4BD6-809C-7105A154D8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B7FF48-934F-4812-AC61-BE766E3E25C9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68E6AED1-5F32-450D-955E-9813F61433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3189" name="Rectangle 7">
            <a:extLst>
              <a:ext uri="{FF2B5EF4-FFF2-40B4-BE49-F238E27FC236}">
                <a16:creationId xmlns:a16="http://schemas.microsoft.com/office/drawing/2014/main" id="{44B61171-67FD-4187-AE14-48B396B8D0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C937EE-5CD3-4BDD-B811-10530EE45F89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3190" name="Rectangle 2">
            <a:extLst>
              <a:ext uri="{FF2B5EF4-FFF2-40B4-BE49-F238E27FC236}">
                <a16:creationId xmlns:a16="http://schemas.microsoft.com/office/drawing/2014/main" id="{0AD49CE6-D534-46C9-BF65-A2A792B6AA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>
            <a:extLst>
              <a:ext uri="{FF2B5EF4-FFF2-40B4-BE49-F238E27FC236}">
                <a16:creationId xmlns:a16="http://schemas.microsoft.com/office/drawing/2014/main" id="{ADA9AF76-3249-4CAC-9D8F-56FF9C2A2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4F8B270-E3F6-4341-AD71-5A1A1C49F2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31E675A-E55F-4012-8C65-2970F3F044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8F3C6F-E7AE-4E8B-9627-EA2C68FF0FA4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9DF37738-A439-4BE2-A7A4-002A19C89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DA911845-AA74-499E-A2C2-7F12B323F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2E18AB-4C04-4220-A0FD-6A834F3E2D34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E3CABF5F-8CD2-4D25-B311-2C2C2C3DD3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5AD41851-D26B-41C4-901C-1CF6E0025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$</a:t>
            </a:r>
            <a:r>
              <a:rPr lang="en-US" altLang="en-US" dirty="0" err="1"/>
              <a:t>fn</a:t>
            </a:r>
            <a:r>
              <a:rPr lang="en-US" altLang="en-US" dirty="0"/>
              <a:t> is a floating point register</a:t>
            </a:r>
          </a:p>
          <a:p>
            <a:r>
              <a:rPr lang="en-US" altLang="en-US" dirty="0" err="1"/>
              <a:t>Lwc1</a:t>
            </a:r>
            <a:r>
              <a:rPr lang="en-US" altLang="en-US" dirty="0"/>
              <a:t> loads a floating </a:t>
            </a:r>
            <a:r>
              <a:rPr lang="en-US" altLang="en-US"/>
              <a:t>point register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185555F-5386-48C5-9F08-21D39934CB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16F93D4-77C9-4681-BB0F-E327920889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7A6DCE-4B81-4490-8BEF-EAB72868D2A9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7A6C3B17-39E2-4DB0-BAEB-6DFC3735F5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65FB3123-D986-4E59-A9D5-6A34D3598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9B6C5F-9DEE-4054-BB08-53A68324B4E1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B97B2211-175E-4880-B8C3-3322A5F7B5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5C4406D0-07CB-4482-80B6-04341957C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CC6265D-94C8-4101-919A-2796E60C3F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D440C970-3E8A-4783-9B3B-FB4EC09CB2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7CECD1-B30C-43D6-B127-110642A20D5B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F6B19C96-CDD0-4FC1-88EE-BC5AC90E23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5237" name="Rectangle 7">
            <a:extLst>
              <a:ext uri="{FF2B5EF4-FFF2-40B4-BE49-F238E27FC236}">
                <a16:creationId xmlns:a16="http://schemas.microsoft.com/office/drawing/2014/main" id="{A20E34A9-9F38-4C42-9D50-818ECB6E6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63A48C-87BC-4039-9720-1AD871A0ABB0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5238" name="Rectangle 2">
            <a:extLst>
              <a:ext uri="{FF2B5EF4-FFF2-40B4-BE49-F238E27FC236}">
                <a16:creationId xmlns:a16="http://schemas.microsoft.com/office/drawing/2014/main" id="{EFEDBAC1-ACDC-43C9-8AFB-A08DD9410E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>
            <a:extLst>
              <a:ext uri="{FF2B5EF4-FFF2-40B4-BE49-F238E27FC236}">
                <a16:creationId xmlns:a16="http://schemas.microsoft.com/office/drawing/2014/main" id="{38AE34A5-F5CA-4EB6-A105-86373FE62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F35507F-403B-4FA9-AE1C-47892DBE36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865F57F-D9D3-43DE-8F9A-3DB9F3E6C0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91F7B0-0E67-478D-B86B-6573D35567C2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B3313E07-747C-4409-AE2C-7B90F24C0E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5CF84C4B-CA08-4427-82EE-3DD5ABCCE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4F10D1-D963-4C36-82DC-7C66D41D807C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3FE428A2-AAFF-4391-9453-2D26C27625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2A4FD31D-5B4B-44AD-9602-E73E03799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0A5F7D8-6A4F-424C-B140-18E9B741B3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C722032-6DDA-4E57-9511-EA9A59846C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AF54DA-8F7D-4651-97E2-6180058255F7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7284" name="Rectangle 6">
            <a:extLst>
              <a:ext uri="{FF2B5EF4-FFF2-40B4-BE49-F238E27FC236}">
                <a16:creationId xmlns:a16="http://schemas.microsoft.com/office/drawing/2014/main" id="{E785664C-6E56-49C2-985A-4CB8A2ED05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7285" name="Rectangle 7">
            <a:extLst>
              <a:ext uri="{FF2B5EF4-FFF2-40B4-BE49-F238E27FC236}">
                <a16:creationId xmlns:a16="http://schemas.microsoft.com/office/drawing/2014/main" id="{84FFDFE7-DC00-4A77-A463-6B420986F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34E69F-1015-4147-BBBC-B584C852545E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7286" name="Rectangle 2">
            <a:extLst>
              <a:ext uri="{FF2B5EF4-FFF2-40B4-BE49-F238E27FC236}">
                <a16:creationId xmlns:a16="http://schemas.microsoft.com/office/drawing/2014/main" id="{E3FC5C94-512E-45D4-944F-AFE9CA34D2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>
            <a:extLst>
              <a:ext uri="{FF2B5EF4-FFF2-40B4-BE49-F238E27FC236}">
                <a16:creationId xmlns:a16="http://schemas.microsoft.com/office/drawing/2014/main" id="{43E6AB9E-C125-4B88-B7DC-CD8FFDC6F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436983F-0F1C-4431-A909-9DE27FC65C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B6F1B1B-47C4-4A02-8942-6565C37E48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7DF204-88F2-492E-A273-81BC6A45047F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09C27E2B-CFA1-48FB-B7EF-C4D4FA12BE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F373EB88-8139-495D-A8AD-9FE854D2E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084984-A4FF-4F5F-9FA3-74471E785C30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28C9722E-F7A7-4169-B95A-BA4FA508B7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E778E321-126E-45AD-9A95-DB3D1FE17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B9A4662-E16D-4554-9B7E-98A39F8BE0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305629E-0947-451E-8E4A-683010BF0F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0F5624-1C9F-49D1-B38A-851D58C32F65}" type="datetime3">
              <a:rPr lang="en-AU" altLang="en-US" smtClean="0">
                <a:latin typeface="Times New Roman" panose="02020603050405020304" pitchFamily="18" charset="0"/>
              </a:rPr>
              <a:pPr/>
              <a:t>29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F1778E27-A3E7-475C-83EE-24EC116AC3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C1DFB630-366D-4E5F-9597-EE2D5259A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7D27BA-B41B-43B8-A3E6-70D855D089D7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C46AD071-9778-4696-AED2-7B60959C18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0EFC3767-4C81-445B-99D4-7F628E39F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345DFD5-5D95-4E6F-9316-B1DF4EA1E1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98565C3-4554-4D10-97F5-C7C7945E00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BEEE3-A606-4AAF-A7A2-C07C44FE95DE}" type="datetime3">
              <a:rPr lang="en-AU" altLang="en-US" smtClean="0">
                <a:latin typeface="Times New Roman" panose="02020603050405020304" pitchFamily="18" charset="0"/>
              </a:rPr>
              <a:pPr/>
              <a:t>29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13848C6B-31AD-42CE-AF80-F46E1C8EAC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3429" name="Rectangle 7">
            <a:extLst>
              <a:ext uri="{FF2B5EF4-FFF2-40B4-BE49-F238E27FC236}">
                <a16:creationId xmlns:a16="http://schemas.microsoft.com/office/drawing/2014/main" id="{68BE93AE-E5F9-430E-9FBA-042216E02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A55DFF-0001-4DEB-8649-AFA57E887A9E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>
            <a:extLst>
              <a:ext uri="{FF2B5EF4-FFF2-40B4-BE49-F238E27FC236}">
                <a16:creationId xmlns:a16="http://schemas.microsoft.com/office/drawing/2014/main" id="{DE4BAC66-295D-41F4-BB9C-831AABA09E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>
            <a:extLst>
              <a:ext uri="{FF2B5EF4-FFF2-40B4-BE49-F238E27FC236}">
                <a16:creationId xmlns:a16="http://schemas.microsoft.com/office/drawing/2014/main" id="{3539DE26-68B1-4519-B8DF-C39BA6A8F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50B60BF-5BE2-48ED-BE5A-EE98523BFB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D942889-DC6C-4D34-A9E5-564AD6392C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FCCA94-68C9-476E-BF01-EC0216CE7714}" type="datetime3">
              <a:rPr lang="en-AU" altLang="en-US" smtClean="0">
                <a:latin typeface="Times New Roman" panose="02020603050405020304" pitchFamily="18" charset="0"/>
              </a:rPr>
              <a:pPr/>
              <a:t>29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F92F5343-4451-4D16-9C4A-9DB60AAC8A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8C6697FD-DE5E-4322-95A4-992CF6A0D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5146EC-D27D-4861-8914-A05461B9A7DA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2979EA01-760C-4D92-9E68-E7FD51F047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28E6A918-FC04-4A27-BA68-DC9D003DB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02B86EB-24CB-47C5-B461-94B632971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997DBF6-3B5F-48D1-9D71-884EE241A6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C1DA4-0D24-4A6A-8070-8B8F142CE5CD}" type="datetime3">
              <a:rPr lang="en-AU" altLang="en-US" smtClean="0">
                <a:latin typeface="Times New Roman" panose="02020603050405020304" pitchFamily="18" charset="0"/>
              </a:rPr>
              <a:pPr/>
              <a:t>29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CE9C3F0B-C6F2-4333-AB04-5ACEB84985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A5BBDBA6-89D8-41FC-8CF7-E0E10CF37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219DAE-BE5E-4DBC-8FF6-A66A1F7290C3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67B6D2AA-7032-47B0-9C35-D318FF0B57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26DD8858-F089-4383-B936-5FE5528A7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AFE821-B758-4740-8816-B14ECE2A5C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3D7C6DD-9EFB-489F-8170-59102FB2DD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35EF40-C5B1-4A14-9A53-8E1F7B1DA953}" type="datetime3">
              <a:rPr lang="en-AU" altLang="en-US" smtClean="0">
                <a:latin typeface="Times New Roman" panose="02020603050405020304" pitchFamily="18" charset="0"/>
              </a:rPr>
              <a:pPr/>
              <a:t>29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85638C2F-EEB8-4912-A59E-37EEFADF29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0B324F2D-3E83-4C4F-9997-6AC00022C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33CE14-977A-4DF4-8971-B2ACB084F494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34C3499B-D4DA-4F4F-B583-C2FD57256B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FDE448AF-7A2E-4FA5-AD13-475EC06E2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0B985D8-CC8E-4CC1-A2A4-6AD968F917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B495F0C-AA94-4CFE-B20B-EA1C31A6A5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94C6E1-9649-46E0-81D1-3DE71EAC73A9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0C02A0AB-77A9-47C3-B785-883B03A01F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C1810BAA-E121-4B8D-B3EA-25C9C0F01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4A8E7E-225E-4DDD-A23D-35E349BEBE81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CF9CAC7F-5965-4EF8-9A40-1A99202423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779C3FA5-C256-438F-A842-E202376A5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127 is 01111111</a:t>
            </a:r>
          </a:p>
          <a:p>
            <a:r>
              <a:rPr lang="en-US" altLang="en-US" dirty="0"/>
              <a:t>-3/4 is -11/2 to power of 2 or -0.11 in binary or -1.1x2 to power of -1 normalized. </a:t>
            </a:r>
          </a:p>
          <a:p>
            <a:r>
              <a:rPr lang="en-US" altLang="en-US" dirty="0"/>
              <a:t>In IEEE single precision: (-1) to power 1 x (1 + .1000etc) x 2 to power of ((-1 + Bias) – Bias)</a:t>
            </a:r>
          </a:p>
          <a:p>
            <a:endParaRPr lang="en-US" altLang="en-US" dirty="0"/>
          </a:p>
          <a:p>
            <a:r>
              <a:rPr lang="en-US" altLang="en-US" dirty="0"/>
              <a:t>2s complement of -1:</a:t>
            </a:r>
          </a:p>
          <a:p>
            <a:r>
              <a:rPr lang="en-US" altLang="en-US" dirty="0"/>
              <a:t>1 in binary is 0001</a:t>
            </a:r>
          </a:p>
          <a:p>
            <a:r>
              <a:rPr lang="en-US" altLang="en-US" dirty="0"/>
              <a:t>It’s 1s complement is 1110</a:t>
            </a:r>
          </a:p>
          <a:p>
            <a:r>
              <a:rPr lang="en-US" altLang="en-US" dirty="0"/>
              <a:t>It’s 2s complement is 1110+1=1111</a:t>
            </a:r>
          </a:p>
          <a:p>
            <a:r>
              <a:rPr lang="en-US" altLang="en-US" dirty="0"/>
              <a:t>1111 + 1111=10000 in 2s complement </a:t>
            </a:r>
          </a:p>
          <a:p>
            <a:r>
              <a:rPr lang="en-US" altLang="en-US" dirty="0"/>
              <a:t>Or 01110 in binary</a:t>
            </a:r>
          </a:p>
          <a:p>
            <a:r>
              <a:rPr lang="en-US" altLang="en-US" dirty="0"/>
              <a:t>-1 + 127 = 126 or 0111..10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CD36E7E-D41F-4370-BE6E-A2FB0578C4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FCE0DB6-5830-47E9-86DA-5F09B7DCC3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5CE8B6-5188-433F-B34C-A3C263DD8DC6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0B26A6A2-0E9C-4182-9249-F91FDBB9C9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8339FC12-E8A3-4C00-9D1D-E4FA7FEEA3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3B0619-095B-448B-ABD7-996B7607C020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55370B3D-B8BB-45BC-B5AA-81586DF619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51100433-BEF2-49E5-B068-15694C357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16D8491-DA72-49B9-9201-25E128ED30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21B3F72-D721-4A44-BF12-45191ECD90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F6A70D-8C72-431B-8CBF-CCD763E16A24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ED11C2CD-6A36-4C67-AFF7-BBECB25375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7DC54C07-60BA-422E-BEB4-E2AB67C86E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590C6C-61DB-4719-B604-F3578360DAF0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5BA29B03-089D-49A6-9825-66FF01DCD7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217BBDB0-286A-4116-BB32-ED4983FE8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Binary floating point to base 10 conversion:</a:t>
            </a:r>
          </a:p>
          <a:p>
            <a:endParaRPr lang="en-US" altLang="en-US" dirty="0"/>
          </a:p>
          <a:p>
            <a:r>
              <a:rPr lang="en-US" altLang="en-US" dirty="0"/>
              <a:t>First digit after decimal pt is ½,</a:t>
            </a:r>
          </a:p>
          <a:p>
            <a:r>
              <a:rPr lang="en-US" altLang="en-US" dirty="0"/>
              <a:t>Second digit is ¼ and so on.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84106F0-CE91-40B0-B6AC-2FE7D14537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8383472-655B-4CD3-AF4E-7002FA86D1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A3FFAD-2AFF-4FCD-AFEB-EFE3BD453183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47DBF725-1A5D-4EA7-9AC0-7AE33B2A8F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03D4DE5F-FF63-4AFE-A23D-DB68D0A499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CE5709-B24D-4526-8098-963FB239C0FE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8005A441-F5EF-4EE7-90C1-558A74D29B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61565D96-4649-4AD1-B6F9-E812FD760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11111111 is infinity or NaNs (not a number)</a:t>
            </a:r>
          </a:p>
          <a:p>
            <a:r>
              <a:rPr lang="en-US" altLang="en-US" dirty="0"/>
              <a:t>00000000 is smaller than 2 to the power -126. Fraction will start with 0.something instead of 1. something.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9B9C82D-F6DF-4702-89E0-41C99E0834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9B83A4-3FC1-4726-98D9-57C89D1400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76B4B3-1498-41A2-874D-ED0AE28AA46A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23074DD-5620-458B-871C-40F75B3FC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E9BD337A-AD21-4498-A398-4FFBB7306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1F8395-0794-4D76-83F1-E9F4AB9099AB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395BDF02-A683-4BBD-B01A-E2B49E33E6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AF1C9B24-07EF-482D-8EB3-03E4AC7D9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Say </a:t>
            </a:r>
            <a:r>
              <a:rPr lang="en-US" altLang="en-US" dirty="0" err="1"/>
              <a:t>soething</a:t>
            </a:r>
            <a:r>
              <a:rPr lang="en-US" altLang="en-US" dirty="0"/>
              <a:t> about floating point arithmetic are not always precise.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1D00345-DB17-4053-8666-629FEF5456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8E3D9F3-CDF5-4100-BC81-0467386B6E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E8FD9-93C9-4B95-89DF-D8A2455E9933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16B0E368-C0B6-4676-BAC9-D7B1A283EC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F1DA5454-87A1-471A-80FD-AE0B8B273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89CF25-70BD-4C57-8DE2-184E6A3C83AF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C9BA8E4E-83A4-40DC-9781-A4432DD554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1D8F2CA5-DEA3-4E8B-BEDC-7E4A36244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4D373DF-4CBC-4B5B-ABD1-C53010C073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3B1EC42-CB52-47D3-988E-288D336B2A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47C38F-3485-4FF7-A925-D461E9489922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328BE973-F3C3-4131-BA5A-E5C28EEE6A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41C1888D-5480-420E-8F24-613C8FA49F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A217FD-2B35-492A-9B2D-1AC886BC9D12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F79E1A25-7667-408B-A8B7-0BA834FDAF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5DBB97B7-0E32-4922-B6D7-7E00ED953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Denormal numbers has zero exponent but non zero fraction.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6C7F-60BD-44BA-93D9-A138BE2F687B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02DC-3AE2-428A-B0B0-7BA9E1226FBA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0A28-FFD0-4F03-AAEE-D9C3940FD00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B6D9-CF36-4298-9DBD-D4548B79A131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636B-A628-4968-A108-0847E122F186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0A37-80A9-4023-97BC-854FA762161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2730-80CB-49BE-9895-122A41B77A1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698-1EC3-4969-86BD-D0950F9C2118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72DA-1147-4ADA-B2D9-FCC95DEEBF8B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2C6F-AC26-4F21-AFEA-A69783676301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FA3045-D946-4336-957D-61695B79BD01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E9C11-EB78-4C41-A230-738F1C38833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A854-E31A-4F64-BDBF-C8C4AA7C7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Arithmatic</a:t>
            </a:r>
            <a:r>
              <a:rPr lang="en-US" sz="3600" dirty="0"/>
              <a:t>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7BB87-931B-486E-8378-2FF1A80D1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1473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Floating Points (3.5)</a:t>
            </a:r>
          </a:p>
          <a:p>
            <a:r>
              <a:rPr lang="en-US" dirty="0"/>
              <a:t>Fallacies and Pitfalls (3.9)</a:t>
            </a:r>
          </a:p>
          <a:p>
            <a:r>
              <a:rPr lang="en-US" dirty="0"/>
              <a:t>Chapter 3 conclusion (3.10)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01C60-4906-4A91-9D3A-F102B59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8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9">
            <a:extLst>
              <a:ext uri="{FF2B5EF4-FFF2-40B4-BE49-F238E27FC236}">
                <a16:creationId xmlns:a16="http://schemas.microsoft.com/office/drawing/2014/main" id="{3A65F4B4-4941-4A3B-B0C8-F2D9D52C5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 Numbers</a:t>
            </a:r>
          </a:p>
        </p:txBody>
      </p:sp>
      <p:sp>
        <p:nvSpPr>
          <p:cNvPr id="2054" name="Rectangle 10">
            <a:extLst>
              <a:ext uri="{FF2B5EF4-FFF2-40B4-BE49-F238E27FC236}">
                <a16:creationId xmlns:a16="http://schemas.microsoft.com/office/drawing/2014/main" id="{E7FD4907-90BC-4E05-91CB-E3CDEEB5B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000...0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/>
              <a:t>hidden bit is 0</a:t>
            </a:r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67456A21-B60B-41BB-AFC0-178C6C5B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040" y="3067937"/>
            <a:ext cx="7772400" cy="182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/>
              <a:t>Smaller than normal numbers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/>
              <a:t>Denormal with fraction = 000...0</a:t>
            </a:r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1517AD47-3E06-4AD9-BA68-63969E63B2E7}"/>
              </a:ext>
            </a:extLst>
          </p:cNvPr>
          <p:cNvSpPr>
            <a:spLocks/>
          </p:cNvSpPr>
          <p:nvPr/>
        </p:nvSpPr>
        <p:spPr bwMode="auto">
          <a:xfrm>
            <a:off x="4656139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Two representations of 0.0!</a:t>
            </a:r>
            <a:endParaRPr lang="en-AU" altLang="en-US"/>
          </a:p>
        </p:txBody>
      </p:sp>
      <p:graphicFrame>
        <p:nvGraphicFramePr>
          <p:cNvPr id="2050" name="Object 8">
            <a:extLst>
              <a:ext uri="{FF2B5EF4-FFF2-40B4-BE49-F238E27FC236}">
                <a16:creationId xmlns:a16="http://schemas.microsoft.com/office/drawing/2014/main" id="{B2772593-4739-4B66-B82C-8E3B93FA3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32403"/>
              </p:ext>
            </p:extLst>
          </p:nvPr>
        </p:nvGraphicFramePr>
        <p:xfrm>
          <a:off x="3207685" y="2521837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2050" name="Object 8">
                        <a:extLst>
                          <a:ext uri="{FF2B5EF4-FFF2-40B4-BE49-F238E27FC236}">
                            <a16:creationId xmlns:a16="http://schemas.microsoft.com/office/drawing/2014/main" id="{B2772593-4739-4B66-B82C-8E3B93FA3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685" y="2521837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>
            <a:extLst>
              <a:ext uri="{FF2B5EF4-FFF2-40B4-BE49-F238E27FC236}">
                <a16:creationId xmlns:a16="http://schemas.microsoft.com/office/drawing/2014/main" id="{CAE6BA36-6F69-4D07-834D-FD7A32715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019300" imgH="228600" progId="Equation.3">
                  <p:embed/>
                </p:oleObj>
              </mc:Choice>
              <mc:Fallback>
                <p:oleObj name="Equation" r:id="rId6" imgW="2019300" imgH="228600" progId="Equation.3">
                  <p:embed/>
                  <p:pic>
                    <p:nvPicPr>
                      <p:cNvPr id="2051" name="Object 11">
                        <a:extLst>
                          <a:ext uri="{FF2B5EF4-FFF2-40B4-BE49-F238E27FC236}">
                            <a16:creationId xmlns:a16="http://schemas.microsoft.com/office/drawing/2014/main" id="{CAE6BA36-6F69-4D07-834D-FD7A32715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BA368-2352-4223-B828-4F0F65E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>
            <a:extLst>
              <a:ext uri="{FF2B5EF4-FFF2-40B4-BE49-F238E27FC236}">
                <a16:creationId xmlns:a16="http://schemas.microsoft.com/office/drawing/2014/main" id="{0B93CBD8-3CA8-4F63-99DA-0E04B7DF4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391B1CFE-4A82-4BCD-ABC5-402CE6B53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+ 1.610 × 10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+ 0.016 × 10</a:t>
            </a:r>
            <a:r>
              <a:rPr lang="en-US" altLang="en-US" sz="2400" baseline="3000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+ 0.016 × 10</a:t>
            </a:r>
            <a:r>
              <a:rPr lang="en-US" altLang="en-US" sz="2400" baseline="30000"/>
              <a:t>1</a:t>
            </a:r>
            <a:r>
              <a:rPr lang="en-US" altLang="en-US" sz="2400"/>
              <a:t> = 10.015 × 10</a:t>
            </a:r>
            <a:r>
              <a:rPr lang="en-US" altLang="en-US" sz="2400" baseline="3000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1.0015 × 10</a:t>
            </a:r>
            <a:r>
              <a:rPr lang="en-US" altLang="en-US" sz="2400" baseline="3000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1.002 × 10</a:t>
            </a:r>
            <a:r>
              <a:rPr lang="en-US" altLang="en-US" sz="2400" baseline="30000"/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F019BE-52D6-4C63-A44B-CBCDB73A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>
            <a:extLst>
              <a:ext uri="{FF2B5EF4-FFF2-40B4-BE49-F238E27FC236}">
                <a16:creationId xmlns:a16="http://schemas.microsoft.com/office/drawing/2014/main" id="{C212043F-F1EC-427B-8C8D-EB045FA70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31429C73-6111-4B8A-9F0A-B4C109AA7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–1.110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–2</a:t>
            </a:r>
            <a:r>
              <a:rPr lang="en-US" altLang="en-US" sz="2400"/>
              <a:t> (0.5 +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</a:t>
            </a:r>
            <a:r>
              <a:rPr lang="en-US" altLang="en-US" sz="2400"/>
              <a:t>1 = 0.001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 (no change)  = 0.0625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8B42E8-889A-4029-93A2-BCB51ACC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A9AB0696-222C-4D07-8C2D-B44E16EB6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A6FAB51-631B-43C8-8719-E61D330C9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Much more complex than integer adder</a:t>
            </a:r>
          </a:p>
          <a:p>
            <a:pPr eaLnBrk="1" hangingPunct="1"/>
            <a:r>
              <a:rPr lang="en-US" altLang="en-US"/>
              <a:t>Doing it in one clock cycle would take too long</a:t>
            </a:r>
          </a:p>
          <a:p>
            <a:pPr lvl="1" eaLnBrk="1" hangingPunct="1"/>
            <a:r>
              <a:rPr lang="en-US" altLang="en-US"/>
              <a:t>Much longer than integer operations</a:t>
            </a:r>
          </a:p>
          <a:p>
            <a:pPr lvl="1" eaLnBrk="1" hangingPunct="1"/>
            <a:r>
              <a:rPr lang="en-US" altLang="en-US"/>
              <a:t>Slower clock would penalize all instructions</a:t>
            </a:r>
          </a:p>
          <a:p>
            <a:pPr eaLnBrk="1" hangingPunct="1"/>
            <a:r>
              <a:rPr lang="en-US" altLang="en-US"/>
              <a:t>FP adder usually takes several cycles</a:t>
            </a:r>
          </a:p>
          <a:p>
            <a:pPr lvl="1" eaLnBrk="1" hangingPunct="1"/>
            <a:r>
              <a:rPr lang="en-US" altLang="en-US"/>
              <a:t>Can be pipelined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4D7D8-C1EE-4FF1-9D1A-4A7A85C2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4" descr="f03-16-P374493">
            <a:extLst>
              <a:ext uri="{FF2B5EF4-FFF2-40B4-BE49-F238E27FC236}">
                <a16:creationId xmlns:a16="http://schemas.microsoft.com/office/drawing/2014/main" id="{B687E369-5108-4103-B60D-5A6CCB945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268414"/>
            <a:ext cx="521493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>
            <a:extLst>
              <a:ext uri="{FF2B5EF4-FFF2-40B4-BE49-F238E27FC236}">
                <a16:creationId xmlns:a16="http://schemas.microsoft.com/office/drawing/2014/main" id="{7D3FB2C8-6FA3-4184-A541-0181229A6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477" y="220144"/>
            <a:ext cx="9520158" cy="792164"/>
          </a:xfrm>
        </p:spPr>
        <p:txBody>
          <a:bodyPr/>
          <a:lstStyle/>
          <a:p>
            <a:pPr eaLnBrk="1" hangingPunct="1"/>
            <a:r>
              <a:rPr lang="en-US" altLang="en-US" dirty="0"/>
              <a:t>FP Adder Hardware</a:t>
            </a:r>
            <a:endParaRPr lang="en-AU" altLang="en-US" dirty="0"/>
          </a:p>
        </p:txBody>
      </p:sp>
      <p:sp>
        <p:nvSpPr>
          <p:cNvPr id="33797" name="AutoShape 4">
            <a:extLst>
              <a:ext uri="{FF2B5EF4-FFF2-40B4-BE49-F238E27FC236}">
                <a16:creationId xmlns:a16="http://schemas.microsoft.com/office/drawing/2014/main" id="{88A61FD2-2602-4F4B-9A5D-2501DCF74D61}"/>
              </a:ext>
            </a:extLst>
          </p:cNvPr>
          <p:cNvSpPr>
            <a:spLocks/>
          </p:cNvSpPr>
          <p:nvPr/>
        </p:nvSpPr>
        <p:spPr bwMode="auto">
          <a:xfrm>
            <a:off x="8112126" y="1844676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AutoShape 5">
            <a:extLst>
              <a:ext uri="{FF2B5EF4-FFF2-40B4-BE49-F238E27FC236}">
                <a16:creationId xmlns:a16="http://schemas.microsoft.com/office/drawing/2014/main" id="{99E5661C-FC73-4D48-90F0-871FC1E4C0E4}"/>
              </a:ext>
            </a:extLst>
          </p:cNvPr>
          <p:cNvSpPr>
            <a:spLocks/>
          </p:cNvSpPr>
          <p:nvPr/>
        </p:nvSpPr>
        <p:spPr bwMode="auto">
          <a:xfrm>
            <a:off x="8112126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9" name="AutoShape 6">
            <a:extLst>
              <a:ext uri="{FF2B5EF4-FFF2-40B4-BE49-F238E27FC236}">
                <a16:creationId xmlns:a16="http://schemas.microsoft.com/office/drawing/2014/main" id="{873C5168-DAB9-4F88-A81E-33AEDE74F41B}"/>
              </a:ext>
            </a:extLst>
          </p:cNvPr>
          <p:cNvSpPr>
            <a:spLocks/>
          </p:cNvSpPr>
          <p:nvPr/>
        </p:nvSpPr>
        <p:spPr bwMode="auto">
          <a:xfrm>
            <a:off x="8112126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00" name="AutoShape 7">
            <a:extLst>
              <a:ext uri="{FF2B5EF4-FFF2-40B4-BE49-F238E27FC236}">
                <a16:creationId xmlns:a16="http://schemas.microsoft.com/office/drawing/2014/main" id="{D41D6FED-E8C8-411E-8D4B-FE993E1A021C}"/>
              </a:ext>
            </a:extLst>
          </p:cNvPr>
          <p:cNvSpPr>
            <a:spLocks/>
          </p:cNvSpPr>
          <p:nvPr/>
        </p:nvSpPr>
        <p:spPr bwMode="auto">
          <a:xfrm>
            <a:off x="8112126" y="5445126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Text Box 8">
            <a:extLst>
              <a:ext uri="{FF2B5EF4-FFF2-40B4-BE49-F238E27FC236}">
                <a16:creationId xmlns:a16="http://schemas.microsoft.com/office/drawing/2014/main" id="{3D8E7913-5383-47BB-822A-A32B8F6A8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2568576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33802" name="Text Box 9">
            <a:extLst>
              <a:ext uri="{FF2B5EF4-FFF2-40B4-BE49-F238E27FC236}">
                <a16:creationId xmlns:a16="http://schemas.microsoft.com/office/drawing/2014/main" id="{1EB6A5E2-1702-4668-A362-2B20E89A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3937001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33803" name="Text Box 10">
            <a:extLst>
              <a:ext uri="{FF2B5EF4-FFF2-40B4-BE49-F238E27FC236}">
                <a16:creationId xmlns:a16="http://schemas.microsoft.com/office/drawing/2014/main" id="{8B1BC049-0D4E-4D16-84FC-9AE175A0B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4873626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33804" name="Text Box 11">
            <a:extLst>
              <a:ext uri="{FF2B5EF4-FFF2-40B4-BE49-F238E27FC236}">
                <a16:creationId xmlns:a16="http://schemas.microsoft.com/office/drawing/2014/main" id="{E97E7F44-BF19-499C-891D-FD0BEB93F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5521326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33805" name="AutoShape 12">
            <a:extLst>
              <a:ext uri="{FF2B5EF4-FFF2-40B4-BE49-F238E27FC236}">
                <a16:creationId xmlns:a16="http://schemas.microsoft.com/office/drawing/2014/main" id="{18774EDE-FBF5-4EC0-B0AC-679760D457E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264651" y="4940301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E8388-C23D-4E13-B5B3-A9C75840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>
            <a:extLst>
              <a:ext uri="{FF2B5EF4-FFF2-40B4-BE49-F238E27FC236}">
                <a16:creationId xmlns:a16="http://schemas.microsoft.com/office/drawing/2014/main" id="{7E0C6C01-6633-4058-94DD-0FD310CE4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B72F8E12-DD88-429C-A0B7-FF9F956AC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 × 10</a:t>
            </a:r>
            <a:r>
              <a:rPr lang="en-US" altLang="en-US" sz="2000" baseline="30000"/>
              <a:t>10</a:t>
            </a:r>
            <a:r>
              <a:rPr lang="en-US" altLang="en-US" sz="2000"/>
              <a:t> × 9.200 × 10</a:t>
            </a:r>
            <a:r>
              <a:rPr lang="en-US" altLang="en-US" sz="2000" baseline="30000"/>
              <a:t>–5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 biased exponents, subtract bias from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New exponent = 10 + –5 =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 × 9.200 = 10.212  </a:t>
            </a:r>
            <a:r>
              <a:rPr lang="en-US" altLang="en-US" sz="2000">
                <a:sym typeface="Symbol" panose="05050102010706020507" pitchFamily="18" charset="2"/>
              </a:rPr>
              <a:t>  10.212 </a:t>
            </a:r>
            <a:r>
              <a:rPr lang="en-US" altLang="en-US" sz="2000"/>
              <a:t>× 10</a:t>
            </a:r>
            <a:r>
              <a:rPr lang="en-US" altLang="en-US" sz="2000" baseline="30000"/>
              <a:t>5</a:t>
            </a:r>
            <a:endParaRPr lang="en-US" altLang="en-US" sz="2000" baseline="30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1.0212 × 10</a:t>
            </a:r>
            <a:r>
              <a:rPr lang="en-US" altLang="en-US" sz="2000" baseline="3000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1.021 × 10</a:t>
            </a:r>
            <a:r>
              <a:rPr lang="en-US" altLang="en-US" sz="2000" baseline="3000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5. Determine sign of result from signs 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+1.021 × 10</a:t>
            </a:r>
            <a:r>
              <a:rPr lang="en-US" altLang="en-US" sz="2000" baseline="30000"/>
              <a:t>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6167A-C276-4017-AF3F-8E6E7397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>
            <a:extLst>
              <a:ext uri="{FF2B5EF4-FFF2-40B4-BE49-F238E27FC236}">
                <a16:creationId xmlns:a16="http://schemas.microsoft.com/office/drawing/2014/main" id="{CCCEB562-A046-494F-87CC-5F2A8A9AD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4743962B-0492-4718-850F-A5F2D5620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–1</a:t>
            </a:r>
            <a:r>
              <a:rPr lang="en-US" altLang="en-US" sz="2000"/>
              <a:t> × 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–2</a:t>
            </a:r>
            <a:r>
              <a:rPr lang="en-US" altLang="en-US" sz="2000"/>
              <a:t> 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Biased: (–1 + 127) + (–2 + 127) = –3 + 254 – 127 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1.110</a:t>
            </a:r>
            <a:r>
              <a:rPr lang="en-US" altLang="en-US" sz="2000" baseline="-25000"/>
              <a:t>2</a:t>
            </a:r>
            <a:r>
              <a:rPr lang="en-US" altLang="en-US" sz="2000"/>
              <a:t> = 1.1102  </a:t>
            </a:r>
            <a:r>
              <a:rPr lang="en-US" altLang="en-US" sz="2000">
                <a:sym typeface="Symbol" panose="05050102010706020507" pitchFamily="18" charset="2"/>
              </a:rPr>
              <a:t>  </a:t>
            </a: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5. Determine sign: +ve × –ve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–ve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 = –0.21875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1FB92-13CA-4F0E-9D1D-A1E15F19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3047E78F-6CA1-405C-8488-5CA77159A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Arithmetic Hardware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D02390E-AC69-4E80-A552-6482BE80E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FP </a:t>
            </a:r>
            <a:r>
              <a:rPr lang="en-US" altLang="en-US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pipelined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A38FC-126C-452D-B17E-FFE39E10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>
            <a:extLst>
              <a:ext uri="{FF2B5EF4-FFF2-40B4-BE49-F238E27FC236}">
                <a16:creationId xmlns:a16="http://schemas.microsoft.com/office/drawing/2014/main" id="{E7A73432-0AEB-4227-B4D7-838540EEC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MIPS</a:t>
            </a:r>
            <a:endParaRPr lang="en-AU" altLang="en-US"/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9716070F-A719-450A-AD20-F10C037C6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FP hardware is coprocessor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Adjunct processor that extends the ISA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Paired for double-precision: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Release 2 of MIPs ISA supports 32 × 64-bit FP reg’s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lwc1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ldc1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swc1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sdc1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ldc1 $f8, 32($sp)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9B0E1-FFA5-4D2B-8637-6521DEEC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>
            <a:extLst>
              <a:ext uri="{FF2B5EF4-FFF2-40B4-BE49-F238E27FC236}">
                <a16:creationId xmlns:a16="http://schemas.microsoft.com/office/drawing/2014/main" id="{670E3D2A-AD2A-4C63-81FD-365D7302D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MIPS</a:t>
            </a:r>
            <a:endParaRPr lang="en-AU" altLang="en-US"/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D2F0B792-DBEA-4A5B-B3CA-40C037771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add.s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sub.s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mul.s</a:t>
            </a:r>
            <a:r>
              <a:rPr lang="en-US" altLang="en-US" sz="2400"/>
              <a:t>, div.s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add.s $f0, $f1,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add.d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sub.d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mul.d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div.d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mul.d $f4, $f4,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c.</a:t>
            </a:r>
            <a:r>
              <a:rPr lang="en-US" altLang="en-US" sz="2400" i="1">
                <a:latin typeface="Lucida Console" panose="020B0609040504020204" pitchFamily="49" charset="0"/>
              </a:rPr>
              <a:t>xx</a:t>
            </a:r>
            <a:r>
              <a:rPr lang="en-US" altLang="en-US" sz="2400">
                <a:latin typeface="Lucida Console" panose="020B0609040504020204" pitchFamily="49" charset="0"/>
              </a:rPr>
              <a:t>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c.</a:t>
            </a:r>
            <a:r>
              <a:rPr lang="en-US" altLang="en-US" sz="2400" i="1">
                <a:latin typeface="Lucida Console" panose="020B0609040504020204" pitchFamily="49" charset="0"/>
              </a:rPr>
              <a:t>xx</a:t>
            </a:r>
            <a:r>
              <a:rPr lang="en-US" altLang="en-US" sz="2400">
                <a:latin typeface="Lucida Console" panose="020B0609040504020204" pitchFamily="49" charset="0"/>
              </a:rPr>
              <a:t>.d</a:t>
            </a:r>
            <a:r>
              <a:rPr lang="en-US" altLang="en-US" sz="2400"/>
              <a:t> (</a:t>
            </a:r>
            <a:r>
              <a:rPr lang="en-US" altLang="en-US" sz="2400" i="1"/>
              <a:t>xx</a:t>
            </a:r>
            <a:r>
              <a:rPr lang="en-US" altLang="en-US" sz="2400"/>
              <a:t> is </a:t>
            </a:r>
            <a:r>
              <a:rPr lang="en-US" altLang="en-US" sz="2400">
                <a:latin typeface="Lucida Console" panose="020B0609040504020204" pitchFamily="49" charset="0"/>
              </a:rPr>
              <a:t>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lt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le</a:t>
            </a:r>
            <a:r>
              <a:rPr lang="en-US" altLang="en-US" sz="2400"/>
              <a:t>, 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Sets or clears FP condition-code bit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 </a:t>
            </a:r>
            <a:r>
              <a:rPr lang="en-US" altLang="en-US" sz="2000">
                <a:latin typeface="Lucida Console" panose="020B0609040504020204" pitchFamily="49" charset="0"/>
              </a:rPr>
              <a:t>c.lt.s $f3, $f4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bc1t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bc1f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bc1t TargetLabel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98EED-4460-45A0-80C9-C1E6C45F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1CD555CB-7177-4E43-A580-DBA804DB9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</a:t>
            </a:r>
            <a:endParaRPr lang="en-AU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30D6CA1-4013-4B39-9BAC-3736C1685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Representation for non-integral numbers</a:t>
            </a:r>
          </a:p>
          <a:p>
            <a:pPr lvl="1" eaLnBrk="1" hangingPunct="1"/>
            <a:r>
              <a:rPr lang="en-US" altLang="en-US"/>
              <a:t>Including very small and very large numbers</a:t>
            </a:r>
          </a:p>
          <a:p>
            <a:pPr eaLnBrk="1" hangingPunct="1"/>
            <a:r>
              <a:rPr lang="en-US" altLang="en-US"/>
              <a:t>Like scientific notation</a:t>
            </a:r>
          </a:p>
          <a:p>
            <a:pPr lvl="1" eaLnBrk="1" hangingPunct="1"/>
            <a:r>
              <a:rPr lang="en-US" altLang="en-US"/>
              <a:t>–2.34 × 10</a:t>
            </a:r>
            <a:r>
              <a:rPr lang="en-US" altLang="en-US" baseline="30000"/>
              <a:t>56</a:t>
            </a:r>
            <a:endParaRPr lang="en-US" altLang="en-US"/>
          </a:p>
          <a:p>
            <a:pPr lvl="1" eaLnBrk="1" hangingPunct="1"/>
            <a:r>
              <a:rPr lang="en-US" altLang="en-US"/>
              <a:t>+0.002 × 10</a:t>
            </a:r>
            <a:r>
              <a:rPr lang="en-US" altLang="en-US" baseline="30000"/>
              <a:t>–4</a:t>
            </a:r>
            <a:endParaRPr lang="en-US" altLang="en-US"/>
          </a:p>
          <a:p>
            <a:pPr lvl="1" eaLnBrk="1" hangingPunct="1"/>
            <a:r>
              <a:rPr lang="en-US" altLang="en-US"/>
              <a:t>+987.02 × 10</a:t>
            </a:r>
            <a:r>
              <a:rPr lang="en-US" altLang="en-US" baseline="30000"/>
              <a:t>9</a:t>
            </a:r>
            <a:endParaRPr lang="en-US" altLang="en-US"/>
          </a:p>
          <a:p>
            <a:pPr eaLnBrk="1" hangingPunct="1"/>
            <a:r>
              <a:rPr lang="en-US" altLang="en-US"/>
              <a:t>In binary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±1.</a:t>
            </a:r>
            <a:r>
              <a:rPr lang="en-US" altLang="en-US" i="1">
                <a:cs typeface="Arial" panose="020B0604020202020204" pitchFamily="34" charset="0"/>
              </a:rPr>
              <a:t>xxxxxxx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× 2</a:t>
            </a:r>
            <a:r>
              <a:rPr lang="en-US" altLang="en-US" i="1" baseline="30000">
                <a:cs typeface="Arial" panose="020B0604020202020204" pitchFamily="34" charset="0"/>
              </a:rPr>
              <a:t>yyyy</a:t>
            </a:r>
          </a:p>
          <a:p>
            <a:pPr eaLnBrk="1" hangingPunct="1"/>
            <a:r>
              <a:rPr lang="en-US" altLang="en-US"/>
              <a:t>Types </a:t>
            </a:r>
            <a:r>
              <a:rPr lang="en-US" altLang="en-US">
                <a:latin typeface="Lucida Console" panose="020B0609040504020204" pitchFamily="49" charset="0"/>
              </a:rPr>
              <a:t>float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double</a:t>
            </a:r>
            <a:r>
              <a:rPr lang="en-US" altLang="en-US"/>
              <a:t> in C</a:t>
            </a:r>
            <a:endParaRPr lang="en-AU" altLang="en-US"/>
          </a:p>
        </p:txBody>
      </p:sp>
      <p:sp>
        <p:nvSpPr>
          <p:cNvPr id="22533" name="AutoShape 4">
            <a:extLst>
              <a:ext uri="{FF2B5EF4-FFF2-40B4-BE49-F238E27FC236}">
                <a16:creationId xmlns:a16="http://schemas.microsoft.com/office/drawing/2014/main" id="{7F8D8F83-338A-48B1-A4FF-4303FC857FAF}"/>
              </a:ext>
            </a:extLst>
          </p:cNvPr>
          <p:cNvSpPr>
            <a:spLocks/>
          </p:cNvSpPr>
          <p:nvPr/>
        </p:nvSpPr>
        <p:spPr bwMode="auto">
          <a:xfrm>
            <a:off x="6743701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normalized</a:t>
            </a:r>
            <a:endParaRPr lang="en-AU" altLang="en-US"/>
          </a:p>
        </p:txBody>
      </p:sp>
      <p:sp>
        <p:nvSpPr>
          <p:cNvPr id="22534" name="AutoShape 5">
            <a:extLst>
              <a:ext uri="{FF2B5EF4-FFF2-40B4-BE49-F238E27FC236}">
                <a16:creationId xmlns:a16="http://schemas.microsoft.com/office/drawing/2014/main" id="{BBBF3546-0EE6-48A4-B3C8-69930FDD6D80}"/>
              </a:ext>
            </a:extLst>
          </p:cNvPr>
          <p:cNvSpPr>
            <a:spLocks/>
          </p:cNvSpPr>
          <p:nvPr/>
        </p:nvSpPr>
        <p:spPr bwMode="auto">
          <a:xfrm>
            <a:off x="7175500" y="3573464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not normalized</a:t>
            </a:r>
            <a:endParaRPr lang="en-AU" altLang="en-US"/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DEA511D8-5340-4996-8EE2-E563A6D5E1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1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D867F-6AC6-43C4-82AA-AC78B517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>
            <a:extLst>
              <a:ext uri="{FF2B5EF4-FFF2-40B4-BE49-F238E27FC236}">
                <a16:creationId xmlns:a16="http://schemas.microsoft.com/office/drawing/2014/main" id="{7B8EBEF4-E7AB-4354-87F4-FB5ACC48E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Example: °F to °C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AC0C39B5-DA68-46A4-AB79-75387C28A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float f2c (float fahr)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((5.0/9.0)*(fahr - 32.0));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fahr</a:t>
            </a:r>
            <a:r>
              <a:rPr lang="en-US" altLang="en-US" sz="2400"/>
              <a:t> in $f12, result in $f0,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Compiled MIPS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f2c: lwc1  $f16, const5($gp)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lwc2  $f18, const9($gp)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div.s $f16, $f16, $f18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lwc1  $f18, const32($gp)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sub.s $f18, $f12, $f18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mul.s $f0,  $f16, $f18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jr    $ra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F797A-1FE7-4EA9-84AD-F68E57F2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D1EB691D-2F59-4F03-AFAE-2BF08F38B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6376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AE9FA80-34E1-4DDF-980D-750E7F717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X = X + Y </a:t>
            </a:r>
            <a:r>
              <a:rPr lang="en-US" altLang="en-US" sz="2800">
                <a:cs typeface="Arial" panose="020B0604020202020204" pitchFamily="34" charset="0"/>
              </a:rPr>
              <a:t>×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All 32 × 32 matrices, 64-bit double-precision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</a:t>
            </a:r>
            <a:r>
              <a:rPr lang="nb-NO" altLang="en-US" sz="2400">
                <a:latin typeface="Lucida Console" panose="020B0609040504020204" pitchFamily="49" charset="0"/>
              </a:rPr>
              <a:t>void mm (double x[][],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double y[][], double z[][]) {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int i, j, k;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for (i = 0; i! = 32; i = i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for (j = 0; j! = 32; j = j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for (k = 0; k! = 32; k = k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x[i][j] = x[i][j]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         + y[i][k] * z[k][j];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}</a:t>
            </a:r>
            <a:endParaRPr lang="en-US" altLang="en-US" sz="240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Addresses of </a:t>
            </a:r>
            <a:r>
              <a:rPr lang="en-US" altLang="en-US" sz="2400">
                <a:latin typeface="Lucida Console" panose="020B0609040504020204" pitchFamily="49" charset="0"/>
              </a:rPr>
              <a:t>x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y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z</a:t>
            </a:r>
            <a:r>
              <a:rPr lang="en-US" altLang="en-US" sz="2400"/>
              <a:t> in $a0, $a1, $a2, and</a:t>
            </a:r>
            <a:br>
              <a:rPr lang="en-US" altLang="en-US" sz="2400"/>
            </a:br>
            <a:r>
              <a:rPr lang="en-US" altLang="en-US" sz="2400">
                <a:latin typeface="Lucida Console" panose="020B0609040504020204" pitchFamily="49" charset="0"/>
              </a:rPr>
              <a:t>i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j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k</a:t>
            </a:r>
            <a:r>
              <a:rPr lang="en-US" altLang="en-US" sz="2400"/>
              <a:t> in $s0, $s1, $s2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B72A6-9D6E-4C4E-8832-6D61B8FC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7">
            <a:extLst>
              <a:ext uri="{FF2B5EF4-FFF2-40B4-BE49-F238E27FC236}">
                <a16:creationId xmlns:a16="http://schemas.microsoft.com/office/drawing/2014/main" id="{0BAB1B81-0A4D-4304-A642-D83065C1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628775"/>
            <a:ext cx="8135937" cy="1238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88" name="Rectangle 8">
            <a:extLst>
              <a:ext uri="{FF2B5EF4-FFF2-40B4-BE49-F238E27FC236}">
                <a16:creationId xmlns:a16="http://schemas.microsoft.com/office/drawing/2014/main" id="{CB4EDC71-E5C6-4CB2-A27A-83EDC057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867025"/>
            <a:ext cx="8135937" cy="1504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9">
            <a:extLst>
              <a:ext uri="{FF2B5EF4-FFF2-40B4-BE49-F238E27FC236}">
                <a16:creationId xmlns:a16="http://schemas.microsoft.com/office/drawing/2014/main" id="{67B99DE7-3DB8-4F49-81E8-4C9BACDE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371975"/>
            <a:ext cx="8135937" cy="1504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74797B6E-45C2-44C3-BD40-8AD003561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6376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41991" name="Rectangle 5">
            <a:extLst>
              <a:ext uri="{FF2B5EF4-FFF2-40B4-BE49-F238E27FC236}">
                <a16:creationId xmlns:a16="http://schemas.microsoft.com/office/drawing/2014/main" id="{2C959093-5056-4176-B635-153E529A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  MIPS code: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    </a:t>
            </a:r>
            <a:r>
              <a:rPr lang="en-AU" altLang="en-US">
                <a:latin typeface="Lucida Console" panose="020B0609040504020204" pitchFamily="49" charset="0"/>
              </a:rPr>
              <a:t>li   $t1, 32       # $t1 = 32 (row size/loop end)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li   $s0, 0        # i = 0; initialize 1st for loop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L1: li   $s1, 0        # j = 0; restart 2nd for loop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L2: li   $s2, 0        # k = 0; restart 3rd for loop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sll  $t2, $s0, 5   # $t2 = i * 32 (size of row of x)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</a:t>
            </a:r>
            <a:r>
              <a:rPr lang="fr-FR" altLang="en-US">
                <a:latin typeface="Lucida Console" panose="020B0609040504020204" pitchFamily="49" charset="0"/>
              </a:rPr>
              <a:t>addu $t2, $t2, $s1 # $t2 = i * size(row) + j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    </a:t>
            </a:r>
            <a:r>
              <a:rPr lang="en-AU" altLang="en-US">
                <a:latin typeface="Lucida Console" panose="020B0609040504020204" pitchFamily="49" charset="0"/>
              </a:rPr>
              <a:t>sll  $t2, $t2, 3   # $t2 = byte offset of [i][j]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addu $t2, $a0, $t2 # $t2 = byte address of x[i][j]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l.d  $f4, 0($t2)   # $f4 = 8 bytes of x[i][j]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L3: sll  $t0, $s2, 5   # $t0 = k * 32 (size of row of z)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addu $t0, $t0, $s1 # $t0 = k * size(row) + j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sll  $t0, $t0, 3   # $t0 = byte offset of 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addu $t0, $a2, $t0 # $t0 = byte address of z[k][j]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l.d  $f16, 0($t0)  # $f16 = 8 bytes of z[k][j]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4CF6-EB0D-478C-B5A2-0AF370C7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>
            <a:extLst>
              <a:ext uri="{FF2B5EF4-FFF2-40B4-BE49-F238E27FC236}">
                <a16:creationId xmlns:a16="http://schemas.microsoft.com/office/drawing/2014/main" id="{509C8DC1-1674-4B7E-ABC9-6BDBDA7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484313"/>
            <a:ext cx="8135937" cy="149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EC53C9DC-70FA-45E3-A695-F89EC0903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982914"/>
            <a:ext cx="8135937" cy="5984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DC3FB911-AEBB-484B-BFEC-4B2D4E90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581400"/>
            <a:ext cx="8135937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8">
            <a:extLst>
              <a:ext uri="{FF2B5EF4-FFF2-40B4-BE49-F238E27FC236}">
                <a16:creationId xmlns:a16="http://schemas.microsoft.com/office/drawing/2014/main" id="{A7EC4CB5-7DF3-4F37-8212-34E49D64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495800"/>
            <a:ext cx="8135937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5" name="Rectangle 9">
            <a:extLst>
              <a:ext uri="{FF2B5EF4-FFF2-40B4-BE49-F238E27FC236}">
                <a16:creationId xmlns:a16="http://schemas.microsoft.com/office/drawing/2014/main" id="{E908767E-7598-4A3E-93D3-3E4772D5B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5105400"/>
            <a:ext cx="8135937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6" name="Rectangle 2">
            <a:extLst>
              <a:ext uri="{FF2B5EF4-FFF2-40B4-BE49-F238E27FC236}">
                <a16:creationId xmlns:a16="http://schemas.microsoft.com/office/drawing/2014/main" id="{8FF93CBD-C5EF-4CB6-97F2-3F5442347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6376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43017" name="Rectangle 3">
            <a:extLst>
              <a:ext uri="{FF2B5EF4-FFF2-40B4-BE49-F238E27FC236}">
                <a16:creationId xmlns:a16="http://schemas.microsoft.com/office/drawing/2014/main" id="{6C895FA1-E60A-40BD-AF6A-F00B902C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    …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</a:t>
            </a:r>
            <a:r>
              <a:rPr lang="en-AU" altLang="en-US">
                <a:latin typeface="Lucida Console" panose="020B0609040504020204" pitchFamily="49" charset="0"/>
              </a:rPr>
              <a:t>sll  $t0, $s0, 5       # $t0 = i*32 (size of row of y)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addu  $t0, $t0, $s2    # $t0 = i*size(row) + k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sll   $t0, $t0, 3      # $t0 = byte offset of [i][k]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addu  $t0, $a1, $t0    # $t0 = byte address of y[i][k]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l.d   $f18, 0($t0)     # $f18 = 8 bytes of y[i][k]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</a:t>
            </a:r>
            <a:r>
              <a:rPr lang="en-US" altLang="en-US">
                <a:latin typeface="Lucida Console" panose="020B0609040504020204" pitchFamily="49" charset="0"/>
              </a:rPr>
              <a:t>mul.d $f16, $f18, $f16 # $f16 = y[i][k] * z[k][j]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add.d $f4, $f4, $f16   # f4=x[i][j] + y[i][k]*z[k][j]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addiu $s2, $s2, 1      # $k k + 1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bne   $s2, $t1, L3     # if (k != 32) go to L3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s.d   $f4, 0($t2)      # x[i][j] = $f4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addiu $s1, $s1, 1      # $j = j + 1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bne   $s1, $t1, L2     # if (j != 32) go to L2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addiu $s0, $s0, 1      # $i = i + 1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bne   $s0, $t1, L1     # if (i != 32) go to L1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A915A-E27B-44FB-A9D8-A16A922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A5A6B3CE-B22F-4789-95D6-4E8A64270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Accurate Arithmetic</a:t>
            </a:r>
            <a:endParaRPr lang="en-AU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8AB302A-21A8-4BCF-81BC-C9CE1541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IEEE Std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Extra bits of precision 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Choice of rounding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Allows programmer to fine-tune numerical behavior of a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Not all FP units implement all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Most programming languages and FP libraries just use defaults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Trade-off between hardware complexity, performance, and market requirements</a:t>
            </a:r>
            <a:endParaRPr lang="en-AU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01EC4-5DE9-4F70-BB79-93EF07E6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3C2B388E-03DD-4FF5-B6E9-AD04C47C2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C8A480CF-70F3-4553-A6C3-7C58C11C8E6A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ABDEF52-26FE-447F-8475-73A909BDD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Shift and Division</a:t>
            </a:r>
            <a:endParaRPr lang="en-AU" altLang="en-US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087E193-082B-4252-B37E-0DF8C9501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Left shift by </a:t>
            </a:r>
            <a:r>
              <a:rPr lang="en-US" altLang="en-US" i="1"/>
              <a:t>i</a:t>
            </a:r>
            <a:r>
              <a:rPr lang="en-US" altLang="en-US"/>
              <a:t> places multiplies an integer by 2</a:t>
            </a:r>
            <a:r>
              <a:rPr lang="en-US" altLang="en-US" i="1" baseline="30000"/>
              <a:t>i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Right shift divides by 2</a:t>
            </a:r>
            <a:r>
              <a:rPr lang="en-US" altLang="en-US" i="1" baseline="30000"/>
              <a:t>i</a:t>
            </a:r>
            <a:r>
              <a:rPr lang="en-US" altLang="en-US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for unsigned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signed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Arithmetic right shift: replicate the sign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–5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1111011</a:t>
            </a:r>
            <a:r>
              <a:rPr lang="en-US" altLang="en-US" baseline="-25000"/>
              <a:t>2</a:t>
            </a:r>
            <a:r>
              <a:rPr lang="en-US" altLang="en-US"/>
              <a:t> &gt;&gt; 2 = </a:t>
            </a:r>
            <a:r>
              <a:rPr lang="en-US" altLang="en-US">
                <a:solidFill>
                  <a:schemeClr val="hlink"/>
                </a:solidFill>
              </a:rPr>
              <a:t>111</a:t>
            </a:r>
            <a:r>
              <a:rPr lang="en-US" altLang="en-US"/>
              <a:t>11110</a:t>
            </a:r>
            <a:r>
              <a:rPr lang="en-US" altLang="en-US" baseline="-25000"/>
              <a:t>2</a:t>
            </a:r>
            <a:r>
              <a:rPr lang="en-US" altLang="en-US"/>
              <a:t> = –2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Rounds toward –∞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1111011</a:t>
            </a:r>
            <a:r>
              <a:rPr lang="en-US" altLang="en-US" baseline="-25000"/>
              <a:t>2</a:t>
            </a:r>
            <a:r>
              <a:rPr lang="en-US" altLang="en-US"/>
              <a:t> &gt;&gt;&gt; 2 = </a:t>
            </a:r>
            <a:r>
              <a:rPr lang="en-US" altLang="en-US">
                <a:solidFill>
                  <a:schemeClr val="hlink"/>
                </a:solidFill>
              </a:rPr>
              <a:t>001</a:t>
            </a:r>
            <a:r>
              <a:rPr lang="en-US" altLang="en-US"/>
              <a:t>11110</a:t>
            </a:r>
            <a:r>
              <a:rPr lang="en-US" altLang="en-US" baseline="-25000"/>
              <a:t>2</a:t>
            </a:r>
            <a:r>
              <a:rPr lang="en-US" altLang="en-US"/>
              <a:t> = +62</a:t>
            </a: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AB19057C-5803-458F-A458-C089793B325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097169" y="1204119"/>
            <a:ext cx="277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§3.9 Fallacies and Pitfalls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>
            <a:extLst>
              <a:ext uri="{FF2B5EF4-FFF2-40B4-BE49-F238E27FC236}">
                <a16:creationId xmlns:a16="http://schemas.microsoft.com/office/drawing/2014/main" id="{82E25B49-55C8-403D-9A97-01AABC3D38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94768F82-D437-40D8-9C43-1DC30D83D45A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E774E9D2-383F-44D2-918F-A42E8C39D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Associativity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3AA97A37-9112-43C1-95E0-D8032AC79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636712"/>
          </a:xfrm>
        </p:spPr>
        <p:txBody>
          <a:bodyPr/>
          <a:lstStyle/>
          <a:p>
            <a:pPr eaLnBrk="1" hangingPunct="1"/>
            <a:r>
              <a:rPr lang="en-AU" altLang="en-US"/>
              <a:t>Parallel programs may interleave operations in unexpected orders</a:t>
            </a:r>
          </a:p>
          <a:p>
            <a:pPr lvl="1" eaLnBrk="1" hangingPunct="1"/>
            <a:r>
              <a:rPr lang="en-AU" altLang="en-US"/>
              <a:t>Assumptions of associativity may fail</a:t>
            </a: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F31FA1E1-D493-4079-94FC-2AA749282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5650" y="2876551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5305330" imgH="1914573" progId="Excel.Sheet.8">
                  <p:embed/>
                </p:oleObj>
              </mc:Choice>
              <mc:Fallback>
                <p:oleObj name="Worksheet" r:id="rId4" imgW="5305330" imgH="1914573" progId="Excel.Sheet.8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F31FA1E1-D493-4079-94FC-2AA749282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876551"/>
                        <a:ext cx="52387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>
            <a:extLst>
              <a:ext uri="{FF2B5EF4-FFF2-40B4-BE49-F238E27FC236}">
                <a16:creationId xmlns:a16="http://schemas.microsoft.com/office/drawing/2014/main" id="{E835EDD4-40E6-415C-89C6-76A8576E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972051"/>
            <a:ext cx="8270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3200"/>
              <a:t>Need to validate parallel programs under varying degrees of parallelism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F01E8DAF-8AFC-4A9F-ACBF-FD495C83D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3152736-D596-4EA4-8DA1-26B97835B93A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6A3E36C-DE5B-4D77-BD3D-563BD2BA4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Who Cares About FP Accuracy?</a:t>
            </a:r>
            <a:endParaRPr lang="en-AU" altLang="en-US" sz="4000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F4B0C13-9273-4D55-876D-EE8F2BAF9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for scientific code</a:t>
            </a:r>
          </a:p>
          <a:p>
            <a:pPr lvl="1" eaLnBrk="1" hangingPunct="1"/>
            <a:r>
              <a:rPr lang="en-US" altLang="en-US"/>
              <a:t>But for everyday consumer use?</a:t>
            </a:r>
          </a:p>
          <a:p>
            <a:pPr lvl="2" eaLnBrk="1" hangingPunct="1"/>
            <a:r>
              <a:rPr lang="en-US" altLang="en-US"/>
              <a:t>“My bank balance is out by 0.0002¢!” </a:t>
            </a:r>
            <a:r>
              <a:rPr lang="en-US" altLang="en-US">
                <a:sym typeface="Wingdings" panose="05000000000000000000" pitchFamily="2" charset="2"/>
              </a:rPr>
              <a:t></a:t>
            </a:r>
          </a:p>
          <a:p>
            <a:pPr eaLnBrk="1" hangingPunct="1"/>
            <a:r>
              <a:rPr lang="en-US" altLang="en-US"/>
              <a:t>The Intel Pentium FDIV bug</a:t>
            </a:r>
          </a:p>
          <a:p>
            <a:pPr lvl="1" eaLnBrk="1" hangingPunct="1"/>
            <a:r>
              <a:rPr lang="en-US" altLang="en-US"/>
              <a:t>The market expects accuracy</a:t>
            </a:r>
          </a:p>
          <a:p>
            <a:pPr lvl="1" eaLnBrk="1" hangingPunct="1"/>
            <a:r>
              <a:rPr lang="en-US" altLang="en-US"/>
              <a:t>See Colwell, </a:t>
            </a:r>
            <a:r>
              <a:rPr lang="en-US" altLang="en-US" i="1"/>
              <a:t>The Pentium Chronicles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3EA62A5E-48E5-49DF-9B03-06D347061A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F8CB5086-F531-423C-BD33-EC597F86789C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CB5A036-72B1-4A65-AB65-A5B936C8C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F60EFAF-945B-42DA-993D-31765F739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Bits have no inherent meaning</a:t>
            </a:r>
          </a:p>
          <a:p>
            <a:pPr lvl="1" eaLnBrk="1" hangingPunct="1"/>
            <a:r>
              <a:rPr lang="en-AU" altLang="en-US"/>
              <a:t>Interpretation depends on the instructions applied</a:t>
            </a:r>
          </a:p>
          <a:p>
            <a:pPr eaLnBrk="1" hangingPunct="1"/>
            <a:r>
              <a:rPr lang="en-AU" altLang="en-US"/>
              <a:t>Computer representations of numbers</a:t>
            </a:r>
          </a:p>
          <a:p>
            <a:pPr lvl="1" eaLnBrk="1" hangingPunct="1"/>
            <a:r>
              <a:rPr lang="en-AU" altLang="en-US"/>
              <a:t>Finite range and precision</a:t>
            </a:r>
          </a:p>
          <a:p>
            <a:pPr lvl="1" eaLnBrk="1" hangingPunct="1"/>
            <a:r>
              <a:rPr lang="en-AU" altLang="en-US"/>
              <a:t>Need to account for this in programs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869A0DC7-6AA5-4E14-8713-5D087E504A7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078119" y="1223169"/>
            <a:ext cx="2813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§3.9 Concluding Remarks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ED3737B8-66DE-4295-9EC4-E6EE341A61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5BAF7DF-ACA1-4B6B-88F3-A3B96CB0295D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E9FD708-A089-4AD9-A6BF-385A287A3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5F2C0F3-B24E-4E52-AE94-28A884D8E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ISAs support arithmetic</a:t>
            </a:r>
          </a:p>
          <a:p>
            <a:pPr lvl="1" eaLnBrk="1" hangingPunct="1"/>
            <a:r>
              <a:rPr lang="en-US" altLang="en-US"/>
              <a:t>Signed and unsigned integers</a:t>
            </a:r>
          </a:p>
          <a:p>
            <a:pPr lvl="1" eaLnBrk="1" hangingPunct="1"/>
            <a:r>
              <a:rPr lang="en-US" altLang="en-US"/>
              <a:t>Floating-point approximation to reals</a:t>
            </a:r>
          </a:p>
          <a:p>
            <a:pPr eaLnBrk="1" hangingPunct="1"/>
            <a:r>
              <a:rPr lang="en-US" altLang="en-US"/>
              <a:t>Bounded range and precision</a:t>
            </a:r>
          </a:p>
          <a:p>
            <a:pPr lvl="1" eaLnBrk="1" hangingPunct="1"/>
            <a:r>
              <a:rPr lang="en-US" altLang="en-US"/>
              <a:t>Operations can overflow and underflow</a:t>
            </a:r>
          </a:p>
          <a:p>
            <a:pPr eaLnBrk="1" hangingPunct="1"/>
            <a:r>
              <a:rPr lang="en-US" altLang="en-US"/>
              <a:t>MIPS ISA</a:t>
            </a:r>
          </a:p>
          <a:p>
            <a:pPr lvl="1" eaLnBrk="1" hangingPunct="1"/>
            <a:r>
              <a:rPr lang="en-US" altLang="en-US"/>
              <a:t>Core instructions: 54 most frequently used</a:t>
            </a:r>
          </a:p>
          <a:p>
            <a:pPr lvl="2" eaLnBrk="1" hangingPunct="1"/>
            <a:r>
              <a:rPr lang="en-US" altLang="en-US"/>
              <a:t>100% of SPECINT, 97% of SPECFP</a:t>
            </a:r>
          </a:p>
          <a:p>
            <a:pPr lvl="1" eaLnBrk="1" hangingPunct="1"/>
            <a:r>
              <a:rPr lang="en-US" altLang="en-US"/>
              <a:t>Other instructions: less frequent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7978A6DE-0F28-400B-B0E4-F88FE2F3C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 Standard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1D8EE28-5831-4B03-BB01-B838E5E59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Defined by IEEE Std 754-1985</a:t>
            </a:r>
          </a:p>
          <a:p>
            <a:pPr eaLnBrk="1" hangingPunct="1"/>
            <a:r>
              <a:rPr lang="en-US" altLang="en-US"/>
              <a:t>Developed in response to divergence of representations</a:t>
            </a:r>
          </a:p>
          <a:p>
            <a:pPr lvl="1" eaLnBrk="1" hangingPunct="1"/>
            <a:r>
              <a:rPr lang="en-US" altLang="en-US"/>
              <a:t>Portability issues for scientific code</a:t>
            </a:r>
          </a:p>
          <a:p>
            <a:pPr eaLnBrk="1" hangingPunct="1"/>
            <a:r>
              <a:rPr lang="en-US" altLang="en-US"/>
              <a:t>Now almost universally adopted</a:t>
            </a:r>
          </a:p>
          <a:p>
            <a:pPr eaLnBrk="1" hangingPunct="1"/>
            <a:r>
              <a:rPr lang="en-US" altLang="en-US"/>
              <a:t>Two representations</a:t>
            </a:r>
          </a:p>
          <a:p>
            <a:pPr lvl="1" eaLnBrk="1" hangingPunct="1"/>
            <a:r>
              <a:rPr lang="en-US" altLang="en-US"/>
              <a:t>Single precision (32-bit)</a:t>
            </a:r>
          </a:p>
          <a:p>
            <a:pPr lvl="1" eaLnBrk="1" hangingPunct="1"/>
            <a:r>
              <a:rPr lang="en-US" altLang="en-US"/>
              <a:t>Double precision (64-bit) 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4801ED-DC81-410E-9B66-33E78B4A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">
            <a:extLst>
              <a:ext uri="{FF2B5EF4-FFF2-40B4-BE49-F238E27FC236}">
                <a16:creationId xmlns:a16="http://schemas.microsoft.com/office/drawing/2014/main" id="{3ECB230B-1BC5-4115-90D7-7FC563B3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477" y="163666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029" name="Rectangle 11">
            <a:extLst>
              <a:ext uri="{FF2B5EF4-FFF2-40B4-BE49-F238E27FC236}">
                <a16:creationId xmlns:a16="http://schemas.microsoft.com/office/drawing/2014/main" id="{25780E98-0DFE-48CF-8817-1695EF2E0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0562" y="3797856"/>
            <a:ext cx="8270875" cy="26638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S: sign bit (0 </a:t>
            </a:r>
            <a:r>
              <a:rPr lang="en-US" altLang="en-US" sz="2400" dirty="0">
                <a:sym typeface="Symbol" panose="05050102010706020507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Single: Bias = 127; Double: Bias = 1203</a:t>
            </a:r>
          </a:p>
        </p:txBody>
      </p:sp>
      <p:sp>
        <p:nvSpPr>
          <p:cNvPr id="1030" name="Text Box 4">
            <a:extLst>
              <a:ext uri="{FF2B5EF4-FFF2-40B4-BE49-F238E27FC236}">
                <a16:creationId xmlns:a16="http://schemas.microsoft.com/office/drawing/2014/main" id="{FA6AEDAB-DE1A-4D03-9E8F-524EA39A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767" y="2241398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>
            <a:extLst>
              <a:ext uri="{FF2B5EF4-FFF2-40B4-BE49-F238E27FC236}">
                <a16:creationId xmlns:a16="http://schemas.microsoft.com/office/drawing/2014/main" id="{E57F6AE9-8EF0-4D0C-97B5-155C69F62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542" y="2251864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>
            <a:extLst>
              <a:ext uri="{FF2B5EF4-FFF2-40B4-BE49-F238E27FC236}">
                <a16:creationId xmlns:a16="http://schemas.microsoft.com/office/drawing/2014/main" id="{062F3AEA-2609-4674-8552-CBBDC1511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867" y="2245354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>
            <a:extLst>
              <a:ext uri="{FF2B5EF4-FFF2-40B4-BE49-F238E27FC236}">
                <a16:creationId xmlns:a16="http://schemas.microsoft.com/office/drawing/2014/main" id="{FD13E7F3-3568-4765-8824-FC7A13A3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016" y="1474803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ahoma" panose="020B0604030504040204" pitchFamily="34" charset="0"/>
              </a:rPr>
              <a:t>single: 8 bits</a:t>
            </a:r>
            <a:br>
              <a:rPr lang="en-US" altLang="en-US" sz="2000" dirty="0">
                <a:latin typeface="Tahoma" panose="020B0604030504040204" pitchFamily="34" charset="0"/>
              </a:rPr>
            </a:br>
            <a:r>
              <a:rPr lang="en-US" altLang="en-US" sz="2000" dirty="0"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1034" name="Text Box 8">
            <a:extLst>
              <a:ext uri="{FF2B5EF4-FFF2-40B4-BE49-F238E27FC236}">
                <a16:creationId xmlns:a16="http://schemas.microsoft.com/office/drawing/2014/main" id="{48BCE27A-B224-4FE1-B815-38540143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051" y="1484407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ahoma" panose="020B0604030504040204" pitchFamily="34" charset="0"/>
              </a:rPr>
              <a:t>single: 23 bits</a:t>
            </a:r>
            <a:br>
              <a:rPr lang="en-US" altLang="en-US" sz="2000" dirty="0">
                <a:latin typeface="Tahoma" panose="020B0604030504040204" pitchFamily="34" charset="0"/>
              </a:rPr>
            </a:br>
            <a:r>
              <a:rPr lang="en-US" altLang="en-US" sz="2000" dirty="0">
                <a:latin typeface="Tahoma" panose="020B0604030504040204" pitchFamily="34" charset="0"/>
              </a:rPr>
              <a:t>double: 52 bits</a:t>
            </a:r>
          </a:p>
        </p:txBody>
      </p:sp>
      <p:graphicFrame>
        <p:nvGraphicFramePr>
          <p:cNvPr id="1026" name="Object 9">
            <a:extLst>
              <a:ext uri="{FF2B5EF4-FFF2-40B4-BE49-F238E27FC236}">
                <a16:creationId xmlns:a16="http://schemas.microsoft.com/office/drawing/2014/main" id="{C50E13BC-D291-4D65-BCAA-C9786D7D0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589190"/>
              </p:ext>
            </p:extLst>
          </p:nvPr>
        </p:nvGraphicFramePr>
        <p:xfrm>
          <a:off x="3105744" y="2978221"/>
          <a:ext cx="5678010" cy="47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Equation 3.0" r:id="rId4" imgW="2451100" imgH="228600" progId="">
                  <p:embed/>
                </p:oleObj>
              </mc:Choice>
              <mc:Fallback>
                <p:oleObj name="Microsoft Equation 3.0" r:id="rId4" imgW="2451100" imgH="228600" progId="">
                  <p:embed/>
                  <p:pic>
                    <p:nvPicPr>
                      <p:cNvPr id="1026" name="Object 9">
                        <a:extLst>
                          <a:ext uri="{FF2B5EF4-FFF2-40B4-BE49-F238E27FC236}">
                            <a16:creationId xmlns:a16="http://schemas.microsoft.com/office/drawing/2014/main" id="{C50E13BC-D291-4D65-BCAA-C9786D7D0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744" y="2978221"/>
                        <a:ext cx="5678010" cy="472716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FBDBB6-CEE9-4C16-B020-2B85FA15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1DCF749D-7FD7-4D25-82B1-2BA27DEF9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ADB566C-B835-43B4-80C6-52B5CD77A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Represent –0.75</a:t>
            </a:r>
          </a:p>
          <a:p>
            <a:pPr lvl="1" eaLnBrk="1" hangingPunct="1"/>
            <a:r>
              <a:rPr lang="en-US" altLang="en-US"/>
              <a:t>–0.75 = (–1)</a:t>
            </a:r>
            <a:r>
              <a:rPr lang="en-US" altLang="en-US" baseline="30000"/>
              <a:t>1</a:t>
            </a:r>
            <a:r>
              <a:rPr lang="en-US" altLang="en-US"/>
              <a:t> × 1.1</a:t>
            </a:r>
            <a:r>
              <a:rPr lang="en-US" altLang="en-US" baseline="-25000"/>
              <a:t>2</a:t>
            </a:r>
            <a:r>
              <a:rPr lang="en-US" altLang="en-US"/>
              <a:t> × 2</a:t>
            </a:r>
            <a:r>
              <a:rPr lang="en-US" altLang="en-US" baseline="30000"/>
              <a:t>–1</a:t>
            </a:r>
          </a:p>
          <a:p>
            <a:pPr lvl="1" eaLnBrk="1" hangingPunct="1"/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/>
              <a:t>Exponent = –1 + Bias</a:t>
            </a:r>
          </a:p>
          <a:p>
            <a:pPr lvl="2" eaLnBrk="1" hangingPunct="1"/>
            <a:r>
              <a:rPr lang="en-US" altLang="en-US"/>
              <a:t>Single: –1 + 127 = 126 = 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 baseline="-25000"/>
              <a:t>2</a:t>
            </a:r>
            <a:endParaRPr lang="en-US" altLang="en-US"/>
          </a:p>
          <a:p>
            <a:pPr lvl="2" eaLnBrk="1" hangingPunct="1"/>
            <a:r>
              <a:rPr lang="en-US" altLang="en-US"/>
              <a:t>Double: –1 + 1023 = 1022 = 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 baseline="-25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Single: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/>
              <a:t>Double: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74DC81-EF4D-412D-A8A2-87095667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9B3242F5-0039-407E-895B-E7BC276B6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79740C8-B0C1-42DE-B167-94A9A6BA5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	1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Fxponent = 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 baseline="-25000"/>
              <a:t>2</a:t>
            </a:r>
            <a:r>
              <a:rPr lang="en-US" altLang="en-US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x = (–1)</a:t>
            </a:r>
            <a:r>
              <a:rPr lang="en-US" altLang="en-US" baseline="30000"/>
              <a:t>1</a:t>
            </a:r>
            <a:r>
              <a:rPr lang="en-US" altLang="en-US"/>
              <a:t> × (1 + 01</a:t>
            </a:r>
            <a:r>
              <a:rPr lang="en-US" altLang="en-US" baseline="-25000"/>
              <a:t>2</a:t>
            </a:r>
            <a:r>
              <a:rPr lang="en-US" altLang="en-US"/>
              <a:t>) × 2</a:t>
            </a:r>
            <a:r>
              <a:rPr lang="en-US" altLang="en-US" baseline="30000"/>
              <a:t>(129 – 127)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= (–1) × 1.25 × 2</a:t>
            </a:r>
            <a:r>
              <a:rPr lang="en-US" altLang="en-US" baseline="30000"/>
              <a:t>2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= –5.0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E4D18-43C2-4F5F-9828-D71158D8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>
            <a:extLst>
              <a:ext uri="{FF2B5EF4-FFF2-40B4-BE49-F238E27FC236}">
                <a16:creationId xmlns:a16="http://schemas.microsoft.com/office/drawing/2014/main" id="{52991B87-0E50-423E-B996-3A445E453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Single-Precision Range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132B9C84-173C-4DED-BF93-DC99B8BC7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2800" dirty="0"/>
              <a:t>Exponents 00000000 and 11111111 reserved</a:t>
            </a:r>
          </a:p>
          <a:p>
            <a:pPr eaLnBrk="1" hangingPunct="1"/>
            <a:r>
              <a:rPr lang="en-US" altLang="en-US" sz="2800" dirty="0"/>
              <a:t>Smallest value</a:t>
            </a:r>
          </a:p>
          <a:p>
            <a:pPr lvl="1" eaLnBrk="1" hangingPunct="1"/>
            <a:r>
              <a:rPr lang="en-US" altLang="en-US" sz="2400" dirty="0"/>
              <a:t>Exponent: 00000001</a:t>
            </a:r>
            <a:br>
              <a:rPr lang="en-US" alt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Fraction: 000…00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±1.0 × 2</a:t>
            </a:r>
            <a:r>
              <a:rPr lang="en-US" altLang="en-US" sz="2400" baseline="30000" dirty="0">
                <a:sym typeface="Symbol" panose="05050102010706020507" pitchFamily="18" charset="2"/>
              </a:rPr>
              <a:t>–126</a:t>
            </a:r>
            <a:r>
              <a:rPr lang="en-US" altLang="en-US" sz="2400" dirty="0">
                <a:sym typeface="Symbol" panose="05050102010706020507" pitchFamily="18" charset="2"/>
              </a:rPr>
              <a:t> ≈ ±1.2 × 10</a:t>
            </a:r>
            <a:r>
              <a:rPr lang="en-US" altLang="en-US" sz="2400" baseline="30000" dirty="0"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exponent: 11111110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Fraction: 111…11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±2.0 × 2</a:t>
            </a:r>
            <a:r>
              <a:rPr lang="en-US" altLang="en-US" sz="2400" baseline="30000" dirty="0">
                <a:sym typeface="Symbol" panose="05050102010706020507" pitchFamily="18" charset="2"/>
              </a:rPr>
              <a:t>+127</a:t>
            </a:r>
            <a:r>
              <a:rPr lang="en-US" altLang="en-US" sz="2400" dirty="0">
                <a:sym typeface="Symbol" panose="05050102010706020507" pitchFamily="18" charset="2"/>
              </a:rPr>
              <a:t> ≈ ±3.4 × 10</a:t>
            </a:r>
            <a:r>
              <a:rPr lang="en-US" altLang="en-US" sz="2400" baseline="30000" dirty="0">
                <a:sym typeface="Symbol" panose="05050102010706020507" pitchFamily="18" charset="2"/>
              </a:rPr>
              <a:t>+38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58499-E86A-4B40-8419-A5A69F8E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>
            <a:extLst>
              <a:ext uri="{FF2B5EF4-FFF2-40B4-BE49-F238E27FC236}">
                <a16:creationId xmlns:a16="http://schemas.microsoft.com/office/drawing/2014/main" id="{C6CA5FDB-E5FA-4CAA-9485-0927528CF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Double-Precision Range</a:t>
            </a:r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73E550F0-D83D-4969-9FB9-93C05D45E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2800"/>
              <a:t>Exponents 0000…00 and 1111…11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00000000001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±1.0 × 2</a:t>
            </a:r>
            <a:r>
              <a:rPr lang="en-US" altLang="en-US" sz="2400" baseline="30000">
                <a:sym typeface="Symbol" panose="05050102010706020507" pitchFamily="18" charset="2"/>
              </a:rPr>
              <a:t>–1022</a:t>
            </a:r>
            <a:r>
              <a:rPr lang="en-US" altLang="en-US" sz="2400">
                <a:sym typeface="Symbol" panose="05050102010706020507" pitchFamily="18" charset="2"/>
              </a:rPr>
              <a:t> ≈ ±2.2 × 10</a:t>
            </a:r>
            <a:r>
              <a:rPr lang="en-US" altLang="en-US" sz="2400" baseline="30000"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Exponent: 11111111110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±2.0 × 2</a:t>
            </a:r>
            <a:r>
              <a:rPr lang="en-US" altLang="en-US" sz="2400" baseline="30000">
                <a:sym typeface="Symbol" panose="05050102010706020507" pitchFamily="18" charset="2"/>
              </a:rPr>
              <a:t>+1023</a:t>
            </a:r>
            <a:r>
              <a:rPr lang="en-US" altLang="en-US" sz="2400">
                <a:sym typeface="Symbol" panose="05050102010706020507" pitchFamily="18" charset="2"/>
              </a:rPr>
              <a:t> ≈ ±1.8 × 10</a:t>
            </a:r>
            <a:r>
              <a:rPr lang="en-US" altLang="en-US" sz="2400" baseline="30000">
                <a:sym typeface="Symbol" panose="05050102010706020507" pitchFamily="18" charset="2"/>
              </a:rPr>
              <a:t>+308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75C26-0625-49C2-802F-C3865B9D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>
            <a:extLst>
              <a:ext uri="{FF2B5EF4-FFF2-40B4-BE49-F238E27FC236}">
                <a16:creationId xmlns:a16="http://schemas.microsoft.com/office/drawing/2014/main" id="{240E3AC8-6DE3-44CB-81B2-F35070C4B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7A2562F8-6F6A-4177-931F-C8D877504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111...1, Fraction = 000...0</a:t>
            </a:r>
          </a:p>
          <a:p>
            <a:pPr lvl="1" eaLnBrk="1" hangingPunct="1"/>
            <a:r>
              <a:rPr lang="en-US" altLang="en-US"/>
              <a:t>±Infinity</a:t>
            </a:r>
          </a:p>
          <a:p>
            <a:pPr lvl="1" eaLnBrk="1" hangingPunct="1"/>
            <a:r>
              <a:rPr lang="en-US" altLang="en-US"/>
              <a:t>Can be used in subsequent calculations, avoiding need for overflow check</a:t>
            </a:r>
          </a:p>
          <a:p>
            <a:pPr eaLnBrk="1" hangingPunct="1"/>
            <a:r>
              <a:rPr lang="en-US" altLang="en-US"/>
              <a:t>Exponent = 111...1, Fraction ≠ 000...0</a:t>
            </a:r>
          </a:p>
          <a:p>
            <a:pPr lvl="1" eaLnBrk="1" hangingPunct="1"/>
            <a:r>
              <a:rPr lang="en-US" altLang="en-US"/>
              <a:t>Not-a-Number (NaN)</a:t>
            </a:r>
          </a:p>
          <a:p>
            <a:pPr lvl="1" eaLnBrk="1" hangingPunct="1"/>
            <a:r>
              <a:rPr lang="en-US" altLang="en-US"/>
              <a:t>Indicates illegal or undefined result</a:t>
            </a:r>
          </a:p>
          <a:p>
            <a:pPr lvl="2" eaLnBrk="1" hangingPunct="1"/>
            <a:r>
              <a:rPr lang="en-US" altLang="en-US"/>
              <a:t>e.g., 0.0 / 0.0</a:t>
            </a:r>
          </a:p>
          <a:p>
            <a:pPr lvl="1" eaLnBrk="1" hangingPunct="1"/>
            <a:r>
              <a:rPr lang="en-US" altLang="en-US"/>
              <a:t>Can be used in subsequent calculations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E884FE-376C-42AB-9D22-1D1AB72C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3918</TotalTime>
  <Words>1995</Words>
  <Application>Microsoft Office PowerPoint</Application>
  <PresentationFormat>Widescreen</PresentationFormat>
  <Paragraphs>417</Paragraphs>
  <Slides>29</Slides>
  <Notes>28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Lucida Console</vt:lpstr>
      <vt:lpstr>Palatino Linotype</vt:lpstr>
      <vt:lpstr>Tahoma</vt:lpstr>
      <vt:lpstr>Times New Roman</vt:lpstr>
      <vt:lpstr>Wingdings</vt:lpstr>
      <vt:lpstr>Gallery</vt:lpstr>
      <vt:lpstr>Microsoft Equation 3.0</vt:lpstr>
      <vt:lpstr>Microsoft Excel Worksheet</vt:lpstr>
      <vt:lpstr>Arithmatic Operations</vt:lpstr>
      <vt:lpstr>Floating Point</vt:lpstr>
      <vt:lpstr>Floating Point Standard</vt:lpstr>
      <vt:lpstr>IEEE Floating-Point Format</vt:lpstr>
      <vt:lpstr>Floating-Point Example</vt:lpstr>
      <vt:lpstr>Floating-Point Example</vt:lpstr>
      <vt:lpstr>Single-Precision Range</vt:lpstr>
      <vt:lpstr>Double-Precision Range</vt:lpstr>
      <vt:lpstr>Infinities and NaNs</vt:lpstr>
      <vt:lpstr>Denormal Numbers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MIPS</vt:lpstr>
      <vt:lpstr>FP Instructions in MIPS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Right Shift and Division</vt:lpstr>
      <vt:lpstr>Associativity</vt:lpstr>
      <vt:lpstr>Who Cares About FP Accuracy?</vt:lpstr>
      <vt:lpstr>Concluding Remarks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Leung</dc:creator>
  <cp:lastModifiedBy>Francis Leung</cp:lastModifiedBy>
  <cp:revision>2</cp:revision>
  <dcterms:created xsi:type="dcterms:W3CDTF">2019-10-27T02:39:37Z</dcterms:created>
  <dcterms:modified xsi:type="dcterms:W3CDTF">2019-10-29T19:57:41Z</dcterms:modified>
</cp:coreProperties>
</file>