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8" r:id="rId4"/>
    <p:sldId id="287" r:id="rId5"/>
    <p:sldId id="325" r:id="rId6"/>
    <p:sldId id="284" r:id="rId7"/>
    <p:sldId id="326" r:id="rId8"/>
    <p:sldId id="327" r:id="rId9"/>
    <p:sldId id="293" r:id="rId10"/>
    <p:sldId id="271" r:id="rId11"/>
    <p:sldId id="273" r:id="rId12"/>
    <p:sldId id="272" r:id="rId13"/>
    <p:sldId id="274" r:id="rId14"/>
    <p:sldId id="292" r:id="rId15"/>
    <p:sldId id="294" r:id="rId16"/>
    <p:sldId id="295" r:id="rId17"/>
    <p:sldId id="296" r:id="rId18"/>
    <p:sldId id="328" r:id="rId19"/>
    <p:sldId id="276" r:id="rId20"/>
    <p:sldId id="315" r:id="rId21"/>
    <p:sldId id="31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2466A0-BF72-47EB-9135-56742B6C7591}" v="8" dt="2019-08-20T21:50:16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 Leung" userId="a21597cc3ce00b8f" providerId="LiveId" clId="{E12466A0-BF72-47EB-9135-56742B6C7591}"/>
    <pc:docChg chg="custSel modSld">
      <pc:chgData name="Francis Leung" userId="a21597cc3ce00b8f" providerId="LiveId" clId="{E12466A0-BF72-47EB-9135-56742B6C7591}" dt="2019-08-20T21:56:20.268" v="207" actId="20577"/>
      <pc:docMkLst>
        <pc:docMk/>
      </pc:docMkLst>
      <pc:sldChg chg="modSp">
        <pc:chgData name="Francis Leung" userId="a21597cc3ce00b8f" providerId="LiveId" clId="{E12466A0-BF72-47EB-9135-56742B6C7591}" dt="2019-08-17T15:58:11.318" v="130" actId="20577"/>
        <pc:sldMkLst>
          <pc:docMk/>
          <pc:sldMk cId="170064743" sldId="256"/>
        </pc:sldMkLst>
        <pc:spChg chg="mod">
          <ac:chgData name="Francis Leung" userId="a21597cc3ce00b8f" providerId="LiveId" clId="{E12466A0-BF72-47EB-9135-56742B6C7591}" dt="2019-08-17T15:58:11.318" v="130" actId="20577"/>
          <ac:spMkLst>
            <pc:docMk/>
            <pc:sldMk cId="170064743" sldId="256"/>
            <ac:spMk id="2" creationId="{00433FB8-DD51-4044-8A14-B0756D2AF447}"/>
          </ac:spMkLst>
        </pc:spChg>
        <pc:spChg chg="mod">
          <ac:chgData name="Francis Leung" userId="a21597cc3ce00b8f" providerId="LiveId" clId="{E12466A0-BF72-47EB-9135-56742B6C7591}" dt="2019-08-17T15:50:42.210" v="114" actId="20577"/>
          <ac:spMkLst>
            <pc:docMk/>
            <pc:sldMk cId="170064743" sldId="256"/>
            <ac:spMk id="3" creationId="{4A4D2650-3B52-4FAE-B142-222D0D958AE0}"/>
          </ac:spMkLst>
        </pc:spChg>
      </pc:sldChg>
      <pc:sldChg chg="modSp">
        <pc:chgData name="Francis Leung" userId="a21597cc3ce00b8f" providerId="LiveId" clId="{E12466A0-BF72-47EB-9135-56742B6C7591}" dt="2019-08-15T23:58:45.703" v="89" actId="20577"/>
        <pc:sldMkLst>
          <pc:docMk/>
          <pc:sldMk cId="633680636" sldId="257"/>
        </pc:sldMkLst>
        <pc:spChg chg="mod">
          <ac:chgData name="Francis Leung" userId="a21597cc3ce00b8f" providerId="LiveId" clId="{E12466A0-BF72-47EB-9135-56742B6C7591}" dt="2019-08-15T23:58:45.703" v="89" actId="20577"/>
          <ac:spMkLst>
            <pc:docMk/>
            <pc:sldMk cId="633680636" sldId="257"/>
            <ac:spMk id="3" creationId="{1378FE98-630A-4910-B25C-42157268F942}"/>
          </ac:spMkLst>
        </pc:spChg>
      </pc:sldChg>
      <pc:sldChg chg="delSp modSp">
        <pc:chgData name="Francis Leung" userId="a21597cc3ce00b8f" providerId="LiveId" clId="{E12466A0-BF72-47EB-9135-56742B6C7591}" dt="2019-08-20T21:55:44.827" v="184" actId="20577"/>
        <pc:sldMkLst>
          <pc:docMk/>
          <pc:sldMk cId="0" sldId="271"/>
        </pc:sldMkLst>
        <pc:spChg chg="mod">
          <ac:chgData name="Francis Leung" userId="a21597cc3ce00b8f" providerId="LiveId" clId="{E12466A0-BF72-47EB-9135-56742B6C7591}" dt="2019-08-20T21:55:44.827" v="184" actId="20577"/>
          <ac:spMkLst>
            <pc:docMk/>
            <pc:sldMk cId="0" sldId="271"/>
            <ac:spMk id="27651" creationId="{C4266A3F-A931-4E6D-825B-0A1512899381}"/>
          </ac:spMkLst>
        </pc:spChg>
        <pc:spChg chg="del">
          <ac:chgData name="Francis Leung" userId="a21597cc3ce00b8f" providerId="LiveId" clId="{E12466A0-BF72-47EB-9135-56742B6C7591}" dt="2019-08-18T16:46:56.943" v="131"/>
          <ac:spMkLst>
            <pc:docMk/>
            <pc:sldMk cId="0" sldId="271"/>
            <ac:spMk id="27653" creationId="{E2AAB2F9-3C28-482B-8C9F-5F5620E28F9C}"/>
          </ac:spMkLst>
        </pc:spChg>
      </pc:sldChg>
      <pc:sldChg chg="modSp">
        <pc:chgData name="Francis Leung" userId="a21597cc3ce00b8f" providerId="LiveId" clId="{E12466A0-BF72-47EB-9135-56742B6C7591}" dt="2019-08-20T21:56:20.268" v="207" actId="20577"/>
        <pc:sldMkLst>
          <pc:docMk/>
          <pc:sldMk cId="0" sldId="272"/>
        </pc:sldMkLst>
        <pc:spChg chg="mod">
          <ac:chgData name="Francis Leung" userId="a21597cc3ce00b8f" providerId="LiveId" clId="{E12466A0-BF72-47EB-9135-56742B6C7591}" dt="2019-08-20T21:56:20.268" v="207" actId="20577"/>
          <ac:spMkLst>
            <pc:docMk/>
            <pc:sldMk cId="0" sldId="272"/>
            <ac:spMk id="29700" creationId="{D56FDF41-7067-4F21-AAA8-82A79FD19287}"/>
          </ac:spMkLst>
        </pc:spChg>
      </pc:sldChg>
      <pc:sldChg chg="modSp">
        <pc:chgData name="Francis Leung" userId="a21597cc3ce00b8f" providerId="LiveId" clId="{E12466A0-BF72-47EB-9135-56742B6C7591}" dt="2019-08-20T21:55:55.363" v="192" actId="20577"/>
        <pc:sldMkLst>
          <pc:docMk/>
          <pc:sldMk cId="0" sldId="273"/>
        </pc:sldMkLst>
        <pc:spChg chg="mod">
          <ac:chgData name="Francis Leung" userId="a21597cc3ce00b8f" providerId="LiveId" clId="{E12466A0-BF72-47EB-9135-56742B6C7591}" dt="2019-08-20T21:55:55.363" v="192" actId="20577"/>
          <ac:spMkLst>
            <pc:docMk/>
            <pc:sldMk cId="0" sldId="273"/>
            <ac:spMk id="28675" creationId="{2D1A8A16-2295-4956-A3F5-56E28A1C46DA}"/>
          </ac:spMkLst>
        </pc:spChg>
      </pc:sldChg>
      <pc:sldChg chg="delSp modSp">
        <pc:chgData name="Francis Leung" userId="a21597cc3ce00b8f" providerId="LiveId" clId="{E12466A0-BF72-47EB-9135-56742B6C7591}" dt="2019-08-16T00:31:26.787" v="95" actId="1076"/>
        <pc:sldMkLst>
          <pc:docMk/>
          <pc:sldMk cId="0" sldId="294"/>
        </pc:sldMkLst>
        <pc:spChg chg="del">
          <ac:chgData name="Francis Leung" userId="a21597cc3ce00b8f" providerId="LiveId" clId="{E12466A0-BF72-47EB-9135-56742B6C7591}" dt="2019-08-16T00:31:07.756" v="91"/>
          <ac:spMkLst>
            <pc:docMk/>
            <pc:sldMk cId="0" sldId="294"/>
            <ac:spMk id="36866" creationId="{533263DB-B73F-49FC-A458-FE7B158945E1}"/>
          </ac:spMkLst>
        </pc:spChg>
        <pc:spChg chg="mod">
          <ac:chgData name="Francis Leung" userId="a21597cc3ce00b8f" providerId="LiveId" clId="{E12466A0-BF72-47EB-9135-56742B6C7591}" dt="2019-08-16T00:31:20.737" v="94" actId="1076"/>
          <ac:spMkLst>
            <pc:docMk/>
            <pc:sldMk cId="0" sldId="294"/>
            <ac:spMk id="36868" creationId="{C802E7A0-A4A8-41EF-8692-E03E6B19639B}"/>
          </ac:spMkLst>
        </pc:spChg>
        <pc:spChg chg="mod">
          <ac:chgData name="Francis Leung" userId="a21597cc3ce00b8f" providerId="LiveId" clId="{E12466A0-BF72-47EB-9135-56742B6C7591}" dt="2019-08-16T00:31:26.787" v="95" actId="1076"/>
          <ac:spMkLst>
            <pc:docMk/>
            <pc:sldMk cId="0" sldId="294"/>
            <ac:spMk id="36869" creationId="{9F47743B-45B3-4A52-A439-C7B75F203199}"/>
          </ac:spMkLst>
        </pc:spChg>
      </pc:sldChg>
      <pc:sldChg chg="modSp">
        <pc:chgData name="Francis Leung" userId="a21597cc3ce00b8f" providerId="LiveId" clId="{E12466A0-BF72-47EB-9135-56742B6C7591}" dt="2019-08-16T00:32:18.065" v="97" actId="1076"/>
        <pc:sldMkLst>
          <pc:docMk/>
          <pc:sldMk cId="0" sldId="295"/>
        </pc:sldMkLst>
        <pc:picChg chg="mod">
          <ac:chgData name="Francis Leung" userId="a21597cc3ce00b8f" providerId="LiveId" clId="{E12466A0-BF72-47EB-9135-56742B6C7591}" dt="2019-08-16T00:32:18.065" v="97" actId="1076"/>
          <ac:picMkLst>
            <pc:docMk/>
            <pc:sldMk cId="0" sldId="295"/>
            <ac:picMk id="37893" creationId="{9FD90B2D-63B9-4B8C-BA95-C23EF68B5DF6}"/>
          </ac:picMkLst>
        </pc:picChg>
        <pc:picChg chg="mod">
          <ac:chgData name="Francis Leung" userId="a21597cc3ce00b8f" providerId="LiveId" clId="{E12466A0-BF72-47EB-9135-56742B6C7591}" dt="2019-08-16T00:32:14.672" v="96" actId="1076"/>
          <ac:picMkLst>
            <pc:docMk/>
            <pc:sldMk cId="0" sldId="295"/>
            <ac:picMk id="37894" creationId="{EF49CB1E-4454-4463-835D-C2ADC0B4C84D}"/>
          </ac:picMkLst>
        </pc:picChg>
      </pc:sldChg>
      <pc:sldChg chg="modSp">
        <pc:chgData name="Francis Leung" userId="a21597cc3ce00b8f" providerId="LiveId" clId="{E12466A0-BF72-47EB-9135-56742B6C7591}" dt="2019-08-16T00:32:53.798" v="99" actId="1076"/>
        <pc:sldMkLst>
          <pc:docMk/>
          <pc:sldMk cId="0" sldId="296"/>
        </pc:sldMkLst>
        <pc:picChg chg="mod">
          <ac:chgData name="Francis Leung" userId="a21597cc3ce00b8f" providerId="LiveId" clId="{E12466A0-BF72-47EB-9135-56742B6C7591}" dt="2019-08-16T00:32:53.798" v="99" actId="1076"/>
          <ac:picMkLst>
            <pc:docMk/>
            <pc:sldMk cId="0" sldId="296"/>
            <ac:picMk id="38953" creationId="{47E7A4BA-B2C1-4E51-8C46-B0FA8AACB96A}"/>
          </ac:picMkLst>
        </pc:picChg>
      </pc:sldChg>
      <pc:sldChg chg="delSp modSp">
        <pc:chgData name="Francis Leung" userId="a21597cc3ce00b8f" providerId="LiveId" clId="{E12466A0-BF72-47EB-9135-56742B6C7591}" dt="2019-08-20T21:50:16.287" v="133"/>
        <pc:sldMkLst>
          <pc:docMk/>
          <pc:sldMk cId="0" sldId="327"/>
        </pc:sldMkLst>
        <pc:spChg chg="del mod">
          <ac:chgData name="Francis Leung" userId="a21597cc3ce00b8f" providerId="LiveId" clId="{E12466A0-BF72-47EB-9135-56742B6C7591}" dt="2019-08-20T21:50:16.287" v="133"/>
          <ac:spMkLst>
            <pc:docMk/>
            <pc:sldMk cId="0" sldId="327"/>
            <ac:spMk id="26629" creationId="{AE8E3980-590A-4FC5-A8B3-70EB65C8CCBF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247C7-C411-48BE-BB56-8E3183E2C712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B6F9C-2337-4797-B65A-83682E5BC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52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99100754-D088-4B20-A12E-43273E6831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43FBC725-C1E1-4A2B-BE5F-559862260F0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E41570-A37B-4B34-9A38-CCF2D1640877}" type="datetime4">
              <a:rPr lang="en-US" altLang="en-US" smtClean="0">
                <a:latin typeface="Times New Roman" panose="02020603050405020304" pitchFamily="18" charset="0"/>
              </a:rPr>
              <a:pPr/>
              <a:t>August 20,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300" name="Rectangle 6">
            <a:extLst>
              <a:ext uri="{FF2B5EF4-FFF2-40B4-BE49-F238E27FC236}">
                <a16:creationId xmlns:a16="http://schemas.microsoft.com/office/drawing/2014/main" id="{DAF9C35F-D173-4CEB-B653-11E81BDF237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55301" name="Rectangle 7">
            <a:extLst>
              <a:ext uri="{FF2B5EF4-FFF2-40B4-BE49-F238E27FC236}">
                <a16:creationId xmlns:a16="http://schemas.microsoft.com/office/drawing/2014/main" id="{B3153248-71D6-4326-8D8B-B8B99C96CA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8118FD-5AAD-4F49-A0BE-1EB9B8036769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302" name="Rectangle 2">
            <a:extLst>
              <a:ext uri="{FF2B5EF4-FFF2-40B4-BE49-F238E27FC236}">
                <a16:creationId xmlns:a16="http://schemas.microsoft.com/office/drawing/2014/main" id="{E748ED1E-1710-4358-85D5-F6AFF5D269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3" name="Rectangle 3">
            <a:extLst>
              <a:ext uri="{FF2B5EF4-FFF2-40B4-BE49-F238E27FC236}">
                <a16:creationId xmlns:a16="http://schemas.microsoft.com/office/drawing/2014/main" id="{DF05DA6E-FAB1-4418-80E1-6B4E140F0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84D8F48F-B1BD-4E58-B037-40DDDA63FA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1402F154-4223-47FF-B822-D123B854533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E2FFC6-C5E9-49E8-BDD4-F0A867948BD3}" type="datetime4">
              <a:rPr lang="en-US" altLang="en-US" smtClean="0">
                <a:latin typeface="Times New Roman" panose="02020603050405020304" pitchFamily="18" charset="0"/>
              </a:rPr>
              <a:pPr/>
              <a:t>August 20,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59ACCD9B-187A-4358-96DB-01922B2D37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A2629776-8F74-4533-865C-D1110C1D3D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A819CC-1C81-4F3D-A289-1FAE96ECB94B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EE782D46-075A-4E42-BC3C-C2DFA2972B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17E78067-B70F-4D1C-B3EB-D68CDED96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59FD95F2-6C7C-4C33-917D-E27ACE2C9B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DCC310C3-6E48-44C7-A362-EAA28E8F5D6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7F3B28-0A5D-40E3-8C5F-EB3AE0739757}" type="datetime4">
              <a:rPr lang="en-US" altLang="en-US" smtClean="0">
                <a:latin typeface="Times New Roman" panose="02020603050405020304" pitchFamily="18" charset="0"/>
              </a:rPr>
              <a:pPr/>
              <a:t>August 20,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60" name="Rectangle 6">
            <a:extLst>
              <a:ext uri="{FF2B5EF4-FFF2-40B4-BE49-F238E27FC236}">
                <a16:creationId xmlns:a16="http://schemas.microsoft.com/office/drawing/2014/main" id="{58360550-A6A2-4E1C-86D7-ED5845EE58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0661" name="Rectangle 7">
            <a:extLst>
              <a:ext uri="{FF2B5EF4-FFF2-40B4-BE49-F238E27FC236}">
                <a16:creationId xmlns:a16="http://schemas.microsoft.com/office/drawing/2014/main" id="{159C7061-3433-4108-9069-F099FE3053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AEEBB3-13B4-4347-B33A-12110F5F0117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62" name="Rectangle 2">
            <a:extLst>
              <a:ext uri="{FF2B5EF4-FFF2-40B4-BE49-F238E27FC236}">
                <a16:creationId xmlns:a16="http://schemas.microsoft.com/office/drawing/2014/main" id="{D69A8DB6-8DB3-4FC0-9B19-86218A773E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3" name="Rectangle 3">
            <a:extLst>
              <a:ext uri="{FF2B5EF4-FFF2-40B4-BE49-F238E27FC236}">
                <a16:creationId xmlns:a16="http://schemas.microsoft.com/office/drawing/2014/main" id="{1119742E-D8F9-46D1-8B26-7BC4760B7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C5F40C2F-E0CE-4913-86BD-4D2B753162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E77FF14C-51E6-44C8-B0ED-2A79D6B0FFB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EAB69F-F2C4-4581-B1C1-FF54A0D1423F}" type="datetime4">
              <a:rPr lang="en-US" altLang="en-US" smtClean="0">
                <a:latin typeface="Times New Roman" panose="02020603050405020304" pitchFamily="18" charset="0"/>
              </a:rPr>
              <a:pPr/>
              <a:t>August 20,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4" name="Rectangle 6">
            <a:extLst>
              <a:ext uri="{FF2B5EF4-FFF2-40B4-BE49-F238E27FC236}">
                <a16:creationId xmlns:a16="http://schemas.microsoft.com/office/drawing/2014/main" id="{337F0247-F665-4A5D-93D4-BB3BFE3A582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1685" name="Rectangle 7">
            <a:extLst>
              <a:ext uri="{FF2B5EF4-FFF2-40B4-BE49-F238E27FC236}">
                <a16:creationId xmlns:a16="http://schemas.microsoft.com/office/drawing/2014/main" id="{5DA3A8BF-C547-415B-87B3-8FE1D1E182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B6C445-4FFA-436F-BD6C-9704B606D12D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6" name="Rectangle 2">
            <a:extLst>
              <a:ext uri="{FF2B5EF4-FFF2-40B4-BE49-F238E27FC236}">
                <a16:creationId xmlns:a16="http://schemas.microsoft.com/office/drawing/2014/main" id="{86176ED2-2EBC-4A7A-B353-8702A78644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>
            <a:extLst>
              <a:ext uri="{FF2B5EF4-FFF2-40B4-BE49-F238E27FC236}">
                <a16:creationId xmlns:a16="http://schemas.microsoft.com/office/drawing/2014/main" id="{290A6AE1-3127-41E2-812C-88ACFB3BAC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25C4F59D-E968-44A3-B0F2-66C58F9CF0D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F2020EBD-CEFE-43A1-A80A-09024C66536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2C8DD1-A560-4FEF-B5FF-79354E16A1B2}" type="datetime4">
              <a:rPr lang="en-US" altLang="en-US" smtClean="0">
                <a:latin typeface="Times New Roman" panose="02020603050405020304" pitchFamily="18" charset="0"/>
              </a:rPr>
              <a:pPr/>
              <a:t>August 20,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8" name="Rectangle 6">
            <a:extLst>
              <a:ext uri="{FF2B5EF4-FFF2-40B4-BE49-F238E27FC236}">
                <a16:creationId xmlns:a16="http://schemas.microsoft.com/office/drawing/2014/main" id="{FFA8F0F9-CECF-491F-B509-F4559C90E2E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2709" name="Rectangle 7">
            <a:extLst>
              <a:ext uri="{FF2B5EF4-FFF2-40B4-BE49-F238E27FC236}">
                <a16:creationId xmlns:a16="http://schemas.microsoft.com/office/drawing/2014/main" id="{6EF08B13-9C87-4586-8FEA-D3294F5276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AFAB37-2791-40AF-A76D-7C8865B0BDB5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10" name="Rectangle 2">
            <a:extLst>
              <a:ext uri="{FF2B5EF4-FFF2-40B4-BE49-F238E27FC236}">
                <a16:creationId xmlns:a16="http://schemas.microsoft.com/office/drawing/2014/main" id="{9D9D730D-8B2B-4DBA-A178-2195D268D6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>
            <a:extLst>
              <a:ext uri="{FF2B5EF4-FFF2-40B4-BE49-F238E27FC236}">
                <a16:creationId xmlns:a16="http://schemas.microsoft.com/office/drawing/2014/main" id="{1AA9CC30-4402-456C-B142-DBEEAB2E9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78022EDB-F2EC-411D-B30F-F4AFB67E8C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6A9CE528-279B-420C-A5DC-FE10FFA849C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3059D2-D4A1-4923-A3A7-1ADE05D7A71C}" type="datetime4">
              <a:rPr lang="en-US" altLang="en-US" smtClean="0">
                <a:latin typeface="Times New Roman" panose="02020603050405020304" pitchFamily="18" charset="0"/>
              </a:rPr>
              <a:pPr/>
              <a:t>August 20,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2" name="Rectangle 6">
            <a:extLst>
              <a:ext uri="{FF2B5EF4-FFF2-40B4-BE49-F238E27FC236}">
                <a16:creationId xmlns:a16="http://schemas.microsoft.com/office/drawing/2014/main" id="{A6CB018C-5326-45FA-8767-7BC9E66E28A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3733" name="Rectangle 7">
            <a:extLst>
              <a:ext uri="{FF2B5EF4-FFF2-40B4-BE49-F238E27FC236}">
                <a16:creationId xmlns:a16="http://schemas.microsoft.com/office/drawing/2014/main" id="{C9D63C4E-DDC5-4357-8C76-5427013C3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90688B-7E1D-4238-901D-27D4EEB82C0C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4" name="Rectangle 2">
            <a:extLst>
              <a:ext uri="{FF2B5EF4-FFF2-40B4-BE49-F238E27FC236}">
                <a16:creationId xmlns:a16="http://schemas.microsoft.com/office/drawing/2014/main" id="{22F7E9E7-8174-48AB-AFF0-94400ECE6B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>
            <a:extLst>
              <a:ext uri="{FF2B5EF4-FFF2-40B4-BE49-F238E27FC236}">
                <a16:creationId xmlns:a16="http://schemas.microsoft.com/office/drawing/2014/main" id="{B1582D2E-8543-4B5C-AFFB-3387401429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3267CC1D-9153-4C2D-A3E3-19DEE09CA00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9A5D074B-7596-4BAF-8908-9C08D10CBE8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422657-E9BC-4EDA-8EE7-05B74DB32481}" type="datetime4">
              <a:rPr lang="en-US" altLang="en-US" smtClean="0">
                <a:latin typeface="Times New Roman" panose="02020603050405020304" pitchFamily="18" charset="0"/>
              </a:rPr>
              <a:pPr/>
              <a:t>August 20,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6" name="Rectangle 6">
            <a:extLst>
              <a:ext uri="{FF2B5EF4-FFF2-40B4-BE49-F238E27FC236}">
                <a16:creationId xmlns:a16="http://schemas.microsoft.com/office/drawing/2014/main" id="{BCE6ABF3-0CDC-4910-B937-CF24FC5424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4757" name="Rectangle 7">
            <a:extLst>
              <a:ext uri="{FF2B5EF4-FFF2-40B4-BE49-F238E27FC236}">
                <a16:creationId xmlns:a16="http://schemas.microsoft.com/office/drawing/2014/main" id="{2CBB15CB-AFAA-49A7-8D2E-26CFF317EB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2F1911-F6F1-4F09-8BFF-C829172E90EF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8" name="Rectangle 2">
            <a:extLst>
              <a:ext uri="{FF2B5EF4-FFF2-40B4-BE49-F238E27FC236}">
                <a16:creationId xmlns:a16="http://schemas.microsoft.com/office/drawing/2014/main" id="{2789270A-22E7-41FC-BBBA-5EBB509BB7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9" name="Rectangle 3">
            <a:extLst>
              <a:ext uri="{FF2B5EF4-FFF2-40B4-BE49-F238E27FC236}">
                <a16:creationId xmlns:a16="http://schemas.microsoft.com/office/drawing/2014/main" id="{A117471F-D476-462C-9228-8CACA0223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C38EF6A4-8F67-4B0F-A6EC-95F3A748262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ABF675A5-060B-44AB-8757-A6C95116781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B88B24-6101-4AA3-A200-E50BD5EB6BC9}" type="datetime4">
              <a:rPr lang="en-US" altLang="en-US" smtClean="0">
                <a:latin typeface="Times New Roman" panose="02020603050405020304" pitchFamily="18" charset="0"/>
              </a:rPr>
              <a:pPr/>
              <a:t>August 20,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4" name="Rectangle 6">
            <a:extLst>
              <a:ext uri="{FF2B5EF4-FFF2-40B4-BE49-F238E27FC236}">
                <a16:creationId xmlns:a16="http://schemas.microsoft.com/office/drawing/2014/main" id="{749A31FF-DFFA-4D80-915C-2CFF9413646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56325" name="Rectangle 7">
            <a:extLst>
              <a:ext uri="{FF2B5EF4-FFF2-40B4-BE49-F238E27FC236}">
                <a16:creationId xmlns:a16="http://schemas.microsoft.com/office/drawing/2014/main" id="{1C1DEA76-0575-40C6-8420-5D27E9644C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AA4765-4E00-4731-82E7-27C32CD44847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6" name="Rectangle 2">
            <a:extLst>
              <a:ext uri="{FF2B5EF4-FFF2-40B4-BE49-F238E27FC236}">
                <a16:creationId xmlns:a16="http://schemas.microsoft.com/office/drawing/2014/main" id="{0EAE912F-C481-4991-8B5B-26D2F4491C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>
            <a:extLst>
              <a:ext uri="{FF2B5EF4-FFF2-40B4-BE49-F238E27FC236}">
                <a16:creationId xmlns:a16="http://schemas.microsoft.com/office/drawing/2014/main" id="{05D7AB4C-761A-49DA-A2F4-4FFCBC1DFF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35ED5A2F-6363-4B64-9F00-30E2D7D3E56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8FEEF7B-20A5-47DE-BCEE-3214671A646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FE51E8-58AE-4BFB-BFDF-2E66450E913F}" type="datetime4">
              <a:rPr lang="en-US" altLang="en-US" smtClean="0">
                <a:latin typeface="Times New Roman" panose="02020603050405020304" pitchFamily="18" charset="0"/>
              </a:rPr>
              <a:pPr/>
              <a:t>August 20,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8" name="Rectangle 6">
            <a:extLst>
              <a:ext uri="{FF2B5EF4-FFF2-40B4-BE49-F238E27FC236}">
                <a16:creationId xmlns:a16="http://schemas.microsoft.com/office/drawing/2014/main" id="{84F00FEB-E0CD-4669-BCB4-30FCBFD8C8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57349" name="Rectangle 7">
            <a:extLst>
              <a:ext uri="{FF2B5EF4-FFF2-40B4-BE49-F238E27FC236}">
                <a16:creationId xmlns:a16="http://schemas.microsoft.com/office/drawing/2014/main" id="{AFF150C8-927E-4C7E-8386-3916ED66E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BFE3FD-ED81-4397-8232-3EC9359D166C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50" name="Rectangle 2">
            <a:extLst>
              <a:ext uri="{FF2B5EF4-FFF2-40B4-BE49-F238E27FC236}">
                <a16:creationId xmlns:a16="http://schemas.microsoft.com/office/drawing/2014/main" id="{ED76FE8B-7836-4758-9C19-62A8E44796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>
            <a:extLst>
              <a:ext uri="{FF2B5EF4-FFF2-40B4-BE49-F238E27FC236}">
                <a16:creationId xmlns:a16="http://schemas.microsoft.com/office/drawing/2014/main" id="{1DD29107-EBE8-452D-B415-CCC4537762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E7BD59D2-8DED-4F76-B169-882F1D78C99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5ABEDC2A-0280-4D3D-9659-B4CFEC310AA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E17F2A-5B8B-40E5-8FDB-3B53C1F36A21}" type="datetime4">
              <a:rPr lang="en-US" altLang="en-US" smtClean="0">
                <a:latin typeface="Times New Roman" panose="02020603050405020304" pitchFamily="18" charset="0"/>
              </a:rPr>
              <a:pPr/>
              <a:t>August 20,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2" name="Rectangle 6">
            <a:extLst>
              <a:ext uri="{FF2B5EF4-FFF2-40B4-BE49-F238E27FC236}">
                <a16:creationId xmlns:a16="http://schemas.microsoft.com/office/drawing/2014/main" id="{89729BE5-7396-498B-81D8-D8559016224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68613" name="Rectangle 7">
            <a:extLst>
              <a:ext uri="{FF2B5EF4-FFF2-40B4-BE49-F238E27FC236}">
                <a16:creationId xmlns:a16="http://schemas.microsoft.com/office/drawing/2014/main" id="{66FE72FF-D498-4514-928C-BBC4490468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4F2D3D-A4A9-4A0F-B92F-FAC133F49DC6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4" name="Rectangle 2">
            <a:extLst>
              <a:ext uri="{FF2B5EF4-FFF2-40B4-BE49-F238E27FC236}">
                <a16:creationId xmlns:a16="http://schemas.microsoft.com/office/drawing/2014/main" id="{F763BFB7-AD81-481B-8F56-DFD621AE8A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>
            <a:extLst>
              <a:ext uri="{FF2B5EF4-FFF2-40B4-BE49-F238E27FC236}">
                <a16:creationId xmlns:a16="http://schemas.microsoft.com/office/drawing/2014/main" id="{0B7E7FF2-FFB1-4D22-96EE-ECA6D0DEF1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81E649E4-79F0-4196-8F4F-0B8A9124BB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83B16FF-13C0-43C2-9879-06E64CE63E3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9DA738-F945-45AB-A5FF-6CE25960519F}" type="datetime4">
              <a:rPr lang="en-US" altLang="en-US" smtClean="0">
                <a:latin typeface="Times New Roman" panose="02020603050405020304" pitchFamily="18" charset="0"/>
              </a:rPr>
              <a:pPr/>
              <a:t>August 20,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20" name="Rectangle 6">
            <a:extLst>
              <a:ext uri="{FF2B5EF4-FFF2-40B4-BE49-F238E27FC236}">
                <a16:creationId xmlns:a16="http://schemas.microsoft.com/office/drawing/2014/main" id="{2FC0C7E9-B47C-48A2-BDE1-25E9E0FA3C0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60421" name="Rectangle 7">
            <a:extLst>
              <a:ext uri="{FF2B5EF4-FFF2-40B4-BE49-F238E27FC236}">
                <a16:creationId xmlns:a16="http://schemas.microsoft.com/office/drawing/2014/main" id="{5B3AC12B-26C8-4071-9A99-98473EB2C7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BF0AE7-4E14-430E-9F84-BB154FE9A7D4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22" name="Rectangle 2">
            <a:extLst>
              <a:ext uri="{FF2B5EF4-FFF2-40B4-BE49-F238E27FC236}">
                <a16:creationId xmlns:a16="http://schemas.microsoft.com/office/drawing/2014/main" id="{D93524B7-F621-4F9F-8711-391769992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>
            <a:extLst>
              <a:ext uri="{FF2B5EF4-FFF2-40B4-BE49-F238E27FC236}">
                <a16:creationId xmlns:a16="http://schemas.microsoft.com/office/drawing/2014/main" id="{2DD240B6-CA82-4344-AF50-089166E84C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85C8D917-8A47-4D4A-9409-176A10BFE12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8D328E82-D0B8-4097-89FD-882A8ECBCAF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BB3302-AE39-4C3B-9516-C8CD68506427}" type="datetime4">
              <a:rPr lang="en-US" altLang="en-US" smtClean="0">
                <a:latin typeface="Times New Roman" panose="02020603050405020304" pitchFamily="18" charset="0"/>
              </a:rPr>
              <a:pPr/>
              <a:t>August 20,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4" name="Rectangle 6">
            <a:extLst>
              <a:ext uri="{FF2B5EF4-FFF2-40B4-BE49-F238E27FC236}">
                <a16:creationId xmlns:a16="http://schemas.microsoft.com/office/drawing/2014/main" id="{4CED1EED-BBBE-44B4-B027-74BA6C5666D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61445" name="Rectangle 7">
            <a:extLst>
              <a:ext uri="{FF2B5EF4-FFF2-40B4-BE49-F238E27FC236}">
                <a16:creationId xmlns:a16="http://schemas.microsoft.com/office/drawing/2014/main" id="{40E91C05-3511-469B-A474-843CBC0E6D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AB07D2-E3BF-4B6A-8CAC-45701E1204C1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6" name="Rectangle 2">
            <a:extLst>
              <a:ext uri="{FF2B5EF4-FFF2-40B4-BE49-F238E27FC236}">
                <a16:creationId xmlns:a16="http://schemas.microsoft.com/office/drawing/2014/main" id="{75EC1EA9-ECA5-4DFC-A04C-97E8018D42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>
            <a:extLst>
              <a:ext uri="{FF2B5EF4-FFF2-40B4-BE49-F238E27FC236}">
                <a16:creationId xmlns:a16="http://schemas.microsoft.com/office/drawing/2014/main" id="{3E21277F-0FE9-47B2-B166-9DCBE96E8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917FB85A-1083-4CAE-86D3-B037A173ADC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31F374C6-817A-4389-B49A-4C6DF22099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F5B25D-0D4F-45D3-9E30-0058F5907D26}" type="datetime4">
              <a:rPr lang="en-US" altLang="en-US" smtClean="0">
                <a:latin typeface="Times New Roman" panose="02020603050405020304" pitchFamily="18" charset="0"/>
              </a:rPr>
              <a:pPr/>
              <a:t>August 20,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68" name="Rectangle 6">
            <a:extLst>
              <a:ext uri="{FF2B5EF4-FFF2-40B4-BE49-F238E27FC236}">
                <a16:creationId xmlns:a16="http://schemas.microsoft.com/office/drawing/2014/main" id="{4CCB3EF9-903F-4158-B8D6-45A708B6190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62469" name="Rectangle 7">
            <a:extLst>
              <a:ext uri="{FF2B5EF4-FFF2-40B4-BE49-F238E27FC236}">
                <a16:creationId xmlns:a16="http://schemas.microsoft.com/office/drawing/2014/main" id="{00316DF8-15C5-4E6F-9F5A-2391238C34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845D1F-5549-4723-BA52-1C00214FEDFD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70" name="Rectangle 2">
            <a:extLst>
              <a:ext uri="{FF2B5EF4-FFF2-40B4-BE49-F238E27FC236}">
                <a16:creationId xmlns:a16="http://schemas.microsoft.com/office/drawing/2014/main" id="{94508858-1E48-4C6D-9DF1-AC4EE70823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>
            <a:extLst>
              <a:ext uri="{FF2B5EF4-FFF2-40B4-BE49-F238E27FC236}">
                <a16:creationId xmlns:a16="http://schemas.microsoft.com/office/drawing/2014/main" id="{2016D371-FDA7-4CB9-AAAE-EFC788A617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A21E6E08-E68F-4149-8B17-87C2AF8A42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59A9896-8A37-497F-995E-79E2C04E589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8C3763-B06D-43C7-B85B-1E7518723297}" type="datetime4">
              <a:rPr lang="en-US" altLang="en-US" smtClean="0">
                <a:latin typeface="Times New Roman" panose="02020603050405020304" pitchFamily="18" charset="0"/>
              </a:rPr>
              <a:pPr/>
              <a:t>August 20,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3BFC346B-1CE7-454C-9AB0-C3FAD3BB15A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65541" name="Rectangle 7">
            <a:extLst>
              <a:ext uri="{FF2B5EF4-FFF2-40B4-BE49-F238E27FC236}">
                <a16:creationId xmlns:a16="http://schemas.microsoft.com/office/drawing/2014/main" id="{87497061-0FBD-489E-A657-7E42997955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1B64D2-FC69-4D65-9975-894E075F3D06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42" name="Rectangle 2">
            <a:extLst>
              <a:ext uri="{FF2B5EF4-FFF2-40B4-BE49-F238E27FC236}">
                <a16:creationId xmlns:a16="http://schemas.microsoft.com/office/drawing/2014/main" id="{44BCC071-4B26-43DA-A3ED-42A5C466BD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>
            <a:extLst>
              <a:ext uri="{FF2B5EF4-FFF2-40B4-BE49-F238E27FC236}">
                <a16:creationId xmlns:a16="http://schemas.microsoft.com/office/drawing/2014/main" id="{F4940B6B-D3F0-4BCD-AA07-20441B1F64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7E1DB7D7-A49E-40CE-99C2-36D0F02C35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06438013-7768-42F0-B5AD-0CEFAC5CD0B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94400E-3EAD-4808-B248-DF6BEBDE0E1E}" type="datetime4">
              <a:rPr lang="en-US" altLang="en-US" smtClean="0">
                <a:latin typeface="Times New Roman" panose="02020603050405020304" pitchFamily="18" charset="0"/>
              </a:rPr>
              <a:pPr/>
              <a:t>August 20,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4" name="Rectangle 6">
            <a:extLst>
              <a:ext uri="{FF2B5EF4-FFF2-40B4-BE49-F238E27FC236}">
                <a16:creationId xmlns:a16="http://schemas.microsoft.com/office/drawing/2014/main" id="{9C26EA75-307C-4254-9C77-B98589FDD44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66565" name="Rectangle 7">
            <a:extLst>
              <a:ext uri="{FF2B5EF4-FFF2-40B4-BE49-F238E27FC236}">
                <a16:creationId xmlns:a16="http://schemas.microsoft.com/office/drawing/2014/main" id="{1A3096D7-4A44-40E7-A606-E6CE06C367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B04B1E-E890-4720-AEDB-20D81DED1932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6" name="Rectangle 2">
            <a:extLst>
              <a:ext uri="{FF2B5EF4-FFF2-40B4-BE49-F238E27FC236}">
                <a16:creationId xmlns:a16="http://schemas.microsoft.com/office/drawing/2014/main" id="{955F02BC-7290-4B3D-B279-4954676C0F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>
            <a:extLst>
              <a:ext uri="{FF2B5EF4-FFF2-40B4-BE49-F238E27FC236}">
                <a16:creationId xmlns:a16="http://schemas.microsoft.com/office/drawing/2014/main" id="{2E0C53D6-66BE-4D6F-8EDB-E01A145624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5" y="1125538"/>
            <a:ext cx="5412316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96EE11-0EFA-410A-99DE-259386C23C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1 — Computer Abstractions and Technology — </a:t>
            </a:r>
            <a:fld id="{81696B95-9011-49EF-B8BA-A05535B9495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61227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285" y="1125539"/>
            <a:ext cx="11027833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285" y="3757614"/>
            <a:ext cx="11027833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51B3A23-2C17-4CB8-9520-35C6C30CA3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1 — Computer Abstractions and Technology — </a:t>
            </a:r>
            <a:fld id="{01FEDFC4-4EB9-4717-9C6D-8837D5BB51D2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4656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3FB8-DD51-4044-8A14-B0756D2AF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D2650-3B52-4FAE-B142-222D0D958A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Patterson and Hennessy (1.1 thru 1.5)</a:t>
            </a:r>
          </a:p>
        </p:txBody>
      </p:sp>
    </p:spTree>
    <p:extLst>
      <p:ext uri="{BB962C8B-B14F-4D97-AF65-F5344CB8AC3E}">
        <p14:creationId xmlns:p14="http://schemas.microsoft.com/office/powerpoint/2010/main" val="170064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C4266A3F-A931-4E6D-825B-0A15128993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2054" y="363538"/>
            <a:ext cx="11013016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Below Your Program (Layering)</a:t>
            </a:r>
            <a:endParaRPr lang="en-AU" altLang="en-US" dirty="0"/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7679FE2E-C93F-4897-9C55-BE219F78032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56138" y="1125538"/>
            <a:ext cx="5822950" cy="51117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800"/>
              <a:t>Application software</a:t>
            </a:r>
          </a:p>
          <a:p>
            <a:pPr lvl="1" eaLnBrk="1" hangingPunct="1"/>
            <a:r>
              <a:rPr lang="en-US" altLang="en-US" sz="2400"/>
              <a:t>Written in high-level language</a:t>
            </a:r>
          </a:p>
          <a:p>
            <a:pPr eaLnBrk="1" hangingPunct="1"/>
            <a:r>
              <a:rPr lang="en-US" altLang="en-US" sz="2800"/>
              <a:t>System software</a:t>
            </a:r>
          </a:p>
          <a:p>
            <a:pPr lvl="1" eaLnBrk="1" hangingPunct="1"/>
            <a:r>
              <a:rPr lang="en-US" altLang="en-US" sz="2400"/>
              <a:t>Compiler: translates HLL code to machine code</a:t>
            </a:r>
          </a:p>
          <a:p>
            <a:pPr lvl="1" eaLnBrk="1" hangingPunct="1"/>
            <a:r>
              <a:rPr lang="en-US" altLang="en-US" sz="2400"/>
              <a:t>Operating System: service code</a:t>
            </a:r>
          </a:p>
          <a:p>
            <a:pPr lvl="2" eaLnBrk="1" hangingPunct="1"/>
            <a:r>
              <a:rPr lang="en-US" altLang="en-US" sz="2000"/>
              <a:t>Handling input/output</a:t>
            </a:r>
          </a:p>
          <a:p>
            <a:pPr lvl="2" eaLnBrk="1" hangingPunct="1"/>
            <a:r>
              <a:rPr lang="en-US" altLang="en-US" sz="2000"/>
              <a:t>Managing memory and storage</a:t>
            </a:r>
          </a:p>
          <a:p>
            <a:pPr lvl="2" eaLnBrk="1" hangingPunct="1"/>
            <a:r>
              <a:rPr lang="en-US" altLang="en-US" sz="2000"/>
              <a:t>Scheduling tasks &amp; sharing resources</a:t>
            </a:r>
          </a:p>
          <a:p>
            <a:pPr eaLnBrk="1" hangingPunct="1"/>
            <a:r>
              <a:rPr lang="en-US" altLang="en-US" sz="2800"/>
              <a:t>Hardware</a:t>
            </a:r>
          </a:p>
          <a:p>
            <a:pPr lvl="1" eaLnBrk="1" hangingPunct="1"/>
            <a:r>
              <a:rPr lang="en-US" altLang="en-US" sz="2400"/>
              <a:t>Processor, memory, I/O controllers</a:t>
            </a:r>
            <a:endParaRPr lang="en-AU" altLang="en-US" sz="2400"/>
          </a:p>
        </p:txBody>
      </p:sp>
      <p:pic>
        <p:nvPicPr>
          <p:cNvPr id="27654" name="Picture 11" descr="f01-02-P374493">
            <a:extLst>
              <a:ext uri="{FF2B5EF4-FFF2-40B4-BE49-F238E27FC236}">
                <a16:creationId xmlns:a16="http://schemas.microsoft.com/office/drawing/2014/main" id="{26A89E65-2C06-4419-A2D1-788378C40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2781300"/>
            <a:ext cx="24003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8">
            <a:extLst>
              <a:ext uri="{FF2B5EF4-FFF2-40B4-BE49-F238E27FC236}">
                <a16:creationId xmlns:a16="http://schemas.microsoft.com/office/drawing/2014/main" id="{2D1A8A16-2295-4956-A3F5-56E28A1C46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1237" y="96094"/>
            <a:ext cx="9520158" cy="1049235"/>
          </a:xfrm>
        </p:spPr>
        <p:txBody>
          <a:bodyPr/>
          <a:lstStyle/>
          <a:p>
            <a:pPr eaLnBrk="1" hangingPunct="1"/>
            <a:r>
              <a:rPr lang="en-US" altLang="en-US" dirty="0"/>
              <a:t>Levels of Program Code (Level)</a:t>
            </a:r>
            <a:endParaRPr lang="en-AU" altLang="en-US" dirty="0"/>
          </a:p>
        </p:txBody>
      </p:sp>
      <p:sp>
        <p:nvSpPr>
          <p:cNvPr id="28676" name="Rectangle 9">
            <a:extLst>
              <a:ext uri="{FF2B5EF4-FFF2-40B4-BE49-F238E27FC236}">
                <a16:creationId xmlns:a16="http://schemas.microsoft.com/office/drawing/2014/main" id="{B7C6EAA9-1FA8-4B2F-931C-4EF71732A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4751387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High-level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Level of abstraction closer to problem domain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Provides for productivity and portability </a:t>
            </a:r>
            <a:endParaRPr lang="en-AU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Assembly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Textual representation of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Hardware representation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Binary digits (bits)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Encoded instructions and data</a:t>
            </a:r>
          </a:p>
        </p:txBody>
      </p:sp>
      <p:pic>
        <p:nvPicPr>
          <p:cNvPr id="28677" name="Picture 10" descr="f01-03-P374493">
            <a:extLst>
              <a:ext uri="{FF2B5EF4-FFF2-40B4-BE49-F238E27FC236}">
                <a16:creationId xmlns:a16="http://schemas.microsoft.com/office/drawing/2014/main" id="{5A50597C-0318-481E-99F5-859268B5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64" y="1268413"/>
            <a:ext cx="3228975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13" descr="f01-04-P374493">
            <a:extLst>
              <a:ext uri="{FF2B5EF4-FFF2-40B4-BE49-F238E27FC236}">
                <a16:creationId xmlns:a16="http://schemas.microsoft.com/office/drawing/2014/main" id="{C409EBDF-1340-45D9-B982-DA5FF1608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1" y="2060575"/>
            <a:ext cx="3973513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2">
            <a:extLst>
              <a:ext uri="{FF2B5EF4-FFF2-40B4-BE49-F238E27FC236}">
                <a16:creationId xmlns:a16="http://schemas.microsoft.com/office/drawing/2014/main" id="{D56FDF41-7067-4F21-AAA8-82A79FD192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6579" y="410371"/>
            <a:ext cx="11013016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Components of a Computer (Components)</a:t>
            </a:r>
            <a:endParaRPr lang="en-AU" altLang="en-US" dirty="0"/>
          </a:p>
        </p:txBody>
      </p:sp>
      <p:sp>
        <p:nvSpPr>
          <p:cNvPr id="29701" name="Rectangle 7">
            <a:extLst>
              <a:ext uri="{FF2B5EF4-FFF2-40B4-BE49-F238E27FC236}">
                <a16:creationId xmlns:a16="http://schemas.microsoft.com/office/drawing/2014/main" id="{887D7016-3FBB-48FD-802E-ACE7D1DE67C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880100" y="1125538"/>
            <a:ext cx="4598988" cy="51117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800"/>
              <a:t>Same components for</a:t>
            </a:r>
            <a:br>
              <a:rPr lang="en-US" altLang="en-US" sz="2800"/>
            </a:br>
            <a:r>
              <a:rPr lang="en-US" altLang="en-US" sz="2800"/>
              <a:t>all kinds of computer</a:t>
            </a:r>
          </a:p>
          <a:p>
            <a:pPr lvl="1" eaLnBrk="1" hangingPunct="1"/>
            <a:r>
              <a:rPr lang="en-US" altLang="en-US" sz="2400"/>
              <a:t>Desktop, server,</a:t>
            </a:r>
            <a:br>
              <a:rPr lang="en-US" altLang="en-US" sz="2400"/>
            </a:br>
            <a:r>
              <a:rPr lang="en-US" altLang="en-US" sz="2400"/>
              <a:t>embedded</a:t>
            </a:r>
          </a:p>
          <a:p>
            <a:pPr eaLnBrk="1" hangingPunct="1"/>
            <a:r>
              <a:rPr lang="en-US" altLang="en-US" sz="2800"/>
              <a:t>Input/output includes</a:t>
            </a:r>
          </a:p>
          <a:p>
            <a:pPr lvl="1" eaLnBrk="1" hangingPunct="1"/>
            <a:r>
              <a:rPr lang="en-US" altLang="en-US" sz="2400"/>
              <a:t>User-interface devices</a:t>
            </a:r>
          </a:p>
          <a:p>
            <a:pPr lvl="2" eaLnBrk="1" hangingPunct="1"/>
            <a:r>
              <a:rPr lang="en-US" altLang="en-US" sz="2000"/>
              <a:t>Display, keyboard, mouse</a:t>
            </a:r>
          </a:p>
          <a:p>
            <a:pPr lvl="1" eaLnBrk="1" hangingPunct="1"/>
            <a:r>
              <a:rPr lang="en-US" altLang="en-US" sz="2400"/>
              <a:t>Storage devices</a:t>
            </a:r>
          </a:p>
          <a:p>
            <a:pPr lvl="2" eaLnBrk="1" hangingPunct="1"/>
            <a:r>
              <a:rPr lang="en-US" altLang="en-US" sz="2000"/>
              <a:t>Hard disk, CD/DVD, flash</a:t>
            </a:r>
          </a:p>
          <a:p>
            <a:pPr lvl="1" eaLnBrk="1" hangingPunct="1"/>
            <a:r>
              <a:rPr lang="en-US" altLang="en-US" sz="2400"/>
              <a:t>Network adapters</a:t>
            </a:r>
          </a:p>
          <a:p>
            <a:pPr lvl="2" eaLnBrk="1" hangingPunct="1"/>
            <a:r>
              <a:rPr lang="en-US" altLang="en-US" sz="2000"/>
              <a:t>For communicating with other computers</a:t>
            </a:r>
            <a:endParaRPr lang="en-AU" altLang="en-US" sz="2000"/>
          </a:p>
        </p:txBody>
      </p:sp>
      <p:sp>
        <p:nvSpPr>
          <p:cNvPr id="29703" name="Text Box 11">
            <a:extLst>
              <a:ext uri="{FF2B5EF4-FFF2-40B4-BE49-F238E27FC236}">
                <a16:creationId xmlns:a16="http://schemas.microsoft.com/office/drawing/2014/main" id="{D10EB47D-8FA9-46E3-A027-22EB0145B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1258889"/>
            <a:ext cx="2865272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chemeClr val="folHlink"/>
                </a:solidFill>
                <a:latin typeface="Arial Black" panose="020B0A04020102020204" pitchFamily="34" charset="0"/>
              </a:rPr>
              <a:t>The BIG Picture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4">
            <a:extLst>
              <a:ext uri="{FF2B5EF4-FFF2-40B4-BE49-F238E27FC236}">
                <a16:creationId xmlns:a16="http://schemas.microsoft.com/office/drawing/2014/main" id="{9272F2A9-4A6E-4D74-B817-0AB831B3FE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1645" y="104929"/>
            <a:ext cx="9520158" cy="1049235"/>
          </a:xfrm>
        </p:spPr>
        <p:txBody>
          <a:bodyPr/>
          <a:lstStyle/>
          <a:p>
            <a:pPr eaLnBrk="1" hangingPunct="1"/>
            <a:r>
              <a:rPr lang="en-US" altLang="en-US" dirty="0"/>
              <a:t>Opening the Box</a:t>
            </a:r>
            <a:endParaRPr lang="en-AU" altLang="en-US" dirty="0"/>
          </a:p>
        </p:txBody>
      </p:sp>
      <p:pic>
        <p:nvPicPr>
          <p:cNvPr id="32772" name="Picture 7">
            <a:extLst>
              <a:ext uri="{FF2B5EF4-FFF2-40B4-BE49-F238E27FC236}">
                <a16:creationId xmlns:a16="http://schemas.microsoft.com/office/drawing/2014/main" id="{001251C2-DAA8-44FA-9DC1-211EBE1F8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1136650"/>
            <a:ext cx="4173537" cy="358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8">
            <a:extLst>
              <a:ext uri="{FF2B5EF4-FFF2-40B4-BE49-F238E27FC236}">
                <a16:creationId xmlns:a16="http://schemas.microsoft.com/office/drawing/2014/main" id="{F0067759-7655-4E75-AA96-E49D0F36B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6" y="4437064"/>
            <a:ext cx="648017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TextBox 1">
            <a:extLst>
              <a:ext uri="{FF2B5EF4-FFF2-40B4-BE49-F238E27FC236}">
                <a16:creationId xmlns:a16="http://schemas.microsoft.com/office/drawing/2014/main" id="{B86AE88E-BBD3-4A09-9270-B4D92F481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6" y="1241425"/>
            <a:ext cx="3959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Capacitive multitouch LCD screen</a:t>
            </a:r>
          </a:p>
        </p:txBody>
      </p:sp>
      <p:cxnSp>
        <p:nvCxnSpPr>
          <p:cNvPr id="32775" name="Straight Arrow Connector 3">
            <a:extLst>
              <a:ext uri="{FF2B5EF4-FFF2-40B4-BE49-F238E27FC236}">
                <a16:creationId xmlns:a16="http://schemas.microsoft.com/office/drawing/2014/main" id="{11FBB12D-F637-4C5F-B4A3-9AB0FFF0CBA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511675" y="1425576"/>
            <a:ext cx="1944688" cy="3476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6" name="TextBox 11">
            <a:extLst>
              <a:ext uri="{FF2B5EF4-FFF2-40B4-BE49-F238E27FC236}">
                <a16:creationId xmlns:a16="http://schemas.microsoft.com/office/drawing/2014/main" id="{FBFF5ECE-E10E-496C-8F6B-9C9ACA60E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8138" y="1746250"/>
            <a:ext cx="3960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3.8 V, 25 Watt-hour battery</a:t>
            </a:r>
          </a:p>
        </p:txBody>
      </p:sp>
      <p:cxnSp>
        <p:nvCxnSpPr>
          <p:cNvPr id="32777" name="Straight Arrow Connector 12">
            <a:extLst>
              <a:ext uri="{FF2B5EF4-FFF2-40B4-BE49-F238E27FC236}">
                <a16:creationId xmlns:a16="http://schemas.microsoft.com/office/drawing/2014/main" id="{D76B7766-4F1E-4845-AFED-4B1676CFAA5B}"/>
              </a:ext>
            </a:extLst>
          </p:cNvPr>
          <p:cNvCxnSpPr>
            <a:cxnSpLocks noChangeShapeType="1"/>
            <a:stCxn id="32776" idx="1"/>
          </p:cNvCxnSpPr>
          <p:nvPr/>
        </p:nvCxnSpPr>
        <p:spPr bwMode="auto">
          <a:xfrm flipH="1">
            <a:off x="6024564" y="1931989"/>
            <a:ext cx="663575" cy="5603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8" name="TextBox 15">
            <a:extLst>
              <a:ext uri="{FF2B5EF4-FFF2-40B4-BE49-F238E27FC236}">
                <a16:creationId xmlns:a16="http://schemas.microsoft.com/office/drawing/2014/main" id="{FB910A1F-68ED-4C99-B74D-D31AAB22C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713" y="2565400"/>
            <a:ext cx="2125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Computer board</a:t>
            </a:r>
          </a:p>
        </p:txBody>
      </p:sp>
      <p:cxnSp>
        <p:nvCxnSpPr>
          <p:cNvPr id="32779" name="Straight Arrow Connector 16">
            <a:extLst>
              <a:ext uri="{FF2B5EF4-FFF2-40B4-BE49-F238E27FC236}">
                <a16:creationId xmlns:a16="http://schemas.microsoft.com/office/drawing/2014/main" id="{502B9CEC-4A8F-4B56-9529-83759727933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222751" y="2751139"/>
            <a:ext cx="3313113" cy="11826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0" name="Straight Arrow Connector 19">
            <a:extLst>
              <a:ext uri="{FF2B5EF4-FFF2-40B4-BE49-F238E27FC236}">
                <a16:creationId xmlns:a16="http://schemas.microsoft.com/office/drawing/2014/main" id="{5B716413-7015-473A-928C-D454FC367B1C}"/>
              </a:ext>
            </a:extLst>
          </p:cNvPr>
          <p:cNvCxnSpPr>
            <a:cxnSpLocks noChangeShapeType="1"/>
            <a:stCxn id="32778" idx="2"/>
          </p:cNvCxnSpPr>
          <p:nvPr/>
        </p:nvCxnSpPr>
        <p:spPr bwMode="auto">
          <a:xfrm flipH="1">
            <a:off x="7751764" y="2935289"/>
            <a:ext cx="917575" cy="15017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5D621B81-7E9A-4C6B-9F5C-6A7BE1AAD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4696" y="804519"/>
            <a:ext cx="9520158" cy="104923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Inside the Processor (CPU)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6ECC0EEF-6616-49C6-BAD4-D41A3F400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34695" y="2184357"/>
            <a:ext cx="6112668" cy="32819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Datapath: performs operations on data</a:t>
            </a:r>
          </a:p>
          <a:p>
            <a:pPr eaLnBrk="1" hangingPunct="1"/>
            <a:r>
              <a:rPr lang="en-US" altLang="en-US"/>
              <a:t>Control: sequences datapath, memory, ...</a:t>
            </a:r>
          </a:p>
          <a:p>
            <a:pPr eaLnBrk="1" hangingPunct="1"/>
            <a:r>
              <a:rPr lang="en-US" altLang="en-US"/>
              <a:t>Cache memory</a:t>
            </a:r>
          </a:p>
          <a:p>
            <a:pPr lvl="1" eaLnBrk="1" hangingPunct="1"/>
            <a:r>
              <a:rPr lang="en-US" altLang="en-US"/>
              <a:t>Small fast SRAM memory for immediate access to data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E61E5038-A26D-40C5-91EE-6C71A84CB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5675" y="2184357"/>
            <a:ext cx="2732256" cy="328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D7B260-39A8-43AF-823E-D1374F7D9A35}"/>
              </a:ext>
            </a:extLst>
          </p:cNvPr>
          <p:cNvSpPr txBox="1"/>
          <p:nvPr/>
        </p:nvSpPr>
        <p:spPr>
          <a:xfrm>
            <a:off x="8131041" y="1649724"/>
            <a:ext cx="116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 A5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11" descr="flash-cards">
            <a:extLst>
              <a:ext uri="{FF2B5EF4-FFF2-40B4-BE49-F238E27FC236}">
                <a16:creationId xmlns:a16="http://schemas.microsoft.com/office/drawing/2014/main" id="{4A1E164F-7069-48ED-8150-2CB4454CF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426" y="1196976"/>
            <a:ext cx="2695575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Rectangle 2">
            <a:extLst>
              <a:ext uri="{FF2B5EF4-FFF2-40B4-BE49-F238E27FC236}">
                <a16:creationId xmlns:a16="http://schemas.microsoft.com/office/drawing/2014/main" id="{C802E7A0-A4A8-41EF-8692-E03E6B1963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0444" y="422777"/>
            <a:ext cx="11013016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A Safe Place for Data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9F47743B-45B3-4A52-A439-C7B75F20319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97299" y="1184777"/>
            <a:ext cx="11027833" cy="247967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400" dirty="0"/>
              <a:t>Volatile main memory</a:t>
            </a:r>
          </a:p>
          <a:p>
            <a:pPr lvl="1" eaLnBrk="1" hangingPunct="1"/>
            <a:r>
              <a:rPr lang="en-US" altLang="en-US" sz="2000" dirty="0"/>
              <a:t>Loses instructions and data when power off</a:t>
            </a:r>
          </a:p>
          <a:p>
            <a:pPr eaLnBrk="1" hangingPunct="1"/>
            <a:r>
              <a:rPr lang="en-US" altLang="en-US" sz="2400" dirty="0"/>
              <a:t>Non-volatile secondary memory</a:t>
            </a:r>
          </a:p>
          <a:p>
            <a:pPr lvl="1" eaLnBrk="1" hangingPunct="1"/>
            <a:r>
              <a:rPr lang="en-US" altLang="en-US" sz="2000" dirty="0"/>
              <a:t>Magnetic disk</a:t>
            </a:r>
          </a:p>
          <a:p>
            <a:pPr lvl="1" eaLnBrk="1" hangingPunct="1"/>
            <a:r>
              <a:rPr lang="en-US" altLang="en-US" sz="2000" dirty="0"/>
              <a:t>Flash memory</a:t>
            </a:r>
          </a:p>
          <a:p>
            <a:pPr lvl="1" eaLnBrk="1" hangingPunct="1"/>
            <a:r>
              <a:rPr lang="en-US" altLang="en-US" sz="2000" dirty="0"/>
              <a:t>Optical disk (CDROM, DVD)</a:t>
            </a:r>
          </a:p>
        </p:txBody>
      </p:sp>
      <p:pic>
        <p:nvPicPr>
          <p:cNvPr id="36870" name="Picture 9" descr="hard-disk-drive">
            <a:extLst>
              <a:ext uri="{FF2B5EF4-FFF2-40B4-BE49-F238E27FC236}">
                <a16:creationId xmlns:a16="http://schemas.microsoft.com/office/drawing/2014/main" id="{9FCE3987-7E6C-4C77-8052-082F38138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3716338"/>
            <a:ext cx="4537075" cy="255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10" descr="flash-memory-exploded">
            <a:extLst>
              <a:ext uri="{FF2B5EF4-FFF2-40B4-BE49-F238E27FC236}">
                <a16:creationId xmlns:a16="http://schemas.microsoft.com/office/drawing/2014/main" id="{FF44C86F-B10C-45D7-A672-C43FF7BDB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3" y="3141663"/>
            <a:ext cx="1828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Picture 12" descr="dvd-drive">
            <a:extLst>
              <a:ext uri="{FF2B5EF4-FFF2-40B4-BE49-F238E27FC236}">
                <a16:creationId xmlns:a16="http://schemas.microsoft.com/office/drawing/2014/main" id="{01257F9A-99C4-4F38-8348-C7D39A66B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6" y="4797426"/>
            <a:ext cx="2454275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7CFB1B9A-ED21-4477-A8F8-8622F4EB63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47123" y="26327"/>
            <a:ext cx="9520158" cy="1049235"/>
          </a:xfrm>
        </p:spPr>
        <p:txBody>
          <a:bodyPr/>
          <a:lstStyle/>
          <a:p>
            <a:pPr eaLnBrk="1" hangingPunct="1"/>
            <a:r>
              <a:rPr lang="en-US" altLang="en-US" dirty="0"/>
              <a:t>Networks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B8B8903F-8BFE-4E9F-8112-76817D965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2879725"/>
          </a:xfrm>
        </p:spPr>
        <p:txBody>
          <a:bodyPr/>
          <a:lstStyle/>
          <a:p>
            <a:pPr eaLnBrk="1" hangingPunct="1"/>
            <a:r>
              <a:rPr lang="en-US" altLang="en-US"/>
              <a:t>Communication, resource sharing, nonlocal access</a:t>
            </a:r>
          </a:p>
          <a:p>
            <a:pPr eaLnBrk="1" hangingPunct="1"/>
            <a:r>
              <a:rPr lang="en-US" altLang="en-US"/>
              <a:t>Local area network (LAN): Ethernet</a:t>
            </a:r>
          </a:p>
          <a:p>
            <a:pPr eaLnBrk="1" hangingPunct="1"/>
            <a:r>
              <a:rPr lang="en-US" altLang="en-US"/>
              <a:t>Wide area network (WAN): the Internet</a:t>
            </a:r>
          </a:p>
          <a:p>
            <a:pPr eaLnBrk="1" hangingPunct="1"/>
            <a:r>
              <a:rPr lang="en-US" altLang="en-US"/>
              <a:t>Wireless network: WiFi, Bluetooth</a:t>
            </a:r>
          </a:p>
        </p:txBody>
      </p:sp>
      <p:pic>
        <p:nvPicPr>
          <p:cNvPr id="37893" name="Picture 6" descr="ethernet-cables">
            <a:extLst>
              <a:ext uri="{FF2B5EF4-FFF2-40B4-BE49-F238E27FC236}">
                <a16:creationId xmlns:a16="http://schemas.microsoft.com/office/drawing/2014/main" id="{9FD90B2D-63B9-4B8C-BA95-C23EF68B5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684" y="3642866"/>
            <a:ext cx="2289175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8" descr="wireless-router">
            <a:extLst>
              <a:ext uri="{FF2B5EF4-FFF2-40B4-BE49-F238E27FC236}">
                <a16:creationId xmlns:a16="http://schemas.microsoft.com/office/drawing/2014/main" id="{EF49CB1E-4454-4463-835D-C2ADC0B4C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659" y="3362534"/>
            <a:ext cx="2524125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>
            <a:extLst>
              <a:ext uri="{FF2B5EF4-FFF2-40B4-BE49-F238E27FC236}">
                <a16:creationId xmlns:a16="http://schemas.microsoft.com/office/drawing/2014/main" id="{209D2B7B-7244-46BB-9D44-F2BB9C8DEB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0924" y="-211033"/>
            <a:ext cx="9520158" cy="1049235"/>
          </a:xfrm>
        </p:spPr>
        <p:txBody>
          <a:bodyPr/>
          <a:lstStyle/>
          <a:p>
            <a:pPr eaLnBrk="1" hangingPunct="1"/>
            <a:r>
              <a:rPr lang="en-US" altLang="en-US" dirty="0"/>
              <a:t>Technology Trends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CFC9BDFB-8AF9-4558-830C-69392BE89A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3311525" cy="2735262"/>
          </a:xfrm>
        </p:spPr>
        <p:txBody>
          <a:bodyPr/>
          <a:lstStyle/>
          <a:p>
            <a:pPr eaLnBrk="1" hangingPunct="1"/>
            <a:r>
              <a:rPr lang="en-AU" altLang="en-US" sz="2400"/>
              <a:t>Electronics technology continues to evolve</a:t>
            </a:r>
          </a:p>
          <a:p>
            <a:pPr lvl="1" eaLnBrk="1" hangingPunct="1"/>
            <a:r>
              <a:rPr lang="en-AU" altLang="en-US" sz="2000"/>
              <a:t>Increased capacity and performance</a:t>
            </a:r>
          </a:p>
          <a:p>
            <a:pPr lvl="1" eaLnBrk="1" hangingPunct="1"/>
            <a:r>
              <a:rPr lang="en-AU" altLang="en-US" sz="2000"/>
              <a:t>Reduced cost</a:t>
            </a:r>
          </a:p>
        </p:txBody>
      </p:sp>
      <p:graphicFrame>
        <p:nvGraphicFramePr>
          <p:cNvPr id="258136" name="Group 88">
            <a:extLst>
              <a:ext uri="{FF2B5EF4-FFF2-40B4-BE49-F238E27FC236}">
                <a16:creationId xmlns:a16="http://schemas.microsoft.com/office/drawing/2014/main" id="{3DF56A99-F5B3-4935-BC7F-4B8249807509}"/>
              </a:ext>
            </a:extLst>
          </p:cNvPr>
          <p:cNvGraphicFramePr>
            <a:graphicFrameLocks noGrp="1"/>
          </p:cNvGraphicFramePr>
          <p:nvPr/>
        </p:nvGraphicFramePr>
        <p:xfrm>
          <a:off x="2136775" y="3860800"/>
          <a:ext cx="7920038" cy="2194284"/>
        </p:xfrm>
        <a:graphic>
          <a:graphicData uri="http://schemas.openxmlformats.org/drawingml/2006/table">
            <a:tbl>
              <a:tblPr/>
              <a:tblGrid>
                <a:gridCol w="86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Technology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Relative performance/cost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1951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Vacuum tube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1965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Transistor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1975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Integrated circuit (IC)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1995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Very large scale IC (VLSI)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2,400,000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2013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Ultra large scale IC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250,000,000,000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952" name="Text Box 89">
            <a:extLst>
              <a:ext uri="{FF2B5EF4-FFF2-40B4-BE49-F238E27FC236}">
                <a16:creationId xmlns:a16="http://schemas.microsoft.com/office/drawing/2014/main" id="{2A60DAC7-C1BF-4427-9B14-2A3B64E5F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259139"/>
            <a:ext cx="1417638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DRAM capacity</a:t>
            </a:r>
          </a:p>
        </p:txBody>
      </p:sp>
      <p:pic>
        <p:nvPicPr>
          <p:cNvPr id="38953" name="Picture 43">
            <a:extLst>
              <a:ext uri="{FF2B5EF4-FFF2-40B4-BE49-F238E27FC236}">
                <a16:creationId xmlns:a16="http://schemas.microsoft.com/office/drawing/2014/main" id="{47E7A4BA-B2C1-4E51-8C46-B0FA8AACB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131" y="543297"/>
            <a:ext cx="6068198" cy="2428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0016A8D2-4D30-499A-9C54-FF2A859F9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Semiconductor Technology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12F5C478-A04F-4A49-ADD8-AD5C47CD6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Silicon:  semiconductor</a:t>
            </a:r>
          </a:p>
          <a:p>
            <a:r>
              <a:rPr lang="en-US" altLang="en-US"/>
              <a:t>Add materials to transform properties:</a:t>
            </a:r>
          </a:p>
          <a:p>
            <a:pPr lvl="1"/>
            <a:r>
              <a:rPr lang="en-US" altLang="en-US"/>
              <a:t>Conductors</a:t>
            </a:r>
          </a:p>
          <a:p>
            <a:pPr lvl="1"/>
            <a:r>
              <a:rPr lang="en-US" altLang="en-US"/>
              <a:t>Insulators</a:t>
            </a:r>
          </a:p>
          <a:p>
            <a:pPr lvl="1"/>
            <a:r>
              <a:rPr lang="en-US" altLang="en-US"/>
              <a:t>Switch</a:t>
            </a:r>
          </a:p>
        </p:txBody>
      </p:sp>
      <p:sp>
        <p:nvSpPr>
          <p:cNvPr id="39940" name="Footer Placeholder 3">
            <a:extLst>
              <a:ext uri="{FF2B5EF4-FFF2-40B4-BE49-F238E27FC236}">
                <a16:creationId xmlns:a16="http://schemas.microsoft.com/office/drawing/2014/main" id="{D83E045C-3C85-43D3-A61E-A5409EA91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1 — Computer Abstractions and Technology — </a:t>
            </a:r>
            <a:fld id="{D607287C-3B4B-4C30-8F80-69B5726F5E10}" type="slidenum">
              <a:rPr lang="en-AU" altLang="en-US"/>
              <a:pPr/>
              <a:t>18</a:t>
            </a:fld>
            <a:endParaRPr lang="en-AU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>
            <a:extLst>
              <a:ext uri="{FF2B5EF4-FFF2-40B4-BE49-F238E27FC236}">
                <a16:creationId xmlns:a16="http://schemas.microsoft.com/office/drawing/2014/main" id="{2E3156C4-8FF6-4AD8-9F3F-01F5BA0A47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2564" y="-39648"/>
            <a:ext cx="9520158" cy="1049235"/>
          </a:xfrm>
        </p:spPr>
        <p:txBody>
          <a:bodyPr/>
          <a:lstStyle/>
          <a:p>
            <a:pPr eaLnBrk="1" hangingPunct="1"/>
            <a:r>
              <a:rPr lang="en-US" altLang="en-US" dirty="0"/>
              <a:t>Manufacturing ICs</a:t>
            </a:r>
            <a:endParaRPr lang="en-AU" altLang="en-US" dirty="0"/>
          </a:p>
        </p:txBody>
      </p:sp>
      <p:sp>
        <p:nvSpPr>
          <p:cNvPr id="40964" name="Rectangle 19">
            <a:extLst>
              <a:ext uri="{FF2B5EF4-FFF2-40B4-BE49-F238E27FC236}">
                <a16:creationId xmlns:a16="http://schemas.microsoft.com/office/drawing/2014/main" id="{8E78C04F-5316-4386-8B87-C60872872C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5300664"/>
            <a:ext cx="8270875" cy="936625"/>
          </a:xfrm>
        </p:spPr>
        <p:txBody>
          <a:bodyPr/>
          <a:lstStyle/>
          <a:p>
            <a:pPr eaLnBrk="1" hangingPunct="1"/>
            <a:r>
              <a:rPr lang="en-US" altLang="en-US"/>
              <a:t>Yield: proportion of working dies per wafer</a:t>
            </a:r>
          </a:p>
        </p:txBody>
      </p:sp>
      <p:pic>
        <p:nvPicPr>
          <p:cNvPr id="40965" name="Picture 20" descr="f01-18-P374493">
            <a:extLst>
              <a:ext uri="{FF2B5EF4-FFF2-40B4-BE49-F238E27FC236}">
                <a16:creationId xmlns:a16="http://schemas.microsoft.com/office/drawing/2014/main" id="{8F400442-6BEC-4799-B7E1-1EBE3EBA9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1412876"/>
            <a:ext cx="6481762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0EB7-74E6-49B4-8227-3C22D8BC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8FE98-630A-4910-B25C-42157268F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post PC Era</a:t>
            </a:r>
          </a:p>
          <a:p>
            <a:r>
              <a:rPr lang="en-US" dirty="0"/>
              <a:t>Eight great ideas</a:t>
            </a:r>
          </a:p>
          <a:p>
            <a:r>
              <a:rPr lang="en-US" dirty="0"/>
              <a:t>Abstractions of the computer</a:t>
            </a:r>
          </a:p>
          <a:p>
            <a:r>
              <a:rPr lang="en-US" dirty="0"/>
              <a:t>Moore’s law and chips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680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>
            <a:extLst>
              <a:ext uri="{FF2B5EF4-FFF2-40B4-BE49-F238E27FC236}">
                <a16:creationId xmlns:a16="http://schemas.microsoft.com/office/drawing/2014/main" id="{CBE3CC94-532C-4A3B-ABDA-CEDC109A3A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1 — Computer Abstractions and Technology — </a:t>
            </a:r>
            <a:fld id="{B3635E66-F9F1-409A-BDCB-7E5FE9D9F174}" type="slidenum">
              <a:rPr lang="en-AU" altLang="en-US"/>
              <a:pPr/>
              <a:t>20</a:t>
            </a:fld>
            <a:endParaRPr lang="en-AU" altLang="en-US"/>
          </a:p>
        </p:txBody>
      </p:sp>
      <p:sp>
        <p:nvSpPr>
          <p:cNvPr id="41987" name="Rectangle 4">
            <a:extLst>
              <a:ext uri="{FF2B5EF4-FFF2-40B4-BE49-F238E27FC236}">
                <a16:creationId xmlns:a16="http://schemas.microsoft.com/office/drawing/2014/main" id="{0D945DB2-4DBF-435C-9088-E29C620B1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2270" y="24656"/>
            <a:ext cx="9520158" cy="1049235"/>
          </a:xfrm>
        </p:spPr>
        <p:txBody>
          <a:bodyPr/>
          <a:lstStyle/>
          <a:p>
            <a:pPr eaLnBrk="1" hangingPunct="1"/>
            <a:r>
              <a:rPr lang="en-AU" altLang="en-US" dirty="0"/>
              <a:t>Intel Core i7 Wafer</a:t>
            </a:r>
          </a:p>
        </p:txBody>
      </p:sp>
      <p:sp>
        <p:nvSpPr>
          <p:cNvPr id="41988" name="Rectangle 6">
            <a:extLst>
              <a:ext uri="{FF2B5EF4-FFF2-40B4-BE49-F238E27FC236}">
                <a16:creationId xmlns:a16="http://schemas.microsoft.com/office/drawing/2014/main" id="{EF198681-0F50-4368-804E-3137CD2EA5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5157789"/>
            <a:ext cx="8270875" cy="115093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AU" altLang="en-US" sz="2800"/>
              <a:t>300mm wafer, 280 chips, 32nm technology</a:t>
            </a:r>
          </a:p>
          <a:p>
            <a:pPr eaLnBrk="1" hangingPunct="1"/>
            <a:r>
              <a:rPr lang="en-AU" altLang="en-US" sz="2800"/>
              <a:t>Each chip is 20.7 x 10.5 mm</a:t>
            </a:r>
          </a:p>
        </p:txBody>
      </p:sp>
      <p:pic>
        <p:nvPicPr>
          <p:cNvPr id="41989" name="Picture 6">
            <a:extLst>
              <a:ext uri="{FF2B5EF4-FFF2-40B4-BE49-F238E27FC236}">
                <a16:creationId xmlns:a16="http://schemas.microsoft.com/office/drawing/2014/main" id="{D3667A9C-356C-47EE-90EF-75C8E236C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1454046"/>
            <a:ext cx="4175125" cy="3740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>
            <a:extLst>
              <a:ext uri="{FF2B5EF4-FFF2-40B4-BE49-F238E27FC236}">
                <a16:creationId xmlns:a16="http://schemas.microsoft.com/office/drawing/2014/main" id="{DC8C5505-F8F9-4EB1-BFA4-267CDE93FC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3572" y="96093"/>
            <a:ext cx="9520158" cy="1049235"/>
          </a:xfrm>
        </p:spPr>
        <p:txBody>
          <a:bodyPr/>
          <a:lstStyle/>
          <a:p>
            <a:pPr eaLnBrk="1" hangingPunct="1"/>
            <a:r>
              <a:rPr lang="en-AU" altLang="en-US" dirty="0"/>
              <a:t>Integrated Circuit Cost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E1C7B1C8-CBDB-4656-98AF-F76E91E547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4005264"/>
            <a:ext cx="8270875" cy="2232025"/>
          </a:xfrm>
        </p:spPr>
        <p:txBody>
          <a:bodyPr/>
          <a:lstStyle/>
          <a:p>
            <a:pPr eaLnBrk="1" hangingPunct="1"/>
            <a:r>
              <a:rPr lang="en-AU" altLang="en-US" sz="2800"/>
              <a:t>Nonlinear relation to area and defect rate</a:t>
            </a:r>
          </a:p>
          <a:p>
            <a:pPr lvl="1" eaLnBrk="1" hangingPunct="1"/>
            <a:r>
              <a:rPr lang="en-AU" altLang="en-US" sz="2400"/>
              <a:t>Wafer cost and area are fixed</a:t>
            </a:r>
          </a:p>
          <a:p>
            <a:pPr lvl="1" eaLnBrk="1" hangingPunct="1"/>
            <a:r>
              <a:rPr lang="en-AU" altLang="en-US" sz="2400"/>
              <a:t>Defect rate determined by manufacturing process</a:t>
            </a:r>
          </a:p>
          <a:p>
            <a:pPr lvl="1" eaLnBrk="1" hangingPunct="1"/>
            <a:r>
              <a:rPr lang="en-AU" altLang="en-US" sz="2400"/>
              <a:t>Die area determined by architecture and circuit design</a:t>
            </a:r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75EE5686-B361-4F37-82DA-C3BD0D77F7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6275" y="1355726"/>
          <a:ext cx="586263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2933700" imgH="1181100" progId="Equation.3">
                  <p:embed/>
                </p:oleObj>
              </mc:Choice>
              <mc:Fallback>
                <p:oleObj name="Equation" r:id="rId4" imgW="2933700" imgH="1181100" progId="Equation.3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75EE5686-B361-4F37-82DA-C3BD0D77F7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1355726"/>
                        <a:ext cx="5862638" cy="236061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B8D78209-BEBD-4BD2-ABD9-3D6AE6ACC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Computer Revolution</a:t>
            </a:r>
            <a:endParaRPr lang="en-AU" altLang="en-US"/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D8F6156E-CD9E-4312-9E25-5D66D34BBA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/>
              <a:t>Progress in computer technology</a:t>
            </a:r>
          </a:p>
          <a:p>
            <a:pPr lvl="1" eaLnBrk="1" hangingPunct="1"/>
            <a:r>
              <a:rPr lang="en-US" altLang="en-US"/>
              <a:t>Underpinned by Moore’s Law </a:t>
            </a:r>
          </a:p>
          <a:p>
            <a:pPr eaLnBrk="1" hangingPunct="1"/>
            <a:r>
              <a:rPr lang="en-US" altLang="en-US"/>
              <a:t>Makes novel applications feasible</a:t>
            </a:r>
          </a:p>
          <a:p>
            <a:pPr lvl="1" eaLnBrk="1" hangingPunct="1"/>
            <a:r>
              <a:rPr lang="en-US" altLang="en-US"/>
              <a:t>Computers in automobiles</a:t>
            </a:r>
          </a:p>
          <a:p>
            <a:pPr lvl="1" eaLnBrk="1" hangingPunct="1"/>
            <a:r>
              <a:rPr lang="en-US" altLang="en-US"/>
              <a:t>Cell phones</a:t>
            </a:r>
          </a:p>
          <a:p>
            <a:pPr lvl="1" eaLnBrk="1" hangingPunct="1"/>
            <a:r>
              <a:rPr lang="en-US" altLang="en-US"/>
              <a:t>Human genome project</a:t>
            </a:r>
          </a:p>
          <a:p>
            <a:pPr lvl="1" eaLnBrk="1" hangingPunct="1"/>
            <a:r>
              <a:rPr lang="en-US" altLang="en-US"/>
              <a:t>World Wide Web</a:t>
            </a:r>
          </a:p>
          <a:p>
            <a:pPr lvl="1" eaLnBrk="1" hangingPunct="1"/>
            <a:r>
              <a:rPr lang="en-US" altLang="en-US"/>
              <a:t>Search Engines</a:t>
            </a:r>
          </a:p>
          <a:p>
            <a:pPr eaLnBrk="1" hangingPunct="1"/>
            <a:r>
              <a:rPr lang="en-US" altLang="en-US"/>
              <a:t>Computers are pervasive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>
            <a:extLst>
              <a:ext uri="{FF2B5EF4-FFF2-40B4-BE49-F238E27FC236}">
                <a16:creationId xmlns:a16="http://schemas.microsoft.com/office/drawing/2014/main" id="{4CC37CFD-AC45-4BB1-80A5-DA072A9742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1 — Computer Abstractions and Technology — </a:t>
            </a:r>
            <a:fld id="{2B1C5E25-DC52-4339-A184-3E262ED3E0C9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D2732A04-4C57-4D37-9D3A-E729D2EFC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Classes of Computers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E44701A0-9984-40C5-95F4-B0277C49C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Personal 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General purpose, variety of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Subject to cost/performance tradeoff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Server 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Network based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High capacity, performance, reliability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Range from small servers to building sized</a:t>
            </a:r>
          </a:p>
          <a:p>
            <a:pPr eaLnBrk="1" hangingPunct="1">
              <a:lnSpc>
                <a:spcPct val="90000"/>
              </a:lnSpc>
            </a:pPr>
            <a:endParaRPr lang="en-A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11104F95-F69F-4347-B693-67DDAC70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Classes of Computers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037CD117-FB82-4D02-B70C-E0A320414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Supercomputers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High-end scientific and engineering calculations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Highest capability but represent a small fraction of the overall computer market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Embedded 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Hidden as components of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Stringent power/performance/cost constraints</a:t>
            </a:r>
          </a:p>
        </p:txBody>
      </p:sp>
      <p:sp>
        <p:nvSpPr>
          <p:cNvPr id="21508" name="Footer Placeholder 3">
            <a:extLst>
              <a:ext uri="{FF2B5EF4-FFF2-40B4-BE49-F238E27FC236}">
                <a16:creationId xmlns:a16="http://schemas.microsoft.com/office/drawing/2014/main" id="{D7126D2F-1A8D-46A1-8B16-01E1FF2341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1 — Computer Abstractions and Technology — </a:t>
            </a:r>
            <a:fld id="{99A9F88B-D01F-4EC0-8082-9473BEA51237}" type="slidenum">
              <a:rPr lang="en-AU" altLang="en-US"/>
              <a:pPr/>
              <a:t>5</a:t>
            </a:fld>
            <a:endParaRPr lang="en-A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16F56314-F11F-45E4-AC25-CE9E709C9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9712" y="330370"/>
            <a:ext cx="9520158" cy="1049235"/>
          </a:xfrm>
        </p:spPr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 err="1"/>
              <a:t>PostPC</a:t>
            </a:r>
            <a:r>
              <a:rPr lang="en-US" altLang="en-US" dirty="0"/>
              <a:t> Era</a:t>
            </a:r>
            <a:endParaRPr lang="en-AU" altLang="en-US" dirty="0"/>
          </a:p>
        </p:txBody>
      </p:sp>
      <p:pic>
        <p:nvPicPr>
          <p:cNvPr id="22532" name="Picture 5">
            <a:extLst>
              <a:ext uri="{FF2B5EF4-FFF2-40B4-BE49-F238E27FC236}">
                <a16:creationId xmlns:a16="http://schemas.microsoft.com/office/drawing/2014/main" id="{9878B4C9-E3C1-4501-8820-D17221613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249" y="1783268"/>
            <a:ext cx="676910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56D296DD-D8A3-4D5D-B9DC-80B1CAF22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910" y="133553"/>
            <a:ext cx="9520158" cy="1049235"/>
          </a:xfrm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err="1"/>
              <a:t>PostPC</a:t>
            </a:r>
            <a:r>
              <a:rPr lang="en-US" altLang="en-US" dirty="0"/>
              <a:t> Era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B49F1D-4229-4B50-B900-694371F0ADF1}"/>
              </a:ext>
            </a:extLst>
          </p:cNvPr>
          <p:cNvSpPr txBox="1">
            <a:spLocks/>
          </p:cNvSpPr>
          <p:nvPr/>
        </p:nvSpPr>
        <p:spPr>
          <a:xfrm>
            <a:off x="1989197" y="1385380"/>
            <a:ext cx="9341707" cy="410649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sz="2800" kern="0" dirty="0"/>
              <a:t>Personal Mobile Device (PMD)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kern="0" dirty="0"/>
              <a:t>Battery operated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kern="0" dirty="0"/>
              <a:t>Connects to the Internet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kern="0" dirty="0"/>
              <a:t>Hundreds of dollars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kern="0" dirty="0"/>
              <a:t>Smart phones, tablets, electronic glasses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kern="0" dirty="0"/>
              <a:t>Cloud computing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kern="0" dirty="0"/>
              <a:t>Warehouse Scale Computers (WSC)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kern="0" dirty="0"/>
              <a:t>Software as a Service (</a:t>
            </a:r>
            <a:r>
              <a:rPr lang="en-US" sz="2400" kern="0" dirty="0" err="1"/>
              <a:t>SaaS</a:t>
            </a:r>
            <a:r>
              <a:rPr lang="en-US" sz="2400" kern="0" dirty="0"/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kern="0" dirty="0"/>
              <a:t>Portion of software run on a PMD and a portion run in the Cloud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kern="0" dirty="0"/>
              <a:t>Amazon and Google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AD563C90-8F0A-4A5A-961B-CF8EA54C4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199" y="348936"/>
            <a:ext cx="9520158" cy="1049235"/>
          </a:xfrm>
        </p:spPr>
        <p:txBody>
          <a:bodyPr/>
          <a:lstStyle/>
          <a:p>
            <a:r>
              <a:rPr lang="en-US" altLang="en-US" dirty="0"/>
              <a:t>Eight Great Ideas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B5D00271-B4E4-45E2-B5E1-7594B25AA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en-US" sz="2400"/>
              <a:t>Design for </a:t>
            </a:r>
            <a:r>
              <a:rPr lang="en-US" altLang="en-US" sz="2400" b="1" i="1"/>
              <a:t>Moore’s Law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Use </a:t>
            </a:r>
            <a:r>
              <a:rPr lang="en-US" altLang="en-US" sz="2400" b="1" i="1"/>
              <a:t>abstraction</a:t>
            </a:r>
            <a:r>
              <a:rPr lang="en-US" altLang="en-US" sz="2400"/>
              <a:t> to simplify design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Make the </a:t>
            </a:r>
            <a:r>
              <a:rPr lang="en-US" altLang="en-US" sz="2400" b="1" i="1"/>
              <a:t>common case fast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Performance </a:t>
            </a:r>
            <a:r>
              <a:rPr lang="en-US" altLang="en-US" sz="2400" i="1"/>
              <a:t>via</a:t>
            </a:r>
            <a:r>
              <a:rPr lang="en-US" altLang="en-US" sz="2400"/>
              <a:t> </a:t>
            </a:r>
            <a:r>
              <a:rPr lang="en-US" altLang="en-US" sz="2400" b="1" i="1"/>
              <a:t>parallelism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Performance </a:t>
            </a:r>
            <a:r>
              <a:rPr lang="en-US" altLang="en-US" sz="2400" i="1"/>
              <a:t>via</a:t>
            </a:r>
            <a:r>
              <a:rPr lang="en-US" altLang="en-US" sz="2400"/>
              <a:t> </a:t>
            </a:r>
            <a:r>
              <a:rPr lang="en-US" altLang="en-US" sz="2400" b="1" i="1"/>
              <a:t>pipelining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Performance </a:t>
            </a:r>
            <a:r>
              <a:rPr lang="en-US" altLang="en-US" sz="2400" i="1"/>
              <a:t>via</a:t>
            </a:r>
            <a:r>
              <a:rPr lang="en-US" altLang="en-US" sz="2400"/>
              <a:t> </a:t>
            </a:r>
            <a:r>
              <a:rPr lang="en-US" altLang="en-US" sz="2400" b="1" i="1"/>
              <a:t>prediction</a:t>
            </a:r>
          </a:p>
          <a:p>
            <a:pPr>
              <a:lnSpc>
                <a:spcPct val="150000"/>
              </a:lnSpc>
            </a:pPr>
            <a:r>
              <a:rPr lang="en-US" altLang="en-US" sz="2400" b="1" i="1"/>
              <a:t>Hierarchy</a:t>
            </a:r>
            <a:r>
              <a:rPr lang="en-US" altLang="en-US" sz="2400"/>
              <a:t> of memories</a:t>
            </a:r>
          </a:p>
          <a:p>
            <a:pPr>
              <a:lnSpc>
                <a:spcPct val="150000"/>
              </a:lnSpc>
            </a:pPr>
            <a:r>
              <a:rPr lang="en-US" altLang="en-US" sz="2400" b="1" i="1"/>
              <a:t>Dependability</a:t>
            </a:r>
            <a:r>
              <a:rPr lang="en-US" altLang="en-US" sz="2400"/>
              <a:t> </a:t>
            </a:r>
            <a:r>
              <a:rPr lang="en-US" altLang="en-US" sz="2400" i="1"/>
              <a:t>via</a:t>
            </a:r>
            <a:r>
              <a:rPr lang="en-US" altLang="en-US" sz="2400"/>
              <a:t> redundancy</a:t>
            </a:r>
          </a:p>
        </p:txBody>
      </p:sp>
      <p:pic>
        <p:nvPicPr>
          <p:cNvPr id="26630" name="Picture 6">
            <a:extLst>
              <a:ext uri="{FF2B5EF4-FFF2-40B4-BE49-F238E27FC236}">
                <a16:creationId xmlns:a16="http://schemas.microsoft.com/office/drawing/2014/main" id="{412BDC8F-0C20-440E-A5B4-5EE3AE4FC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285" y="1437308"/>
            <a:ext cx="6477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7">
            <a:extLst>
              <a:ext uri="{FF2B5EF4-FFF2-40B4-BE49-F238E27FC236}">
                <a16:creationId xmlns:a16="http://schemas.microsoft.com/office/drawing/2014/main" id="{2B17AEDC-AF24-4E18-81F6-FB869214C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413" y="1932447"/>
            <a:ext cx="576262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8">
            <a:extLst>
              <a:ext uri="{FF2B5EF4-FFF2-40B4-BE49-F238E27FC236}">
                <a16:creationId xmlns:a16="http://schemas.microsoft.com/office/drawing/2014/main" id="{3E9B22DB-C762-4321-8C4E-67FA5A70B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0" y="2389188"/>
            <a:ext cx="85883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9">
            <a:extLst>
              <a:ext uri="{FF2B5EF4-FFF2-40B4-BE49-F238E27FC236}">
                <a16:creationId xmlns:a16="http://schemas.microsoft.com/office/drawing/2014/main" id="{C99E53D4-DF2A-4B07-87CB-782C5F012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0" y="2997200"/>
            <a:ext cx="71913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10">
            <a:extLst>
              <a:ext uri="{FF2B5EF4-FFF2-40B4-BE49-F238E27FC236}">
                <a16:creationId xmlns:a16="http://schemas.microsoft.com/office/drawing/2014/main" id="{32F2C1F2-7F50-46F2-9C3E-F48608EB4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519" y="3501771"/>
            <a:ext cx="6985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5" name="Picture 11">
            <a:extLst>
              <a:ext uri="{FF2B5EF4-FFF2-40B4-BE49-F238E27FC236}">
                <a16:creationId xmlns:a16="http://schemas.microsoft.com/office/drawing/2014/main" id="{5607DE9F-F9F6-4E2C-9B22-973EDECBA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113" y="4197350"/>
            <a:ext cx="690562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6" name="Picture 12">
            <a:extLst>
              <a:ext uri="{FF2B5EF4-FFF2-40B4-BE49-F238E27FC236}">
                <a16:creationId xmlns:a16="http://schemas.microsoft.com/office/drawing/2014/main" id="{C3DA96AC-9BC0-4FE0-B0B3-38F4045B1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0" y="4683995"/>
            <a:ext cx="787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7" name="Picture 13">
            <a:extLst>
              <a:ext uri="{FF2B5EF4-FFF2-40B4-BE49-F238E27FC236}">
                <a16:creationId xmlns:a16="http://schemas.microsoft.com/office/drawing/2014/main" id="{977CBDEC-ADBD-4C44-80A8-F6F9FBC96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225" y="5410071"/>
            <a:ext cx="922337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id="{25CA8C27-507F-4311-8CE3-B96340AA2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4617" y="0"/>
            <a:ext cx="9520158" cy="1049235"/>
          </a:xfrm>
        </p:spPr>
        <p:txBody>
          <a:bodyPr/>
          <a:lstStyle/>
          <a:p>
            <a:pPr eaLnBrk="1" hangingPunct="1"/>
            <a:r>
              <a:rPr lang="en-US" altLang="en-US" dirty="0"/>
              <a:t>Abstractions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DB5B3721-F075-477C-A8F2-D70BF39DD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700214"/>
            <a:ext cx="8270875" cy="4537075"/>
          </a:xfrm>
        </p:spPr>
        <p:txBody>
          <a:bodyPr/>
          <a:lstStyle/>
          <a:p>
            <a:pPr eaLnBrk="1" hangingPunct="1"/>
            <a:r>
              <a:rPr lang="en-US" altLang="en-US"/>
              <a:t>Abstraction helps us deal with complexity</a:t>
            </a:r>
          </a:p>
          <a:p>
            <a:pPr lvl="1" eaLnBrk="1" hangingPunct="1"/>
            <a:r>
              <a:rPr lang="en-US" altLang="en-US"/>
              <a:t>Hide lower-level detail</a:t>
            </a:r>
          </a:p>
          <a:p>
            <a:pPr eaLnBrk="1" hangingPunct="1"/>
            <a:r>
              <a:rPr lang="en-US" altLang="en-US"/>
              <a:t>Instruction set architecture (ISA)</a:t>
            </a:r>
          </a:p>
          <a:p>
            <a:pPr lvl="1" eaLnBrk="1" hangingPunct="1"/>
            <a:r>
              <a:rPr lang="en-US" altLang="en-US"/>
              <a:t>The hardware/software interface</a:t>
            </a:r>
          </a:p>
          <a:p>
            <a:pPr eaLnBrk="1" hangingPunct="1"/>
            <a:r>
              <a:rPr lang="en-US" altLang="en-US"/>
              <a:t>Application binary interface</a:t>
            </a:r>
          </a:p>
          <a:p>
            <a:pPr lvl="1" eaLnBrk="1" hangingPunct="1"/>
            <a:r>
              <a:rPr lang="en-US" altLang="en-US"/>
              <a:t>The ISA plus system software interface</a:t>
            </a:r>
          </a:p>
          <a:p>
            <a:pPr eaLnBrk="1" hangingPunct="1"/>
            <a:r>
              <a:rPr lang="en-US" altLang="en-US"/>
              <a:t>Implementation</a:t>
            </a:r>
          </a:p>
          <a:p>
            <a:pPr lvl="1" eaLnBrk="1" hangingPunct="1"/>
            <a:r>
              <a:rPr lang="en-US" altLang="en-US"/>
              <a:t>The details underlying and interface</a:t>
            </a:r>
          </a:p>
        </p:txBody>
      </p:sp>
      <p:sp>
        <p:nvSpPr>
          <p:cNvPr id="35845" name="Text Box 5">
            <a:extLst>
              <a:ext uri="{FF2B5EF4-FFF2-40B4-BE49-F238E27FC236}">
                <a16:creationId xmlns:a16="http://schemas.microsoft.com/office/drawing/2014/main" id="{5CE8DCE4-3EEA-4724-837B-8240E010C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528" y="1143892"/>
            <a:ext cx="2865272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dirty="0">
                <a:solidFill>
                  <a:schemeClr val="folHlink"/>
                </a:solidFill>
                <a:latin typeface="Arial Black" panose="020B0A04020102020204" pitchFamily="34" charset="0"/>
              </a:rPr>
              <a:t>The BIG Picture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3284</TotalTime>
  <Words>801</Words>
  <Application>Microsoft Office PowerPoint</Application>
  <PresentationFormat>Widescreen</PresentationFormat>
  <Paragraphs>221</Paragraphs>
  <Slides>21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Black</vt:lpstr>
      <vt:lpstr>Calibri</vt:lpstr>
      <vt:lpstr>Palatino Linotype</vt:lpstr>
      <vt:lpstr>Times New Roman</vt:lpstr>
      <vt:lpstr>Wingdings</vt:lpstr>
      <vt:lpstr>Gallery</vt:lpstr>
      <vt:lpstr>Equation</vt:lpstr>
      <vt:lpstr>Introduction</vt:lpstr>
      <vt:lpstr>Outline</vt:lpstr>
      <vt:lpstr>The Computer Revolution</vt:lpstr>
      <vt:lpstr>Classes of Computers</vt:lpstr>
      <vt:lpstr>Classes of Computers</vt:lpstr>
      <vt:lpstr>The PostPC Era</vt:lpstr>
      <vt:lpstr>The PostPC Era</vt:lpstr>
      <vt:lpstr>Eight Great Ideas</vt:lpstr>
      <vt:lpstr>Abstractions</vt:lpstr>
      <vt:lpstr>Below Your Program (Layering)</vt:lpstr>
      <vt:lpstr>Levels of Program Code (Level)</vt:lpstr>
      <vt:lpstr>Components of a Computer (Components)</vt:lpstr>
      <vt:lpstr>Opening the Box</vt:lpstr>
      <vt:lpstr>Inside the Processor (CPU)</vt:lpstr>
      <vt:lpstr>A Safe Place for Data</vt:lpstr>
      <vt:lpstr>Networks</vt:lpstr>
      <vt:lpstr>Technology Trends</vt:lpstr>
      <vt:lpstr>Semiconductor Technology</vt:lpstr>
      <vt:lpstr>Manufacturing ICs</vt:lpstr>
      <vt:lpstr>Intel Core i7 Wafer</vt:lpstr>
      <vt:lpstr>Integrated Circuit Cost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Francis Leung</dc:creator>
  <cp:lastModifiedBy>Francis Leung</cp:lastModifiedBy>
  <cp:revision>4</cp:revision>
  <dcterms:created xsi:type="dcterms:W3CDTF">2019-08-15T22:57:38Z</dcterms:created>
  <dcterms:modified xsi:type="dcterms:W3CDTF">2019-08-20T21:56:25Z</dcterms:modified>
</cp:coreProperties>
</file>