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0"/>
  </p:notesMasterIdLst>
  <p:sldIdLst>
    <p:sldId id="256" r:id="rId2"/>
    <p:sldId id="258" r:id="rId3"/>
    <p:sldId id="259" r:id="rId4"/>
    <p:sldId id="260" r:id="rId5"/>
    <p:sldId id="276" r:id="rId6"/>
    <p:sldId id="264" r:id="rId7"/>
    <p:sldId id="288" r:id="rId8"/>
    <p:sldId id="262" r:id="rId9"/>
    <p:sldId id="261" r:id="rId10"/>
    <p:sldId id="266" r:id="rId11"/>
    <p:sldId id="270" r:id="rId12"/>
    <p:sldId id="267" r:id="rId13"/>
    <p:sldId id="268" r:id="rId14"/>
    <p:sldId id="269" r:id="rId15"/>
    <p:sldId id="275" r:id="rId16"/>
    <p:sldId id="271" r:id="rId17"/>
    <p:sldId id="272" r:id="rId18"/>
    <p:sldId id="27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713250C-A33C-42BA-AF4C-5221AEBA0590}" v="1" dt="2019-08-15T21:17:09.5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83" d="100"/>
          <a:sy n="83" d="100"/>
        </p:scale>
        <p:origin x="45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ancis Leung" userId="a21597cc3ce00b8f" providerId="LiveId" clId="{AD2B934F-6DE4-4304-8D91-0EB1CFD85A87}"/>
    <pc:docChg chg="custSel addSld delSld modSld">
      <pc:chgData name="Francis Leung" userId="a21597cc3ce00b8f" providerId="LiveId" clId="{AD2B934F-6DE4-4304-8D91-0EB1CFD85A87}" dt="2019-08-15T22:31:57.655" v="1235" actId="20577"/>
      <pc:docMkLst>
        <pc:docMk/>
      </pc:docMkLst>
      <pc:sldChg chg="modSp">
        <pc:chgData name="Francis Leung" userId="a21597cc3ce00b8f" providerId="LiveId" clId="{AD2B934F-6DE4-4304-8D91-0EB1CFD85A87}" dt="2019-08-15T19:56:11.924" v="67" actId="20577"/>
        <pc:sldMkLst>
          <pc:docMk/>
          <pc:sldMk cId="1584381454" sldId="258"/>
        </pc:sldMkLst>
        <pc:spChg chg="mod">
          <ac:chgData name="Francis Leung" userId="a21597cc3ce00b8f" providerId="LiveId" clId="{AD2B934F-6DE4-4304-8D91-0EB1CFD85A87}" dt="2019-08-15T19:56:11.924" v="67" actId="20577"/>
          <ac:spMkLst>
            <pc:docMk/>
            <pc:sldMk cId="1584381454" sldId="258"/>
            <ac:spMk id="3" creationId="{00000000-0000-0000-0000-000000000000}"/>
          </ac:spMkLst>
        </pc:spChg>
      </pc:sldChg>
      <pc:sldChg chg="modSp">
        <pc:chgData name="Francis Leung" userId="a21597cc3ce00b8f" providerId="LiveId" clId="{AD2B934F-6DE4-4304-8D91-0EB1CFD85A87}" dt="2019-08-15T20:12:31.981" v="697" actId="5793"/>
        <pc:sldMkLst>
          <pc:docMk/>
          <pc:sldMk cId="3476713695" sldId="260"/>
        </pc:sldMkLst>
        <pc:spChg chg="mod">
          <ac:chgData name="Francis Leung" userId="a21597cc3ce00b8f" providerId="LiveId" clId="{AD2B934F-6DE4-4304-8D91-0EB1CFD85A87}" dt="2019-08-15T20:12:31.981" v="697" actId="5793"/>
          <ac:spMkLst>
            <pc:docMk/>
            <pc:sldMk cId="3476713695" sldId="260"/>
            <ac:spMk id="3" creationId="{00000000-0000-0000-0000-000000000000}"/>
          </ac:spMkLst>
        </pc:spChg>
      </pc:sldChg>
      <pc:sldChg chg="modSp">
        <pc:chgData name="Francis Leung" userId="a21597cc3ce00b8f" providerId="LiveId" clId="{AD2B934F-6DE4-4304-8D91-0EB1CFD85A87}" dt="2019-08-15T22:31:08.478" v="1229" actId="20577"/>
        <pc:sldMkLst>
          <pc:docMk/>
          <pc:sldMk cId="269565932" sldId="261"/>
        </pc:sldMkLst>
        <pc:spChg chg="mod">
          <ac:chgData name="Francis Leung" userId="a21597cc3ce00b8f" providerId="LiveId" clId="{AD2B934F-6DE4-4304-8D91-0EB1CFD85A87}" dt="2019-08-15T22:31:08.478" v="1229" actId="20577"/>
          <ac:spMkLst>
            <pc:docMk/>
            <pc:sldMk cId="269565932" sldId="261"/>
            <ac:spMk id="3" creationId="{00000000-0000-0000-0000-000000000000}"/>
          </ac:spMkLst>
        </pc:spChg>
      </pc:sldChg>
      <pc:sldChg chg="modSp">
        <pc:chgData name="Francis Leung" userId="a21597cc3ce00b8f" providerId="LiveId" clId="{AD2B934F-6DE4-4304-8D91-0EB1CFD85A87}" dt="2019-08-15T21:18:22.686" v="1045" actId="20577"/>
        <pc:sldMkLst>
          <pc:docMk/>
          <pc:sldMk cId="740809205" sldId="262"/>
        </pc:sldMkLst>
        <pc:spChg chg="mod">
          <ac:chgData name="Francis Leung" userId="a21597cc3ce00b8f" providerId="LiveId" clId="{AD2B934F-6DE4-4304-8D91-0EB1CFD85A87}" dt="2019-08-15T21:18:22.686" v="1045" actId="20577"/>
          <ac:spMkLst>
            <pc:docMk/>
            <pc:sldMk cId="740809205" sldId="262"/>
            <ac:spMk id="2" creationId="{00000000-0000-0000-0000-000000000000}"/>
          </ac:spMkLst>
        </pc:spChg>
      </pc:sldChg>
      <pc:sldChg chg="modSp">
        <pc:chgData name="Francis Leung" userId="a21597cc3ce00b8f" providerId="LiveId" clId="{AD2B934F-6DE4-4304-8D91-0EB1CFD85A87}" dt="2019-08-15T21:13:37.671" v="897" actId="20577"/>
        <pc:sldMkLst>
          <pc:docMk/>
          <pc:sldMk cId="3890730140" sldId="264"/>
        </pc:sldMkLst>
        <pc:spChg chg="mod">
          <ac:chgData name="Francis Leung" userId="a21597cc3ce00b8f" providerId="LiveId" clId="{AD2B934F-6DE4-4304-8D91-0EB1CFD85A87}" dt="2019-08-15T21:13:37.671" v="897" actId="20577"/>
          <ac:spMkLst>
            <pc:docMk/>
            <pc:sldMk cId="3890730140" sldId="264"/>
            <ac:spMk id="3" creationId="{00000000-0000-0000-0000-000000000000}"/>
          </ac:spMkLst>
        </pc:spChg>
      </pc:sldChg>
      <pc:sldChg chg="modSp">
        <pc:chgData name="Francis Leung" userId="a21597cc3ce00b8f" providerId="LiveId" clId="{AD2B934F-6DE4-4304-8D91-0EB1CFD85A87}" dt="2019-08-15T22:31:57.655" v="1235" actId="20577"/>
        <pc:sldMkLst>
          <pc:docMk/>
          <pc:sldMk cId="3163914101" sldId="270"/>
        </pc:sldMkLst>
        <pc:spChg chg="mod">
          <ac:chgData name="Francis Leung" userId="a21597cc3ce00b8f" providerId="LiveId" clId="{AD2B934F-6DE4-4304-8D91-0EB1CFD85A87}" dt="2019-08-15T22:31:57.655" v="1235" actId="20577"/>
          <ac:spMkLst>
            <pc:docMk/>
            <pc:sldMk cId="3163914101" sldId="270"/>
            <ac:spMk id="2" creationId="{00000000-0000-0000-0000-000000000000}"/>
          </ac:spMkLst>
        </pc:spChg>
      </pc:sldChg>
      <pc:sldChg chg="modSp add">
        <pc:chgData name="Francis Leung" userId="a21597cc3ce00b8f" providerId="LiveId" clId="{AD2B934F-6DE4-4304-8D91-0EB1CFD85A87}" dt="2019-08-15T21:17:36.551" v="971" actId="5793"/>
        <pc:sldMkLst>
          <pc:docMk/>
          <pc:sldMk cId="0" sldId="288"/>
        </pc:sldMkLst>
        <pc:spChg chg="mod">
          <ac:chgData name="Francis Leung" userId="a21597cc3ce00b8f" providerId="LiveId" clId="{AD2B934F-6DE4-4304-8D91-0EB1CFD85A87}" dt="2019-08-15T21:17:36.551" v="971" actId="5793"/>
          <ac:spMkLst>
            <pc:docMk/>
            <pc:sldMk cId="0" sldId="288"/>
            <ac:spMk id="24579" creationId="{BF05663A-8BBA-4124-A2BA-CB23FC24DE17}"/>
          </ac:spMkLst>
        </pc:spChg>
      </pc:sldChg>
    </pc:docChg>
  </pc:docChgLst>
  <pc:docChgLst>
    <pc:chgData name="Francis Leung" userId="a21597cc3ce00b8f" providerId="LiveId" clId="{D713250C-A33C-42BA-AF4C-5221AEBA0590}"/>
    <pc:docChg chg="custSel modSld">
      <pc:chgData name="Francis Leung" userId="a21597cc3ce00b8f" providerId="LiveId" clId="{D713250C-A33C-42BA-AF4C-5221AEBA0590}" dt="2019-08-18T17:29:11.939" v="47" actId="20577"/>
      <pc:docMkLst>
        <pc:docMk/>
      </pc:docMkLst>
      <pc:sldChg chg="modSp">
        <pc:chgData name="Francis Leung" userId="a21597cc3ce00b8f" providerId="LiveId" clId="{D713250C-A33C-42BA-AF4C-5221AEBA0590}" dt="2019-08-18T17:29:11.939" v="47" actId="20577"/>
        <pc:sldMkLst>
          <pc:docMk/>
          <pc:sldMk cId="3890730140" sldId="264"/>
        </pc:sldMkLst>
        <pc:spChg chg="mod">
          <ac:chgData name="Francis Leung" userId="a21597cc3ce00b8f" providerId="LiveId" clId="{D713250C-A33C-42BA-AF4C-5221AEBA0590}" dt="2019-08-18T17:29:11.939" v="47" actId="20577"/>
          <ac:spMkLst>
            <pc:docMk/>
            <pc:sldMk cId="3890730140" sldId="264"/>
            <ac:spMk id="3" creationId="{00000000-0000-0000-0000-000000000000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0EA64D-F453-4F4D-B173-2B025CB84013}" type="datetimeFigureOut">
              <a:rPr lang="en-US" smtClean="0"/>
              <a:t>8/18/2019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561A51-C163-4ADF-AEA8-3E66F5E97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5186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E4D70DF7-7474-45D0-A4F7-7BF7CE35408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EA6D6C0B-DE3D-4F7A-A368-A4AFDC97FBB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7CD2EDB-060C-4C55-8ECA-63AC9CEDBA1A}" type="datetime4">
              <a:rPr lang="en-US" altLang="en-US" smtClean="0">
                <a:latin typeface="Times New Roman" panose="02020603050405020304" pitchFamily="18" charset="0"/>
              </a:rPr>
              <a:pPr/>
              <a:t>August 18, 2019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8372" name="Rectangle 6">
            <a:extLst>
              <a:ext uri="{FF2B5EF4-FFF2-40B4-BE49-F238E27FC236}">
                <a16:creationId xmlns:a16="http://schemas.microsoft.com/office/drawing/2014/main" id="{09016E30-D376-48A2-8CDB-C03E9B625ED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1 — Computer Abstractions and Technology</a:t>
            </a:r>
          </a:p>
        </p:txBody>
      </p:sp>
      <p:sp>
        <p:nvSpPr>
          <p:cNvPr id="58373" name="Rectangle 7">
            <a:extLst>
              <a:ext uri="{FF2B5EF4-FFF2-40B4-BE49-F238E27FC236}">
                <a16:creationId xmlns:a16="http://schemas.microsoft.com/office/drawing/2014/main" id="{44A9937E-FEE5-42F2-9A06-943C3F52D63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6CF2F26-D870-49EC-BA0A-D4B59A78DC13}" type="slidenum">
              <a:rPr lang="en-US" altLang="en-US">
                <a:latin typeface="Times New Roman" panose="02020603050405020304" pitchFamily="18" charset="0"/>
              </a:rPr>
              <a:pPr/>
              <a:t>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8374" name="Rectangle 2">
            <a:extLst>
              <a:ext uri="{FF2B5EF4-FFF2-40B4-BE49-F238E27FC236}">
                <a16:creationId xmlns:a16="http://schemas.microsoft.com/office/drawing/2014/main" id="{9E2F9A65-373B-4D03-8569-B78BFB64A1F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5" name="Rectangle 3">
            <a:extLst>
              <a:ext uri="{FF2B5EF4-FFF2-40B4-BE49-F238E27FC236}">
                <a16:creationId xmlns:a16="http://schemas.microsoft.com/office/drawing/2014/main" id="{4ADA28A2-C6CF-4DBE-A031-A491FF9DB6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324FE7E-AE5A-4FF6-A9C5-E075900ADFA2}" type="slidenum">
              <a:rPr lang="en-US" altLang="zh-CN" smtClean="0"/>
              <a:pPr>
                <a:spcBef>
                  <a:spcPct val="0"/>
                </a:spcBef>
              </a:pPr>
              <a:t>10</a:t>
            </a:fld>
            <a:endParaRPr lang="en-US" altLang="zh-CN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825703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0F914-EA05-4BA3-A81A-F590D584F79D}" type="datetime1">
              <a:rPr lang="en-US" smtClean="0"/>
              <a:t>8/18/2019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254BF-C963-4609-AE8E-4C4405F68716}" type="datetime1">
              <a:rPr lang="en-US" smtClean="0"/>
              <a:t>8/18/2019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3ED9F-43BE-4798-BBF4-2C87512D260C}" type="datetime1">
              <a:rPr lang="en-US" smtClean="0"/>
              <a:t>8/18/2019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0E344-9C33-4A65-87A1-460B55064966}" type="datetime1">
              <a:rPr lang="en-US" smtClean="0"/>
              <a:t>8/18/2019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C799C-FDCB-4904-9CF6-7C7A1D121607}" type="datetime1">
              <a:rPr lang="en-US" smtClean="0"/>
              <a:t>8/18/2019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D4D48-3DF8-4F98-9359-215E6823AD05}" type="datetime1">
              <a:rPr lang="en-US" smtClean="0"/>
              <a:t>8/18/2019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8C5E0-B81E-4F07-B39B-6A44386C202B}" type="datetime1">
              <a:rPr lang="en-US" smtClean="0"/>
              <a:t>8/18/2019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971F8-2FAB-45A9-B9A5-0476C6468266}" type="datetime1">
              <a:rPr lang="en-US" smtClean="0"/>
              <a:t>8/18/2019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4DFEF-C394-4AF5-B8E2-951BFF418C7A}" type="datetime1">
              <a:rPr lang="en-US" smtClean="0"/>
              <a:t>8/18/2019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5BBCE7B4-5FE7-454B-8A85-579B5D14AA6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en-US"/>
              <a:t>Chapter 1 — Computer Abstractions and Technology — </a:t>
            </a:r>
            <a:fld id="{46C2F64E-33A9-46D3-8E87-C3520B5B826B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347212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BA525-E98E-4308-A912-8F4B70212739}" type="datetime1">
              <a:rPr lang="en-US" smtClean="0"/>
              <a:t>8/18/2019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E69E0-1FFF-45A4-9DB1-9AF5DA695027}" type="datetime1">
              <a:rPr lang="en-US" smtClean="0"/>
              <a:t>8/18/2019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538BE-215C-4342-9EED-500E3C1AA295}" type="datetime1">
              <a:rPr lang="en-US" smtClean="0"/>
              <a:t>8/18/2019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FF480-42E7-4F68-A529-BBB070C7D6D9}" type="datetime1">
              <a:rPr lang="en-US" smtClean="0"/>
              <a:t>8/18/2019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8F026-4FEA-4810-AC81-F1D919EEEE4A}" type="datetime1">
              <a:rPr lang="en-US" smtClean="0"/>
              <a:t>8/18/2019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A415A-2FD7-4C68-9E0B-7978715CDEB7}" type="datetime1">
              <a:rPr lang="en-US" smtClean="0"/>
              <a:t>8/18/2019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85168-4BE2-4802-B877-C7C8A825DD01}" type="datetime1">
              <a:rPr lang="en-US" smtClean="0"/>
              <a:t>8/18/2019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F4BD8-A5E5-4EA7-B0F9-19AD08401BCF}" type="datetime1">
              <a:rPr lang="en-US" smtClean="0"/>
              <a:t>8/18/2019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7D1B45D-DD1F-4921-BB6E-C4E32AE85395}" type="datetime1">
              <a:rPr lang="en-US" smtClean="0"/>
              <a:t>8/18/2019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  <p:sldLayoutId id="2147483669" r:id="rId18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mailto:disabilities@iit.edu" TargetMode="External"/><Relationship Id="rId2" Type="http://schemas.openxmlformats.org/officeDocument/2006/relationships/hyperlink" Target="tel:312.567.5744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4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mailto:leung@iit.edu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CS350 Computer Organization and assembly language processing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Francis </a:t>
            </a:r>
            <a:r>
              <a:rPr lang="en-US" dirty="0" err="1"/>
              <a:t>leung</a:t>
            </a:r>
            <a:endParaRPr lang="en-US" dirty="0"/>
          </a:p>
          <a:p>
            <a:r>
              <a:rPr lang="en-US" dirty="0"/>
              <a:t>Fall 2019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6494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07CC76C-F626-4BC3-B9FC-84FAACCD3A09}" type="slidenum">
              <a:rPr lang="en-US" altLang="zh-CN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zh-CN" sz="1400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Policies</a:t>
            </a:r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06688" y="2017714"/>
            <a:ext cx="7772400" cy="407828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b="1" dirty="0"/>
              <a:t>Late assignments: </a:t>
            </a:r>
            <a:r>
              <a:rPr lang="en-US" altLang="zh-CN" dirty="0"/>
              <a:t>Late assignments will not be accepted without prior notification and approval (see next viewgraph on additional rules).</a:t>
            </a:r>
            <a:endParaRPr lang="en-US" altLang="zh-CN" b="1" dirty="0"/>
          </a:p>
          <a:p>
            <a:pPr eaLnBrk="1" hangingPunct="1">
              <a:lnSpc>
                <a:spcPct val="80000"/>
              </a:lnSpc>
            </a:pPr>
            <a:r>
              <a:rPr lang="en-US" altLang="zh-CN" b="1" dirty="0"/>
              <a:t>Make-up exams: </a:t>
            </a:r>
            <a:r>
              <a:rPr lang="en-US" altLang="zh-CN" dirty="0"/>
              <a:t>Make-up exams must be arranged in advance and follow the rules of the department.  If you miss an exam without notifying me, you will receive 0 points.</a:t>
            </a:r>
            <a:endParaRPr lang="en-US" altLang="zh-CN" b="1" dirty="0"/>
          </a:p>
          <a:p>
            <a:pPr eaLnBrk="1" hangingPunct="1">
              <a:lnSpc>
                <a:spcPct val="80000"/>
              </a:lnSpc>
            </a:pPr>
            <a:r>
              <a:rPr lang="en-US" altLang="zh-CN" b="1" dirty="0"/>
              <a:t>All work must be original.</a:t>
            </a:r>
            <a:r>
              <a:rPr lang="en-US" altLang="zh-CN" dirty="0"/>
              <a:t>  Any student found cheating will receive a 0 for the assignment or exam. Depending on the situation, the student may receive an E for the course.  No exception will be made.  </a:t>
            </a:r>
            <a:endParaRPr lang="en-US" altLang="zh-CN" b="1" dirty="0"/>
          </a:p>
          <a:p>
            <a:pPr eaLnBrk="1" hangingPunct="1">
              <a:lnSpc>
                <a:spcPct val="80000"/>
              </a:lnSpc>
            </a:pPr>
            <a:r>
              <a:rPr lang="en-US" altLang="zh-CN" b="1" dirty="0"/>
              <a:t>All students must contribute to all phases of the project.</a:t>
            </a:r>
            <a:r>
              <a:rPr lang="en-US" altLang="zh-CN" dirty="0"/>
              <a:t> Student contribution will be based on the peer evaluation forms, completed by each team, submitted with each project. Student project grade is dependent on the peer evaluation.</a:t>
            </a:r>
          </a:p>
        </p:txBody>
      </p:sp>
    </p:spTree>
    <p:extLst>
      <p:ext uri="{BB962C8B-B14F-4D97-AF65-F5344CB8AC3E}">
        <p14:creationId xmlns:p14="http://schemas.microsoft.com/office/powerpoint/2010/main" val="36888789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115280"/>
          </a:xfrm>
        </p:spPr>
        <p:txBody>
          <a:bodyPr/>
          <a:lstStyle/>
          <a:p>
            <a:r>
              <a:rPr lang="en-US" dirty="0"/>
              <a:t>CS350 Late submission policy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733798"/>
            <a:ext cx="10363826" cy="4057401"/>
          </a:xfrm>
        </p:spPr>
        <p:txBody>
          <a:bodyPr/>
          <a:lstStyle/>
          <a:p>
            <a:r>
              <a:rPr lang="en-US" altLang="zh-CN" sz="2800" dirty="0"/>
              <a:t>Submitting an assignment that does not compile nor run and then later submitting one that does is considered the same as not submitting on time.</a:t>
            </a:r>
          </a:p>
          <a:p>
            <a:r>
              <a:rPr lang="en-US" altLang="zh-CN" sz="2800" dirty="0"/>
              <a:t>Unless otherwise approved, the late penalty is 20% per day. The project will not be accepted if it is submitted more than 5 days late.</a:t>
            </a:r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9141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392887"/>
            <a:ext cx="10364451" cy="1020278"/>
          </a:xfrm>
        </p:spPr>
        <p:txBody>
          <a:bodyPr/>
          <a:lstStyle/>
          <a:p>
            <a:r>
              <a:rPr lang="en-US" cap="none" dirty="0"/>
              <a:t>College of Science Academic Integrity Policy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413166"/>
            <a:ext cx="10363826" cy="4750128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b="1" dirty="0"/>
              <a:t>Expectations</a:t>
            </a:r>
            <a:endParaRPr lang="en-US" dirty="0"/>
          </a:p>
          <a:p>
            <a:pPr>
              <a:defRPr/>
            </a:pPr>
            <a:r>
              <a:rPr lang="en-US" dirty="0"/>
              <a:t>IIT requires instructors, teaching assistants, and students to maintain the highest standards of academic integrity and honesty. As a student, I will commit to academic integrity by adhering to the following requirements:</a:t>
            </a:r>
          </a:p>
          <a:p>
            <a:pPr marL="0" indent="0">
              <a:buNone/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I will ensure that all work I do is solely my own, and will collaborate with others only as is allowed in the course.</a:t>
            </a:r>
          </a:p>
          <a:p>
            <a:pPr>
              <a:defRPr/>
            </a:pPr>
            <a:r>
              <a:rPr lang="en-US" dirty="0"/>
              <a:t>I will make use of external resources only when they are permitted.</a:t>
            </a:r>
          </a:p>
          <a:p>
            <a:pPr>
              <a:defRPr/>
            </a:pPr>
            <a:r>
              <a:rPr lang="en-US" dirty="0"/>
              <a:t>I will properly give credit to any sources I make use of in my work, and will take credit only for work that I have personally produced.</a:t>
            </a:r>
          </a:p>
          <a:p>
            <a:pPr>
              <a:defRPr/>
            </a:pPr>
            <a:r>
              <a:rPr lang="en-US" dirty="0"/>
              <a:t>I will hold other students accountable to do the same.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8019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877774"/>
          </a:xfrm>
        </p:spPr>
        <p:txBody>
          <a:bodyPr/>
          <a:lstStyle/>
          <a:p>
            <a:r>
              <a:rPr lang="en-US" dirty="0"/>
              <a:t>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698171"/>
            <a:ext cx="10363826" cy="4370119"/>
          </a:xfrm>
        </p:spPr>
        <p:txBody>
          <a:bodyPr/>
          <a:lstStyle/>
          <a:p>
            <a:pPr>
              <a:defRPr/>
            </a:pPr>
            <a:r>
              <a:rPr lang="en-US" b="1" dirty="0"/>
              <a:t>During exams</a:t>
            </a:r>
            <a:r>
              <a:rPr lang="en-US" dirty="0"/>
              <a:t>:</a:t>
            </a:r>
          </a:p>
          <a:p>
            <a:pPr>
              <a:defRPr/>
            </a:pPr>
            <a:r>
              <a:rPr lang="en-US" dirty="0"/>
              <a:t>I will not use any additional materials other than pen, pencil, or eraser, unless specifically allowed by the instructor.</a:t>
            </a:r>
          </a:p>
          <a:p>
            <a:pPr>
              <a:defRPr/>
            </a:pPr>
            <a:r>
              <a:rPr lang="en-US" dirty="0"/>
              <a:t>I will not look at another student’s paper during the exam, or allow another student to look at mine.</a:t>
            </a:r>
          </a:p>
          <a:p>
            <a:pPr>
              <a:defRPr/>
            </a:pPr>
            <a:r>
              <a:rPr lang="en-US" dirty="0"/>
              <a:t>I will not communicate with anyone other than the TA or instructor during the exam.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0076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960901"/>
          </a:xfrm>
        </p:spPr>
        <p:txBody>
          <a:bodyPr/>
          <a:lstStyle/>
          <a:p>
            <a:r>
              <a:rPr lang="en-US" dirty="0"/>
              <a:t>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781299"/>
            <a:ext cx="10363826" cy="4215739"/>
          </a:xfrm>
        </p:spPr>
        <p:txBody>
          <a:bodyPr/>
          <a:lstStyle/>
          <a:p>
            <a:r>
              <a:rPr lang="en-US" dirty="0"/>
              <a:t>Cheating, plagiarism, and dishonesty will not be tolerated. In the event that a violation of this policy comes to the attention of the instructor, the incident will be reported to academichonesty@iit.edu. According to the campus </a:t>
            </a:r>
            <a:r>
              <a:rPr lang="en-US" i="1" dirty="0"/>
              <a:t>Code of Academic Honesty.</a:t>
            </a:r>
            <a:r>
              <a:rPr lang="en-US" dirty="0"/>
              <a:t> </a:t>
            </a:r>
          </a:p>
          <a:p>
            <a:r>
              <a:rPr lang="en-US" dirty="0"/>
              <a:t>Class specific: a first incident will result in a zero for the assignment, quiz or exam, and a second incident will result in failure for the course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2948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Americans with Disabilities Act (ADA) Policy Statement (please add to your syllabus)</a:t>
            </a:r>
            <a:br>
              <a:rPr lang="en-US" dirty="0"/>
            </a:br>
            <a:r>
              <a:rPr lang="en-US" dirty="0"/>
              <a:t>Reasonable accommodations will be made for students with documented disabilities. In order to receive accommodations, students must obtain a letter of accommodation from the Center for Disability Resources. The Center for Disability Resources (CDR) is located in 3424 S. State St., room 1C3-2 (on the first floor), telephone: </a:t>
            </a:r>
            <a:r>
              <a:rPr lang="en-US" dirty="0">
                <a:hlinkClick r:id="rId2"/>
              </a:rPr>
              <a:t>312.567.5744</a:t>
            </a:r>
            <a:r>
              <a:rPr lang="en-US" dirty="0"/>
              <a:t> or</a:t>
            </a:r>
            <a:r>
              <a:rPr lang="en-US" dirty="0">
                <a:hlinkClick r:id="rId3"/>
              </a:rPr>
              <a:t>disabilities@iit.edu</a:t>
            </a:r>
            <a:endParaRPr lang="en-US" cap="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8122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139031"/>
          </a:xfrm>
        </p:spPr>
        <p:txBody>
          <a:bodyPr/>
          <a:lstStyle/>
          <a:p>
            <a:r>
              <a:rPr lang="en-US" dirty="0"/>
              <a:t>Attendance and participation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757548"/>
            <a:ext cx="10363826" cy="4033651"/>
          </a:xfrm>
        </p:spPr>
        <p:txBody>
          <a:bodyPr>
            <a:normAutofit lnSpcReduction="10000"/>
          </a:bodyPr>
          <a:lstStyle/>
          <a:p>
            <a:r>
              <a:rPr lang="en-US" altLang="en-US" sz="2800" dirty="0"/>
              <a:t>Attendance</a:t>
            </a:r>
          </a:p>
          <a:p>
            <a:pPr lvl="1"/>
            <a:r>
              <a:rPr lang="en-US" altLang="en-US" sz="2400" dirty="0"/>
              <a:t>Not all that are covered in the lecture will be covered in the text book and vice versa</a:t>
            </a:r>
          </a:p>
          <a:p>
            <a:pPr lvl="1"/>
            <a:r>
              <a:rPr lang="en-US" altLang="en-US" sz="2400" dirty="0"/>
              <a:t>Opportunity to ask questions and allow me to know where you are, even if you do not ask questions.</a:t>
            </a:r>
          </a:p>
          <a:p>
            <a:r>
              <a:rPr lang="en-US" altLang="en-US" sz="2800" dirty="0"/>
              <a:t>Participation</a:t>
            </a:r>
          </a:p>
          <a:p>
            <a:pPr lvl="1"/>
            <a:r>
              <a:rPr lang="en-US" altLang="en-US" sz="2400" dirty="0"/>
              <a:t>Encourages participation. May give bonus credit on particularly insightful questions and answers</a:t>
            </a:r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5999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 of attendance (cs487)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17</a:t>
            </a:fld>
            <a:endParaRPr lang="en-US" dirty="0"/>
          </a:p>
        </p:txBody>
      </p:sp>
      <p:graphicFrame>
        <p:nvGraphicFramePr>
          <p:cNvPr id="5" name="Object 3"/>
          <p:cNvGraphicFramePr>
            <a:graphicFrameLocks noGrp="1" noChangeAspect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473777499"/>
              </p:ext>
            </p:extLst>
          </p:nvPr>
        </p:nvGraphicFramePr>
        <p:xfrm>
          <a:off x="451508" y="2339440"/>
          <a:ext cx="5848350" cy="2695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Chart" r:id="rId3" imgW="5848350" imgH="2695575" progId="Excel.Chart.8">
                  <p:embed/>
                </p:oleObj>
              </mc:Choice>
              <mc:Fallback>
                <p:oleObj name="Chart" r:id="rId3" imgW="5848350" imgH="2695575" progId="Excel.Chart.8">
                  <p:embed/>
                  <p:pic>
                    <p:nvPicPr>
                      <p:cNvPr id="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508" y="2339440"/>
                        <a:ext cx="5848350" cy="2695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7119335"/>
              </p:ext>
            </p:extLst>
          </p:nvPr>
        </p:nvGraphicFramePr>
        <p:xfrm>
          <a:off x="6299858" y="2339440"/>
          <a:ext cx="5242957" cy="26600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Chart" r:id="rId5" imgW="5238750" imgH="2676525" progId="Excel.Chart.8">
                  <p:embed/>
                </p:oleObj>
              </mc:Choice>
              <mc:Fallback>
                <p:oleObj name="Chart" r:id="rId5" imgW="5238750" imgH="2676525" progId="Excel.Chart.8">
                  <p:embed/>
                  <p:pic>
                    <p:nvPicPr>
                      <p:cNvPr id="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99858" y="2339440"/>
                        <a:ext cx="5242957" cy="26600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/>
          <p:nvPr/>
        </p:nvSpPr>
        <p:spPr>
          <a:xfrm>
            <a:off x="1493186" y="5132511"/>
            <a:ext cx="29592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en-US" dirty="0"/>
              <a:t>Spring 2008, average = 57.3</a:t>
            </a:r>
          </a:p>
        </p:txBody>
      </p:sp>
      <p:sp>
        <p:nvSpPr>
          <p:cNvPr id="8" name="Rectangle 7"/>
          <p:cNvSpPr/>
          <p:nvPr/>
        </p:nvSpPr>
        <p:spPr>
          <a:xfrm>
            <a:off x="7221436" y="5256727"/>
            <a:ext cx="26892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en-US" dirty="0"/>
              <a:t>Fall 2008, average = 74.7</a:t>
            </a:r>
          </a:p>
        </p:txBody>
      </p:sp>
    </p:spTree>
    <p:extLst>
      <p:ext uri="{BB962C8B-B14F-4D97-AF65-F5344CB8AC3E}">
        <p14:creationId xmlns:p14="http://schemas.microsoft.com/office/powerpoint/2010/main" val="36891027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Programming Assignment 0+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cap="none" dirty="0"/>
              <a:t>Download and install a virtualization platform (e.g. </a:t>
            </a:r>
            <a:r>
              <a:rPr lang="en-US" sz="2800" cap="none" dirty="0" err="1"/>
              <a:t>Vmware</a:t>
            </a:r>
            <a:r>
              <a:rPr lang="en-US" sz="2800" cap="none" dirty="0"/>
              <a:t>) so that it can support two different operating systems in your computer.</a:t>
            </a:r>
          </a:p>
          <a:p>
            <a:pPr lvl="1"/>
            <a:r>
              <a:rPr lang="en-US" sz="2600" cap="none" dirty="0"/>
              <a:t>Recommend: </a:t>
            </a:r>
            <a:r>
              <a:rPr lang="en-US" sz="2600" cap="none" dirty="0" err="1"/>
              <a:t>VirtualBox</a:t>
            </a:r>
            <a:r>
              <a:rPr lang="en-US" sz="2600" cap="none" dirty="0"/>
              <a:t> and (Vagrant (development environment))</a:t>
            </a:r>
          </a:p>
          <a:p>
            <a:pPr lvl="1"/>
            <a:r>
              <a:rPr lang="en-US" sz="2600" cap="none" dirty="0"/>
              <a:t>Run your first C program on xv6 (take a look at programs like </a:t>
            </a:r>
            <a:r>
              <a:rPr lang="en-US" sz="2600" cap="none" dirty="0" err="1"/>
              <a:t>cat.c</a:t>
            </a:r>
            <a:r>
              <a:rPr lang="en-US" sz="2600" cap="none" dirty="0"/>
              <a:t> and </a:t>
            </a:r>
            <a:r>
              <a:rPr lang="en-US" sz="2600" cap="none" dirty="0" err="1"/>
              <a:t>echo.c</a:t>
            </a:r>
            <a:r>
              <a:rPr lang="en-US" sz="2600" cap="none" dirty="0"/>
              <a:t> that come with xv6)</a:t>
            </a:r>
          </a:p>
          <a:p>
            <a:r>
              <a:rPr lang="en-US" sz="2800" cap="none" dirty="0"/>
              <a:t>Download and install xv6 on your computer.</a:t>
            </a:r>
          </a:p>
          <a:p>
            <a:r>
              <a:rPr lang="en-US" sz="2800" cap="none" dirty="0"/>
              <a:t>Get it done </a:t>
            </a:r>
            <a:r>
              <a:rPr lang="en-US" sz="2800" cap="none"/>
              <a:t>by 08/29.</a:t>
            </a:r>
            <a:endParaRPr lang="en-US" sz="2800" cap="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247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828800"/>
            <a:ext cx="10363826" cy="3962399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2800" cap="none" dirty="0">
                <a:latin typeface="Arial" panose="020B0604020202020204" pitchFamily="34" charset="0"/>
                <a:cs typeface="Arial" panose="020B0604020202020204" pitchFamily="34" charset="0"/>
              </a:rPr>
              <a:t>dmin</a:t>
            </a:r>
          </a:p>
          <a:p>
            <a:r>
              <a:rPr lang="en-US" sz="2800" cap="none" dirty="0">
                <a:latin typeface="Arial" panose="020B0604020202020204" pitchFamily="34" charset="0"/>
                <a:cs typeface="Arial" panose="020B0604020202020204" pitchFamily="34" charset="0"/>
              </a:rPr>
              <a:t>Who am I and what do I do?</a:t>
            </a:r>
          </a:p>
          <a:p>
            <a:r>
              <a:rPr lang="en-US" sz="2800" cap="none" dirty="0">
                <a:latin typeface="Arial" panose="020B0604020202020204" pitchFamily="34" charset="0"/>
                <a:cs typeface="Arial" panose="020B0604020202020204" pitchFamily="34" charset="0"/>
              </a:rPr>
              <a:t>What is computer organization and assembly language?</a:t>
            </a:r>
          </a:p>
          <a:p>
            <a:r>
              <a:rPr lang="en-US" sz="2800" cap="none" dirty="0">
                <a:latin typeface="Arial" panose="020B0604020202020204" pitchFamily="34" charset="0"/>
                <a:cs typeface="Arial" panose="020B0604020202020204" pitchFamily="34" charset="0"/>
              </a:rPr>
              <a:t>Why do I have to learn them? How will it affect me in the future?</a:t>
            </a:r>
          </a:p>
          <a:p>
            <a:r>
              <a:rPr lang="en-US" sz="2800" cap="none" dirty="0">
                <a:latin typeface="Arial" panose="020B0604020202020204" pitchFamily="34" charset="0"/>
                <a:cs typeface="Arial" panose="020B0604020202020204" pitchFamily="34" charset="0"/>
              </a:rPr>
              <a:t>Syllabus</a:t>
            </a:r>
          </a:p>
          <a:p>
            <a:r>
              <a:rPr lang="en-US" sz="2800" cap="none" dirty="0">
                <a:latin typeface="Arial" panose="020B0604020202020204" pitchFamily="34" charset="0"/>
                <a:cs typeface="Arial" panose="020B0604020202020204" pitchFamily="34" charset="0"/>
              </a:rPr>
              <a:t>Homework, quizzes, programming assignments, exams</a:t>
            </a:r>
          </a:p>
          <a:p>
            <a:r>
              <a:rPr lang="en-US" sz="2800" cap="none" dirty="0">
                <a:latin typeface="Arial" panose="020B0604020202020204" pitchFamily="34" charset="0"/>
                <a:cs typeface="Arial" panose="020B0604020202020204" pitchFamily="34" charset="0"/>
              </a:rPr>
              <a:t>Academic honesty</a:t>
            </a:r>
          </a:p>
          <a:p>
            <a:r>
              <a:rPr lang="en-US" sz="2800" cap="none" dirty="0">
                <a:latin typeface="Arial" panose="020B0604020202020204" pitchFamily="34" charset="0"/>
                <a:cs typeface="Arial" panose="020B0604020202020204" pitchFamily="34" charset="0"/>
              </a:rPr>
              <a:t>Attendance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381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984652"/>
          </a:xfrm>
        </p:spPr>
        <p:txBody>
          <a:bodyPr/>
          <a:lstStyle/>
          <a:p>
            <a:r>
              <a:rPr lang="en-US" dirty="0"/>
              <a:t>Faculty and 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840675"/>
            <a:ext cx="10363826" cy="4227615"/>
          </a:xfrm>
        </p:spPr>
        <p:txBody>
          <a:bodyPr>
            <a:normAutofit lnSpcReduction="10000"/>
          </a:bodyPr>
          <a:lstStyle/>
          <a:p>
            <a:r>
              <a:rPr lang="en-US" sz="2800" cap="none" dirty="0"/>
              <a:t>Faculty: Francis Leung</a:t>
            </a:r>
          </a:p>
          <a:p>
            <a:pPr lvl="1"/>
            <a:r>
              <a:rPr lang="en-US" sz="2600" cap="none" dirty="0"/>
              <a:t>Office: SB216D</a:t>
            </a:r>
          </a:p>
          <a:p>
            <a:pPr lvl="1"/>
            <a:r>
              <a:rPr lang="en-US" sz="2600" cap="none" dirty="0"/>
              <a:t>Office hours: MW: 4:30pm to 5:30pm</a:t>
            </a:r>
          </a:p>
          <a:p>
            <a:pPr lvl="1"/>
            <a:r>
              <a:rPr lang="en-US" sz="2600" cap="none" dirty="0"/>
              <a:t>Email: </a:t>
            </a:r>
            <a:r>
              <a:rPr lang="en-US" sz="2600" cap="none" dirty="0">
                <a:hlinkClick r:id="rId2"/>
              </a:rPr>
              <a:t>leung@iit.edu</a:t>
            </a:r>
            <a:endParaRPr lang="en-US" sz="2600" cap="none" dirty="0"/>
          </a:p>
          <a:p>
            <a:r>
              <a:rPr lang="en-US" sz="2800" cap="none" dirty="0"/>
              <a:t>TA</a:t>
            </a:r>
          </a:p>
          <a:p>
            <a:pPr lvl="1"/>
            <a:r>
              <a:rPr lang="en-US" sz="2600" cap="none" dirty="0"/>
              <a:t>Office:</a:t>
            </a:r>
          </a:p>
          <a:p>
            <a:pPr lvl="1"/>
            <a:r>
              <a:rPr lang="en-US" sz="2600" cap="none" dirty="0"/>
              <a:t>Office hours:</a:t>
            </a:r>
          </a:p>
          <a:p>
            <a:pPr lvl="1"/>
            <a:r>
              <a:rPr lang="en-US" sz="2600" cap="none" dirty="0"/>
              <a:t>Email: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173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245909"/>
          </a:xfrm>
        </p:spPr>
        <p:txBody>
          <a:bodyPr/>
          <a:lstStyle/>
          <a:p>
            <a:r>
              <a:rPr lang="en-US" dirty="0"/>
              <a:t>Text Book and Prerequisites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864426"/>
            <a:ext cx="10363826" cy="4750130"/>
          </a:xfrm>
        </p:spPr>
        <p:txBody>
          <a:bodyPr>
            <a:normAutofit lnSpcReduction="10000"/>
          </a:bodyPr>
          <a:lstStyle/>
          <a:p>
            <a:r>
              <a:rPr lang="en-US" sz="2800" cap="none" dirty="0"/>
              <a:t>Text Books</a:t>
            </a:r>
          </a:p>
          <a:p>
            <a:pPr lvl="1"/>
            <a:r>
              <a:rPr lang="en-US" sz="2600" cap="none" dirty="0"/>
              <a:t>Main: Computer Organization and Design, 5</a:t>
            </a:r>
            <a:r>
              <a:rPr lang="en-US" sz="2600" cap="none" baseline="30000" dirty="0"/>
              <a:t>th</a:t>
            </a:r>
            <a:r>
              <a:rPr lang="en-US" sz="2600" cap="none" dirty="0"/>
              <a:t> edition, 2014</a:t>
            </a:r>
          </a:p>
          <a:p>
            <a:pPr marL="914400" lvl="2" indent="0">
              <a:buNone/>
            </a:pPr>
            <a:r>
              <a:rPr lang="en-US" sz="2400" cap="none" dirty="0"/>
              <a:t>Patterson and Hennessy</a:t>
            </a:r>
          </a:p>
          <a:p>
            <a:pPr lvl="1"/>
            <a:r>
              <a:rPr lang="en-US" sz="2600" cap="none" dirty="0"/>
              <a:t>Recommended: Introduction to Computing Systems: From Bits &amp; Gates to C &amp; Beyond, 2</a:t>
            </a:r>
            <a:r>
              <a:rPr lang="en-US" sz="2600" cap="none" baseline="30000" dirty="0"/>
              <a:t>nd</a:t>
            </a:r>
            <a:r>
              <a:rPr lang="en-US" sz="2600" cap="none" dirty="0"/>
              <a:t> edition (3</a:t>
            </a:r>
            <a:r>
              <a:rPr lang="en-US" sz="2600" cap="none" baseline="30000" dirty="0"/>
              <a:t>rd</a:t>
            </a:r>
            <a:r>
              <a:rPr lang="en-US" sz="2600" cap="none" dirty="0"/>
              <a:t> edition coming)</a:t>
            </a:r>
          </a:p>
          <a:p>
            <a:pPr marL="914400" lvl="2" indent="0">
              <a:buNone/>
            </a:pPr>
            <a:r>
              <a:rPr lang="en-US" sz="2400" cap="none" dirty="0" err="1"/>
              <a:t>Patt</a:t>
            </a:r>
            <a:r>
              <a:rPr lang="en-US" sz="2400" cap="none" dirty="0"/>
              <a:t> and Patel</a:t>
            </a:r>
          </a:p>
          <a:p>
            <a:r>
              <a:rPr lang="en-US" sz="2800" cap="none" dirty="0"/>
              <a:t>Prerequisites;</a:t>
            </a:r>
          </a:p>
          <a:p>
            <a:pPr lvl="1"/>
            <a:r>
              <a:rPr lang="en-US" sz="2600" cap="none" dirty="0"/>
              <a:t>CS116, or</a:t>
            </a:r>
          </a:p>
          <a:p>
            <a:pPr lvl="1"/>
            <a:r>
              <a:rPr lang="en-US" sz="2600" cap="none" dirty="0"/>
              <a:t>CS201</a:t>
            </a:r>
          </a:p>
          <a:p>
            <a:pPr marL="457200" lvl="1" indent="0">
              <a:buNone/>
            </a:pPr>
            <a:endParaRPr lang="en-US" sz="2600" cap="none" dirty="0"/>
          </a:p>
          <a:p>
            <a:pPr lvl="1"/>
            <a:endParaRPr lang="en-US" sz="2600" cap="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713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37B59-39A1-4390-A067-2E0E52D61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4032" y="417235"/>
            <a:ext cx="10364451" cy="1083762"/>
          </a:xfrm>
        </p:spPr>
        <p:txBody>
          <a:bodyPr/>
          <a:lstStyle/>
          <a:p>
            <a:r>
              <a:rPr lang="en-US" dirty="0"/>
              <a:t>W</a:t>
            </a:r>
            <a:r>
              <a:rPr lang="en-US" cap="none" dirty="0"/>
              <a:t>ho am I and what do I do?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04CF80-8087-4DC8-8239-5DC1345C41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500998"/>
            <a:ext cx="10363826" cy="4747402"/>
          </a:xfrm>
        </p:spPr>
        <p:txBody>
          <a:bodyPr>
            <a:normAutofit/>
          </a:bodyPr>
          <a:lstStyle/>
          <a:p>
            <a:r>
              <a:rPr lang="en-US" sz="2400" dirty="0"/>
              <a:t>E</a:t>
            </a:r>
            <a:r>
              <a:rPr lang="en-US" sz="2400" cap="none" dirty="0"/>
              <a:t>ducation: PhD, Computer Science, UC Berkeley</a:t>
            </a:r>
          </a:p>
          <a:p>
            <a:r>
              <a:rPr lang="en-US" sz="2400" cap="none" dirty="0"/>
              <a:t>Experience:</a:t>
            </a:r>
          </a:p>
          <a:p>
            <a:pPr lvl="1"/>
            <a:r>
              <a:rPr lang="en-US" sz="2200" cap="none" dirty="0"/>
              <a:t>&gt; 20 years in the industry: Bell Labs, Motorola, and a start up</a:t>
            </a:r>
          </a:p>
          <a:p>
            <a:pPr lvl="1"/>
            <a:r>
              <a:rPr lang="en-US" sz="2200" cap="none" dirty="0"/>
              <a:t>&gt; 10 years teaching and doing research</a:t>
            </a:r>
          </a:p>
          <a:p>
            <a:r>
              <a:rPr lang="en-US" sz="2400" cap="none" dirty="0"/>
              <a:t>Research Areas</a:t>
            </a:r>
          </a:p>
          <a:p>
            <a:pPr lvl="1"/>
            <a:r>
              <a:rPr lang="en-US" sz="2200" cap="none" dirty="0"/>
              <a:t>Distributed systems and protocols</a:t>
            </a:r>
          </a:p>
          <a:p>
            <a:pPr lvl="1"/>
            <a:r>
              <a:rPr lang="en-US" sz="2200" cap="none" dirty="0"/>
              <a:t>Current focus (software engineering):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000" dirty="0"/>
              <a:t>C</a:t>
            </a:r>
            <a:r>
              <a:rPr lang="en-US" sz="2000" cap="none" dirty="0"/>
              <a:t>an we add new features without changing code?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000" cap="none" dirty="0"/>
              <a:t>Can we verify software by proving assertions?</a:t>
            </a: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0C1D21-7A2E-4F0B-A966-FB22F3265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602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139031"/>
          </a:xfrm>
        </p:spPr>
        <p:txBody>
          <a:bodyPr/>
          <a:lstStyle/>
          <a:p>
            <a:r>
              <a:rPr lang="en-US" dirty="0"/>
              <a:t>Grading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840676"/>
            <a:ext cx="10363826" cy="395052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Labs and homework 35%</a:t>
            </a:r>
          </a:p>
          <a:p>
            <a:pPr lvl="1"/>
            <a:r>
              <a:rPr lang="en-US" dirty="0"/>
              <a:t>6 to 7 labs</a:t>
            </a:r>
          </a:p>
          <a:p>
            <a:r>
              <a:rPr lang="en-US" dirty="0"/>
              <a:t>Quizzes (4 to 5, total 5%)</a:t>
            </a:r>
          </a:p>
          <a:p>
            <a:pPr lvl="1"/>
            <a:r>
              <a:rPr lang="en-US" dirty="0"/>
              <a:t>Some are impromptu</a:t>
            </a:r>
          </a:p>
          <a:p>
            <a:pPr lvl="1"/>
            <a:r>
              <a:rPr lang="en-US" dirty="0"/>
              <a:t>Use blue books</a:t>
            </a:r>
          </a:p>
          <a:p>
            <a:r>
              <a:rPr lang="en-US" dirty="0"/>
              <a:t>Midterm (25%)</a:t>
            </a:r>
          </a:p>
          <a:p>
            <a:r>
              <a:rPr lang="en-US"/>
              <a:t>Final (35%)</a:t>
            </a:r>
            <a:endParaRPr lang="en-US" dirty="0"/>
          </a:p>
          <a:p>
            <a:pPr lvl="1"/>
            <a:r>
              <a:rPr lang="en-US" dirty="0"/>
              <a:t>50 points or more to get a B grade or above</a:t>
            </a:r>
          </a:p>
          <a:p>
            <a:r>
              <a:rPr lang="en-US" dirty="0"/>
              <a:t>Exams and quizzes will cover textbook, programming homework and lecture topics</a:t>
            </a:r>
          </a:p>
          <a:p>
            <a:r>
              <a:rPr lang="en-US" dirty="0"/>
              <a:t>Bonus credits to good questions and answers in the classroom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730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oter Placeholder 3">
            <a:extLst>
              <a:ext uri="{FF2B5EF4-FFF2-40B4-BE49-F238E27FC236}">
                <a16:creationId xmlns:a16="http://schemas.microsoft.com/office/drawing/2014/main" id="{8AC7F173-9582-48AE-A203-CABA91314EE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/>
              <a:t>Chapter 1 — Computer Abstractions and Technology — </a:t>
            </a:r>
            <a:fld id="{B70ACB5E-489E-4C04-A736-431EE011A8E4}" type="slidenum">
              <a:rPr lang="en-AU" altLang="en-US"/>
              <a:pPr/>
              <a:t>7</a:t>
            </a:fld>
            <a:endParaRPr lang="en-AU" altLang="en-US"/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BF05663A-8BBA-4124-A2BA-CB23FC24DE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 dirty="0"/>
              <a:t>What is this course about?</a:t>
            </a:r>
          </a:p>
        </p:txBody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E826D450-1523-4E28-BB8E-5E1A656609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How programs are translated into the machine language</a:t>
            </a:r>
          </a:p>
          <a:p>
            <a:pPr lvl="1" eaLnBrk="1" hangingPunct="1"/>
            <a:r>
              <a:rPr lang="en-AU" altLang="en-US"/>
              <a:t>And how the hardware executes them</a:t>
            </a:r>
          </a:p>
          <a:p>
            <a:pPr eaLnBrk="1" hangingPunct="1"/>
            <a:r>
              <a:rPr lang="en-AU" altLang="en-US"/>
              <a:t>The hardware/software interface</a:t>
            </a:r>
          </a:p>
          <a:p>
            <a:pPr eaLnBrk="1" hangingPunct="1"/>
            <a:r>
              <a:rPr lang="en-AU" altLang="en-US"/>
              <a:t>What determines program performance</a:t>
            </a:r>
          </a:p>
          <a:p>
            <a:pPr lvl="1" eaLnBrk="1" hangingPunct="1"/>
            <a:r>
              <a:rPr lang="en-AU" altLang="en-US"/>
              <a:t>And how it can be improved</a:t>
            </a:r>
          </a:p>
          <a:p>
            <a:pPr eaLnBrk="1" hangingPunct="1"/>
            <a:r>
              <a:rPr lang="en-AU" altLang="en-US"/>
              <a:t>How hardware designers improve performance</a:t>
            </a:r>
          </a:p>
          <a:p>
            <a:pPr eaLnBrk="1" hangingPunct="1"/>
            <a:r>
              <a:rPr lang="en-AU" altLang="en-US"/>
              <a:t>What is parallel processing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want to learn computer organization and assembly language processing?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8092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174657"/>
          </a:xfrm>
        </p:spPr>
        <p:txBody>
          <a:bodyPr/>
          <a:lstStyle/>
          <a:p>
            <a:r>
              <a:rPr lang="en-US" dirty="0"/>
              <a:t>Syllabus and calendar (subject to Change)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793174"/>
            <a:ext cx="10363826" cy="4595751"/>
          </a:xfrm>
        </p:spPr>
        <p:txBody>
          <a:bodyPr>
            <a:normAutofit fontScale="55000" lnSpcReduction="20000"/>
          </a:bodyPr>
          <a:lstStyle/>
          <a:p>
            <a:r>
              <a:rPr lang="en-US" sz="2800" dirty="0"/>
              <a:t>08/19 </a:t>
            </a:r>
            <a:r>
              <a:rPr lang="en-US" sz="2800" cap="none" dirty="0"/>
              <a:t>to 09/11</a:t>
            </a:r>
            <a:endParaRPr lang="en-US" sz="2600" dirty="0"/>
          </a:p>
          <a:p>
            <a:pPr lvl="1"/>
            <a:r>
              <a:rPr lang="en-US" sz="2600" cap="none" dirty="0"/>
              <a:t>Introduction</a:t>
            </a:r>
          </a:p>
          <a:p>
            <a:pPr lvl="1"/>
            <a:r>
              <a:rPr lang="en-US" sz="2600" cap="none" dirty="0"/>
              <a:t>Performance</a:t>
            </a:r>
          </a:p>
          <a:p>
            <a:r>
              <a:rPr lang="en-US" sz="2800" cap="none" dirty="0"/>
              <a:t>09/16 to 10/09</a:t>
            </a:r>
          </a:p>
          <a:p>
            <a:pPr lvl="1"/>
            <a:r>
              <a:rPr lang="en-US" sz="2600" cap="none" dirty="0"/>
              <a:t>Instruction set architecture</a:t>
            </a:r>
          </a:p>
          <a:p>
            <a:pPr lvl="1"/>
            <a:r>
              <a:rPr lang="en-US" sz="2600" cap="none" dirty="0" err="1"/>
              <a:t>Arithmatic</a:t>
            </a:r>
            <a:r>
              <a:rPr lang="en-US" sz="2600" cap="none" dirty="0"/>
              <a:t> operations</a:t>
            </a:r>
          </a:p>
          <a:p>
            <a:r>
              <a:rPr lang="en-US" sz="2800" cap="none" dirty="0"/>
              <a:t>10/14 or 10/16</a:t>
            </a:r>
          </a:p>
          <a:p>
            <a:pPr lvl="1"/>
            <a:r>
              <a:rPr lang="en-US" sz="2600" cap="none" dirty="0"/>
              <a:t>Midterm</a:t>
            </a:r>
          </a:p>
          <a:p>
            <a:r>
              <a:rPr lang="en-US" sz="2800" cap="none" dirty="0"/>
              <a:t>10/21 to 11/13</a:t>
            </a:r>
          </a:p>
          <a:p>
            <a:pPr lvl="1"/>
            <a:r>
              <a:rPr lang="en-US" sz="2600" cap="none" dirty="0"/>
              <a:t>The processor</a:t>
            </a:r>
          </a:p>
          <a:p>
            <a:r>
              <a:rPr lang="en-US" sz="2800" cap="none" dirty="0"/>
              <a:t>11/18 to 11/27</a:t>
            </a:r>
          </a:p>
          <a:p>
            <a:pPr lvl="1"/>
            <a:r>
              <a:rPr lang="en-US" sz="2600" cap="none" dirty="0"/>
              <a:t>The memory hierarchy</a:t>
            </a:r>
          </a:p>
          <a:p>
            <a:pPr lvl="1"/>
            <a:r>
              <a:rPr lang="en-US" sz="2600" cap="none" dirty="0"/>
              <a:t>Parallel processors</a:t>
            </a:r>
          </a:p>
          <a:p>
            <a:r>
              <a:rPr lang="en-US" sz="2800" cap="none" dirty="0"/>
              <a:t>12/02 Finals Week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65932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14630</TotalTime>
  <Words>1060</Words>
  <Application>Microsoft Office PowerPoint</Application>
  <PresentationFormat>Widescreen</PresentationFormat>
  <Paragraphs>139</Paragraphs>
  <Slides>18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Tahoma</vt:lpstr>
      <vt:lpstr>Times New Roman</vt:lpstr>
      <vt:lpstr>Tw Cen MT</vt:lpstr>
      <vt:lpstr>Droplet</vt:lpstr>
      <vt:lpstr>Chart</vt:lpstr>
      <vt:lpstr>CS350 Computer Organization and assembly language processing</vt:lpstr>
      <vt:lpstr>Outline</vt:lpstr>
      <vt:lpstr>Faculty and TA</vt:lpstr>
      <vt:lpstr>Text Book and Prerequisites</vt:lpstr>
      <vt:lpstr>Who am I and what do I do?</vt:lpstr>
      <vt:lpstr>Grading</vt:lpstr>
      <vt:lpstr>What is this course about?</vt:lpstr>
      <vt:lpstr>Why do we want to learn computer organization and assembly language processing?</vt:lpstr>
      <vt:lpstr>Syllabus and calendar (subject to Change)</vt:lpstr>
      <vt:lpstr>Policies</vt:lpstr>
      <vt:lpstr>CS350 Late submission policy</vt:lpstr>
      <vt:lpstr>College of Science Academic Integrity Policy</vt:lpstr>
      <vt:lpstr>(cont.)</vt:lpstr>
      <vt:lpstr>(cont.)</vt:lpstr>
      <vt:lpstr>ADA</vt:lpstr>
      <vt:lpstr>Attendance and participation</vt:lpstr>
      <vt:lpstr>Effect of attendance (cs487)</vt:lpstr>
      <vt:lpstr>Programming Assignment 0+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CS450 Operating systems</dc:title>
  <dc:creator>Francis Leung</dc:creator>
  <cp:lastModifiedBy>Francis Leung</cp:lastModifiedBy>
  <cp:revision>44</cp:revision>
  <dcterms:created xsi:type="dcterms:W3CDTF">2016-08-18T19:05:41Z</dcterms:created>
  <dcterms:modified xsi:type="dcterms:W3CDTF">2019-08-18T17:29:13Z</dcterms:modified>
</cp:coreProperties>
</file>