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55"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AE1A-D27A-43FF-B99D-5C7D94BAE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06261-F93A-429D-A655-51D55D243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61FDE2-F11F-488B-823D-C6892423ECC9}"/>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5" name="Footer Placeholder 4">
            <a:extLst>
              <a:ext uri="{FF2B5EF4-FFF2-40B4-BE49-F238E27FC236}">
                <a16:creationId xmlns:a16="http://schemas.microsoft.com/office/drawing/2014/main" id="{D6695CE5-F081-42B7-9634-E14C233B3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84E11-26E2-4D9E-B26E-B7E40587B1ED}"/>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3133555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F8E5-5AFE-4088-92AD-1F89142DC7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F4580-DC98-4769-BF0C-D85395606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A381A-0C16-4582-8859-A77BD702B58E}"/>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5" name="Footer Placeholder 4">
            <a:extLst>
              <a:ext uri="{FF2B5EF4-FFF2-40B4-BE49-F238E27FC236}">
                <a16:creationId xmlns:a16="http://schemas.microsoft.com/office/drawing/2014/main" id="{0D75BBDC-2C46-4EC9-BCD1-30640018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908F6-8CFF-45DA-B887-7D2EF60AE3CA}"/>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252193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F3690-18E4-471C-9F74-6FC6666C2C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8D23B8-D4E7-4299-8C5D-FEBA0336D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6C885-E007-4BB5-B856-13FF4D797BB2}"/>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5" name="Footer Placeholder 4">
            <a:extLst>
              <a:ext uri="{FF2B5EF4-FFF2-40B4-BE49-F238E27FC236}">
                <a16:creationId xmlns:a16="http://schemas.microsoft.com/office/drawing/2014/main" id="{18B0E630-73EC-45E0-A21F-AC6E6B74A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6453E-1036-4168-A8FF-0504AC37EAE3}"/>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141075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EEEB-DFE5-4093-9529-951372A7D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9941F-DA7D-4892-8B02-8C89AF5BBE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538FE-F8FA-4D86-B661-D5C52EE8CE94}"/>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5" name="Footer Placeholder 4">
            <a:extLst>
              <a:ext uri="{FF2B5EF4-FFF2-40B4-BE49-F238E27FC236}">
                <a16:creationId xmlns:a16="http://schemas.microsoft.com/office/drawing/2014/main" id="{C1C07412-E656-4AF9-8C3F-60CD0734E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C12F2-79C9-4F79-999D-6D1B86865C50}"/>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6092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B555-DD90-4449-A286-C7BA8CF4EC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15FF53-2E05-47D7-994A-ADF28957C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5693CC-B576-41DE-B3A5-34A76E9B2975}"/>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5" name="Footer Placeholder 4">
            <a:extLst>
              <a:ext uri="{FF2B5EF4-FFF2-40B4-BE49-F238E27FC236}">
                <a16:creationId xmlns:a16="http://schemas.microsoft.com/office/drawing/2014/main" id="{4E2C0212-BB1A-40AB-A83E-5ED41CCDF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99EBE-1272-408B-8FE1-D389EE463713}"/>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419275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9C05-93A7-4D67-94B1-82E450507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9C415-2173-410F-86EB-91FC3CBC6F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CF424-3B43-4698-95F1-3267D4693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0CC4CB-7D12-473D-803E-0594DA4FA5CF}"/>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6" name="Footer Placeholder 5">
            <a:extLst>
              <a:ext uri="{FF2B5EF4-FFF2-40B4-BE49-F238E27FC236}">
                <a16:creationId xmlns:a16="http://schemas.microsoft.com/office/drawing/2014/main" id="{2C5F7344-4729-43CE-9476-4BAC29288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9492B-51D2-4E80-AAD7-C1292FFB1182}"/>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1307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977E-962C-48FE-8B31-E913607DD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FFEAB9-DE8A-4A3D-9EA3-3D0E61C76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79FE16-443C-4D86-B149-76FBDE27C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A15BC9-E42F-4B4C-BAF0-D01775737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949ABA-0A90-4F0B-9930-D9035497EC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AB3324-4635-4466-A12E-F484A9CAE1E0}"/>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8" name="Footer Placeholder 7">
            <a:extLst>
              <a:ext uri="{FF2B5EF4-FFF2-40B4-BE49-F238E27FC236}">
                <a16:creationId xmlns:a16="http://schemas.microsoft.com/office/drawing/2014/main" id="{2DA1B5A7-82F0-4992-9223-A997E91CC5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951A60-7E63-4AF7-8FF7-510A1217DDF2}"/>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346916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9DC2-ADD2-4D82-9B54-97B4C37A04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720BBF-FBA8-41B0-B84B-BCE5DD515D50}"/>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4" name="Footer Placeholder 3">
            <a:extLst>
              <a:ext uri="{FF2B5EF4-FFF2-40B4-BE49-F238E27FC236}">
                <a16:creationId xmlns:a16="http://schemas.microsoft.com/office/drawing/2014/main" id="{8A4E6435-BB8E-4876-A5D2-69D87F7313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8AA92-D74E-4334-95AF-3CC9A5617F77}"/>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3212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542382-75A8-483F-BF67-06C1F30FAC4D}"/>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3" name="Footer Placeholder 2">
            <a:extLst>
              <a:ext uri="{FF2B5EF4-FFF2-40B4-BE49-F238E27FC236}">
                <a16:creationId xmlns:a16="http://schemas.microsoft.com/office/drawing/2014/main" id="{EE295157-192D-4D5B-B25C-CA4C87DC2F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D35065-05B0-4090-97D5-AD0689A76FE9}"/>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417071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607D-54F9-467B-A859-6A9B7F1F4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33BFF5-2F78-4C2A-98C0-D04CDCA2D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862BF7-BA56-4EEA-AE36-C6ECA4672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44BABB-58A7-490C-822B-1539DBBF81DA}"/>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6" name="Footer Placeholder 5">
            <a:extLst>
              <a:ext uri="{FF2B5EF4-FFF2-40B4-BE49-F238E27FC236}">
                <a16:creationId xmlns:a16="http://schemas.microsoft.com/office/drawing/2014/main" id="{0D832FD8-5F2A-4ED7-BD31-E024395C7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426C9-68AD-4EA1-9609-52DE67C636A1}"/>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145498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D39C-DE56-40E8-8AA8-282ECC921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0428CF-2F8D-4DC7-9ECC-D163FB83B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4269FC-733A-4C7F-A406-D3F1D9C56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EE740-B54B-46FD-8174-7E9BF63B495E}"/>
              </a:ext>
            </a:extLst>
          </p:cNvPr>
          <p:cNvSpPr>
            <a:spLocks noGrp="1"/>
          </p:cNvSpPr>
          <p:nvPr>
            <p:ph type="dt" sz="half" idx="10"/>
          </p:nvPr>
        </p:nvSpPr>
        <p:spPr/>
        <p:txBody>
          <a:bodyPr/>
          <a:lstStyle/>
          <a:p>
            <a:fld id="{5ABA7DC1-CC45-4F89-A613-F1AD22F6DABA}" type="datetimeFigureOut">
              <a:rPr lang="en-US" smtClean="0"/>
              <a:t>3/23/2020</a:t>
            </a:fld>
            <a:endParaRPr lang="en-US"/>
          </a:p>
        </p:txBody>
      </p:sp>
      <p:sp>
        <p:nvSpPr>
          <p:cNvPr id="6" name="Footer Placeholder 5">
            <a:extLst>
              <a:ext uri="{FF2B5EF4-FFF2-40B4-BE49-F238E27FC236}">
                <a16:creationId xmlns:a16="http://schemas.microsoft.com/office/drawing/2014/main" id="{977BD2FB-4D87-4AE5-8653-608BB4D48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4AD9E-5E23-40AD-94AD-F88750CDA073}"/>
              </a:ext>
            </a:extLst>
          </p:cNvPr>
          <p:cNvSpPr>
            <a:spLocks noGrp="1"/>
          </p:cNvSpPr>
          <p:nvPr>
            <p:ph type="sldNum" sz="quarter" idx="12"/>
          </p:nvPr>
        </p:nvSpPr>
        <p:spPr/>
        <p:txBody>
          <a:bodyPr/>
          <a:lstStyle/>
          <a:p>
            <a:fld id="{732FC41E-EEF8-4F5A-9275-366F1AD44224}" type="slidenum">
              <a:rPr lang="en-US" smtClean="0"/>
              <a:t>‹#›</a:t>
            </a:fld>
            <a:endParaRPr lang="en-US"/>
          </a:p>
        </p:txBody>
      </p:sp>
    </p:spTree>
    <p:extLst>
      <p:ext uri="{BB962C8B-B14F-4D97-AF65-F5344CB8AC3E}">
        <p14:creationId xmlns:p14="http://schemas.microsoft.com/office/powerpoint/2010/main" val="203796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B8477-BBEA-4664-93CA-64CEF7910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22AEC3-B539-410C-AFA2-85658FF6F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7CA25-D9ED-4548-A18E-DC9F330F4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A7DC1-CC45-4F89-A613-F1AD22F6DABA}" type="datetimeFigureOut">
              <a:rPr lang="en-US" smtClean="0"/>
              <a:t>3/23/2020</a:t>
            </a:fld>
            <a:endParaRPr lang="en-US"/>
          </a:p>
        </p:txBody>
      </p:sp>
      <p:sp>
        <p:nvSpPr>
          <p:cNvPr id="5" name="Footer Placeholder 4">
            <a:extLst>
              <a:ext uri="{FF2B5EF4-FFF2-40B4-BE49-F238E27FC236}">
                <a16:creationId xmlns:a16="http://schemas.microsoft.com/office/drawing/2014/main" id="{789135C7-F00F-40AE-B5AA-308AA78FD9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7FFAD6-3BEE-4232-AB52-84019515F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FC41E-EEF8-4F5A-9275-366F1AD44224}" type="slidenum">
              <a:rPr lang="en-US" smtClean="0"/>
              <a:t>‹#›</a:t>
            </a:fld>
            <a:endParaRPr lang="en-US"/>
          </a:p>
        </p:txBody>
      </p:sp>
    </p:spTree>
    <p:extLst>
      <p:ext uri="{BB962C8B-B14F-4D97-AF65-F5344CB8AC3E}">
        <p14:creationId xmlns:p14="http://schemas.microsoft.com/office/powerpoint/2010/main" val="3754195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6D9A-1F67-44F1-9A81-2793810AA724}"/>
              </a:ext>
            </a:extLst>
          </p:cNvPr>
          <p:cNvSpPr>
            <a:spLocks noGrp="1"/>
          </p:cNvSpPr>
          <p:nvPr>
            <p:ph type="ctrTitle"/>
          </p:nvPr>
        </p:nvSpPr>
        <p:spPr/>
        <p:txBody>
          <a:bodyPr/>
          <a:lstStyle/>
          <a:p>
            <a:r>
              <a:rPr lang="en-US" dirty="0"/>
              <a:t>HW 4</a:t>
            </a:r>
          </a:p>
        </p:txBody>
      </p:sp>
      <p:sp>
        <p:nvSpPr>
          <p:cNvPr id="3" name="Subtitle 2">
            <a:extLst>
              <a:ext uri="{FF2B5EF4-FFF2-40B4-BE49-F238E27FC236}">
                <a16:creationId xmlns:a16="http://schemas.microsoft.com/office/drawing/2014/main" id="{994284E1-402F-486A-B085-B73AFF739C65}"/>
              </a:ext>
            </a:extLst>
          </p:cNvPr>
          <p:cNvSpPr>
            <a:spLocks noGrp="1"/>
          </p:cNvSpPr>
          <p:nvPr>
            <p:ph type="subTitle" idx="1"/>
          </p:nvPr>
        </p:nvSpPr>
        <p:spPr/>
        <p:txBody>
          <a:bodyPr/>
          <a:lstStyle/>
          <a:p>
            <a:r>
              <a:rPr lang="en-US" dirty="0"/>
              <a:t>Mark Gameng, Seat 23, mgameng1@hawk.iit.edu</a:t>
            </a:r>
          </a:p>
        </p:txBody>
      </p:sp>
    </p:spTree>
    <p:extLst>
      <p:ext uri="{BB962C8B-B14F-4D97-AF65-F5344CB8AC3E}">
        <p14:creationId xmlns:p14="http://schemas.microsoft.com/office/powerpoint/2010/main" val="279399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84F1-71A3-4321-868E-9393B3A2A780}"/>
              </a:ext>
            </a:extLst>
          </p:cNvPr>
          <p:cNvSpPr>
            <a:spLocks noGrp="1"/>
          </p:cNvSpPr>
          <p:nvPr>
            <p:ph type="title"/>
          </p:nvPr>
        </p:nvSpPr>
        <p:spPr/>
        <p:txBody>
          <a:bodyPr/>
          <a:lstStyle/>
          <a:p>
            <a:r>
              <a:rPr lang="en-US" dirty="0"/>
              <a:t>Counting Sort</a:t>
            </a:r>
          </a:p>
        </p:txBody>
      </p:sp>
      <p:sp>
        <p:nvSpPr>
          <p:cNvPr id="3" name="Content Placeholder 2">
            <a:extLst>
              <a:ext uri="{FF2B5EF4-FFF2-40B4-BE49-F238E27FC236}">
                <a16:creationId xmlns:a16="http://schemas.microsoft.com/office/drawing/2014/main" id="{ECD42BE8-8CF1-4B76-82A2-688B31F30BBC}"/>
              </a:ext>
            </a:extLst>
          </p:cNvPr>
          <p:cNvSpPr>
            <a:spLocks noGrp="1"/>
          </p:cNvSpPr>
          <p:nvPr>
            <p:ph idx="1"/>
          </p:nvPr>
        </p:nvSpPr>
        <p:spPr/>
        <p:txBody>
          <a:bodyPr>
            <a:normAutofit fontScale="92500" lnSpcReduction="10000"/>
          </a:bodyPr>
          <a:lstStyle/>
          <a:p>
            <a:r>
              <a:rPr lang="en-US" dirty="0"/>
              <a:t>Essentially counting sort takes in values to be sorted and count the occurrences in an auxiliary array with the index corresponding to the actual value. The size of the auxiliary depends on the range, or highest value of the array.</a:t>
            </a:r>
          </a:p>
          <a:p>
            <a:r>
              <a:rPr lang="en-US" dirty="0"/>
              <a:t>For it to do that, it iterates through the array, (n), and fills up the auxiliary array with the number of occurrences of the values</a:t>
            </a:r>
          </a:p>
          <a:p>
            <a:r>
              <a:rPr lang="en-US" dirty="0"/>
              <a:t>Then, it loops through the auxiliary array, (range), and updates the array, essentially sorting it, using the count and the index of the auxiliary array.</a:t>
            </a:r>
          </a:p>
          <a:p>
            <a:r>
              <a:rPr lang="en-US" dirty="0"/>
              <a:t>Thus, the time complexity is just O(n + range), with range being the range of the values in the array. For example, if the values are just from 1 – 100, the range/size of the auxiliary array is just 100.</a:t>
            </a:r>
          </a:p>
        </p:txBody>
      </p:sp>
    </p:spTree>
    <p:extLst>
      <p:ext uri="{BB962C8B-B14F-4D97-AF65-F5344CB8AC3E}">
        <p14:creationId xmlns:p14="http://schemas.microsoft.com/office/powerpoint/2010/main" val="6806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9B38-38EF-459C-979D-264DF507360A}"/>
              </a:ext>
            </a:extLst>
          </p:cNvPr>
          <p:cNvSpPr>
            <a:spLocks noGrp="1"/>
          </p:cNvSpPr>
          <p:nvPr>
            <p:ph type="title"/>
          </p:nvPr>
        </p:nvSpPr>
        <p:spPr/>
        <p:txBody>
          <a:bodyPr/>
          <a:lstStyle/>
          <a:p>
            <a:r>
              <a:rPr lang="en-US" dirty="0"/>
              <a:t>Counting Sort cont.</a:t>
            </a:r>
          </a:p>
        </p:txBody>
      </p:sp>
      <p:sp>
        <p:nvSpPr>
          <p:cNvPr id="3" name="Content Placeholder 2">
            <a:extLst>
              <a:ext uri="{FF2B5EF4-FFF2-40B4-BE49-F238E27FC236}">
                <a16:creationId xmlns:a16="http://schemas.microsoft.com/office/drawing/2014/main" id="{64D314A3-B839-442E-AC05-FA3550CF692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283E84F-F846-451C-AC49-09FD79C24C05}"/>
              </a:ext>
            </a:extLst>
          </p:cNvPr>
          <p:cNvPicPr>
            <a:picLocks noChangeAspect="1"/>
          </p:cNvPicPr>
          <p:nvPr/>
        </p:nvPicPr>
        <p:blipFill>
          <a:blip r:embed="rId2"/>
          <a:stretch>
            <a:fillRect/>
          </a:stretch>
        </p:blipFill>
        <p:spPr>
          <a:xfrm>
            <a:off x="187490" y="2262188"/>
            <a:ext cx="5476592" cy="3124199"/>
          </a:xfrm>
          <a:prstGeom prst="rect">
            <a:avLst/>
          </a:prstGeom>
        </p:spPr>
      </p:pic>
      <p:pic>
        <p:nvPicPr>
          <p:cNvPr id="5" name="Picture 4">
            <a:extLst>
              <a:ext uri="{FF2B5EF4-FFF2-40B4-BE49-F238E27FC236}">
                <a16:creationId xmlns:a16="http://schemas.microsoft.com/office/drawing/2014/main" id="{58C43765-5C57-4B65-B757-4CB45C8452B2}"/>
              </a:ext>
            </a:extLst>
          </p:cNvPr>
          <p:cNvPicPr>
            <a:picLocks noChangeAspect="1"/>
          </p:cNvPicPr>
          <p:nvPr/>
        </p:nvPicPr>
        <p:blipFill>
          <a:blip r:embed="rId3"/>
          <a:stretch>
            <a:fillRect/>
          </a:stretch>
        </p:blipFill>
        <p:spPr>
          <a:xfrm>
            <a:off x="5702182" y="2143125"/>
            <a:ext cx="6113019" cy="3524250"/>
          </a:xfrm>
          <a:prstGeom prst="rect">
            <a:avLst/>
          </a:prstGeom>
        </p:spPr>
      </p:pic>
    </p:spTree>
    <p:extLst>
      <p:ext uri="{BB962C8B-B14F-4D97-AF65-F5344CB8AC3E}">
        <p14:creationId xmlns:p14="http://schemas.microsoft.com/office/powerpoint/2010/main" val="318601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9EF0-FB71-4878-B7AF-4334293E3EF7}"/>
              </a:ext>
            </a:extLst>
          </p:cNvPr>
          <p:cNvSpPr>
            <a:spLocks noGrp="1"/>
          </p:cNvSpPr>
          <p:nvPr>
            <p:ph type="title"/>
          </p:nvPr>
        </p:nvSpPr>
        <p:spPr/>
        <p:txBody>
          <a:bodyPr/>
          <a:lstStyle/>
          <a:p>
            <a:r>
              <a:rPr lang="en-US" dirty="0"/>
              <a:t>Radix Sort</a:t>
            </a:r>
          </a:p>
        </p:txBody>
      </p:sp>
      <p:sp>
        <p:nvSpPr>
          <p:cNvPr id="3" name="Content Placeholder 2">
            <a:extLst>
              <a:ext uri="{FF2B5EF4-FFF2-40B4-BE49-F238E27FC236}">
                <a16:creationId xmlns:a16="http://schemas.microsoft.com/office/drawing/2014/main" id="{EF2B1A33-2BFE-4C9D-8779-8AB0A435B74B}"/>
              </a:ext>
            </a:extLst>
          </p:cNvPr>
          <p:cNvSpPr>
            <a:spLocks noGrp="1"/>
          </p:cNvSpPr>
          <p:nvPr>
            <p:ph idx="1"/>
          </p:nvPr>
        </p:nvSpPr>
        <p:spPr/>
        <p:txBody>
          <a:bodyPr/>
          <a:lstStyle/>
          <a:p>
            <a:r>
              <a:rPr lang="en-US" dirty="0"/>
              <a:t>Radix sort sorts digit by digit starting from the least significant digit. It’s similar to counting sort but is more for larger numbers.</a:t>
            </a:r>
          </a:p>
          <a:p>
            <a:r>
              <a:rPr lang="en-US" dirty="0"/>
              <a:t>It essentially does counting sort but for each digit of the values.</a:t>
            </a:r>
          </a:p>
          <a:p>
            <a:r>
              <a:rPr lang="en-US" dirty="0"/>
              <a:t>So, it would be O(#digits * (n + range)). But in this case, the range would just be 10, because the digits can only be from 0 – 9.</a:t>
            </a:r>
          </a:p>
          <a:p>
            <a:r>
              <a:rPr lang="en-US" dirty="0"/>
              <a:t>The #digits depends on the maximum value in the array, which is just log(max)</a:t>
            </a:r>
          </a:p>
          <a:p>
            <a:r>
              <a:rPr lang="en-US" dirty="0"/>
              <a:t>Thus, the time complexity is just O(log(max)*(n+10)) which can just be simplified to O(</a:t>
            </a:r>
            <a:r>
              <a:rPr lang="en-US" dirty="0" err="1"/>
              <a:t>nlog</a:t>
            </a:r>
            <a:r>
              <a:rPr lang="en-US" dirty="0"/>
              <a:t>(max)).</a:t>
            </a:r>
          </a:p>
        </p:txBody>
      </p:sp>
    </p:spTree>
    <p:extLst>
      <p:ext uri="{BB962C8B-B14F-4D97-AF65-F5344CB8AC3E}">
        <p14:creationId xmlns:p14="http://schemas.microsoft.com/office/powerpoint/2010/main" val="212403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DC0F-A20A-4DAA-A53F-E83B727EA32A}"/>
              </a:ext>
            </a:extLst>
          </p:cNvPr>
          <p:cNvSpPr>
            <a:spLocks noGrp="1"/>
          </p:cNvSpPr>
          <p:nvPr>
            <p:ph type="title"/>
          </p:nvPr>
        </p:nvSpPr>
        <p:spPr/>
        <p:txBody>
          <a:bodyPr/>
          <a:lstStyle/>
          <a:p>
            <a:r>
              <a:rPr lang="en-US" dirty="0"/>
              <a:t>Radix Sort cont.</a:t>
            </a:r>
          </a:p>
        </p:txBody>
      </p:sp>
      <p:sp>
        <p:nvSpPr>
          <p:cNvPr id="3" name="Content Placeholder 2">
            <a:extLst>
              <a:ext uri="{FF2B5EF4-FFF2-40B4-BE49-F238E27FC236}">
                <a16:creationId xmlns:a16="http://schemas.microsoft.com/office/drawing/2014/main" id="{930C6688-0B3B-4520-A943-BBCDD829A99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AEDC128-258D-4807-B538-DC6C74DBD4F0}"/>
              </a:ext>
            </a:extLst>
          </p:cNvPr>
          <p:cNvPicPr>
            <a:picLocks noChangeAspect="1"/>
          </p:cNvPicPr>
          <p:nvPr/>
        </p:nvPicPr>
        <p:blipFill>
          <a:blip r:embed="rId2"/>
          <a:stretch>
            <a:fillRect/>
          </a:stretch>
        </p:blipFill>
        <p:spPr>
          <a:xfrm>
            <a:off x="98979" y="1825625"/>
            <a:ext cx="6092271" cy="3529012"/>
          </a:xfrm>
          <a:prstGeom prst="rect">
            <a:avLst/>
          </a:prstGeom>
        </p:spPr>
      </p:pic>
      <p:pic>
        <p:nvPicPr>
          <p:cNvPr id="5" name="Picture 4">
            <a:extLst>
              <a:ext uri="{FF2B5EF4-FFF2-40B4-BE49-F238E27FC236}">
                <a16:creationId xmlns:a16="http://schemas.microsoft.com/office/drawing/2014/main" id="{C438C021-3E9D-4107-8E97-53514E00E120}"/>
              </a:ext>
            </a:extLst>
          </p:cNvPr>
          <p:cNvPicPr>
            <a:picLocks noChangeAspect="1"/>
          </p:cNvPicPr>
          <p:nvPr/>
        </p:nvPicPr>
        <p:blipFill>
          <a:blip r:embed="rId3"/>
          <a:stretch>
            <a:fillRect/>
          </a:stretch>
        </p:blipFill>
        <p:spPr>
          <a:xfrm>
            <a:off x="6259745" y="1987550"/>
            <a:ext cx="5797225" cy="3367087"/>
          </a:xfrm>
          <a:prstGeom prst="rect">
            <a:avLst/>
          </a:prstGeom>
        </p:spPr>
      </p:pic>
    </p:spTree>
    <p:extLst>
      <p:ext uri="{BB962C8B-B14F-4D97-AF65-F5344CB8AC3E}">
        <p14:creationId xmlns:p14="http://schemas.microsoft.com/office/powerpoint/2010/main" val="99800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5E65-482F-447E-AAB0-B2B315DEA14D}"/>
              </a:ext>
            </a:extLst>
          </p:cNvPr>
          <p:cNvSpPr>
            <a:spLocks noGrp="1"/>
          </p:cNvSpPr>
          <p:nvPr>
            <p:ph type="title"/>
          </p:nvPr>
        </p:nvSpPr>
        <p:spPr/>
        <p:txBody>
          <a:bodyPr/>
          <a:lstStyle/>
          <a:p>
            <a:r>
              <a:rPr lang="en-US" dirty="0"/>
              <a:t>Comparing</a:t>
            </a:r>
          </a:p>
        </p:txBody>
      </p:sp>
      <p:sp>
        <p:nvSpPr>
          <p:cNvPr id="3" name="Content Placeholder 2">
            <a:extLst>
              <a:ext uri="{FF2B5EF4-FFF2-40B4-BE49-F238E27FC236}">
                <a16:creationId xmlns:a16="http://schemas.microsoft.com/office/drawing/2014/main" id="{C685DF01-F750-4309-9D17-CE34B9865276}"/>
              </a:ext>
            </a:extLst>
          </p:cNvPr>
          <p:cNvSpPr>
            <a:spLocks noGrp="1"/>
          </p:cNvSpPr>
          <p:nvPr>
            <p:ph idx="1"/>
          </p:nvPr>
        </p:nvSpPr>
        <p:spPr/>
        <p:txBody>
          <a:bodyPr/>
          <a:lstStyle/>
          <a:p>
            <a:r>
              <a:rPr lang="en-US" dirty="0"/>
              <a:t>Comparing the two, Counting sort is faster than Radix sort when dealing with lower valued numbers, but when the values/range of the numbers is really high, then Radix sort would do better</a:t>
            </a:r>
          </a:p>
          <a:p>
            <a:r>
              <a:rPr lang="en-US" dirty="0"/>
              <a:t>This holds true in my program for the lower valued numbers, but for higher valued numbers, couldn’t test it as my program can’t handle the range of 1 to thousands or millions of numbers</a:t>
            </a:r>
          </a:p>
          <a:p>
            <a:r>
              <a:rPr lang="en-US" dirty="0"/>
              <a:t>Counting sort is linear time, O(</a:t>
            </a:r>
            <a:r>
              <a:rPr lang="en-US" dirty="0" err="1"/>
              <a:t>n+range</a:t>
            </a:r>
            <a:r>
              <a:rPr lang="en-US" dirty="0"/>
              <a:t>) when elements have values ranging from 1 to range. However if the elements from 1 to x^2, then counting sort would take O(n^2). Thus, for higher ranges/values, radix sort is better.</a:t>
            </a:r>
          </a:p>
          <a:p>
            <a:endParaRPr lang="en-US" dirty="0"/>
          </a:p>
        </p:txBody>
      </p:sp>
    </p:spTree>
    <p:extLst>
      <p:ext uri="{BB962C8B-B14F-4D97-AF65-F5344CB8AC3E}">
        <p14:creationId xmlns:p14="http://schemas.microsoft.com/office/powerpoint/2010/main" val="37345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932F-9A3D-4FBC-AD29-2F692B1C27F4}"/>
              </a:ext>
            </a:extLst>
          </p:cNvPr>
          <p:cNvSpPr>
            <a:spLocks noGrp="1"/>
          </p:cNvSpPr>
          <p:nvPr>
            <p:ph type="title"/>
          </p:nvPr>
        </p:nvSpPr>
        <p:spPr/>
        <p:txBody>
          <a:bodyPr/>
          <a:lstStyle/>
          <a:p>
            <a:r>
              <a:rPr lang="en-US" dirty="0"/>
              <a:t>Program Instructions</a:t>
            </a:r>
          </a:p>
        </p:txBody>
      </p:sp>
      <p:sp>
        <p:nvSpPr>
          <p:cNvPr id="3" name="Content Placeholder 2">
            <a:extLst>
              <a:ext uri="{FF2B5EF4-FFF2-40B4-BE49-F238E27FC236}">
                <a16:creationId xmlns:a16="http://schemas.microsoft.com/office/drawing/2014/main" id="{ACD66D5D-0DEB-49D3-AD8A-437E4568D506}"/>
              </a:ext>
            </a:extLst>
          </p:cNvPr>
          <p:cNvSpPr>
            <a:spLocks noGrp="1"/>
          </p:cNvSpPr>
          <p:nvPr>
            <p:ph idx="1"/>
          </p:nvPr>
        </p:nvSpPr>
        <p:spPr/>
        <p:txBody>
          <a:bodyPr/>
          <a:lstStyle/>
          <a:p>
            <a:r>
              <a:rPr lang="en-US" dirty="0"/>
              <a:t>Choose the algorithm you want to see and click sort</a:t>
            </a:r>
          </a:p>
          <a:p>
            <a:r>
              <a:rPr lang="en-US" dirty="0"/>
              <a:t>Change the size of array, by typing an number in text field</a:t>
            </a:r>
          </a:p>
          <a:p>
            <a:r>
              <a:rPr lang="en-US" dirty="0"/>
              <a:t>Click stop if you want to</a:t>
            </a:r>
          </a:p>
          <a:p>
            <a:r>
              <a:rPr lang="en-US" dirty="0"/>
              <a:t>Click compare if you want to keep arrays the same for each algorithm so you can compare</a:t>
            </a:r>
          </a:p>
          <a:p>
            <a:r>
              <a:rPr lang="en-US" dirty="0"/>
              <a:t>For radix and counting sort, red bars means that element was accessed. I added this because otherwise, it wouldn’t be clear what the algorithm was doing, and it would just instantly sort the array.</a:t>
            </a:r>
          </a:p>
        </p:txBody>
      </p:sp>
    </p:spTree>
    <p:extLst>
      <p:ext uri="{BB962C8B-B14F-4D97-AF65-F5344CB8AC3E}">
        <p14:creationId xmlns:p14="http://schemas.microsoft.com/office/powerpoint/2010/main" val="237913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522</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HW 4</vt:lpstr>
      <vt:lpstr>Counting Sort</vt:lpstr>
      <vt:lpstr>Counting Sort cont.</vt:lpstr>
      <vt:lpstr>Radix Sort</vt:lpstr>
      <vt:lpstr>Radix Sort cont.</vt:lpstr>
      <vt:lpstr>Comparing</vt:lpstr>
      <vt:lpstr>Program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4</dc:title>
  <dc:creator>Mark Angelo Gameng</dc:creator>
  <cp:lastModifiedBy>Mark Angelo Gameng</cp:lastModifiedBy>
  <cp:revision>6</cp:revision>
  <dcterms:created xsi:type="dcterms:W3CDTF">2020-03-23T18:42:00Z</dcterms:created>
  <dcterms:modified xsi:type="dcterms:W3CDTF">2020-03-24T15:41:22Z</dcterms:modified>
</cp:coreProperties>
</file>