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632" r:id="rId3"/>
    <p:sldId id="304" r:id="rId4"/>
    <p:sldId id="317" r:id="rId5"/>
    <p:sldId id="318" r:id="rId6"/>
    <p:sldId id="319" r:id="rId7"/>
    <p:sldId id="297" r:id="rId8"/>
    <p:sldId id="320" r:id="rId9"/>
    <p:sldId id="321" r:id="rId10"/>
    <p:sldId id="322" r:id="rId11"/>
    <p:sldId id="338" r:id="rId12"/>
    <p:sldId id="339" r:id="rId13"/>
    <p:sldId id="340" r:id="rId14"/>
    <p:sldId id="341" r:id="rId15"/>
    <p:sldId id="330" r:id="rId16"/>
    <p:sldId id="361" r:id="rId17"/>
    <p:sldId id="360" r:id="rId18"/>
    <p:sldId id="342" r:id="rId19"/>
    <p:sldId id="357" r:id="rId20"/>
    <p:sldId id="352" r:id="rId21"/>
    <p:sldId id="354" r:id="rId22"/>
    <p:sldId id="333" r:id="rId23"/>
    <p:sldId id="334" r:id="rId24"/>
    <p:sldId id="335" r:id="rId25"/>
    <p:sldId id="336" r:id="rId26"/>
    <p:sldId id="344" r:id="rId27"/>
    <p:sldId id="337" r:id="rId28"/>
    <p:sldId id="305" r:id="rId29"/>
    <p:sldId id="307" r:id="rId30"/>
    <p:sldId id="355" r:id="rId31"/>
    <p:sldId id="347" r:id="rId32"/>
    <p:sldId id="348" r:id="rId33"/>
    <p:sldId id="356" r:id="rId34"/>
    <p:sldId id="350" r:id="rId35"/>
    <p:sldId id="345" r:id="rId36"/>
    <p:sldId id="310" r:id="rId37"/>
    <p:sldId id="291" r:id="rId38"/>
    <p:sldId id="362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84215" autoAdjust="0"/>
  </p:normalViewPr>
  <p:slideViewPr>
    <p:cSldViewPr snapToGrid="0">
      <p:cViewPr varScale="1">
        <p:scale>
          <a:sx n="95" d="100"/>
          <a:sy n="95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6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35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5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3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4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94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9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01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0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410.png"/><Relationship Id="rId5" Type="http://schemas.openxmlformats.org/officeDocument/2006/relationships/image" Target="../media/image43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image" Target="../media/image410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7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1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5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84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9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4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39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380.png"/><Relationship Id="rId7" Type="http://schemas.openxmlformats.org/officeDocument/2006/relationships/image" Target="../media/image152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image" Target="../media/image17.png"/><Relationship Id="rId5" Type="http://schemas.openxmlformats.org/officeDocument/2006/relationships/image" Target="../media/image910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4.wmf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>
                <a:blip r:embed="rId6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>
                <a:blip r:embed="rId7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>
                <a:blip r:embed="rId9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67718"/>
              </p:ext>
            </p:extLst>
          </p:nvPr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37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8604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86046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28930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4406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1" y="2281958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72000" y="19319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>
                <a:blip r:embed="rId4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>
                <a:blip r:embed="rId5"/>
                <a:stretch>
                  <a:fillRect l="-9677" r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8067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9330" y="4464089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60604" y="5239882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2882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</a:p>
        </p:txBody>
      </p:sp>
      <p:sp>
        <p:nvSpPr>
          <p:cNvPr id="17" name="矩形 16"/>
          <p:cNvSpPr/>
          <p:nvPr/>
        </p:nvSpPr>
        <p:spPr>
          <a:xfrm>
            <a:off x="1990635" y="519948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297364" y="305694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89" y="22951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85447" y="1952299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7788" y="2971196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8310" y="5963399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</a:p>
        </p:txBody>
      </p:sp>
    </p:spTree>
    <p:extLst>
      <p:ext uri="{BB962C8B-B14F-4D97-AF65-F5344CB8AC3E}">
        <p14:creationId xmlns:p14="http://schemas.microsoft.com/office/powerpoint/2010/main" val="28917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80" y="5079691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77283" y="3760075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7285" y="282614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7283" y="326444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4480" y="5638052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0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3404309"/>
            <a:ext cx="5170078" cy="3480593"/>
          </a:xfrm>
        </p:spPr>
      </p:pic>
    </p:spTree>
    <p:extLst>
      <p:ext uri="{BB962C8B-B14F-4D97-AF65-F5344CB8AC3E}">
        <p14:creationId xmlns:p14="http://schemas.microsoft.com/office/powerpoint/2010/main" val="24316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523" y="496998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4479" y="394986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23" y="2752099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79" y="3158116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45264" y="5473123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3442538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0837" y="484407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687" y="3410924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3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7908" y="544623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3377407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68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5950" y="51884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8800" y="3755290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8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8800" y="5877451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3476970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0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>
                <a:blip r:embed="rId4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01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4716528" y="3562600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20379" y="3827052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>
                <a:blip r:embed="rId2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>
                <a:blip r:embed="rId3"/>
                <a:stretch>
                  <a:fillRect l="-2727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727" t="-5797" r="-36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19161" y="180841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9160" y="244799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9159" y="3277089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158" y="4286006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9158" y="547420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6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5665" y="134498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023541" y="4073441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11101" y="5311997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04569" y="6120532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4155896" y="3504441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4155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155896" y="4879426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4" y="1900156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80957"/>
              </p:ext>
            </p:extLst>
          </p:nvPr>
        </p:nvGraphicFramePr>
        <p:xfrm>
          <a:off x="5827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>
                  <a:extLst>
                    <a:ext uri="{9D8B030D-6E8A-4147-A177-3AD203B41FA5}">
                      <a16:colId xmlns:a16="http://schemas.microsoft.com/office/drawing/2014/main" val="860062618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1927451146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val="39838697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06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4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268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71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03520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27565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45267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9111" y="5183562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9111" y="6034726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669169" y="1733736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3949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972196" y="6016694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3669169" y="1863004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collect more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7" y="1690689"/>
            <a:ext cx="7299485" cy="4914150"/>
          </a:xfrm>
        </p:spPr>
      </p:pic>
      <p:sp>
        <p:nvSpPr>
          <p:cNvPr id="5" name="文字方塊 4"/>
          <p:cNvSpPr txBox="1"/>
          <p:nvPr/>
        </p:nvSpPr>
        <p:spPr>
          <a:xfrm>
            <a:off x="2249716" y="2243312"/>
            <a:ext cx="33092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There is some hidden factors not considered in the previous model 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8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hidden factors?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9" y="1530985"/>
            <a:ext cx="7085994" cy="4770423"/>
          </a:xfrm>
        </p:spPr>
      </p:pic>
      <p:pic>
        <p:nvPicPr>
          <p:cNvPr id="26626" name="Picture 2" descr="「Pidgey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68" y="2304346"/>
            <a:ext cx="1794703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「Weedle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46" y="3937716"/>
            <a:ext cx="1108654" cy="14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「Caterpie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6" y="5343921"/>
            <a:ext cx="1223765" cy="11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836504" y="3937716"/>
            <a:ext cx="417444" cy="45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53948" y="4660751"/>
            <a:ext cx="2445026" cy="30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6504" y="5113660"/>
            <a:ext cx="879172" cy="37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 rot="3009046">
            <a:off x="6276496" y="1353433"/>
            <a:ext cx="993301" cy="2504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32" name="Picture 8" descr="「Eevee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93493"/>
            <a:ext cx="1538613" cy="1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15622" y="2125778"/>
            <a:ext cx="10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err="1"/>
              <a:t>Eevee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254666" y="4085416"/>
            <a:ext cx="1008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Pidgey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7472100" y="4804974"/>
            <a:ext cx="114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Weedle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>
          <a:xfrm>
            <a:off x="5939441" y="6103967"/>
            <a:ext cx="1239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Caterpie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2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2304841"/>
            <a:ext cx="1517922" cy="11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Steering Wheel Degree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user</a:t>
            </a:r>
            <a:r>
              <a:rPr lang="zh-TW" altLang="en-US" sz="2400" dirty="0"/>
              <a:t> </a:t>
            </a:r>
            <a:r>
              <a:rPr lang="en-US" altLang="zh-TW" sz="2400" dirty="0"/>
              <a:t>A ,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00438" y="5652409"/>
            <a:ext cx="18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commodity</a:t>
            </a:r>
            <a:r>
              <a:rPr lang="zh-TW" altLang="en-US" sz="2400" dirty="0"/>
              <a:t>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8" y="5632120"/>
            <a:ext cx="3029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</a:rPr>
              <a:t>Purchase probability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369" y="2968756"/>
            <a:ext cx="5855677" cy="25171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3446" y="1936877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33446" y="5994598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8" name="箭號: 向下 17"/>
          <p:cNvSpPr/>
          <p:nvPr/>
        </p:nvSpPr>
        <p:spPr>
          <a:xfrm>
            <a:off x="4308231" y="2484272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/>
          <p:cNvSpPr/>
          <p:nvPr/>
        </p:nvSpPr>
        <p:spPr>
          <a:xfrm>
            <a:off x="4308231" y="5594759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819" t="-10526" r="-331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520" t="-10667" r="-339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324" t="-10667" r="-297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5016" t="-10526" r="-376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/>
                      <m:t>species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x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  <a:blipFill>
                <a:blip r:embed="rId12"/>
                <a:stretch>
                  <a:fillRect t="-10667" r="-343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3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Weedle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Caterpie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Eevee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/>
          <p:cNvSpPr/>
          <p:nvPr/>
        </p:nvSpPr>
        <p:spPr>
          <a:xfrm>
            <a:off x="5345375" y="3499699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52105" y="3397300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78216" y="4172007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18" name="文字方塊 1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/>
          <p:cNvSpPr/>
          <p:nvPr/>
        </p:nvSpPr>
        <p:spPr>
          <a:xfrm>
            <a:off x="1829922" y="1765300"/>
            <a:ext cx="3131836" cy="4953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57517" y="725715"/>
            <a:ext cx="410587" cy="5780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  <a:blipFill>
                <a:blip r:embed="rId13"/>
                <a:stretch>
                  <a:fillRect l="-5031" t="-10667" r="-15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239904" y="4199141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  <a:blipFill>
                <a:blip r:embed="rId14"/>
                <a:stretch>
                  <a:fillRect l="-4702" t="-10526" r="-125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832373" y="1909943"/>
            <a:ext cx="2170415" cy="41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5639" y="188323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1911130" y="2517537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92796" y="3145384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892796" y="3773659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77015" y="4386535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11847" y="4940281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77014" y="5607977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77014" y="6121383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75639" y="249404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987518" y="314556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965683" y="3778601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965683" y="43759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67845" y="50078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967502" y="5582167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965683" y="617490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blipFill>
                <a:blip r:embed="rId1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  <p:bldP spid="33" grpId="0"/>
      <p:bldP spid="34" grpId="0" animBg="1"/>
      <p:bldP spid="3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3377407"/>
            <a:ext cx="5170078" cy="348059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0"/>
            <a:ext cx="5170078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56069" y="4495273"/>
            <a:ext cx="205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14.3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8543" y="1160910"/>
            <a:ext cx="19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3.8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07015" y="329913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014" y="39228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86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54" y="159342"/>
            <a:ext cx="4278852" cy="29237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61" y="3426379"/>
            <a:ext cx="4221645" cy="2884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7279" y="1402242"/>
            <a:ext cx="307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Are there any other hidden factors?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3554402" y="1310850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 rot="16200000">
            <a:off x="3563127" y="4427998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9" y="3437180"/>
            <a:ext cx="4205838" cy="28738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 rot="16200000">
            <a:off x="-873544" y="463785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1701" y="285221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170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4479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Height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 Again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26" y="2421672"/>
            <a:ext cx="6959210" cy="339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500" y="6168526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" name="箭號: 向下 5"/>
          <p:cNvSpPr/>
          <p:nvPr/>
        </p:nvSpPr>
        <p:spPr>
          <a:xfrm>
            <a:off x="3318285" y="1963957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/>
          <p:cNvSpPr/>
          <p:nvPr/>
        </p:nvSpPr>
        <p:spPr>
          <a:xfrm>
            <a:off x="3337335" y="5813633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  <a:blipFill>
                <a:blip r:embed="rId3"/>
                <a:stretch>
                  <a:fillRect l="-4518" t="-10667" r="-361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  <a:blipFill>
                <a:blip r:embed="rId4"/>
                <a:stretch>
                  <a:fillRect l="-4225" t="-10526" r="-338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  <a:blipFill>
                <a:blip r:embed="rId5"/>
                <a:stretch>
                  <a:fillRect l="-4054" t="-10526" r="-324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  <a:blipFill>
                <a:blip r:embed="rId6"/>
                <a:stretch>
                  <a:fillRect l="-4702" t="-10526" r="-407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834708" y="1497729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09248" y="2991618"/>
            <a:ext cx="198103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Training Error </a:t>
            </a:r>
          </a:p>
          <a:p>
            <a:r>
              <a:rPr lang="en-US" altLang="zh-TW" sz="2400" dirty="0"/>
              <a:t>= 1.9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99886" y="4063191"/>
            <a:ext cx="19810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Testing Error </a:t>
            </a:r>
          </a:p>
          <a:p>
            <a:r>
              <a:rPr lang="en-US" altLang="zh-TW" sz="2400" dirty="0"/>
              <a:t>= 102.3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18013" y="5058564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Overfitting!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616935" y="2810318"/>
            <a:ext cx="1820563" cy="87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blipFill>
                <a:blip r:embed="rId5"/>
                <a:stretch>
                  <a:fillRect l="-327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means …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87675"/>
                <a:ext cx="3155950" cy="461665"/>
              </a:xfrm>
              <a:prstGeom prst="rect">
                <a:avLst/>
              </a:prstGeom>
              <a:blipFill>
                <a:blip r:embed="rId6"/>
                <a:stretch>
                  <a:fillRect l="-251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34" y="4002167"/>
                <a:ext cx="2287934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25428" y="29781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704" y="5606901"/>
            <a:ext cx="79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believe smoother function is more likely to be correct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74257" y="6083064"/>
            <a:ext cx="59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 you have to apply regularization on bias?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33" y="4752446"/>
                <a:ext cx="2984278" cy="894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14" y="4724058"/>
                <a:ext cx="1829732" cy="894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644477" y="4005140"/>
            <a:ext cx="147062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 smoother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5" grpId="0"/>
      <p:bldP spid="16" grpId="0"/>
      <p:bldP spid="18" grpId="0"/>
      <p:bldP spid="19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" y="1681628"/>
            <a:ext cx="6099851" cy="367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209550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49498"/>
                  </p:ext>
                </p:extLst>
              </p:nvPr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1107831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25000" r="-201099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416062" y="1757828"/>
            <a:ext cx="3323493" cy="3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Training error: larger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000000"/>
                        </a:solidFill>
                        <a:latin typeface="Cambria Math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, considering the training error less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965"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09239" y="294788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440" y="6151503"/>
            <a:ext cx="82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prefer smooth function, but don’t be too smooth.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29339" y="294787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/>
          <p:cNvSpPr/>
          <p:nvPr/>
        </p:nvSpPr>
        <p:spPr>
          <a:xfrm>
            <a:off x="4785545" y="873799"/>
            <a:ext cx="438150" cy="211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86101" y="17322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smoother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427534" y="3932625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obtaining the best model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blipFill>
                <a:blip r:embed="rId5"/>
                <a:stretch>
                  <a:fillRect l="-3659" t="-5839" r="-24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509239" y="3894174"/>
            <a:ext cx="249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smooth?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143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Pokémon: Original CP and species almost decide the CP after evolution </a:t>
            </a:r>
          </a:p>
          <a:p>
            <a:pPr lvl="1"/>
            <a:r>
              <a:rPr lang="en-US" altLang="zh-TW" dirty="0"/>
              <a:t>There are probably other hidden factors</a:t>
            </a:r>
          </a:p>
          <a:p>
            <a:r>
              <a:rPr lang="en-US" altLang="zh-TW" sz="2400" dirty="0"/>
              <a:t>Gradient descent</a:t>
            </a:r>
          </a:p>
          <a:p>
            <a:pPr lvl="1"/>
            <a:r>
              <a:rPr lang="en-US" altLang="zh-TW" dirty="0"/>
              <a:t>More theory and tips in the following lectures </a:t>
            </a:r>
          </a:p>
          <a:p>
            <a:r>
              <a:rPr lang="en-US" altLang="zh-TW" sz="2400" dirty="0"/>
              <a:t>We finally get average error = 11.1 on the testing data</a:t>
            </a:r>
          </a:p>
          <a:p>
            <a:pPr lvl="1"/>
            <a:r>
              <a:rPr lang="en-US" altLang="zh-TW" dirty="0"/>
              <a:t>How about new data? Larger error? Lower error?</a:t>
            </a:r>
            <a:endParaRPr lang="zh-TW" altLang="en-US" dirty="0"/>
          </a:p>
          <a:p>
            <a:r>
              <a:rPr lang="en-US" altLang="zh-TW" sz="2400" dirty="0"/>
              <a:t>Next lecture: Where does the error come from?</a:t>
            </a:r>
          </a:p>
          <a:p>
            <a:pPr lvl="1"/>
            <a:r>
              <a:rPr lang="en-US" altLang="zh-TW" dirty="0"/>
              <a:t>More theory about overfitting and regularization</a:t>
            </a:r>
          </a:p>
          <a:p>
            <a:pPr lvl="1"/>
            <a:r>
              <a:rPr lang="en-US" altLang="zh-TW" dirty="0"/>
              <a:t>The concept of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1.1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>
                <a:blip r:embed="rId7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>
                <a:blip r:embed="rId10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>
                <a:blip r:embed="rId12"/>
                <a:stretch>
                  <a:fillRect l="-2564" t="-23077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>
                <a:blip r:embed="rId15"/>
                <a:stretch>
                  <a:fillRect l="-315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632295" y="5713887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695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>
                <a:blip r:embed="rId4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>
                <a:blip r:embed="rId5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>
                <a:blip r:embed="rId6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>
                <a:blip r:embed="rId8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>
                <a:blip r:embed="rId7"/>
                <a:stretch>
                  <a:fillRect l="-4854" t="-10465" r="-315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441076" y="2438266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	  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0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554811" y="4517514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59233" y="3307362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6364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5323" y="3684586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29735" y="4658912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31416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871569" y="4346052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2976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>
                <a:blip r:embed="rId3"/>
                <a:stretch>
                  <a:fillRect l="-4938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>
                <a:blip r:embed="rId5"/>
                <a:stretch>
                  <a:fillRect l="-132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6769</TotalTime>
  <Words>1865</Words>
  <Application>Microsoft Macintosh PowerPoint</Application>
  <PresentationFormat>On-screen Show (4:3)</PresentationFormat>
  <Paragraphs>466</Paragraphs>
  <Slides>38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Cambria Math</vt:lpstr>
      <vt:lpstr>Helvetica Light</vt:lpstr>
      <vt:lpstr>Wingdings</vt:lpstr>
      <vt:lpstr>Office 佈景主題</vt:lpstr>
      <vt:lpstr>方程式</vt:lpstr>
      <vt:lpstr>Regression</vt:lpstr>
      <vt:lpstr>Slide credits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How’s the results?</vt:lpstr>
      <vt:lpstr>How’s the results?  - Generalization</vt:lpstr>
      <vt:lpstr>PowerPoint Presentation</vt:lpstr>
      <vt:lpstr>PowerPoint Presentation</vt:lpstr>
      <vt:lpstr>PowerPoint Presentation</vt:lpstr>
      <vt:lpstr>PowerPoint Presentation</vt:lpstr>
      <vt:lpstr>Model Selection</vt:lpstr>
      <vt:lpstr>Model Selection</vt:lpstr>
      <vt:lpstr>Let’s collect more data</vt:lpstr>
      <vt:lpstr>What are the hidden factors?</vt:lpstr>
      <vt:lpstr>Back to step 1:  Redesign the Model</vt:lpstr>
      <vt:lpstr>Back to step 1:  Redesign the Model</vt:lpstr>
      <vt:lpstr>PowerPoint Presentation</vt:lpstr>
      <vt:lpstr>PowerPoint Presentation</vt:lpstr>
      <vt:lpstr>Back to step 1:  Redesign the Model Again</vt:lpstr>
      <vt:lpstr>Back to step 2: Regularization</vt:lpstr>
      <vt:lpstr>Regularization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Yan, Yan</cp:lastModifiedBy>
  <cp:revision>137</cp:revision>
  <dcterms:created xsi:type="dcterms:W3CDTF">2016-09-18T07:33:37Z</dcterms:created>
  <dcterms:modified xsi:type="dcterms:W3CDTF">2021-01-13T03:32:09Z</dcterms:modified>
</cp:coreProperties>
</file>