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56" r:id="rId2"/>
    <p:sldId id="632" r:id="rId3"/>
    <p:sldId id="257" r:id="rId4"/>
    <p:sldId id="258" r:id="rId5"/>
    <p:sldId id="299" r:id="rId6"/>
    <p:sldId id="268" r:id="rId7"/>
    <p:sldId id="300" r:id="rId8"/>
    <p:sldId id="260" r:id="rId9"/>
    <p:sldId id="316" r:id="rId10"/>
    <p:sldId id="264" r:id="rId11"/>
    <p:sldId id="295" r:id="rId12"/>
    <p:sldId id="296" r:id="rId13"/>
    <p:sldId id="271" r:id="rId14"/>
    <p:sldId id="297" r:id="rId15"/>
    <p:sldId id="302" r:id="rId16"/>
    <p:sldId id="303" r:id="rId17"/>
    <p:sldId id="312" r:id="rId18"/>
    <p:sldId id="274" r:id="rId19"/>
    <p:sldId id="311" r:id="rId20"/>
    <p:sldId id="305" r:id="rId21"/>
    <p:sldId id="306" r:id="rId22"/>
    <p:sldId id="275" r:id="rId23"/>
    <p:sldId id="307" r:id="rId24"/>
    <p:sldId id="313" r:id="rId25"/>
    <p:sldId id="308" r:id="rId26"/>
    <p:sldId id="281" r:id="rId27"/>
    <p:sldId id="315" r:id="rId28"/>
    <p:sldId id="279" r:id="rId29"/>
    <p:sldId id="309" r:id="rId30"/>
    <p:sldId id="286" r:id="rId31"/>
    <p:sldId id="287" r:id="rId32"/>
    <p:sldId id="288" r:id="rId33"/>
    <p:sldId id="310" r:id="rId34"/>
    <p:sldId id="289" r:id="rId35"/>
    <p:sldId id="266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07" autoAdjust="0"/>
    <p:restoredTop sz="76360" autoAdjust="0"/>
  </p:normalViewPr>
  <p:slideViewPr>
    <p:cSldViewPr snapToGrid="0">
      <p:cViewPr varScale="1">
        <p:scale>
          <a:sx n="86" d="100"/>
          <a:sy n="86" d="100"/>
        </p:scale>
        <p:origin x="23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9.wmf"/><Relationship Id="rId1" Type="http://schemas.openxmlformats.org/officeDocument/2006/relationships/image" Target="../media/image8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F74B54-0E7A-4785-86C1-E2CF5B3F0580}" type="datetimeFigureOut">
              <a:rPr lang="zh-TW" altLang="en-US" smtClean="0"/>
              <a:t>2021/1/12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A8D95B-0755-4896-9C23-A080A597C2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1254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8D95B-0755-4896-9C23-A080A597C298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88445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8D95B-0755-4896-9C23-A080A597C298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77989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8D95B-0755-4896-9C23-A080A597C298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30682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8D95B-0755-4896-9C23-A080A597C298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20237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8D95B-0755-4896-9C23-A080A597C298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45405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200" dirty="0">
              <a:solidFill>
                <a:srgbClr val="0070C0"/>
              </a:solidFill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8D95B-0755-4896-9C23-A080A597C298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43273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8D95B-0755-4896-9C23-A080A597C298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37254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8D95B-0755-4896-9C23-A080A597C298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50513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8D95B-0755-4896-9C23-A080A597C298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11571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8D95B-0755-4896-9C23-A080A597C298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89388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8D95B-0755-4896-9C23-A080A597C298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22627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8D95B-0755-4896-9C23-A080A597C298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7871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8D95B-0755-4896-9C23-A080A597C298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67500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8D95B-0755-4896-9C23-A080A597C298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96977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8D95B-0755-4896-9C23-A080A597C298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2313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43388-9500-48AB-9790-8905DD0BE608}" type="datetimeFigureOut">
              <a:rPr lang="zh-TW" altLang="en-US" smtClean="0"/>
              <a:t>2021/1/12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BCF4C-985C-46DE-93BF-0007D20E77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3789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43388-9500-48AB-9790-8905DD0BE608}" type="datetimeFigureOut">
              <a:rPr lang="zh-TW" altLang="en-US" smtClean="0"/>
              <a:t>2021/1/12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BCF4C-985C-46DE-93BF-0007D20E77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6466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43388-9500-48AB-9790-8905DD0BE608}" type="datetimeFigureOut">
              <a:rPr lang="zh-TW" altLang="en-US" smtClean="0"/>
              <a:t>2021/1/12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BCF4C-985C-46DE-93BF-0007D20E77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07607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7713726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43388-9500-48AB-9790-8905DD0BE608}" type="datetimeFigureOut">
              <a:rPr lang="zh-TW" altLang="en-US" smtClean="0"/>
              <a:t>2021/1/12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BCF4C-985C-46DE-93BF-0007D20E77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5346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43388-9500-48AB-9790-8905DD0BE608}" type="datetimeFigureOut">
              <a:rPr lang="zh-TW" altLang="en-US" smtClean="0"/>
              <a:t>2021/1/12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BCF4C-985C-46DE-93BF-0007D20E77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8877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43388-9500-48AB-9790-8905DD0BE608}" type="datetimeFigureOut">
              <a:rPr lang="zh-TW" altLang="en-US" smtClean="0"/>
              <a:t>2021/1/12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BCF4C-985C-46DE-93BF-0007D20E77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5904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43388-9500-48AB-9790-8905DD0BE608}" type="datetimeFigureOut">
              <a:rPr lang="zh-TW" altLang="en-US" smtClean="0"/>
              <a:t>2021/1/12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BCF4C-985C-46DE-93BF-0007D20E77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0700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43388-9500-48AB-9790-8905DD0BE608}" type="datetimeFigureOut">
              <a:rPr lang="zh-TW" altLang="en-US" smtClean="0"/>
              <a:t>2021/1/12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BCF4C-985C-46DE-93BF-0007D20E77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8745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43388-9500-48AB-9790-8905DD0BE608}" type="datetimeFigureOut">
              <a:rPr lang="zh-TW" altLang="en-US" smtClean="0"/>
              <a:t>2021/1/12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BCF4C-985C-46DE-93BF-0007D20E77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7434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43388-9500-48AB-9790-8905DD0BE608}" type="datetimeFigureOut">
              <a:rPr lang="zh-TW" altLang="en-US" smtClean="0"/>
              <a:t>2021/1/12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BCF4C-985C-46DE-93BF-0007D20E77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1487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43388-9500-48AB-9790-8905DD0BE608}" type="datetimeFigureOut">
              <a:rPr lang="zh-TW" altLang="en-US" smtClean="0"/>
              <a:t>2021/1/12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BCF4C-985C-46DE-93BF-0007D20E77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6669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43388-9500-48AB-9790-8905DD0BE608}" type="datetimeFigureOut">
              <a:rPr lang="zh-TW" altLang="en-US" smtClean="0"/>
              <a:t>2021/1/12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BCF4C-985C-46DE-93BF-0007D20E77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8650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34.png"/><Relationship Id="rId10" Type="http://schemas.openxmlformats.org/officeDocument/2006/relationships/image" Target="../media/image37.png"/><Relationship Id="rId4" Type="http://schemas.openxmlformats.org/officeDocument/2006/relationships/image" Target="../media/image6.png"/><Relationship Id="rId9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40.png"/><Relationship Id="rId3" Type="http://schemas.openxmlformats.org/officeDocument/2006/relationships/image" Target="../media/image380.png"/><Relationship Id="rId7" Type="http://schemas.openxmlformats.org/officeDocument/2006/relationships/image" Target="../media/image29.png"/><Relationship Id="rId12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33.png"/><Relationship Id="rId5" Type="http://schemas.openxmlformats.org/officeDocument/2006/relationships/image" Target="../media/image28.png"/><Relationship Id="rId10" Type="http://schemas.openxmlformats.org/officeDocument/2006/relationships/image" Target="../media/image32.png"/><Relationship Id="rId4" Type="http://schemas.openxmlformats.org/officeDocument/2006/relationships/image" Target="../media/image22.png"/><Relationship Id="rId9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0.png"/><Relationship Id="rId13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0.png"/><Relationship Id="rId11" Type="http://schemas.openxmlformats.org/officeDocument/2006/relationships/image" Target="../media/image45.png"/><Relationship Id="rId5" Type="http://schemas.openxmlformats.org/officeDocument/2006/relationships/image" Target="../media/image51.png"/><Relationship Id="rId10" Type="http://schemas.openxmlformats.org/officeDocument/2006/relationships/image" Target="../media/image44.png"/><Relationship Id="rId4" Type="http://schemas.openxmlformats.org/officeDocument/2006/relationships/image" Target="../media/image43.png"/><Relationship Id="rId9" Type="http://schemas.openxmlformats.org/officeDocument/2006/relationships/image" Target="../media/image430.png"/><Relationship Id="rId14" Type="http://schemas.openxmlformats.org/officeDocument/2006/relationships/image" Target="../media/image4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64.png"/><Relationship Id="rId3" Type="http://schemas.openxmlformats.org/officeDocument/2006/relationships/image" Target="../media/image58.png"/><Relationship Id="rId7" Type="http://schemas.openxmlformats.org/officeDocument/2006/relationships/image" Target="../media/image59.png"/><Relationship Id="rId12" Type="http://schemas.openxmlformats.org/officeDocument/2006/relationships/image" Target="../media/image6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0.png"/><Relationship Id="rId11" Type="http://schemas.openxmlformats.org/officeDocument/2006/relationships/image" Target="../media/image62.png"/><Relationship Id="rId5" Type="http://schemas.openxmlformats.org/officeDocument/2006/relationships/image" Target="../media/image570.png"/><Relationship Id="rId10" Type="http://schemas.openxmlformats.org/officeDocument/2006/relationships/image" Target="../media/image60.png"/><Relationship Id="rId4" Type="http://schemas.openxmlformats.org/officeDocument/2006/relationships/image" Target="../media/image560.png"/><Relationship Id="rId14" Type="http://schemas.openxmlformats.org/officeDocument/2006/relationships/image" Target="../media/image6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Relationship Id="rId9" Type="http://schemas.openxmlformats.org/officeDocument/2006/relationships/image" Target="../media/image7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0.png"/><Relationship Id="rId3" Type="http://schemas.openxmlformats.org/officeDocument/2006/relationships/image" Target="../media/image21.png"/><Relationship Id="rId7" Type="http://schemas.openxmlformats.org/officeDocument/2006/relationships/image" Target="../media/image7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0.png"/><Relationship Id="rId5" Type="http://schemas.openxmlformats.org/officeDocument/2006/relationships/image" Target="../media/image690.png"/><Relationship Id="rId4" Type="http://schemas.openxmlformats.org/officeDocument/2006/relationships/image" Target="../media/image5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75.png"/><Relationship Id="rId7" Type="http://schemas.openxmlformats.org/officeDocument/2006/relationships/image" Target="../media/image7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11" Type="http://schemas.openxmlformats.org/officeDocument/2006/relationships/image" Target="../media/image83.png"/><Relationship Id="rId5" Type="http://schemas.openxmlformats.org/officeDocument/2006/relationships/image" Target="../media/image77.png"/><Relationship Id="rId10" Type="http://schemas.openxmlformats.org/officeDocument/2006/relationships/image" Target="../media/image82.png"/><Relationship Id="rId4" Type="http://schemas.openxmlformats.org/officeDocument/2006/relationships/image" Target="../media/image76.png"/><Relationship Id="rId9" Type="http://schemas.openxmlformats.org/officeDocument/2006/relationships/image" Target="../media/image8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image" Target="../media/image54.png"/><Relationship Id="rId7" Type="http://schemas.openxmlformats.org/officeDocument/2006/relationships/image" Target="../media/image89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11" Type="http://schemas.openxmlformats.org/officeDocument/2006/relationships/image" Target="../media/image610.png"/><Relationship Id="rId5" Type="http://schemas.openxmlformats.org/officeDocument/2006/relationships/image" Target="../media/image72.png"/><Relationship Id="rId10" Type="http://schemas.openxmlformats.org/officeDocument/2006/relationships/image" Target="../media/image400.png"/><Relationship Id="rId4" Type="http://schemas.openxmlformats.org/officeDocument/2006/relationships/image" Target="../media/image61.png"/><Relationship Id="rId9" Type="http://schemas.openxmlformats.org/officeDocument/2006/relationships/image" Target="../media/image9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0.png"/><Relationship Id="rId3" Type="http://schemas.openxmlformats.org/officeDocument/2006/relationships/image" Target="../media/image21.png"/><Relationship Id="rId7" Type="http://schemas.openxmlformats.org/officeDocument/2006/relationships/image" Target="../media/image87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0.png"/><Relationship Id="rId5" Type="http://schemas.openxmlformats.org/officeDocument/2006/relationships/image" Target="../media/image850.png"/><Relationship Id="rId4" Type="http://schemas.openxmlformats.org/officeDocument/2006/relationships/image" Target="../media/image52.png"/><Relationship Id="rId9" Type="http://schemas.openxmlformats.org/officeDocument/2006/relationships/image" Target="../media/image9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3" Type="http://schemas.openxmlformats.org/officeDocument/2006/relationships/image" Target="../media/image85.png"/><Relationship Id="rId7" Type="http://schemas.openxmlformats.org/officeDocument/2006/relationships/image" Target="../media/image97.png"/><Relationship Id="rId12" Type="http://schemas.openxmlformats.org/officeDocument/2006/relationships/image" Target="../media/image10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.png"/><Relationship Id="rId11" Type="http://schemas.openxmlformats.org/officeDocument/2006/relationships/image" Target="../media/image101.png"/><Relationship Id="rId5" Type="http://schemas.openxmlformats.org/officeDocument/2006/relationships/image" Target="../media/image95.png"/><Relationship Id="rId10" Type="http://schemas.openxmlformats.org/officeDocument/2006/relationships/image" Target="../media/image100.png"/><Relationship Id="rId4" Type="http://schemas.openxmlformats.org/officeDocument/2006/relationships/image" Target="../media/image86.png"/><Relationship Id="rId9" Type="http://schemas.openxmlformats.org/officeDocument/2006/relationships/image" Target="../media/image9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7.png"/><Relationship Id="rId5" Type="http://schemas.openxmlformats.org/officeDocument/2006/relationships/image" Target="../media/image106.png"/><Relationship Id="rId4" Type="http://schemas.openxmlformats.org/officeDocument/2006/relationships/image" Target="../media/image10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.png"/><Relationship Id="rId5" Type="http://schemas.openxmlformats.org/officeDocument/2006/relationships/image" Target="../media/image111.png"/><Relationship Id="rId4" Type="http://schemas.openxmlformats.org/officeDocument/2006/relationships/image" Target="../media/image11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930.png"/><Relationship Id="rId7" Type="http://schemas.openxmlformats.org/officeDocument/2006/relationships/image" Target="../media/image117.png"/><Relationship Id="rId12" Type="http://schemas.openxmlformats.org/officeDocument/2006/relationships/image" Target="../media/image8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6.png"/><Relationship Id="rId11" Type="http://schemas.openxmlformats.org/officeDocument/2006/relationships/oleObject" Target="../embeddings/oleObject2.bin"/><Relationship Id="rId5" Type="http://schemas.openxmlformats.org/officeDocument/2006/relationships/image" Target="../media/image115.png"/><Relationship Id="rId10" Type="http://schemas.openxmlformats.org/officeDocument/2006/relationships/image" Target="../media/image88.wmf"/><Relationship Id="rId4" Type="http://schemas.openxmlformats.org/officeDocument/2006/relationships/image" Target="../media/image940.png"/><Relationship Id="rId9" Type="http://schemas.openxmlformats.org/officeDocument/2006/relationships/oleObject" Target="../embeddings/oleObject1.bin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png"/><Relationship Id="rId3" Type="http://schemas.openxmlformats.org/officeDocument/2006/relationships/image" Target="../media/image990.png"/><Relationship Id="rId7" Type="http://schemas.openxmlformats.org/officeDocument/2006/relationships/image" Target="../media/image10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20.png"/><Relationship Id="rId5" Type="http://schemas.openxmlformats.org/officeDocument/2006/relationships/image" Target="../media/image120.png"/><Relationship Id="rId10" Type="http://schemas.openxmlformats.org/officeDocument/2006/relationships/image" Target="../media/image1060.png"/><Relationship Id="rId4" Type="http://schemas.openxmlformats.org/officeDocument/2006/relationships/image" Target="../media/image119.png"/><Relationship Id="rId9" Type="http://schemas.openxmlformats.org/officeDocument/2006/relationships/image" Target="../media/image105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image" Target="../media/image1080.png"/><Relationship Id="rId7" Type="http://schemas.openxmlformats.org/officeDocument/2006/relationships/image" Target="../media/image122.png"/><Relationship Id="rId2" Type="http://schemas.openxmlformats.org/officeDocument/2006/relationships/image" Target="../media/image10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0.png"/><Relationship Id="rId5" Type="http://schemas.openxmlformats.org/officeDocument/2006/relationships/image" Target="../media/image1100.png"/><Relationship Id="rId4" Type="http://schemas.openxmlformats.org/officeDocument/2006/relationships/image" Target="../media/image1090.png"/><Relationship Id="rId9" Type="http://schemas.openxmlformats.org/officeDocument/2006/relationships/image" Target="../media/image114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13" Type="http://schemas.openxmlformats.org/officeDocument/2006/relationships/image" Target="../media/image1240.png"/><Relationship Id="rId3" Type="http://schemas.openxmlformats.org/officeDocument/2006/relationships/image" Target="../media/image1160.png"/><Relationship Id="rId7" Type="http://schemas.openxmlformats.org/officeDocument/2006/relationships/image" Target="../media/image1200.png"/><Relationship Id="rId12" Type="http://schemas.openxmlformats.org/officeDocument/2006/relationships/image" Target="../media/image1230.png"/><Relationship Id="rId2" Type="http://schemas.openxmlformats.org/officeDocument/2006/relationships/image" Target="../media/image11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90.png"/><Relationship Id="rId11" Type="http://schemas.openxmlformats.org/officeDocument/2006/relationships/image" Target="../media/image1220.png"/><Relationship Id="rId5" Type="http://schemas.openxmlformats.org/officeDocument/2006/relationships/image" Target="../media/image1180.png"/><Relationship Id="rId10" Type="http://schemas.openxmlformats.org/officeDocument/2006/relationships/image" Target="../media/image1210.png"/><Relationship Id="rId4" Type="http://schemas.openxmlformats.org/officeDocument/2006/relationships/image" Target="../media/image124.png"/><Relationship Id="rId9" Type="http://schemas.openxmlformats.org/officeDocument/2006/relationships/image" Target="../media/image114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1.png"/><Relationship Id="rId13" Type="http://schemas.openxmlformats.org/officeDocument/2006/relationships/image" Target="../media/image136.png"/><Relationship Id="rId3" Type="http://schemas.openxmlformats.org/officeDocument/2006/relationships/image" Target="../media/image126.png"/><Relationship Id="rId7" Type="http://schemas.openxmlformats.org/officeDocument/2006/relationships/image" Target="../media/image128.png"/><Relationship Id="rId12" Type="http://schemas.openxmlformats.org/officeDocument/2006/relationships/image" Target="../media/image135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3.png"/><Relationship Id="rId11" Type="http://schemas.openxmlformats.org/officeDocument/2006/relationships/image" Target="../media/image134.png"/><Relationship Id="rId5" Type="http://schemas.openxmlformats.org/officeDocument/2006/relationships/image" Target="../media/image118.png"/><Relationship Id="rId10" Type="http://schemas.openxmlformats.org/officeDocument/2006/relationships/image" Target="../media/image133.png"/><Relationship Id="rId4" Type="http://schemas.openxmlformats.org/officeDocument/2006/relationships/image" Target="../media/image127.png"/><Relationship Id="rId9" Type="http://schemas.openxmlformats.org/officeDocument/2006/relationships/image" Target="../media/image13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4.png"/><Relationship Id="rId7" Type="http://schemas.openxmlformats.org/officeDocument/2006/relationships/image" Target="../media/image5.png"/><Relationship Id="rId12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10.png"/><Relationship Id="rId5" Type="http://schemas.openxmlformats.org/officeDocument/2006/relationships/image" Target="../media/image16.png"/><Relationship Id="rId10" Type="http://schemas.openxmlformats.org/officeDocument/2006/relationships/image" Target="../media/image9.png"/><Relationship Id="rId4" Type="http://schemas.openxmlformats.org/officeDocument/2006/relationships/image" Target="../media/image15.png"/><Relationship Id="rId9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65847" y="1660245"/>
            <a:ext cx="8816788" cy="2387600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Classification</a:t>
            </a:r>
            <a:r>
              <a:rPr lang="en-US" altLang="zh-TW"/>
              <a:t>: </a:t>
            </a:r>
            <a:br>
              <a:rPr lang="en-US" altLang="zh-TW"/>
            </a:br>
            <a:r>
              <a:rPr lang="en-US" altLang="zh-TW"/>
              <a:t>Probabilistic </a:t>
            </a:r>
            <a:r>
              <a:rPr lang="en-US" altLang="zh-TW" dirty="0"/>
              <a:t>Generative Model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24000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Two Boxes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914031" y="1690689"/>
            <a:ext cx="2197768" cy="190220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6037847" y="1674192"/>
            <a:ext cx="2197768" cy="190220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858913" y="2208161"/>
            <a:ext cx="978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Box 1</a:t>
            </a:r>
            <a:endParaRPr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5059279" y="2163627"/>
            <a:ext cx="978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Box 2</a:t>
            </a:r>
            <a:endParaRPr lang="zh-TW" altLang="en-US" sz="2400" dirty="0"/>
          </a:p>
        </p:txBody>
      </p:sp>
      <p:sp>
        <p:nvSpPr>
          <p:cNvPr id="8" name="橢圓 7"/>
          <p:cNvSpPr/>
          <p:nvPr/>
        </p:nvSpPr>
        <p:spPr>
          <a:xfrm>
            <a:off x="2154660" y="1944817"/>
            <a:ext cx="352927" cy="35292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2780301" y="2173456"/>
            <a:ext cx="352927" cy="35292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2395289" y="2923915"/>
            <a:ext cx="352927" cy="35292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3598442" y="2378279"/>
            <a:ext cx="352927" cy="35292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7658081" y="3055074"/>
            <a:ext cx="352927" cy="35292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6454939" y="2878611"/>
            <a:ext cx="352927" cy="35292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7658082" y="1987163"/>
            <a:ext cx="352927" cy="35292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6342641" y="2203173"/>
            <a:ext cx="352927" cy="35292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7136731" y="2379636"/>
            <a:ext cx="352927" cy="35292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3253544" y="2976657"/>
            <a:ext cx="352927" cy="35292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204381" y="2857834"/>
            <a:ext cx="18117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P(B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) = 2/3</a:t>
            </a:r>
            <a:endParaRPr lang="zh-TW" altLang="en-US" sz="24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4470720" y="2853933"/>
            <a:ext cx="1567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P(B</a:t>
            </a:r>
            <a:r>
              <a:rPr lang="en-US" altLang="zh-TW" sz="2400" baseline="-25000" dirty="0"/>
              <a:t>2</a:t>
            </a:r>
            <a:r>
              <a:rPr lang="en-US" altLang="zh-TW" sz="2400" dirty="0"/>
              <a:t>) = 1/3</a:t>
            </a:r>
            <a:endParaRPr lang="zh-TW" altLang="en-US" sz="24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1587157" y="3635107"/>
            <a:ext cx="2763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P(Blue|B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) = 4/5</a:t>
            </a:r>
            <a:endParaRPr lang="zh-TW" altLang="en-US" sz="24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1707470" y="4044528"/>
            <a:ext cx="2763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P(Green|B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) = 1/5</a:t>
            </a:r>
            <a:endParaRPr lang="zh-TW" altLang="en-US" sz="24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5734053" y="3612234"/>
            <a:ext cx="2763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P(Blue|B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) = 2/5</a:t>
            </a:r>
            <a:endParaRPr lang="zh-TW" altLang="en-US" sz="24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5844100" y="4002225"/>
            <a:ext cx="2763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P(Green|B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) = 3/5</a:t>
            </a:r>
            <a:endParaRPr lang="zh-TW" altLang="en-US" sz="2400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935463" y="5258144"/>
            <a:ext cx="4580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Where does it come from?</a:t>
            </a:r>
            <a:endParaRPr lang="zh-TW" altLang="en-US" sz="2400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1152890" y="5868629"/>
            <a:ext cx="2763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P(B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 | Blue) 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/>
              <p:cNvSpPr txBox="1"/>
              <p:nvPr/>
            </p:nvSpPr>
            <p:spPr>
              <a:xfrm>
                <a:off x="3284762" y="5724013"/>
                <a:ext cx="5176161" cy="778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altLang="zh-TW" sz="2400" dirty="0"/>
                                <m:t>Blue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altLang="zh-TW" sz="2400" dirty="0"/>
                                <m:t>Blue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altLang="zh-TW" sz="2400" dirty="0"/>
                                <m:t>Blue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4762" y="5724013"/>
                <a:ext cx="5176161" cy="7789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群組 2"/>
          <p:cNvGrpSpPr/>
          <p:nvPr/>
        </p:nvGrpSpPr>
        <p:grpSpPr>
          <a:xfrm>
            <a:off x="722376" y="4647583"/>
            <a:ext cx="3634069" cy="461665"/>
            <a:chOff x="722376" y="4618555"/>
            <a:chExt cx="3634069" cy="461665"/>
          </a:xfrm>
        </p:grpSpPr>
        <p:sp>
          <p:nvSpPr>
            <p:cNvPr id="25" name="橢圓 24"/>
            <p:cNvSpPr/>
            <p:nvPr/>
          </p:nvSpPr>
          <p:spPr>
            <a:xfrm>
              <a:off x="722376" y="4675711"/>
              <a:ext cx="352927" cy="35292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文字方塊 28"/>
            <p:cNvSpPr txBox="1"/>
            <p:nvPr/>
          </p:nvSpPr>
          <p:spPr>
            <a:xfrm>
              <a:off x="1139987" y="4618555"/>
              <a:ext cx="32164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from one of the boxes</a:t>
              </a:r>
              <a:endParaRPr lang="zh-TW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615767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/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/>
      <p:bldP spid="20" grpId="0"/>
      <p:bldP spid="21" grpId="0"/>
      <p:bldP spid="22" grpId="0"/>
      <p:bldP spid="23" grpId="0"/>
      <p:bldP spid="24" grpId="0"/>
      <p:bldP spid="26" grpId="0"/>
      <p:bldP spid="27" grpId="0"/>
      <p:bldP spid="2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Two Classes</a:t>
            </a:r>
            <a:endParaRPr lang="zh-TW" altLang="en-US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710357" y="4482290"/>
            <a:ext cx="7124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Given an x, which class does it belong to 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/>
              <p:cNvSpPr txBox="1"/>
              <p:nvPr/>
            </p:nvSpPr>
            <p:spPr>
              <a:xfrm>
                <a:off x="4156485" y="5016458"/>
                <a:ext cx="4327210" cy="778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485" y="5016458"/>
                <a:ext cx="4327210" cy="7789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/>
              <p:cNvSpPr/>
              <p:nvPr/>
            </p:nvSpPr>
            <p:spPr>
              <a:xfrm>
                <a:off x="2956764" y="5175124"/>
                <a:ext cx="127970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6764" y="5175124"/>
                <a:ext cx="1279709" cy="461665"/>
              </a:xfrm>
              <a:prstGeom prst="rect">
                <a:avLst/>
              </a:prstGeom>
              <a:blipFill>
                <a:blip r:embed="rId4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/>
              <p:cNvSpPr/>
              <p:nvPr/>
            </p:nvSpPr>
            <p:spPr>
              <a:xfrm>
                <a:off x="3121846" y="6128366"/>
                <a:ext cx="88011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1846" y="6128366"/>
                <a:ext cx="880113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/>
              <p:cNvSpPr txBox="1"/>
              <p:nvPr/>
            </p:nvSpPr>
            <p:spPr>
              <a:xfrm>
                <a:off x="3908405" y="6187975"/>
                <a:ext cx="432721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1" name="文字方塊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8405" y="6187975"/>
                <a:ext cx="4327210" cy="369332"/>
              </a:xfrm>
              <a:prstGeom prst="rect">
                <a:avLst/>
              </a:prstGeom>
              <a:blipFill>
                <a:blip r:embed="rId6"/>
                <a:stretch>
                  <a:fillRect l="-282" b="-344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文字方塊 31"/>
          <p:cNvSpPr txBox="1"/>
          <p:nvPr/>
        </p:nvSpPr>
        <p:spPr>
          <a:xfrm>
            <a:off x="710357" y="6128366"/>
            <a:ext cx="25186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Generative Model</a:t>
            </a:r>
            <a:endParaRPr lang="zh-TW" altLang="en-US" sz="2400" dirty="0"/>
          </a:p>
        </p:txBody>
      </p:sp>
      <p:sp>
        <p:nvSpPr>
          <p:cNvPr id="33" name="矩形 32"/>
          <p:cNvSpPr/>
          <p:nvPr/>
        </p:nvSpPr>
        <p:spPr>
          <a:xfrm>
            <a:off x="834277" y="2792819"/>
            <a:ext cx="7970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P(C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  <p:sp>
        <p:nvSpPr>
          <p:cNvPr id="34" name="矩形 33"/>
          <p:cNvSpPr/>
          <p:nvPr/>
        </p:nvSpPr>
        <p:spPr>
          <a:xfrm>
            <a:off x="5068921" y="2825838"/>
            <a:ext cx="7970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P(C</a:t>
            </a:r>
            <a:r>
              <a:rPr lang="en-US" altLang="zh-TW" sz="2400" baseline="-25000" dirty="0"/>
              <a:t>2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  <p:sp>
        <p:nvSpPr>
          <p:cNvPr id="35" name="矩形 34"/>
          <p:cNvSpPr/>
          <p:nvPr/>
        </p:nvSpPr>
        <p:spPr>
          <a:xfrm>
            <a:off x="2469493" y="3804810"/>
            <a:ext cx="10711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P(x|C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  <p:sp>
        <p:nvSpPr>
          <p:cNvPr id="36" name="矩形 35"/>
          <p:cNvSpPr/>
          <p:nvPr/>
        </p:nvSpPr>
        <p:spPr>
          <a:xfrm>
            <a:off x="6658970" y="3734213"/>
            <a:ext cx="10711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P(x|C</a:t>
            </a:r>
            <a:r>
              <a:rPr lang="en-US" altLang="zh-TW" sz="2400" baseline="-25000" dirty="0"/>
              <a:t>2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  <p:sp>
        <p:nvSpPr>
          <p:cNvPr id="37" name="矩形 36"/>
          <p:cNvSpPr/>
          <p:nvPr/>
        </p:nvSpPr>
        <p:spPr>
          <a:xfrm>
            <a:off x="4281460" y="482229"/>
            <a:ext cx="4174220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Estimating the Probabilities</a:t>
            </a:r>
          </a:p>
          <a:p>
            <a:r>
              <a:rPr lang="en-US" altLang="zh-TW" sz="2800" dirty="0">
                <a:solidFill>
                  <a:srgbClr val="FF0000"/>
                </a:solidFill>
              </a:rPr>
              <a:t>From training data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66513" y="2790539"/>
            <a:ext cx="917408" cy="5322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/>
          <p:cNvSpPr/>
          <p:nvPr/>
        </p:nvSpPr>
        <p:spPr>
          <a:xfrm>
            <a:off x="5008723" y="2808080"/>
            <a:ext cx="917408" cy="5322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/>
          <p:cNvSpPr/>
          <p:nvPr/>
        </p:nvSpPr>
        <p:spPr>
          <a:xfrm>
            <a:off x="2546352" y="3756021"/>
            <a:ext cx="917408" cy="5322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 40"/>
          <p:cNvSpPr/>
          <p:nvPr/>
        </p:nvSpPr>
        <p:spPr>
          <a:xfrm>
            <a:off x="6726734" y="3684296"/>
            <a:ext cx="917408" cy="5322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矩形 41"/>
          <p:cNvSpPr/>
          <p:nvPr/>
        </p:nvSpPr>
        <p:spPr>
          <a:xfrm>
            <a:off x="1914031" y="1690689"/>
            <a:ext cx="2197768" cy="190220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矩形 42"/>
          <p:cNvSpPr/>
          <p:nvPr/>
        </p:nvSpPr>
        <p:spPr>
          <a:xfrm>
            <a:off x="6037847" y="1674192"/>
            <a:ext cx="2197768" cy="190220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文字方塊 43"/>
          <p:cNvSpPr txBox="1"/>
          <p:nvPr/>
        </p:nvSpPr>
        <p:spPr>
          <a:xfrm>
            <a:off x="628650" y="2208161"/>
            <a:ext cx="1208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Class 1</a:t>
            </a:r>
            <a:endParaRPr lang="zh-TW" altLang="en-US" sz="2400" dirty="0"/>
          </a:p>
        </p:txBody>
      </p:sp>
      <p:sp>
        <p:nvSpPr>
          <p:cNvPr id="45" name="文字方塊 44"/>
          <p:cNvSpPr txBox="1"/>
          <p:nvPr/>
        </p:nvSpPr>
        <p:spPr>
          <a:xfrm>
            <a:off x="4913883" y="2163627"/>
            <a:ext cx="11239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Class 2</a:t>
            </a:r>
            <a:endParaRPr lang="zh-TW" altLang="en-US" sz="2400" dirty="0"/>
          </a:p>
        </p:txBody>
      </p:sp>
      <p:sp>
        <p:nvSpPr>
          <p:cNvPr id="46" name="橢圓 45"/>
          <p:cNvSpPr/>
          <p:nvPr/>
        </p:nvSpPr>
        <p:spPr>
          <a:xfrm>
            <a:off x="2154660" y="1944817"/>
            <a:ext cx="352927" cy="35292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橢圓 46"/>
          <p:cNvSpPr/>
          <p:nvPr/>
        </p:nvSpPr>
        <p:spPr>
          <a:xfrm>
            <a:off x="2780301" y="2173456"/>
            <a:ext cx="352927" cy="35292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橢圓 47"/>
          <p:cNvSpPr/>
          <p:nvPr/>
        </p:nvSpPr>
        <p:spPr>
          <a:xfrm>
            <a:off x="2395289" y="2923915"/>
            <a:ext cx="352927" cy="35292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橢圓 48"/>
          <p:cNvSpPr/>
          <p:nvPr/>
        </p:nvSpPr>
        <p:spPr>
          <a:xfrm>
            <a:off x="3598442" y="2378279"/>
            <a:ext cx="352927" cy="35292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橢圓 49"/>
          <p:cNvSpPr/>
          <p:nvPr/>
        </p:nvSpPr>
        <p:spPr>
          <a:xfrm>
            <a:off x="7658081" y="3055074"/>
            <a:ext cx="352927" cy="35292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橢圓 50"/>
          <p:cNvSpPr/>
          <p:nvPr/>
        </p:nvSpPr>
        <p:spPr>
          <a:xfrm>
            <a:off x="6454939" y="2878611"/>
            <a:ext cx="352927" cy="35292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橢圓 51"/>
          <p:cNvSpPr/>
          <p:nvPr/>
        </p:nvSpPr>
        <p:spPr>
          <a:xfrm>
            <a:off x="7658082" y="1987163"/>
            <a:ext cx="352927" cy="35292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橢圓 52"/>
          <p:cNvSpPr/>
          <p:nvPr/>
        </p:nvSpPr>
        <p:spPr>
          <a:xfrm>
            <a:off x="6342641" y="2203173"/>
            <a:ext cx="352927" cy="35292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橢圓 53"/>
          <p:cNvSpPr/>
          <p:nvPr/>
        </p:nvSpPr>
        <p:spPr>
          <a:xfrm>
            <a:off x="7136731" y="2379636"/>
            <a:ext cx="352927" cy="35292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橢圓 54"/>
          <p:cNvSpPr/>
          <p:nvPr/>
        </p:nvSpPr>
        <p:spPr>
          <a:xfrm>
            <a:off x="3253544" y="2976657"/>
            <a:ext cx="352927" cy="35292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5470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 animBg="1"/>
      <p:bldP spid="39" grpId="0" animBg="1"/>
      <p:bldP spid="40" grpId="0" animBg="1"/>
      <p:bldP spid="4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Prior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914031" y="1690689"/>
            <a:ext cx="2197768" cy="190220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6055894" y="1603641"/>
            <a:ext cx="2197768" cy="190220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726911" y="2006792"/>
            <a:ext cx="1187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Class 1</a:t>
            </a:r>
            <a:endParaRPr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4913883" y="2093076"/>
            <a:ext cx="1142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Class 2</a:t>
            </a:r>
            <a:endParaRPr lang="zh-TW" altLang="en-US" sz="2400" dirty="0"/>
          </a:p>
        </p:txBody>
      </p:sp>
      <p:sp>
        <p:nvSpPr>
          <p:cNvPr id="8" name="橢圓 7"/>
          <p:cNvSpPr/>
          <p:nvPr/>
        </p:nvSpPr>
        <p:spPr>
          <a:xfrm>
            <a:off x="2154660" y="1944817"/>
            <a:ext cx="352927" cy="35292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2780301" y="2173456"/>
            <a:ext cx="352927" cy="35292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2395289" y="2923915"/>
            <a:ext cx="352927" cy="35292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3598442" y="2378279"/>
            <a:ext cx="352927" cy="35292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7676128" y="2984523"/>
            <a:ext cx="352927" cy="35292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6472986" y="2808060"/>
            <a:ext cx="352927" cy="35292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7676129" y="1916612"/>
            <a:ext cx="352927" cy="35292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6360688" y="2132622"/>
            <a:ext cx="352927" cy="35292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7154778" y="2309085"/>
            <a:ext cx="352927" cy="35292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3253544" y="2976657"/>
            <a:ext cx="352927" cy="35292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834277" y="2792819"/>
            <a:ext cx="7970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P(C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  <p:sp>
        <p:nvSpPr>
          <p:cNvPr id="19" name="矩形 18"/>
          <p:cNvSpPr/>
          <p:nvPr/>
        </p:nvSpPr>
        <p:spPr>
          <a:xfrm>
            <a:off x="5068921" y="2825838"/>
            <a:ext cx="7970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P(C</a:t>
            </a:r>
            <a:r>
              <a:rPr lang="en-US" altLang="zh-TW" sz="2400" baseline="-25000" dirty="0"/>
              <a:t>2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  <p:sp>
        <p:nvSpPr>
          <p:cNvPr id="22" name="矩形 21"/>
          <p:cNvSpPr/>
          <p:nvPr/>
        </p:nvSpPr>
        <p:spPr>
          <a:xfrm>
            <a:off x="766513" y="2790539"/>
            <a:ext cx="917408" cy="5322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5008723" y="2808080"/>
            <a:ext cx="917408" cy="5322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/>
          <p:cNvSpPr txBox="1"/>
          <p:nvPr/>
        </p:nvSpPr>
        <p:spPr>
          <a:xfrm>
            <a:off x="2298061" y="3603799"/>
            <a:ext cx="14297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/>
              <a:t>Water</a:t>
            </a:r>
            <a:endParaRPr lang="zh-TW" altLang="en-US" sz="2800" b="1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6450430" y="3609149"/>
            <a:ext cx="14297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/>
              <a:t>Normal</a:t>
            </a:r>
            <a:endParaRPr lang="zh-TW" altLang="en-US" sz="2800" b="1" dirty="0"/>
          </a:p>
        </p:txBody>
      </p:sp>
      <p:sp>
        <p:nvSpPr>
          <p:cNvPr id="28" name="矩形 27"/>
          <p:cNvSpPr/>
          <p:nvPr/>
        </p:nvSpPr>
        <p:spPr>
          <a:xfrm>
            <a:off x="834277" y="4205998"/>
            <a:ext cx="636369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/>
              <a:t>Water and Normal type with ID &lt; 400 for training, rest for testing</a:t>
            </a:r>
            <a:endParaRPr lang="zh-TW" altLang="en-US" sz="2400" dirty="0"/>
          </a:p>
        </p:txBody>
      </p:sp>
      <p:sp>
        <p:nvSpPr>
          <p:cNvPr id="29" name="矩形 28"/>
          <p:cNvSpPr/>
          <p:nvPr/>
        </p:nvSpPr>
        <p:spPr>
          <a:xfrm>
            <a:off x="412667" y="5044094"/>
            <a:ext cx="43654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TW" sz="2400" dirty="0"/>
              <a:t>Training: 79 Water, 61 Normal</a:t>
            </a:r>
          </a:p>
        </p:txBody>
      </p:sp>
      <p:sp>
        <p:nvSpPr>
          <p:cNvPr id="30" name="文字方塊 29"/>
          <p:cNvSpPr txBox="1"/>
          <p:nvPr/>
        </p:nvSpPr>
        <p:spPr>
          <a:xfrm>
            <a:off x="4913883" y="5552793"/>
            <a:ext cx="4203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P(C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) = 79 / (79 + 61) =0.56</a:t>
            </a:r>
            <a:endParaRPr lang="zh-TW" altLang="en-US" sz="24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4913883" y="6118558"/>
            <a:ext cx="4050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P(C</a:t>
            </a:r>
            <a:r>
              <a:rPr lang="en-US" altLang="zh-TW" sz="2400" baseline="-25000" dirty="0"/>
              <a:t>2</a:t>
            </a:r>
            <a:r>
              <a:rPr lang="en-US" altLang="zh-TW" sz="2400" dirty="0"/>
              <a:t>) = 61 / (79 + 61) =0.44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83759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6" grpId="0"/>
      <p:bldP spid="27" grpId="0"/>
      <p:bldP spid="28" grpId="0"/>
      <p:bldP spid="29" grpId="0"/>
      <p:bldP spid="30" grpId="0"/>
      <p:bldP spid="3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556403" y="4436321"/>
            <a:ext cx="7028444" cy="183350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Probability from Class</a:t>
            </a:r>
            <a:endParaRPr lang="zh-TW" altLang="en-US" dirty="0"/>
          </a:p>
        </p:txBody>
      </p:sp>
      <p:pic>
        <p:nvPicPr>
          <p:cNvPr id="4098" name="Picture 2" descr="「Squirtle png」的圖片搜尋結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631" y="4588229"/>
            <a:ext cx="1626326" cy="1626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「Psyduck png」的圖片搜尋結果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0239" y="4523834"/>
            <a:ext cx="1241816" cy="1624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「Poliwag png」的圖片搜尋結果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7591" y="4386042"/>
            <a:ext cx="2008158" cy="1853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群組 4"/>
          <p:cNvGrpSpPr/>
          <p:nvPr/>
        </p:nvGrpSpPr>
        <p:grpSpPr>
          <a:xfrm>
            <a:off x="3299752" y="1324873"/>
            <a:ext cx="3713645" cy="1924757"/>
            <a:chOff x="1550077" y="3978039"/>
            <a:chExt cx="3713645" cy="1924757"/>
          </a:xfrm>
        </p:grpSpPr>
        <p:sp>
          <p:nvSpPr>
            <p:cNvPr id="4" name="矩形 3"/>
            <p:cNvSpPr/>
            <p:nvPr/>
          </p:nvSpPr>
          <p:spPr>
            <a:xfrm>
              <a:off x="1550077" y="4672081"/>
              <a:ext cx="371364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400" dirty="0"/>
                <a:t>P(                                 |Water)</a:t>
              </a:r>
            </a:p>
          </p:txBody>
        </p:sp>
        <p:pic>
          <p:nvPicPr>
            <p:cNvPr id="4104" name="Picture 8" descr="「Tirtouga, png」的圖片搜尋結果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6087" y="3978039"/>
              <a:ext cx="1924757" cy="1924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矩形 5"/>
          <p:cNvSpPr/>
          <p:nvPr/>
        </p:nvSpPr>
        <p:spPr>
          <a:xfrm>
            <a:off x="6908715" y="4562847"/>
            <a:ext cx="14442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79 in total</a:t>
            </a:r>
            <a:endParaRPr lang="zh-TW" altLang="en-US" sz="2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250800" y="5416689"/>
            <a:ext cx="14297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/>
              <a:t>Water</a:t>
            </a:r>
          </a:p>
          <a:p>
            <a:pPr algn="ctr"/>
            <a:r>
              <a:rPr lang="en-US" altLang="zh-TW" sz="2800" b="1" dirty="0"/>
              <a:t>Type</a:t>
            </a:r>
            <a:endParaRPr lang="zh-TW" altLang="en-US" sz="2800" b="1" dirty="0"/>
          </a:p>
        </p:txBody>
      </p:sp>
      <p:sp>
        <p:nvSpPr>
          <p:cNvPr id="15" name="矩形 14"/>
          <p:cNvSpPr/>
          <p:nvPr/>
        </p:nvSpPr>
        <p:spPr>
          <a:xfrm>
            <a:off x="6889701" y="2020916"/>
            <a:ext cx="5501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= ?</a:t>
            </a:r>
            <a:endParaRPr lang="zh-TW" altLang="en-US" sz="2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473602" y="3095790"/>
            <a:ext cx="41593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Each Pokémon is represented as a vector by its attribute. </a:t>
            </a:r>
            <a:endParaRPr lang="zh-TW" altLang="en-US" sz="2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6549093" y="3339344"/>
            <a:ext cx="1090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feature</a:t>
            </a:r>
            <a:endParaRPr lang="zh-TW" altLang="en-US" sz="2400" dirty="0"/>
          </a:p>
        </p:txBody>
      </p:sp>
      <p:cxnSp>
        <p:nvCxnSpPr>
          <p:cNvPr id="11" name="直線接點 10"/>
          <p:cNvCxnSpPr/>
          <p:nvPr/>
        </p:nvCxnSpPr>
        <p:spPr>
          <a:xfrm>
            <a:off x="1775116" y="3861748"/>
            <a:ext cx="823934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箭號: 向下 15"/>
          <p:cNvSpPr/>
          <p:nvPr/>
        </p:nvSpPr>
        <p:spPr>
          <a:xfrm rot="16200000" flipH="1">
            <a:off x="5948892" y="3283333"/>
            <a:ext cx="444067" cy="5736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1464346" y="2018915"/>
            <a:ext cx="15055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P(x|C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) = ?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91690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" grpId="0"/>
      <p:bldP spid="12" grpId="0"/>
      <p:bldP spid="15" grpId="0"/>
      <p:bldP spid="8" grpId="0"/>
      <p:bldP spid="9" grpId="0"/>
      <p:bldP spid="16" grpId="0" animBg="1"/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Probability from Class - Feature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Considering </a:t>
            </a:r>
            <a:r>
              <a:rPr lang="en-US" altLang="zh-TW" b="1" dirty="0"/>
              <a:t>Defense</a:t>
            </a:r>
            <a:r>
              <a:rPr lang="en-US" altLang="zh-TW" dirty="0"/>
              <a:t> and </a:t>
            </a:r>
            <a:r>
              <a:rPr lang="en-US" altLang="zh-TW" b="1" dirty="0"/>
              <a:t>SP Defense</a:t>
            </a:r>
            <a:endParaRPr lang="zh-TW" altLang="en-US" b="1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848" y="2364651"/>
            <a:ext cx="6294759" cy="4366491"/>
          </a:xfrm>
          <a:prstGeom prst="rect">
            <a:avLst/>
          </a:prstGeom>
        </p:spPr>
      </p:pic>
      <p:pic>
        <p:nvPicPr>
          <p:cNvPr id="5" name="Picture 2" descr="「Squirtle png」的圖片搜尋結果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6905" y="2686195"/>
            <a:ext cx="1626326" cy="1626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線單箭頭接點 6"/>
          <p:cNvCxnSpPr/>
          <p:nvPr/>
        </p:nvCxnSpPr>
        <p:spPr>
          <a:xfrm flipV="1">
            <a:off x="3590333" y="3659779"/>
            <a:ext cx="3036968" cy="12512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7421731" y="3036467"/>
                <a:ext cx="633571" cy="6233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65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64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1731" y="3036467"/>
                <a:ext cx="633571" cy="62331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4" descr="「Psyduck png」的圖片搜尋結果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855" y="2364651"/>
            <a:ext cx="1188616" cy="155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直線單箭頭接點 10"/>
          <p:cNvCxnSpPr/>
          <p:nvPr/>
        </p:nvCxnSpPr>
        <p:spPr>
          <a:xfrm flipH="1" flipV="1">
            <a:off x="2220591" y="3499358"/>
            <a:ext cx="886381" cy="17120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2864720" y="2793248"/>
                <a:ext cx="633570" cy="6144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48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50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4720" y="2793248"/>
                <a:ext cx="633570" cy="61446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橢圓 16"/>
          <p:cNvSpPr/>
          <p:nvPr/>
        </p:nvSpPr>
        <p:spPr>
          <a:xfrm>
            <a:off x="4697239" y="5275543"/>
            <a:ext cx="164910" cy="16491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8" name="Picture 8" descr="「Tirtouga, png」的圖片搜尋結果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4922" y="4933243"/>
            <a:ext cx="1924757" cy="1924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直線單箭頭接點 18"/>
          <p:cNvCxnSpPr/>
          <p:nvPr/>
        </p:nvCxnSpPr>
        <p:spPr>
          <a:xfrm>
            <a:off x="4863150" y="5378759"/>
            <a:ext cx="1253755" cy="4261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7429427" y="5489521"/>
                <a:ext cx="803490" cy="615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103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45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427" y="5489521"/>
                <a:ext cx="803490" cy="6158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矩形 23"/>
          <p:cNvSpPr/>
          <p:nvPr/>
        </p:nvSpPr>
        <p:spPr>
          <a:xfrm>
            <a:off x="5894687" y="4856539"/>
            <a:ext cx="18685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P(</a:t>
            </a:r>
            <a:r>
              <a:rPr lang="en-US" altLang="zh-TW" sz="2400" dirty="0" err="1"/>
              <a:t>x|Water</a:t>
            </a:r>
            <a:r>
              <a:rPr lang="en-US" altLang="zh-TW" sz="2400" dirty="0"/>
              <a:t>)=?</a:t>
            </a:r>
          </a:p>
        </p:txBody>
      </p:sp>
      <p:sp>
        <p:nvSpPr>
          <p:cNvPr id="25" name="文字方塊 24"/>
          <p:cNvSpPr txBox="1"/>
          <p:nvPr/>
        </p:nvSpPr>
        <p:spPr>
          <a:xfrm>
            <a:off x="7636535" y="4839621"/>
            <a:ext cx="4492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0?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256370" y="5587717"/>
            <a:ext cx="14297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/>
              <a:t>Water</a:t>
            </a:r>
          </a:p>
          <a:p>
            <a:pPr algn="ctr"/>
            <a:r>
              <a:rPr lang="en-US" altLang="zh-TW" sz="2800" b="1" dirty="0"/>
              <a:t>Type</a:t>
            </a:r>
            <a:endParaRPr lang="zh-TW" alt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3818637" y="2738603"/>
                <a:ext cx="23398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sz="24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TW" sz="24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dirty="0"/>
                  <a:t> …… 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79</m:t>
                        </m:r>
                      </m:sup>
                    </m:sSup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8637" y="2738603"/>
                <a:ext cx="2339808" cy="369332"/>
              </a:xfrm>
              <a:prstGeom prst="rect">
                <a:avLst/>
              </a:prstGeom>
              <a:blipFill>
                <a:blip r:embed="rId10"/>
                <a:stretch>
                  <a:fillRect l="-3125" t="-24590" r="-1563" b="-491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橢圓 5"/>
          <p:cNvSpPr/>
          <p:nvPr/>
        </p:nvSpPr>
        <p:spPr>
          <a:xfrm rot="19208045">
            <a:off x="2226888" y="4068689"/>
            <a:ext cx="2829939" cy="160393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1589902" y="5448212"/>
            <a:ext cx="2931960" cy="120032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TW" sz="2400" dirty="0"/>
              <a:t>Assume the points are sampled from a </a:t>
            </a:r>
            <a:r>
              <a:rPr lang="en-US" altLang="zh-TW" sz="2400" b="1" i="1" u="sng" dirty="0"/>
              <a:t>Gaussian distribution</a:t>
            </a:r>
            <a:r>
              <a:rPr lang="en-US" altLang="zh-TW" sz="2400" dirty="0"/>
              <a:t>.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68580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17" grpId="0" animBg="1"/>
      <p:bldP spid="21" grpId="0"/>
      <p:bldP spid="24" grpId="0"/>
      <p:bldP spid="25" grpId="0"/>
      <p:bldP spid="20" grpId="0"/>
      <p:bldP spid="22" grpId="0"/>
      <p:bldP spid="6" grpId="0" animBg="1"/>
      <p:bldP spid="2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879340" y="746618"/>
                <a:ext cx="7097969" cy="750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l-GR" altLang="zh-TW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zh-TW" altLang="en-US" sz="24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l-GR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340" y="746618"/>
                <a:ext cx="7097969" cy="75071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/>
          <p:cNvSpPr txBox="1"/>
          <p:nvPr/>
        </p:nvSpPr>
        <p:spPr>
          <a:xfrm>
            <a:off x="855702" y="1549277"/>
            <a:ext cx="6694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Input: vector x, output: probability of sampling x  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855702" y="1948856"/>
                <a:ext cx="797207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The shape of the function determines by </a:t>
                </a:r>
                <a:r>
                  <a:rPr lang="en-US" altLang="zh-TW" sz="2400" b="1" dirty="0"/>
                  <a:t>mean </a:t>
                </a:r>
                <a14:m>
                  <m:oMath xmlns:m="http://schemas.openxmlformats.org/officeDocument/2006/math">
                    <m:r>
                      <a:rPr lang="zh-TW" altLang="en-US" sz="2400" b="1" i="1"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zh-TW" altLang="en-US" sz="2400" b="1" dirty="0"/>
                  <a:t> </a:t>
                </a:r>
                <a:r>
                  <a:rPr lang="en-US" altLang="zh-TW" sz="2400" dirty="0"/>
                  <a:t>and </a:t>
                </a:r>
                <a:r>
                  <a:rPr lang="en-US" altLang="zh-TW" sz="2400" b="1" dirty="0"/>
                  <a:t>covariance matrix </a:t>
                </a:r>
                <a14:m>
                  <m:oMath xmlns:m="http://schemas.openxmlformats.org/officeDocument/2006/math">
                    <m:r>
                      <a:rPr lang="el-GR" altLang="zh-TW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𝜮</m:t>
                    </m:r>
                  </m:oMath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702" y="1948856"/>
                <a:ext cx="7972079" cy="830997"/>
              </a:xfrm>
              <a:prstGeom prst="rect">
                <a:avLst/>
              </a:prstGeom>
              <a:blipFill>
                <a:blip r:embed="rId3"/>
                <a:stretch>
                  <a:fillRect l="-1147" t="-5882" b="-1617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525" y="3699604"/>
            <a:ext cx="3885293" cy="2979004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4818" y="3631951"/>
            <a:ext cx="4233637" cy="3226049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271182" y="159038"/>
            <a:ext cx="33866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i="1" u="sng" dirty="0"/>
              <a:t>Gaussian Distribution</a:t>
            </a:r>
            <a:endParaRPr lang="zh-TW" altLang="en-US" sz="2800" b="1" i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3352668" y="6008913"/>
                <a:ext cx="30514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668" y="6008913"/>
                <a:ext cx="305147" cy="307777"/>
              </a:xfrm>
              <a:prstGeom prst="rect">
                <a:avLst/>
              </a:prstGeom>
              <a:blipFill>
                <a:blip r:embed="rId6"/>
                <a:stretch>
                  <a:fillRect l="-12000" r="-8000" b="-16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矩形 11"/>
          <p:cNvSpPr/>
          <p:nvPr/>
        </p:nvSpPr>
        <p:spPr>
          <a:xfrm>
            <a:off x="5734764" y="75957"/>
            <a:ext cx="33451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https://blog.slinuxer.com/tag/pca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1055772" y="5701135"/>
                <a:ext cx="31111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772" y="5701135"/>
                <a:ext cx="311111" cy="307777"/>
              </a:xfrm>
              <a:prstGeom prst="rect">
                <a:avLst/>
              </a:prstGeom>
              <a:blipFill rotWithShape="0">
                <a:blip r:embed="rId7"/>
                <a:stretch>
                  <a:fillRect l="-9804" r="-9804" b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7490179" y="6147429"/>
                <a:ext cx="30514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0179" y="6147429"/>
                <a:ext cx="305147" cy="307777"/>
              </a:xfrm>
              <a:prstGeom prst="rect">
                <a:avLst/>
              </a:prstGeom>
              <a:blipFill rotWithShape="0">
                <a:blip r:embed="rId8"/>
                <a:stretch>
                  <a:fillRect l="-12000" r="-8000" b="-13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5132169" y="5855023"/>
                <a:ext cx="31111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2169" y="5855023"/>
                <a:ext cx="311111" cy="307777"/>
              </a:xfrm>
              <a:prstGeom prst="rect">
                <a:avLst/>
              </a:prstGeom>
              <a:blipFill rotWithShape="0">
                <a:blip r:embed="rId9"/>
                <a:stretch>
                  <a:fillRect l="-11765" r="-7843" b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1211599" y="2975568"/>
                <a:ext cx="1040413" cy="615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1599" y="2975568"/>
                <a:ext cx="1040413" cy="61581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5478689" y="2931823"/>
                <a:ext cx="1040413" cy="615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8689" y="2931823"/>
                <a:ext cx="1040413" cy="61581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2431167" y="2850943"/>
                <a:ext cx="1715341" cy="8943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1167" y="2850943"/>
                <a:ext cx="1715341" cy="894347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6692853" y="2836299"/>
                <a:ext cx="1715341" cy="8943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2853" y="2836299"/>
                <a:ext cx="1715341" cy="894347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9457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11" grpId="0"/>
      <p:bldP spid="13" grpId="0"/>
      <p:bldP spid="14" grpId="0"/>
      <p:bldP spid="15" grpId="0"/>
      <p:bldP spid="17" grpId="0"/>
      <p:bldP spid="18" grpId="0"/>
      <p:bldP spid="19" grpId="0"/>
      <p:bldP spid="2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281" y="3401001"/>
            <a:ext cx="4286250" cy="3448050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857" y="3339430"/>
            <a:ext cx="4305300" cy="3505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879340" y="746618"/>
                <a:ext cx="7140801" cy="750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l-GR" altLang="zh-TW" sz="2400" b="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zh-TW" altLang="en-US" sz="24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l-GR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340" y="746618"/>
                <a:ext cx="7140801" cy="7507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/>
          <p:cNvSpPr txBox="1"/>
          <p:nvPr/>
        </p:nvSpPr>
        <p:spPr>
          <a:xfrm>
            <a:off x="855702" y="1549277"/>
            <a:ext cx="6694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Input: vector x, output: probability of sampling x  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855702" y="1948856"/>
                <a:ext cx="797207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The shape of the function determines by </a:t>
                </a:r>
                <a:r>
                  <a:rPr lang="en-US" altLang="zh-TW" sz="2400" b="1" dirty="0"/>
                  <a:t>mean </a:t>
                </a:r>
                <a14:m>
                  <m:oMath xmlns:m="http://schemas.openxmlformats.org/officeDocument/2006/math">
                    <m:r>
                      <a:rPr lang="zh-TW" altLang="en-US" sz="2400" b="1" i="1"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zh-TW" altLang="en-US" sz="2400" b="1" dirty="0"/>
                  <a:t> </a:t>
                </a:r>
                <a:r>
                  <a:rPr lang="en-US" altLang="zh-TW" sz="2400" dirty="0"/>
                  <a:t>and </a:t>
                </a:r>
                <a:r>
                  <a:rPr lang="en-US" altLang="zh-TW" sz="2400" b="1" dirty="0"/>
                  <a:t>covariance matrix </a:t>
                </a:r>
                <a14:m>
                  <m:oMath xmlns:m="http://schemas.openxmlformats.org/officeDocument/2006/math">
                    <m:r>
                      <a:rPr lang="el-GR" altLang="zh-TW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𝜮</m:t>
                    </m:r>
                  </m:oMath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702" y="1948856"/>
                <a:ext cx="7972079" cy="830997"/>
              </a:xfrm>
              <a:prstGeom prst="rect">
                <a:avLst/>
              </a:prstGeom>
              <a:blipFill>
                <a:blip r:embed="rId6"/>
                <a:stretch>
                  <a:fillRect l="-1147" t="-5882" b="-1617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/>
          <p:cNvSpPr/>
          <p:nvPr/>
        </p:nvSpPr>
        <p:spPr>
          <a:xfrm>
            <a:off x="271182" y="159038"/>
            <a:ext cx="33866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i="1" u="sng" dirty="0"/>
              <a:t>Gaussian Distribution</a:t>
            </a:r>
            <a:endParaRPr lang="zh-TW" altLang="en-US" sz="2800" b="1" i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3352668" y="6008913"/>
                <a:ext cx="30514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668" y="6008913"/>
                <a:ext cx="305147" cy="307777"/>
              </a:xfrm>
              <a:prstGeom prst="rect">
                <a:avLst/>
              </a:prstGeom>
              <a:blipFill>
                <a:blip r:embed="rId7"/>
                <a:stretch>
                  <a:fillRect l="-12000" r="-8000" b="-16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矩形 11"/>
          <p:cNvSpPr/>
          <p:nvPr/>
        </p:nvSpPr>
        <p:spPr>
          <a:xfrm>
            <a:off x="5734764" y="75957"/>
            <a:ext cx="33451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https://blog.slinuxer.com/tag/pca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967030" y="5701136"/>
                <a:ext cx="31111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030" y="5701136"/>
                <a:ext cx="311111" cy="307777"/>
              </a:xfrm>
              <a:prstGeom prst="rect">
                <a:avLst/>
              </a:prstGeom>
              <a:blipFill>
                <a:blip r:embed="rId8"/>
                <a:stretch>
                  <a:fillRect l="-11765" r="-7843" b="-1568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7519492" y="6008912"/>
                <a:ext cx="30514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9492" y="6008912"/>
                <a:ext cx="305147" cy="307777"/>
              </a:xfrm>
              <a:prstGeom prst="rect">
                <a:avLst/>
              </a:prstGeom>
              <a:blipFill>
                <a:blip r:embed="rId9"/>
                <a:stretch>
                  <a:fillRect l="-12000" r="-8000" b="-16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5133854" y="5855024"/>
                <a:ext cx="31111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3854" y="5855024"/>
                <a:ext cx="311111" cy="307777"/>
              </a:xfrm>
              <a:prstGeom prst="rect">
                <a:avLst/>
              </a:prstGeom>
              <a:blipFill>
                <a:blip r:embed="rId10"/>
                <a:stretch>
                  <a:fillRect l="-9804" r="-9804" b="-1568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1538478" y="2762643"/>
                <a:ext cx="1040413" cy="615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8478" y="2762643"/>
                <a:ext cx="1040413" cy="61581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5572689" y="2785191"/>
                <a:ext cx="1040413" cy="615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2689" y="2785191"/>
                <a:ext cx="1040413" cy="61581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2734399" y="2651469"/>
                <a:ext cx="1715341" cy="8943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4399" y="2651469"/>
                <a:ext cx="1715341" cy="894347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6843298" y="2645922"/>
                <a:ext cx="2173800" cy="8943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3298" y="2645922"/>
                <a:ext cx="2173800" cy="894347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1546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4" grpId="0"/>
      <p:bldP spid="15" grpId="0"/>
      <p:bldP spid="17" grpId="0"/>
      <p:bldP spid="18" grpId="0"/>
      <p:bldP spid="19" grpId="0"/>
      <p:bldP spid="2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848" y="2364651"/>
            <a:ext cx="6294759" cy="4366491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Probability from Class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628650" y="1459856"/>
            <a:ext cx="85153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/>
              <a:t>Assume the points are sampled from a Gaussian distribution</a:t>
            </a:r>
            <a:endParaRPr lang="zh-TW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628650" y="1907423"/>
            <a:ext cx="74279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/>
              <a:t>Find the Gaussian distribution behind them</a:t>
            </a:r>
            <a:endParaRPr lang="zh-TW" altLang="en-US" sz="2400" dirty="0"/>
          </a:p>
        </p:txBody>
      </p:sp>
      <p:sp>
        <p:nvSpPr>
          <p:cNvPr id="8" name="箭號: 向右 7"/>
          <p:cNvSpPr/>
          <p:nvPr/>
        </p:nvSpPr>
        <p:spPr>
          <a:xfrm>
            <a:off x="6302637" y="1995319"/>
            <a:ext cx="420915" cy="34107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256370" y="5587717"/>
            <a:ext cx="14297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/>
              <a:t>Water</a:t>
            </a:r>
          </a:p>
          <a:p>
            <a:pPr algn="ctr"/>
            <a:r>
              <a:rPr lang="en-US" altLang="zh-TW" sz="2800" b="1" dirty="0"/>
              <a:t>Type</a:t>
            </a:r>
            <a:endParaRPr lang="zh-TW" altLang="en-US" sz="2800" b="1" dirty="0"/>
          </a:p>
        </p:txBody>
      </p:sp>
      <p:sp>
        <p:nvSpPr>
          <p:cNvPr id="9" name="文字方塊 8"/>
          <p:cNvSpPr txBox="1"/>
          <p:nvPr/>
        </p:nvSpPr>
        <p:spPr>
          <a:xfrm>
            <a:off x="6797249" y="1981221"/>
            <a:ext cx="2023055" cy="8309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Probability for new points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3818637" y="2738603"/>
                <a:ext cx="23398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sz="24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TW" sz="24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dirty="0"/>
                  <a:t> …… 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79</m:t>
                        </m:r>
                      </m:sup>
                    </m:sSup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8637" y="2738603"/>
                <a:ext cx="2339808" cy="369332"/>
              </a:xfrm>
              <a:prstGeom prst="rect">
                <a:avLst/>
              </a:prstGeom>
              <a:blipFill>
                <a:blip r:embed="rId3"/>
                <a:stretch>
                  <a:fillRect l="-3125" t="-24590" r="-1563" b="-491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5790189" y="3273090"/>
                <a:ext cx="1582868" cy="715645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75.0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71.3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0189" y="3273090"/>
                <a:ext cx="1582868" cy="7156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5790189" y="4085988"/>
                <a:ext cx="2295616" cy="705771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74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327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327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929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0189" y="4085988"/>
                <a:ext cx="2295616" cy="70577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橢圓 14"/>
          <p:cNvSpPr/>
          <p:nvPr/>
        </p:nvSpPr>
        <p:spPr>
          <a:xfrm>
            <a:off x="3738809" y="4662314"/>
            <a:ext cx="159657" cy="15965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 rot="3049281">
            <a:off x="2766478" y="3469341"/>
            <a:ext cx="1944661" cy="252083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1901598" y="5543114"/>
                <a:ext cx="7140801" cy="750718"/>
              </a:xfrm>
              <a:prstGeom prst="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l-GR" altLang="zh-TW" sz="2400" b="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zh-TW" altLang="en-US" sz="24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l-GR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1598" y="5543114"/>
                <a:ext cx="7140801" cy="75071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橢圓 17"/>
          <p:cNvSpPr/>
          <p:nvPr/>
        </p:nvSpPr>
        <p:spPr>
          <a:xfrm>
            <a:off x="2418496" y="3365925"/>
            <a:ext cx="164910" cy="16491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2275479" y="2912754"/>
            <a:ext cx="10976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New x</a:t>
            </a:r>
            <a:endParaRPr lang="zh-TW" altLang="en-US" sz="24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5730782" y="4863260"/>
            <a:ext cx="3033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How to find them?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730782" y="3204610"/>
            <a:ext cx="2406168" cy="16764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9752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 animBg="1"/>
      <p:bldP spid="9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3" grpId="0"/>
      <p:bldP spid="4" grpId="0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522" y="906918"/>
            <a:ext cx="5053443" cy="3505426"/>
          </a:xfrm>
          <a:prstGeom prst="rect">
            <a:avLst/>
          </a:prstGeom>
        </p:spPr>
      </p:pic>
      <p:sp>
        <p:nvSpPr>
          <p:cNvPr id="6" name="橢圓 5"/>
          <p:cNvSpPr/>
          <p:nvPr/>
        </p:nvSpPr>
        <p:spPr>
          <a:xfrm>
            <a:off x="3763735" y="2902858"/>
            <a:ext cx="159657" cy="15965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5832020" y="1680093"/>
            <a:ext cx="159657" cy="15965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3226705" y="2365828"/>
            <a:ext cx="1233715" cy="123371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 rot="2299702">
            <a:off x="5341118" y="1438736"/>
            <a:ext cx="1141458" cy="64236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378266" y="4286009"/>
                <a:ext cx="736192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The Gaussian with any mean </a:t>
                </a:r>
                <a14:m>
                  <m:oMath xmlns:m="http://schemas.openxmlformats.org/officeDocument/2006/math">
                    <m:r>
                      <a:rPr lang="zh-TW" altLang="en-US" sz="2400" b="0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and covariance matrix </a:t>
                </a:r>
                <a14:m>
                  <m:oMath xmlns:m="http://schemas.openxmlformats.org/officeDocument/2006/math">
                    <m:r>
                      <a:rPr lang="el-GR" altLang="zh-TW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𝛴</m:t>
                    </m:r>
                  </m:oMath>
                </a14:m>
                <a:r>
                  <a:rPr lang="en-US" altLang="zh-TW" sz="2400" dirty="0"/>
                  <a:t> can generate these points. 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266" y="4286009"/>
                <a:ext cx="7361922" cy="830997"/>
              </a:xfrm>
              <a:prstGeom prst="rect">
                <a:avLst/>
              </a:prstGeom>
              <a:blipFill>
                <a:blip r:embed="rId3"/>
                <a:stretch>
                  <a:fillRect l="-1242" t="-5882" b="-1617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/>
          <p:cNvSpPr/>
          <p:nvPr/>
        </p:nvSpPr>
        <p:spPr>
          <a:xfrm>
            <a:off x="246017" y="239003"/>
            <a:ext cx="33150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i="1" u="sng" dirty="0"/>
              <a:t>Maximum Likelihood</a:t>
            </a:r>
            <a:endParaRPr lang="zh-TW" altLang="en-US" sz="2800" b="1" i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786775" y="3179431"/>
                <a:ext cx="1210331" cy="6233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75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75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775" y="3179431"/>
                <a:ext cx="1210331" cy="6233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7241277" y="1420538"/>
                <a:ext cx="1380250" cy="6233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150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140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1277" y="1420538"/>
                <a:ext cx="1380250" cy="62331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332832" y="1251221"/>
                <a:ext cx="1715341" cy="8943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832" y="1251221"/>
                <a:ext cx="1715341" cy="89434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6986812" y="2732257"/>
                <a:ext cx="2173800" cy="8943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6812" y="2732257"/>
                <a:ext cx="2173800" cy="89434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線單箭頭接點 16"/>
          <p:cNvCxnSpPr>
            <a:stCxn id="6" idx="3"/>
            <a:endCxn id="12" idx="3"/>
          </p:cNvCxnSpPr>
          <p:nvPr/>
        </p:nvCxnSpPr>
        <p:spPr>
          <a:xfrm flipH="1">
            <a:off x="1997106" y="3039134"/>
            <a:ext cx="1790010" cy="4519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endCxn id="14" idx="3"/>
          </p:cNvCxnSpPr>
          <p:nvPr/>
        </p:nvCxnSpPr>
        <p:spPr>
          <a:xfrm flipH="1" flipV="1">
            <a:off x="2048173" y="1698395"/>
            <a:ext cx="1411946" cy="8347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7" idx="6"/>
            <a:endCxn id="13" idx="1"/>
          </p:cNvCxnSpPr>
          <p:nvPr/>
        </p:nvCxnSpPr>
        <p:spPr>
          <a:xfrm flipV="1">
            <a:off x="5991677" y="1732194"/>
            <a:ext cx="1249600" cy="277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endCxn id="15" idx="1"/>
          </p:cNvCxnSpPr>
          <p:nvPr/>
        </p:nvCxnSpPr>
        <p:spPr>
          <a:xfrm>
            <a:off x="6265240" y="2196644"/>
            <a:ext cx="721572" cy="9827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/>
              <p:cNvSpPr/>
              <p:nvPr/>
            </p:nvSpPr>
            <p:spPr>
              <a:xfrm>
                <a:off x="3445605" y="160367"/>
                <a:ext cx="5801179" cy="6555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l-GR" altLang="zh-TW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sub>
                      </m:sSub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den>
                      </m:f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l-GR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5605" y="160367"/>
                <a:ext cx="5801179" cy="6555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/>
              <p:cNvSpPr/>
              <p:nvPr/>
            </p:nvSpPr>
            <p:spPr>
              <a:xfrm>
                <a:off x="2102053" y="6086220"/>
                <a:ext cx="6325771" cy="5665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l-GR" altLang="zh-TW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sub>
                      </m:sSub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l-GR" altLang="zh-TW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sub>
                      </m:sSub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l-GR" altLang="zh-TW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sub>
                      </m:sSub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  <m:r>
                        <a:rPr lang="en-US" altLang="zh-TW" sz="2800" b="0" i="0" smtClean="0">
                          <a:latin typeface="Cambria Math" panose="02040503050406030204" pitchFamily="18" charset="0"/>
                        </a:rPr>
                        <m:t>……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l-GR" altLang="zh-TW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sub>
                      </m:sSub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79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2053" y="6086220"/>
                <a:ext cx="6325771" cy="5665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/>
              <p:cNvSpPr txBox="1"/>
              <p:nvPr/>
            </p:nvSpPr>
            <p:spPr>
              <a:xfrm>
                <a:off x="378266" y="5180355"/>
                <a:ext cx="94624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Likelihood of a Gaussian with mean </a:t>
                </a:r>
                <a14:m>
                  <m:oMath xmlns:m="http://schemas.openxmlformats.org/officeDocument/2006/math">
                    <m:r>
                      <a:rPr lang="zh-TW" altLang="en-US" sz="2400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and covariance matrix </a:t>
                </a:r>
                <a14:m>
                  <m:oMath xmlns:m="http://schemas.openxmlformats.org/officeDocument/2006/math">
                    <m:r>
                      <a:rPr lang="el-GR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𝛴</m:t>
                    </m:r>
                  </m:oMath>
                </a14:m>
                <a:r>
                  <a:rPr lang="en-US" altLang="zh-TW" sz="2400" dirty="0"/>
                  <a:t>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31" name="文字方塊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266" y="5180355"/>
                <a:ext cx="9462420" cy="461665"/>
              </a:xfrm>
              <a:prstGeom prst="rect">
                <a:avLst/>
              </a:prstGeom>
              <a:blipFill>
                <a:blip r:embed="rId11"/>
                <a:stretch>
                  <a:fillRect l="-966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箭號: 向右 1"/>
          <p:cNvSpPr/>
          <p:nvPr/>
        </p:nvSpPr>
        <p:spPr>
          <a:xfrm>
            <a:off x="3902617" y="4823354"/>
            <a:ext cx="503466" cy="3115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4426410" y="4733182"/>
            <a:ext cx="2756893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Different Likelihood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2892111" y="1156362"/>
                <a:ext cx="23398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sz="24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TW" sz="24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dirty="0"/>
                  <a:t> …… 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79</m:t>
                        </m:r>
                      </m:sup>
                    </m:sSup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2111" y="1156362"/>
                <a:ext cx="2339808" cy="369332"/>
              </a:xfrm>
              <a:prstGeom prst="rect">
                <a:avLst/>
              </a:prstGeom>
              <a:blipFill>
                <a:blip r:embed="rId12"/>
                <a:stretch>
                  <a:fillRect l="-3125" t="-26667" r="-1563" b="-5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1364846" y="5605857"/>
                <a:ext cx="77791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= the probability of the Gaussian samples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TW" sz="24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sz="24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TW" sz="24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dirty="0"/>
                  <a:t> …… 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79</m:t>
                        </m:r>
                      </m:sup>
                    </m:sSup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846" y="5605857"/>
                <a:ext cx="7779154" cy="461665"/>
              </a:xfrm>
              <a:prstGeom prst="rect">
                <a:avLst/>
              </a:prstGeom>
              <a:blipFill>
                <a:blip r:embed="rId13"/>
                <a:stretch>
                  <a:fillRect l="-1254" t="-10667" b="-3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/>
              <p:cNvSpPr/>
              <p:nvPr/>
            </p:nvSpPr>
            <p:spPr>
              <a:xfrm>
                <a:off x="884175" y="6129565"/>
                <a:ext cx="130009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l-GR" altLang="zh-TW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175" y="6129565"/>
                <a:ext cx="1300099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9467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/>
      <p:bldP spid="12" grpId="0"/>
      <p:bldP spid="13" grpId="0"/>
      <p:bldP spid="14" grpId="0"/>
      <p:bldP spid="15" grpId="0"/>
      <p:bldP spid="30" grpId="0"/>
      <p:bldP spid="31" grpId="0"/>
      <p:bldP spid="2" grpId="0" animBg="1"/>
      <p:bldP spid="3" grpId="0" animBg="1"/>
      <p:bldP spid="26" grpId="0"/>
      <p:bldP spid="2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Maximum Likelihood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2545763" y="3786028"/>
                <a:ext cx="5334922" cy="5631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l-GR" altLang="zh-TW" b="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sub>
                      </m:sSub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zh-TW" alt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l-GR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5763" y="3786028"/>
                <a:ext cx="5334922" cy="56316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5690900" y="1738133"/>
                <a:ext cx="23398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sz="24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TW" sz="24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dirty="0"/>
                  <a:t> …… 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79</m:t>
                        </m:r>
                      </m:sup>
                    </m:sSup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0900" y="1738133"/>
                <a:ext cx="2339808" cy="369332"/>
              </a:xfrm>
              <a:prstGeom prst="rect">
                <a:avLst/>
              </a:prstGeom>
              <a:blipFill>
                <a:blip r:embed="rId3"/>
                <a:stretch>
                  <a:fillRect l="-3394" t="-24590" r="-1828" b="-491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字方塊 5"/>
          <p:cNvSpPr txBox="1"/>
          <p:nvPr/>
        </p:nvSpPr>
        <p:spPr>
          <a:xfrm>
            <a:off x="628650" y="1691967"/>
            <a:ext cx="5950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We have the “Water” type </a:t>
            </a:r>
            <a:r>
              <a:rPr lang="en-US" altLang="zh-TW" sz="2400" dirty="0" err="1"/>
              <a:t>Pokémons</a:t>
            </a:r>
            <a:r>
              <a:rPr lang="en-US" altLang="zh-TW" sz="2400" dirty="0"/>
              <a:t>: 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628650" y="2222590"/>
                <a:ext cx="8283121" cy="8510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We assume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TW" sz="24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sz="24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TW" sz="24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dirty="0"/>
                  <a:t> …… 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79</m:t>
                        </m:r>
                      </m:sup>
                    </m:sSup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generate from the Gaussian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TW" sz="24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altLang="zh-TW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TW" sz="2400" dirty="0"/>
                  <a:t>) with the </a:t>
                </a:r>
                <a:r>
                  <a:rPr lang="en-US" altLang="zh-TW" sz="2400" b="1" i="1" dirty="0"/>
                  <a:t>maximum likelihood</a:t>
                </a:r>
                <a:r>
                  <a:rPr lang="en-US" altLang="zh-TW" sz="2400" dirty="0"/>
                  <a:t> 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2222590"/>
                <a:ext cx="8283121" cy="851067"/>
              </a:xfrm>
              <a:prstGeom prst="rect">
                <a:avLst/>
              </a:prstGeom>
              <a:blipFill>
                <a:blip r:embed="rId4"/>
                <a:stretch>
                  <a:fillRect l="-1104" t="-5755" b="-1366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2175065" y="3182457"/>
                <a:ext cx="5449504" cy="4988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l-GR" altLang="zh-TW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l-GR" altLang="zh-TW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l-GR" altLang="zh-TW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  <m: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……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l-GR" altLang="zh-TW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79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5065" y="3182457"/>
                <a:ext cx="5449504" cy="498855"/>
              </a:xfrm>
              <a:prstGeom prst="rect">
                <a:avLst/>
              </a:prstGeom>
              <a:blipFill>
                <a:blip r:embed="rId5"/>
                <a:stretch>
                  <a:fillRect b="-1097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1128676" y="3182457"/>
                <a:ext cx="113755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l-GR" altLang="zh-TW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676" y="3182457"/>
                <a:ext cx="1137556" cy="461665"/>
              </a:xfrm>
              <a:prstGeom prst="rect">
                <a:avLst/>
              </a:prstGeom>
              <a:blipFill>
                <a:blip r:embed="rId6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1128676" y="4501745"/>
                <a:ext cx="3418756" cy="6173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altLang="zh-TW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l-GR" altLang="zh-TW" sz="2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l-GR" altLang="zh-TW" sz="2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676" y="4501745"/>
                <a:ext cx="3418756" cy="617348"/>
              </a:xfrm>
              <a:prstGeom prst="rect">
                <a:avLst/>
              </a:prstGeom>
              <a:blipFill>
                <a:blip r:embed="rId7"/>
                <a:stretch>
                  <a:fillRect b="-39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948796" y="5135692"/>
                <a:ext cx="2634871" cy="11698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79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79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796" y="5135692"/>
                <a:ext cx="2634871" cy="116980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4307492" y="5155281"/>
                <a:ext cx="4604279" cy="11306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79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79</m:t>
                          </m:r>
                        </m:sup>
                        <m:e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7492" y="5155281"/>
                <a:ext cx="4604279" cy="11306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字方塊 16"/>
          <p:cNvSpPr txBox="1"/>
          <p:nvPr/>
        </p:nvSpPr>
        <p:spPr>
          <a:xfrm>
            <a:off x="2838054" y="5976716"/>
            <a:ext cx="1238111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average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17172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9" grpId="0"/>
      <p:bldP spid="12" grpId="0"/>
      <p:bldP spid="13" grpId="0"/>
      <p:bldP spid="14" grpId="0"/>
      <p:bldP spid="15" grpId="0"/>
      <p:bldP spid="16" grpId="0"/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Shape 667"/>
          <p:cNvSpPr>
            <a:spLocks noGrp="1"/>
          </p:cNvSpPr>
          <p:nvPr>
            <p:ph type="title"/>
          </p:nvPr>
        </p:nvSpPr>
        <p:spPr>
          <a:xfrm>
            <a:off x="0" y="857250"/>
            <a:ext cx="9144000" cy="994172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dirty="0"/>
              <a:t>Slide credits</a:t>
            </a:r>
            <a:endParaRPr dirty="0"/>
          </a:p>
        </p:txBody>
      </p:sp>
      <p:sp>
        <p:nvSpPr>
          <p:cNvPr id="4" name="Shape 667"/>
          <p:cNvSpPr txBox="1">
            <a:spLocks/>
          </p:cNvSpPr>
          <p:nvPr/>
        </p:nvSpPr>
        <p:spPr>
          <a:xfrm>
            <a:off x="379829" y="2034146"/>
            <a:ext cx="8384344" cy="2789708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642915">
              <a:defRPr/>
            </a:pPr>
            <a:r>
              <a:rPr lang="en-US" sz="1800" dirty="0">
                <a:solidFill>
                  <a:srgbClr val="000000"/>
                </a:solidFill>
                <a:latin typeface="Helvetica Light"/>
                <a:sym typeface="Helvetica Light"/>
              </a:rPr>
              <a:t>Most of these slides were adapted from:</a:t>
            </a:r>
          </a:p>
          <a:p>
            <a:pPr defTabSz="642915">
              <a:defRPr/>
            </a:pPr>
            <a:endParaRPr lang="en-US" sz="1800" dirty="0">
              <a:solidFill>
                <a:srgbClr val="000000"/>
              </a:solidFill>
              <a:latin typeface="Helvetica Light"/>
              <a:sym typeface="Helvetica Light"/>
            </a:endParaRPr>
          </a:p>
          <a:p>
            <a:pPr marL="257174" indent="-257174" defTabSz="642915"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srgbClr val="000000"/>
                </a:solidFill>
                <a:latin typeface="Helvetica Light"/>
                <a:sym typeface="Helvetica Light"/>
              </a:rPr>
              <a:t>Hung-</a:t>
            </a:r>
            <a:r>
              <a:rPr lang="en-US" sz="1800" dirty="0" err="1">
                <a:solidFill>
                  <a:srgbClr val="000000"/>
                </a:solidFill>
                <a:latin typeface="Helvetica Light"/>
                <a:sym typeface="Helvetica Light"/>
              </a:rPr>
              <a:t>yi</a:t>
            </a:r>
            <a:r>
              <a:rPr lang="en-US" sz="1800" dirty="0">
                <a:solidFill>
                  <a:srgbClr val="000000"/>
                </a:solidFill>
                <a:latin typeface="Helvetica Light"/>
                <a:sym typeface="Helvetica Light"/>
              </a:rPr>
              <a:t> Lee (National Taiwan University)</a:t>
            </a:r>
          </a:p>
          <a:p>
            <a:pPr marL="257174" indent="-257174" defTabSz="642915">
              <a:buFont typeface="Arial" panose="020B0604020202020204" pitchFamily="34" charset="0"/>
              <a:buChar char="•"/>
              <a:defRPr/>
            </a:pPr>
            <a:endParaRPr lang="en-US" sz="1800" dirty="0">
              <a:solidFill>
                <a:srgbClr val="000000"/>
              </a:solidFill>
              <a:latin typeface="Helvetica Light"/>
              <a:sym typeface="Helvetica Light"/>
            </a:endParaRPr>
          </a:p>
          <a:p>
            <a:pPr marL="257174" indent="-257174" defTabSz="642915"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srgbClr val="000000"/>
                </a:solidFill>
                <a:latin typeface="Helvetica Light"/>
                <a:sym typeface="Helvetica Light"/>
              </a:rPr>
              <a:t>Kris </a:t>
            </a:r>
            <a:r>
              <a:rPr lang="en-US" sz="1800" dirty="0" err="1">
                <a:solidFill>
                  <a:srgbClr val="000000"/>
                </a:solidFill>
                <a:latin typeface="Helvetica Light"/>
                <a:sym typeface="Helvetica Light"/>
              </a:rPr>
              <a:t>Kitani</a:t>
            </a:r>
            <a:r>
              <a:rPr lang="en-US" sz="1800" dirty="0">
                <a:solidFill>
                  <a:srgbClr val="000000"/>
                </a:solidFill>
                <a:latin typeface="Helvetica Light"/>
                <a:sym typeface="Helvetica Light"/>
              </a:rPr>
              <a:t> (Carnegie Mellon University).</a:t>
            </a:r>
          </a:p>
          <a:p>
            <a:pPr marL="257174" indent="-257174" defTabSz="642915">
              <a:buFont typeface="Arial" panose="020B0604020202020204" pitchFamily="34" charset="0"/>
              <a:buChar char="•"/>
              <a:defRPr/>
            </a:pPr>
            <a:endParaRPr lang="en-US" sz="1800" dirty="0">
              <a:solidFill>
                <a:srgbClr val="000000"/>
              </a:solidFill>
              <a:latin typeface="Helvetica Light"/>
              <a:sym typeface="Helvetica Light"/>
            </a:endParaRPr>
          </a:p>
          <a:p>
            <a:pPr marL="257174" indent="-257174" defTabSz="642915"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srgbClr val="000000"/>
                </a:solidFill>
                <a:latin typeface="Helvetica Light"/>
                <a:sym typeface="Helvetica Light"/>
              </a:rPr>
              <a:t>Noah Snavely (Cornell University).</a:t>
            </a:r>
          </a:p>
          <a:p>
            <a:pPr marL="257174" indent="-257174" defTabSz="642915">
              <a:buFont typeface="Arial" panose="020B0604020202020204" pitchFamily="34" charset="0"/>
              <a:buChar char="•"/>
              <a:defRPr/>
            </a:pPr>
            <a:endParaRPr lang="en-US" sz="1800" dirty="0">
              <a:solidFill>
                <a:srgbClr val="000000"/>
              </a:solidFill>
              <a:latin typeface="Helvetica Light"/>
            </a:endParaRPr>
          </a:p>
          <a:p>
            <a:pPr marL="257174" indent="-257174" defTabSz="642915"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srgbClr val="000000"/>
                </a:solidFill>
                <a:latin typeface="Helvetica Light"/>
                <a:sym typeface="Helvetica Light"/>
              </a:rPr>
              <a:t>Fei-Fei Li (Stanford University).</a:t>
            </a:r>
          </a:p>
        </p:txBody>
      </p:sp>
    </p:spTree>
    <p:extLst>
      <p:ext uri="{BB962C8B-B14F-4D97-AF65-F5344CB8AC3E}">
        <p14:creationId xmlns:p14="http://schemas.microsoft.com/office/powerpoint/2010/main" val="1757430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90668" y="176404"/>
            <a:ext cx="33150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i="1" u="sng" dirty="0"/>
              <a:t>Maximum Likelihood</a:t>
            </a:r>
            <a:endParaRPr lang="zh-TW" altLang="en-US" sz="2800" b="1" i="1" u="sng" dirty="0"/>
          </a:p>
        </p:txBody>
      </p:sp>
      <p:pic>
        <p:nvPicPr>
          <p:cNvPr id="5" name="內容版面配置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36" y="1709694"/>
            <a:ext cx="4383314" cy="3040577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227599" y="1181668"/>
            <a:ext cx="24780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Class 1: Water</a:t>
            </a:r>
            <a:endParaRPr lang="zh-TW" altLang="en-US" sz="28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5595492" y="1177723"/>
            <a:ext cx="2666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Class 2: Normal</a:t>
            </a:r>
            <a:endParaRPr lang="zh-TW" altLang="en-US" sz="2800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550" y="1745756"/>
            <a:ext cx="4267199" cy="29600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95050" y="5012212"/>
                <a:ext cx="2084304" cy="7156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75.0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71.3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50" y="5012212"/>
                <a:ext cx="2084304" cy="71564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4808761" y="5012212"/>
                <a:ext cx="1911351" cy="7156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55.6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59.8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8761" y="5012212"/>
                <a:ext cx="1911351" cy="71564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2068228" y="5038225"/>
                <a:ext cx="2533272" cy="7057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74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327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327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929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8228" y="5038225"/>
                <a:ext cx="2533272" cy="70577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6610728" y="5008089"/>
                <a:ext cx="2533272" cy="7057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47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422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422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685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0728" y="5008089"/>
                <a:ext cx="2533272" cy="70577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4914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2" grpId="0"/>
      <p:bldP spid="13" grpId="0"/>
      <p:bldP spid="14" grpId="0"/>
      <p:bldP spid="1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Now we can do classification </a:t>
            </a:r>
            <a:r>
              <a:rPr lang="en-US" altLang="zh-TW" dirty="0">
                <a:sym typeface="Wingdings" panose="05000000000000000000" pitchFamily="2" charset="2"/>
              </a:rPr>
              <a:t>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2810781" y="3171219"/>
                <a:ext cx="5053115" cy="9087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0781" y="3171219"/>
                <a:ext cx="5053115" cy="908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346598" y="3363996"/>
                <a:ext cx="146418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6598" y="3363996"/>
                <a:ext cx="146418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773340" y="6081332"/>
                <a:ext cx="260308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2800" dirty="0"/>
                  <a:t>If </a:t>
                </a:r>
                <a14:m>
                  <m:oMath xmlns:m="http://schemas.openxmlformats.org/officeDocument/2006/math">
                    <m:r>
                      <a:rPr lang="en-US" altLang="zh-TW" sz="280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&gt;0.5</m:t>
                    </m:r>
                  </m:oMath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340" y="6081332"/>
                <a:ext cx="2603085" cy="523220"/>
              </a:xfrm>
              <a:prstGeom prst="rect">
                <a:avLst/>
              </a:prstGeom>
              <a:blipFill>
                <a:blip r:embed="rId5"/>
                <a:stretch>
                  <a:fillRect l="-4918" t="-11765" b="-3411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/>
          <p:cNvSpPr/>
          <p:nvPr/>
        </p:nvSpPr>
        <p:spPr>
          <a:xfrm>
            <a:off x="4308681" y="6081332"/>
            <a:ext cx="41738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x belongs to class 1 (Water)</a:t>
            </a:r>
            <a:endParaRPr lang="zh-TW" altLang="en-US" sz="2800" dirty="0"/>
          </a:p>
        </p:txBody>
      </p:sp>
      <p:sp>
        <p:nvSpPr>
          <p:cNvPr id="8" name="箭號: 向右 7"/>
          <p:cNvSpPr/>
          <p:nvPr/>
        </p:nvSpPr>
        <p:spPr>
          <a:xfrm>
            <a:off x="3559452" y="6081332"/>
            <a:ext cx="567674" cy="52322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6603810" y="1873779"/>
            <a:ext cx="2249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P(C1) </a:t>
            </a:r>
          </a:p>
          <a:p>
            <a:r>
              <a:rPr lang="en-US" altLang="zh-TW" dirty="0"/>
              <a:t>= 79 / (79 + 61) =0.56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6828398" y="4506588"/>
            <a:ext cx="20253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P(C2) </a:t>
            </a:r>
          </a:p>
          <a:p>
            <a:r>
              <a:rPr lang="en-US" altLang="zh-TW" dirty="0"/>
              <a:t>= 61 / (79 + 61) </a:t>
            </a:r>
          </a:p>
          <a:p>
            <a:r>
              <a:rPr lang="en-US" altLang="zh-TW" dirty="0"/>
              <a:t>=0.44</a:t>
            </a:r>
            <a:endParaRPr lang="zh-TW" altLang="en-US" dirty="0"/>
          </a:p>
        </p:txBody>
      </p:sp>
      <p:cxnSp>
        <p:nvCxnSpPr>
          <p:cNvPr id="12" name="直線單箭頭接點 11"/>
          <p:cNvCxnSpPr>
            <a:endCxn id="9" idx="1"/>
          </p:cNvCxnSpPr>
          <p:nvPr/>
        </p:nvCxnSpPr>
        <p:spPr>
          <a:xfrm flipV="1">
            <a:off x="6028872" y="2196945"/>
            <a:ext cx="574938" cy="9742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 flipH="1">
            <a:off x="7286172" y="4147574"/>
            <a:ext cx="81355" cy="3590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301760" y="1690689"/>
                <a:ext cx="6156942" cy="5631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l-GR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sub>
                      </m:sSub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zh-TW" alt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zh-TW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p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p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zh-TW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p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760" y="1690689"/>
                <a:ext cx="6156942" cy="56316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126273" y="2413154"/>
                <a:ext cx="2084304" cy="559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75.0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71.3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273" y="2413154"/>
                <a:ext cx="2084304" cy="55983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599622" y="5216400"/>
                <a:ext cx="1911351" cy="5598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55.6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59.8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622" y="5216400"/>
                <a:ext cx="1911351" cy="55989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1944150" y="2422027"/>
                <a:ext cx="2533272" cy="5542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74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327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327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929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4150" y="2422027"/>
                <a:ext cx="2533272" cy="5542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2382244" y="5260449"/>
                <a:ext cx="2533272" cy="554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47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422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422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685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2244" y="5260449"/>
                <a:ext cx="2533272" cy="55431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線單箭頭接點 20"/>
          <p:cNvCxnSpPr/>
          <p:nvPr/>
        </p:nvCxnSpPr>
        <p:spPr>
          <a:xfrm flipH="1" flipV="1">
            <a:off x="4312487" y="2248974"/>
            <a:ext cx="828712" cy="9592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 flipH="1">
            <a:off x="5799985" y="4075962"/>
            <a:ext cx="599420" cy="4306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126273" y="4506588"/>
                <a:ext cx="6240298" cy="5631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l-GR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b>
                      </m:sSub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zh-TW" alt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zh-TW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p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p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zh-TW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p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273" y="4506588"/>
                <a:ext cx="6240298" cy="56316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6765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6" grpId="0"/>
      <p:bldP spid="17" grpId="0"/>
      <p:bldP spid="18" grpId="0"/>
      <p:bldP spid="19" grpId="0"/>
      <p:bldP spid="20" grpId="0"/>
      <p:bldP spid="2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8" y="116112"/>
            <a:ext cx="4549278" cy="3344672"/>
          </a:xfrm>
          <a:prstGeom prst="rect">
            <a:avLst/>
          </a:prstGeom>
        </p:spPr>
      </p:pic>
      <p:pic>
        <p:nvPicPr>
          <p:cNvPr id="8" name="內容版面配置區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4356" y="99783"/>
            <a:ext cx="4287836" cy="3344672"/>
          </a:xfrm>
        </p:spPr>
      </p:pic>
      <p:sp>
        <p:nvSpPr>
          <p:cNvPr id="9" name="矩形 8"/>
          <p:cNvSpPr/>
          <p:nvPr/>
        </p:nvSpPr>
        <p:spPr>
          <a:xfrm>
            <a:off x="254961" y="3622372"/>
            <a:ext cx="28617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How’s the results?</a:t>
            </a:r>
            <a:endParaRPr lang="zh-TW" altLang="en-US" sz="2800" dirty="0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0686" y="3524656"/>
            <a:ext cx="4273314" cy="3333344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>
            <a:off x="243316" y="4035460"/>
            <a:ext cx="4611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Testing data: 47% accuracy </a:t>
            </a:r>
            <a:r>
              <a:rPr lang="en-US" altLang="zh-TW" sz="2800" dirty="0">
                <a:sym typeface="Wingdings" panose="05000000000000000000" pitchFamily="2" charset="2"/>
              </a:rPr>
              <a:t></a:t>
            </a:r>
            <a:endParaRPr lang="zh-TW" altLang="en-US" sz="2800" dirty="0"/>
          </a:p>
        </p:txBody>
      </p:sp>
      <p:sp>
        <p:nvSpPr>
          <p:cNvPr id="14" name="箭號: 向右 13"/>
          <p:cNvSpPr/>
          <p:nvPr/>
        </p:nvSpPr>
        <p:spPr>
          <a:xfrm>
            <a:off x="4598265" y="3860800"/>
            <a:ext cx="422398" cy="48303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243316" y="4438516"/>
            <a:ext cx="42839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All: </a:t>
            </a:r>
            <a:r>
              <a:rPr lang="en-US" altLang="zh-TW" sz="2800" dirty="0" err="1">
                <a:solidFill>
                  <a:srgbClr val="FF0000"/>
                </a:solidFill>
              </a:rPr>
              <a:t>hp</a:t>
            </a:r>
            <a:r>
              <a:rPr lang="en-US" altLang="zh-TW" sz="2800" dirty="0">
                <a:solidFill>
                  <a:srgbClr val="FF0000"/>
                </a:solidFill>
              </a:rPr>
              <a:t>, </a:t>
            </a:r>
            <a:r>
              <a:rPr lang="en-US" altLang="zh-TW" sz="2800" dirty="0" err="1">
                <a:solidFill>
                  <a:srgbClr val="FF0000"/>
                </a:solidFill>
              </a:rPr>
              <a:t>att</a:t>
            </a:r>
            <a:r>
              <a:rPr lang="en-US" altLang="zh-TW" sz="2800" dirty="0">
                <a:solidFill>
                  <a:srgbClr val="FF0000"/>
                </a:solidFill>
              </a:rPr>
              <a:t>, </a:t>
            </a:r>
            <a:r>
              <a:rPr lang="en-US" altLang="zh-TW" sz="2800" dirty="0" err="1">
                <a:solidFill>
                  <a:srgbClr val="FF0000"/>
                </a:solidFill>
              </a:rPr>
              <a:t>sp</a:t>
            </a:r>
            <a:r>
              <a:rPr lang="en-US" altLang="zh-TW" sz="2800" dirty="0">
                <a:solidFill>
                  <a:srgbClr val="FF0000"/>
                </a:solidFill>
              </a:rPr>
              <a:t> </a:t>
            </a:r>
            <a:r>
              <a:rPr lang="en-US" altLang="zh-TW" sz="2800" dirty="0" err="1">
                <a:solidFill>
                  <a:srgbClr val="FF0000"/>
                </a:solidFill>
              </a:rPr>
              <a:t>att</a:t>
            </a:r>
            <a:r>
              <a:rPr lang="en-US" altLang="zh-TW" sz="2800" dirty="0">
                <a:solidFill>
                  <a:srgbClr val="FF0000"/>
                </a:solidFill>
              </a:rPr>
              <a:t>, </a:t>
            </a:r>
          </a:p>
          <a:p>
            <a:r>
              <a:rPr lang="en-US" altLang="zh-TW" sz="2800" dirty="0">
                <a:solidFill>
                  <a:srgbClr val="FF0000"/>
                </a:solidFill>
              </a:rPr>
              <a:t>de, </a:t>
            </a:r>
            <a:r>
              <a:rPr lang="en-US" altLang="zh-TW" sz="2800" dirty="0" err="1">
                <a:solidFill>
                  <a:srgbClr val="FF0000"/>
                </a:solidFill>
              </a:rPr>
              <a:t>sp</a:t>
            </a:r>
            <a:r>
              <a:rPr lang="en-US" altLang="zh-TW" sz="2800" dirty="0">
                <a:solidFill>
                  <a:srgbClr val="FF0000"/>
                </a:solidFill>
              </a:rPr>
              <a:t> de, speed (6 features)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2195787" y="6185140"/>
            <a:ext cx="28645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64% accuracy …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方塊 1"/>
              <p:cNvSpPr txBox="1"/>
              <p:nvPr/>
            </p:nvSpPr>
            <p:spPr>
              <a:xfrm>
                <a:off x="3299645" y="2321381"/>
                <a:ext cx="1095043" cy="369332"/>
              </a:xfrm>
              <a:prstGeom prst="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" name="文字方塊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9645" y="2321381"/>
                <a:ext cx="1095043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字方塊 2"/>
          <p:cNvSpPr txBox="1"/>
          <p:nvPr/>
        </p:nvSpPr>
        <p:spPr>
          <a:xfrm>
            <a:off x="295070" y="3339990"/>
            <a:ext cx="4765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Blue points: C</a:t>
            </a:r>
            <a:r>
              <a:rPr lang="en-US" altLang="zh-TW" baseline="-25000" dirty="0"/>
              <a:t>1</a:t>
            </a:r>
            <a:r>
              <a:rPr lang="en-US" altLang="zh-TW" dirty="0"/>
              <a:t> (Water), Red points: C</a:t>
            </a:r>
            <a:r>
              <a:rPr lang="en-US" altLang="zh-TW" baseline="-25000" dirty="0"/>
              <a:t>2</a:t>
            </a:r>
            <a:r>
              <a:rPr lang="en-US" altLang="zh-TW" dirty="0"/>
              <a:t> (Normal)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7887843" y="333890"/>
                <a:ext cx="1093441" cy="738664"/>
              </a:xfrm>
              <a:prstGeom prst="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altLang="zh-TW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&gt;0.5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7843" y="333890"/>
                <a:ext cx="1093441" cy="73866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5020663" y="2741729"/>
                <a:ext cx="1245675" cy="730136"/>
              </a:xfrm>
              <a:prstGeom prst="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&lt;0.5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0663" y="2741729"/>
                <a:ext cx="1245675" cy="73013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7887842" y="3709322"/>
                <a:ext cx="1093441" cy="738664"/>
              </a:xfrm>
              <a:prstGeom prst="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altLang="zh-TW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&gt;0.5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7842" y="3709322"/>
                <a:ext cx="1093441" cy="73866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5020663" y="5958364"/>
                <a:ext cx="1245675" cy="730136"/>
              </a:xfrm>
              <a:prstGeom prst="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&lt;0.5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0663" y="5958364"/>
                <a:ext cx="1245675" cy="73013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334415" y="5437742"/>
                <a:ext cx="248202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6-dim vector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415" y="5437742"/>
                <a:ext cx="2482026" cy="369332"/>
              </a:xfrm>
              <a:prstGeom prst="rect">
                <a:avLst/>
              </a:prstGeom>
              <a:blipFill>
                <a:blip r:embed="rId10"/>
                <a:stretch>
                  <a:fillRect l="-4423" t="-24590" r="-6634" b="-491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329584" y="5828250"/>
                <a:ext cx="262437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6 x 6 matrices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584" y="5828250"/>
                <a:ext cx="2624373" cy="369332"/>
              </a:xfrm>
              <a:prstGeom prst="rect">
                <a:avLst/>
              </a:prstGeom>
              <a:blipFill>
                <a:blip r:embed="rId11"/>
                <a:stretch>
                  <a:fillRect l="-3944" t="-24590" r="-6265" b="-491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390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15" grpId="0"/>
      <p:bldP spid="16" grpId="0"/>
      <p:bldP spid="2" grpId="0" animBg="1"/>
      <p:bldP spid="17" grpId="0" animBg="1"/>
      <p:bldP spid="18" grpId="0" animBg="1"/>
      <p:bldP spid="19" grpId="0" animBg="1"/>
      <p:bldP spid="20" grpId="0" animBg="1"/>
      <p:bldP spid="4" grpId="0"/>
      <p:bldP spid="2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Modifying Model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36" y="1709694"/>
            <a:ext cx="4383314" cy="3040577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277490" y="1952424"/>
            <a:ext cx="24780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Class 1: Water</a:t>
            </a:r>
            <a:endParaRPr lang="zh-TW" altLang="en-US" sz="2800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550" y="1745756"/>
            <a:ext cx="4267199" cy="29600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78719" y="4809461"/>
                <a:ext cx="2084304" cy="7156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75.0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71.3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19" y="4809461"/>
                <a:ext cx="2084304" cy="71564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4792430" y="4809461"/>
                <a:ext cx="1911351" cy="7156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55.6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59.8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2430" y="4809461"/>
                <a:ext cx="1911351" cy="71564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2051897" y="4835474"/>
                <a:ext cx="2533272" cy="7057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74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327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327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929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897" y="4835474"/>
                <a:ext cx="2533272" cy="70577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6594397" y="4805338"/>
                <a:ext cx="2533272" cy="7057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47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422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422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685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4397" y="4805338"/>
                <a:ext cx="2533272" cy="70577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字方塊 5"/>
          <p:cNvSpPr txBox="1"/>
          <p:nvPr/>
        </p:nvSpPr>
        <p:spPr>
          <a:xfrm>
            <a:off x="5645383" y="1948479"/>
            <a:ext cx="2666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Class 2: Normal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3288789" y="5693660"/>
                <a:ext cx="34823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>
                    <a:solidFill>
                      <a:srgbClr val="FF0000"/>
                    </a:solidFill>
                  </a:rPr>
                  <a:t>The same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TW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altLang="zh-TW" sz="2800" dirty="0">
                    <a:solidFill>
                      <a:srgbClr val="FF0000"/>
                    </a:solidFill>
                  </a:rPr>
                  <a:t> </a:t>
                </a:r>
                <a:endParaRPr lang="zh-TW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8789" y="5693660"/>
                <a:ext cx="3482360" cy="523220"/>
              </a:xfrm>
              <a:prstGeom prst="rect">
                <a:avLst/>
              </a:prstGeom>
              <a:blipFill>
                <a:blip r:embed="rId9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線單箭頭接點 13"/>
          <p:cNvCxnSpPr/>
          <p:nvPr/>
        </p:nvCxnSpPr>
        <p:spPr>
          <a:xfrm flipH="1" flipV="1">
            <a:off x="3551583" y="5541245"/>
            <a:ext cx="569844" cy="41402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V="1">
            <a:off x="6008914" y="5511109"/>
            <a:ext cx="1341705" cy="44416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3496503" y="6137821"/>
            <a:ext cx="30669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0070C0"/>
                </a:solidFill>
              </a:rPr>
              <a:t>Less parameters</a:t>
            </a:r>
            <a:endParaRPr lang="zh-TW" alt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411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Modifying Model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Maximum likelihood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1652729" y="2924383"/>
                <a:ext cx="23398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sz="24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TW" sz="24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dirty="0"/>
                  <a:t> …… 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79</m:t>
                        </m:r>
                      </m:sup>
                    </m:sSup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2729" y="2924383"/>
                <a:ext cx="2339808" cy="369332"/>
              </a:xfrm>
              <a:prstGeom prst="rect">
                <a:avLst/>
              </a:prstGeom>
              <a:blipFill>
                <a:blip r:embed="rId3"/>
                <a:stretch>
                  <a:fillRect l="-3125" t="-26667" r="-1563" b="-5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/>
          <p:cNvSpPr txBox="1"/>
          <p:nvPr/>
        </p:nvSpPr>
        <p:spPr>
          <a:xfrm>
            <a:off x="1119769" y="2400461"/>
            <a:ext cx="3405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“Water” type </a:t>
            </a:r>
            <a:r>
              <a:rPr lang="en-US" altLang="zh-TW" sz="2400" dirty="0" err="1"/>
              <a:t>Pokémons</a:t>
            </a:r>
            <a:r>
              <a:rPr lang="en-US" altLang="zh-TW" sz="2400" dirty="0"/>
              <a:t>: 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5233580" y="2924383"/>
                <a:ext cx="286559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80</m:t>
                        </m:r>
                      </m:sup>
                    </m:sSup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81</m:t>
                        </m:r>
                      </m:sup>
                    </m:sSup>
                    <m:r>
                      <a:rPr lang="en-US" altLang="zh-TW" sz="24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82</m:t>
                        </m:r>
                      </m:sup>
                    </m:sSup>
                    <m:r>
                      <a:rPr lang="en-US" altLang="zh-TW" sz="24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dirty="0"/>
                  <a:t> …… 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140</m:t>
                        </m:r>
                      </m:sup>
                    </m:sSup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3580" y="2924383"/>
                <a:ext cx="2865593" cy="369332"/>
              </a:xfrm>
              <a:prstGeom prst="rect">
                <a:avLst/>
              </a:prstGeom>
              <a:blipFill>
                <a:blip r:embed="rId4"/>
                <a:stretch>
                  <a:fillRect l="-2766" t="-26667" r="-1277" b="-5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字方塊 6"/>
          <p:cNvSpPr txBox="1"/>
          <p:nvPr/>
        </p:nvSpPr>
        <p:spPr>
          <a:xfrm>
            <a:off x="4836015" y="2400461"/>
            <a:ext cx="3405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“Normal” type </a:t>
            </a:r>
            <a:r>
              <a:rPr lang="en-US" altLang="zh-TW" sz="2400" dirty="0" err="1"/>
              <a:t>Pokémons</a:t>
            </a:r>
            <a:r>
              <a:rPr lang="en-US" altLang="zh-TW" sz="2400" dirty="0"/>
              <a:t>: 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1252161" y="3547573"/>
                <a:ext cx="10469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2161" y="3547573"/>
                <a:ext cx="1046922" cy="461665"/>
              </a:xfrm>
              <a:prstGeom prst="rect">
                <a:avLst/>
              </a:prstGeom>
              <a:blipFill>
                <a:blip r:embed="rId5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3868606" y="3598476"/>
                <a:ext cx="136497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altLang="zh-TW" sz="2400" dirty="0"/>
                  <a:t>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8606" y="3598476"/>
                <a:ext cx="1364974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6434759" y="3543776"/>
                <a:ext cx="20805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4759" y="3543776"/>
                <a:ext cx="2080591" cy="461665"/>
              </a:xfrm>
              <a:prstGeom prst="rect">
                <a:avLst/>
              </a:prstGeom>
              <a:blipFill>
                <a:blip r:embed="rId7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393664" y="4245147"/>
                <a:ext cx="719774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Find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TW" sz="24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sz="24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altLang="zh-TW" sz="2400" dirty="0"/>
                  <a:t> maximizing the likelihood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altLang="zh-TW" sz="2400" dirty="0"/>
                          <m:t>,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altLang="zh-TW" sz="2400" dirty="0"/>
                          <m:t>,</m:t>
                        </m:r>
                        <m:r>
                          <m:rPr>
                            <m:sty m:val="p"/>
                          </m:rPr>
                          <a:rPr lang="el-GR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</m:d>
                  </m:oMath>
                </a14:m>
                <a:r>
                  <a:rPr lang="en-US" altLang="zh-TW" sz="2400" dirty="0"/>
                  <a:t> 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664" y="4245147"/>
                <a:ext cx="7197745" cy="461665"/>
              </a:xfrm>
              <a:prstGeom prst="rect">
                <a:avLst/>
              </a:prstGeom>
              <a:blipFill>
                <a:blip r:embed="rId8"/>
                <a:stretch>
                  <a:fillRect l="-1356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851119" y="4788579"/>
                <a:ext cx="6130716" cy="5148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en-US" altLang="zh-TW" sz="2400" dirty="0"/>
                            <m:t>,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en-US" altLang="zh-TW" sz="2400" dirty="0"/>
                            <m:t>,</m:t>
                          </m:r>
                          <m:r>
                            <m:rPr>
                              <m:sty m:val="p"/>
                            </m:rPr>
                            <a:rPr lang="el-GR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l-GR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sub>
                      </m:sSub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l-GR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l-GR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79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119" y="4788579"/>
                <a:ext cx="6130716" cy="514821"/>
              </a:xfrm>
              <a:prstGeom prst="rect">
                <a:avLst/>
              </a:prstGeom>
              <a:blipFill>
                <a:blip r:embed="rId9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3664006" y="5251719"/>
                <a:ext cx="5035289" cy="5156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l-GR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sub>
                      </m:sSub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80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l-GR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81</m:t>
                              </m:r>
                            </m:sup>
                          </m:sSup>
                        </m:e>
                      </m:d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l-GR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140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4006" y="5251719"/>
                <a:ext cx="5035289" cy="515654"/>
              </a:xfrm>
              <a:prstGeom prst="rect">
                <a:avLst/>
              </a:prstGeom>
              <a:blipFill>
                <a:blip r:embed="rId10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線單箭頭接點 14"/>
          <p:cNvCxnSpPr>
            <a:endCxn id="4" idx="2"/>
          </p:cNvCxnSpPr>
          <p:nvPr/>
        </p:nvCxnSpPr>
        <p:spPr>
          <a:xfrm flipV="1">
            <a:off x="1973179" y="3293715"/>
            <a:ext cx="849454" cy="452383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flipH="1" flipV="1">
            <a:off x="3128987" y="3324723"/>
            <a:ext cx="1215669" cy="352205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 flipV="1">
            <a:off x="4835750" y="3341277"/>
            <a:ext cx="1048897" cy="347921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 flipH="1" flipV="1">
            <a:off x="6538879" y="3389394"/>
            <a:ext cx="648408" cy="358848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3992536" y="5887072"/>
                <a:ext cx="3258367" cy="7042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TW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79</m:t>
                        </m:r>
                      </m:num>
                      <m:den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140</m:t>
                        </m:r>
                      </m:den>
                    </m:f>
                    <m:sSup>
                      <m:sSup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61</m:t>
                        </m:r>
                      </m:num>
                      <m:den>
                        <m: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140</m:t>
                        </m:r>
                      </m:den>
                    </m:f>
                    <m:sSup>
                      <m:sSup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2536" y="5887072"/>
                <a:ext cx="3258367" cy="70429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文字方塊 23"/>
          <p:cNvSpPr txBox="1"/>
          <p:nvPr/>
        </p:nvSpPr>
        <p:spPr>
          <a:xfrm>
            <a:off x="6008914" y="574999"/>
            <a:ext cx="21270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Ref: Bishop, chapter 4.2.2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>
                <a:off x="752057" y="5977138"/>
                <a:ext cx="325836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is the same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057" y="5977138"/>
                <a:ext cx="3258367" cy="461665"/>
              </a:xfrm>
              <a:prstGeom prst="rect">
                <a:avLst/>
              </a:prstGeom>
              <a:blipFill>
                <a:blip r:embed="rId12"/>
                <a:stretch>
                  <a:fillRect t="-10667" b="-3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6238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23" grpId="0"/>
      <p:bldP spid="2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Modifying Model</a:t>
            </a:r>
            <a:endParaRPr lang="zh-TW" altLang="en-US" dirty="0"/>
          </a:p>
        </p:txBody>
      </p:sp>
      <p:pic>
        <p:nvPicPr>
          <p:cNvPr id="4" name="內容版面配置區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31446"/>
            <a:ext cx="4801444" cy="348234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1444" y="1833196"/>
            <a:ext cx="5017643" cy="3480593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3229181" y="5123499"/>
            <a:ext cx="3773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The same covariance matrix</a:t>
            </a:r>
            <a:endParaRPr lang="zh-TW" altLang="en-US" sz="2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628650" y="5597860"/>
            <a:ext cx="70854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All: </a:t>
            </a:r>
            <a:r>
              <a:rPr lang="en-US" altLang="zh-TW" sz="2800" dirty="0" err="1">
                <a:solidFill>
                  <a:srgbClr val="FF0000"/>
                </a:solidFill>
              </a:rPr>
              <a:t>hp</a:t>
            </a:r>
            <a:r>
              <a:rPr lang="en-US" altLang="zh-TW" sz="2800" dirty="0">
                <a:solidFill>
                  <a:srgbClr val="FF0000"/>
                </a:solidFill>
              </a:rPr>
              <a:t>, </a:t>
            </a:r>
            <a:r>
              <a:rPr lang="en-US" altLang="zh-TW" sz="2800" dirty="0" err="1">
                <a:solidFill>
                  <a:srgbClr val="FF0000"/>
                </a:solidFill>
              </a:rPr>
              <a:t>att</a:t>
            </a:r>
            <a:r>
              <a:rPr lang="en-US" altLang="zh-TW" sz="2800" dirty="0">
                <a:solidFill>
                  <a:srgbClr val="FF0000"/>
                </a:solidFill>
              </a:rPr>
              <a:t>, </a:t>
            </a:r>
            <a:r>
              <a:rPr lang="en-US" altLang="zh-TW" sz="2800" dirty="0" err="1">
                <a:solidFill>
                  <a:srgbClr val="FF0000"/>
                </a:solidFill>
              </a:rPr>
              <a:t>sp</a:t>
            </a:r>
            <a:r>
              <a:rPr lang="en-US" altLang="zh-TW" sz="2800" dirty="0">
                <a:solidFill>
                  <a:srgbClr val="FF0000"/>
                </a:solidFill>
              </a:rPr>
              <a:t> </a:t>
            </a:r>
            <a:r>
              <a:rPr lang="en-US" altLang="zh-TW" sz="2800" dirty="0" err="1">
                <a:solidFill>
                  <a:srgbClr val="FF0000"/>
                </a:solidFill>
              </a:rPr>
              <a:t>att</a:t>
            </a:r>
            <a:r>
              <a:rPr lang="en-US" altLang="zh-TW" sz="2800" dirty="0">
                <a:solidFill>
                  <a:srgbClr val="FF0000"/>
                </a:solidFill>
              </a:rPr>
              <a:t>, de, </a:t>
            </a:r>
            <a:r>
              <a:rPr lang="en-US" altLang="zh-TW" sz="2800" dirty="0" err="1">
                <a:solidFill>
                  <a:srgbClr val="FF0000"/>
                </a:solidFill>
              </a:rPr>
              <a:t>sp</a:t>
            </a:r>
            <a:r>
              <a:rPr lang="en-US" altLang="zh-TW" sz="2800" dirty="0">
                <a:solidFill>
                  <a:srgbClr val="FF0000"/>
                </a:solidFill>
              </a:rPr>
              <a:t> de, speed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372587" y="6121080"/>
            <a:ext cx="2475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54% accuracy</a:t>
            </a:r>
            <a:endParaRPr lang="zh-TW" altLang="en-US" sz="2800" dirty="0"/>
          </a:p>
        </p:txBody>
      </p:sp>
      <p:sp>
        <p:nvSpPr>
          <p:cNvPr id="10" name="箭號: 向右 9"/>
          <p:cNvSpPr/>
          <p:nvPr/>
        </p:nvSpPr>
        <p:spPr>
          <a:xfrm>
            <a:off x="3881874" y="4535505"/>
            <a:ext cx="2491833" cy="55338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箭號: 向右 10"/>
          <p:cNvSpPr/>
          <p:nvPr/>
        </p:nvSpPr>
        <p:spPr>
          <a:xfrm>
            <a:off x="4866005" y="6232455"/>
            <a:ext cx="988727" cy="35067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5934041" y="6121080"/>
            <a:ext cx="2475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0070C0"/>
                </a:solidFill>
              </a:rPr>
              <a:t>73% accuracy</a:t>
            </a:r>
            <a:endParaRPr lang="zh-TW" altLang="en-US" sz="2800" dirty="0">
              <a:solidFill>
                <a:srgbClr val="0070C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738769" y="1733124"/>
            <a:ext cx="2965748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TW" sz="2400" dirty="0"/>
              <a:t>The boundary is linear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3354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 animBg="1"/>
      <p:bldP spid="11" grpId="0" animBg="1"/>
      <p:bldP spid="12" grpId="0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4821918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/>
                  <a:t>Function Set (Model):</a:t>
                </a:r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dirty="0"/>
                  <a:t>Goodness of a function:</a:t>
                </a:r>
              </a:p>
              <a:p>
                <a:pPr lvl="1"/>
                <a:r>
                  <a:rPr lang="en-US" altLang="zh-TW" sz="2800" dirty="0"/>
                  <a:t>The mean </a:t>
                </a:r>
                <a14:m>
                  <m:oMath xmlns:m="http://schemas.openxmlformats.org/officeDocument/2006/math">
                    <m:r>
                      <a:rPr lang="zh-TW" altLang="en-US" sz="280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zh-TW" sz="2800" dirty="0"/>
                  <a:t> and covariance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TW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altLang="zh-TW" sz="2800" dirty="0"/>
                  <a:t> that maximizing the likelihood (the probability of generating data) </a:t>
                </a:r>
              </a:p>
              <a:p>
                <a:r>
                  <a:rPr lang="en-US" altLang="zh-TW" dirty="0"/>
                  <a:t>Find the best function: easy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4821918"/>
              </a:xfrm>
              <a:blipFill>
                <a:blip r:embed="rId3"/>
                <a:stretch>
                  <a:fillRect l="-1391" t="-2023" r="-370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/>
          <p:cNvSpPr/>
          <p:nvPr/>
        </p:nvSpPr>
        <p:spPr>
          <a:xfrm>
            <a:off x="2739390" y="2345545"/>
            <a:ext cx="5775960" cy="190627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Three Steps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2627020" y="2411784"/>
                <a:ext cx="5752649" cy="7789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020" y="2411784"/>
                <a:ext cx="5752649" cy="7789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1820460" y="3082602"/>
                <a:ext cx="28341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0460" y="3082602"/>
                <a:ext cx="283411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箭號: 向右 6"/>
          <p:cNvSpPr/>
          <p:nvPr/>
        </p:nvSpPr>
        <p:spPr>
          <a:xfrm>
            <a:off x="2191898" y="3135047"/>
            <a:ext cx="459465" cy="32599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4162232" y="3267534"/>
                <a:ext cx="421743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2400" dirty="0"/>
                  <a:t>If 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&gt;0.5</m:t>
                    </m:r>
                  </m:oMath>
                </a14:m>
                <a:r>
                  <a:rPr lang="en-US" altLang="zh-TW" sz="2400" dirty="0"/>
                  <a:t>, output: class 1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2232" y="3267534"/>
                <a:ext cx="4217437" cy="461665"/>
              </a:xfrm>
              <a:prstGeom prst="rect">
                <a:avLst/>
              </a:prstGeom>
              <a:blipFill>
                <a:blip r:embed="rId6"/>
                <a:stretch>
                  <a:fillRect l="-2312" t="-10526" r="-115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/>
          <p:cNvSpPr/>
          <p:nvPr/>
        </p:nvSpPr>
        <p:spPr>
          <a:xfrm>
            <a:off x="4937636" y="3729199"/>
            <a:ext cx="34420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Otherwise, output: class 2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95025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4" grpId="0"/>
      <p:bldP spid="6" grpId="0"/>
      <p:bldP spid="7" grpId="0" animBg="1"/>
      <p:bldP spid="8" grpId="0"/>
      <p:bldP spid="1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Probability Distribution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You can always use the distribution you like </a:t>
            </a:r>
            <a:r>
              <a:rPr lang="en-US" altLang="zh-TW" dirty="0">
                <a:sym typeface="Wingdings" panose="05000000000000000000" pitchFamily="2" charset="2"/>
              </a:rPr>
              <a:t>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1365390" y="2668457"/>
                <a:ext cx="109504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5390" y="2668457"/>
                <a:ext cx="1095043" cy="369332"/>
              </a:xfrm>
              <a:prstGeom prst="rect">
                <a:avLst/>
              </a:prstGeom>
              <a:blipFill>
                <a:blip r:embed="rId2"/>
                <a:stretch>
                  <a:fillRect l="-6667" b="-3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/>
          <p:cNvSpPr/>
          <p:nvPr/>
        </p:nvSpPr>
        <p:spPr>
          <a:xfrm>
            <a:off x="1250573" y="5736385"/>
            <a:ext cx="722159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latin typeface="arial" panose="020B0604020202020204" pitchFamily="34" charset="0"/>
              </a:rPr>
              <a:t>If you assume all the dimensions are independent, then you are using </a:t>
            </a:r>
            <a:r>
              <a:rPr lang="en-US" altLang="zh-TW" sz="2400" i="1" dirty="0">
                <a:latin typeface="arial" panose="020B0604020202020204" pitchFamily="34" charset="0"/>
              </a:rPr>
              <a:t>Naive Bayes Classifier</a:t>
            </a:r>
            <a:r>
              <a:rPr lang="en-US" altLang="zh-TW" sz="2400" dirty="0">
                <a:latin typeface="arial" panose="020B0604020202020204" pitchFamily="34" charset="0"/>
              </a:rPr>
              <a:t>.</a:t>
            </a:r>
            <a:endParaRPr lang="en-US" altLang="zh-TW" sz="2400" b="0" i="0" dirty="0"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1525226" y="3495253"/>
                <a:ext cx="626325" cy="21392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zh-TW" altLang="en-US" sz="240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  <m:e>
                              <m:r>
                                <a:rPr lang="zh-TW" altLang="en-US" sz="240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5226" y="3495253"/>
                <a:ext cx="626325" cy="21392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線單箭頭接點 7"/>
          <p:cNvCxnSpPr/>
          <p:nvPr/>
        </p:nvCxnSpPr>
        <p:spPr>
          <a:xfrm>
            <a:off x="1812988" y="3037789"/>
            <a:ext cx="0" cy="446538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2530223" y="2668457"/>
                <a:ext cx="153292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0223" y="2668457"/>
                <a:ext cx="1532920" cy="369332"/>
              </a:xfrm>
              <a:prstGeom prst="rect">
                <a:avLst/>
              </a:prstGeom>
              <a:blipFill>
                <a:blip r:embed="rId4"/>
                <a:stretch>
                  <a:fillRect l="-1587" b="-3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4118419" y="2682971"/>
                <a:ext cx="122533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8419" y="2682971"/>
                <a:ext cx="1225335" cy="369332"/>
              </a:xfrm>
              <a:prstGeom prst="rect">
                <a:avLst/>
              </a:prstGeom>
              <a:blipFill>
                <a:blip r:embed="rId5"/>
                <a:stretch>
                  <a:fillRect l="-5970" b="-344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6186705" y="2682971"/>
                <a:ext cx="123835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6705" y="2682971"/>
                <a:ext cx="1238352" cy="369332"/>
              </a:xfrm>
              <a:prstGeom prst="rect">
                <a:avLst/>
              </a:prstGeom>
              <a:blipFill>
                <a:blip r:embed="rId6"/>
                <a:stretch>
                  <a:fillRect l="-5419" b="-344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字方塊 12"/>
          <p:cNvSpPr txBox="1"/>
          <p:nvPr/>
        </p:nvSpPr>
        <p:spPr>
          <a:xfrm>
            <a:off x="5399030" y="2548035"/>
            <a:ext cx="81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……</a:t>
            </a:r>
            <a:endParaRPr lang="zh-TW" altLang="en-US" sz="2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7369998" y="2571667"/>
            <a:ext cx="81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……</a:t>
            </a:r>
            <a:endParaRPr lang="zh-TW" altLang="en-US" sz="24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2862719" y="3882068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1-D Gaussian</a:t>
            </a:r>
            <a:endParaRPr lang="zh-TW" altLang="en-US" sz="2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2862719" y="4425984"/>
            <a:ext cx="48985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For binary features, you may assume they are from Bernoulli distributions.  </a:t>
            </a:r>
            <a:endParaRPr lang="zh-TW" altLang="en-US" sz="2400" dirty="0"/>
          </a:p>
        </p:txBody>
      </p:sp>
      <p:cxnSp>
        <p:nvCxnSpPr>
          <p:cNvPr id="18" name="直線單箭頭接點 17"/>
          <p:cNvCxnSpPr/>
          <p:nvPr/>
        </p:nvCxnSpPr>
        <p:spPr>
          <a:xfrm>
            <a:off x="3484686" y="3120040"/>
            <a:ext cx="94002" cy="760581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endCxn id="15" idx="0"/>
          </p:cNvCxnSpPr>
          <p:nvPr/>
        </p:nvCxnSpPr>
        <p:spPr>
          <a:xfrm flipH="1">
            <a:off x="3777119" y="3071996"/>
            <a:ext cx="1084253" cy="810072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 flipH="1">
            <a:off x="4115681" y="3052303"/>
            <a:ext cx="2789773" cy="857346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4771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10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Posterior Probability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1225827" y="1954695"/>
                <a:ext cx="6334106" cy="9087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5827" y="1954695"/>
                <a:ext cx="6334106" cy="908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1221051" y="3246782"/>
                <a:ext cx="3272755" cy="12796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1051" y="3246782"/>
                <a:ext cx="3272755" cy="12796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4673242" y="3246782"/>
                <a:ext cx="2423549" cy="8819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𝑒𝑥𝑝</m:t>
                          </m:r>
                          <m:d>
                            <m:d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3242" y="3246782"/>
                <a:ext cx="2423549" cy="88197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876495" y="5115112"/>
                <a:ext cx="3211456" cy="9087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𝑙𝑛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495" y="5115112"/>
                <a:ext cx="3211456" cy="908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7340156" y="3472324"/>
                <a:ext cx="117519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800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0156" y="3472324"/>
                <a:ext cx="1175194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字方塊 8"/>
          <p:cNvSpPr txBox="1"/>
          <p:nvPr/>
        </p:nvSpPr>
        <p:spPr>
          <a:xfrm>
            <a:off x="7340156" y="3903211"/>
            <a:ext cx="14444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Sigmoid function</a:t>
            </a:r>
            <a:endParaRPr lang="zh-TW" altLang="en-US" sz="2400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93806" y="4526428"/>
            <a:ext cx="2571750" cy="1838325"/>
          </a:xfrm>
          <a:prstGeom prst="rect">
            <a:avLst/>
          </a:prstGeom>
        </p:spPr>
      </p:pic>
      <p:graphicFrame>
        <p:nvGraphicFramePr>
          <p:cNvPr id="11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8286609"/>
              </p:ext>
            </p:extLst>
          </p:nvPr>
        </p:nvGraphicFramePr>
        <p:xfrm>
          <a:off x="4872038" y="4637088"/>
          <a:ext cx="717550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9" name="方程式" r:id="rId9" imgW="317160" imgH="215640" progId="Equation.3">
                  <p:embed/>
                </p:oleObj>
              </mc:Choice>
              <mc:Fallback>
                <p:oleObj name="方程式" r:id="rId9" imgW="317160" imgH="215640" progId="Equation.3">
                  <p:embed/>
                  <p:pic>
                    <p:nvPicPr>
                      <p:cNvPr id="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2038" y="4637088"/>
                        <a:ext cx="717550" cy="4905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776211"/>
              </p:ext>
            </p:extLst>
          </p:nvPr>
        </p:nvGraphicFramePr>
        <p:xfrm>
          <a:off x="6910388" y="5970588"/>
          <a:ext cx="327025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0" name="方程式" r:id="rId11" imgW="126720" imgH="126720" progId="Equation.3">
                  <p:embed/>
                </p:oleObj>
              </mc:Choice>
              <mc:Fallback>
                <p:oleObj name="方程式" r:id="rId11" imgW="126720" imgH="126720" progId="Equation.3">
                  <p:embed/>
                  <p:pic>
                    <p:nvPicPr>
                      <p:cNvPr id="7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0388" y="5970588"/>
                        <a:ext cx="327025" cy="3270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35286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263137"/>
            <a:ext cx="7772400" cy="2387600"/>
          </a:xfrm>
        </p:spPr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Warning of Math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036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Classification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TW" sz="2400" dirty="0"/>
              <a:t>Credit Scoring</a:t>
            </a:r>
          </a:p>
          <a:p>
            <a:pPr lvl="1"/>
            <a:r>
              <a:rPr lang="en-US" altLang="zh-TW" dirty="0"/>
              <a:t>Input: income, savings, profession, age, past financial history ……</a:t>
            </a:r>
          </a:p>
          <a:p>
            <a:pPr lvl="1"/>
            <a:r>
              <a:rPr lang="en-US" altLang="zh-TW" dirty="0"/>
              <a:t>Output: accept or refuse</a:t>
            </a:r>
          </a:p>
          <a:p>
            <a:r>
              <a:rPr lang="en-US" altLang="zh-TW" sz="2400" dirty="0"/>
              <a:t>Medical Diagnosis</a:t>
            </a:r>
          </a:p>
          <a:p>
            <a:pPr lvl="1"/>
            <a:r>
              <a:rPr lang="en-US" altLang="zh-TW" dirty="0"/>
              <a:t>Input: current symptoms, age, gender, past medical history ……</a:t>
            </a:r>
          </a:p>
          <a:p>
            <a:pPr lvl="1"/>
            <a:r>
              <a:rPr lang="en-US" altLang="zh-TW" dirty="0"/>
              <a:t>Output: which kind of diseases</a:t>
            </a:r>
          </a:p>
          <a:p>
            <a:r>
              <a:rPr lang="en-US" altLang="zh-TW" sz="2400" dirty="0"/>
              <a:t>Handwritten character recognition</a:t>
            </a:r>
          </a:p>
          <a:p>
            <a:endParaRPr lang="en-US" altLang="zh-TW" sz="2400" dirty="0"/>
          </a:p>
          <a:p>
            <a:r>
              <a:rPr lang="en-US" altLang="zh-TW" sz="2400" dirty="0"/>
              <a:t>Face recognition </a:t>
            </a:r>
          </a:p>
          <a:p>
            <a:pPr lvl="1"/>
            <a:r>
              <a:rPr lang="en-US" altLang="zh-TW" dirty="0"/>
              <a:t>Input: image of a face, output: person</a:t>
            </a:r>
          </a:p>
          <a:p>
            <a:pPr marL="457200" lvl="1" indent="0">
              <a:buNone/>
            </a:pP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975" y="5175623"/>
            <a:ext cx="765955" cy="7437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文字方塊 4"/>
          <p:cNvSpPr txBox="1"/>
          <p:nvPr/>
        </p:nvSpPr>
        <p:spPr>
          <a:xfrm>
            <a:off x="7782754" y="5420825"/>
            <a:ext cx="5565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金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5431277" y="5316667"/>
            <a:ext cx="901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Input:</a:t>
            </a:r>
            <a:endParaRPr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7553283" y="5085834"/>
            <a:ext cx="1166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output:</a:t>
            </a:r>
            <a:endParaRPr lang="zh-TW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5088644" y="570030"/>
            <a:ext cx="1524000" cy="9457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Function</a:t>
            </a:r>
            <a:endParaRPr lang="zh-TW" altLang="en-US" sz="2800" dirty="0"/>
          </a:p>
        </p:txBody>
      </p:sp>
      <p:sp>
        <p:nvSpPr>
          <p:cNvPr id="9" name="箭號: 向右 8"/>
          <p:cNvSpPr/>
          <p:nvPr/>
        </p:nvSpPr>
        <p:spPr>
          <a:xfrm>
            <a:off x="4635650" y="715621"/>
            <a:ext cx="394056" cy="65772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箭號: 向右 9"/>
          <p:cNvSpPr/>
          <p:nvPr/>
        </p:nvSpPr>
        <p:spPr>
          <a:xfrm>
            <a:off x="6714149" y="714031"/>
            <a:ext cx="394056" cy="65772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4352239" y="837815"/>
                <a:ext cx="28341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2239" y="837815"/>
                <a:ext cx="283411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字方塊 11"/>
          <p:cNvSpPr txBox="1"/>
          <p:nvPr/>
        </p:nvSpPr>
        <p:spPr>
          <a:xfrm>
            <a:off x="7108205" y="781284"/>
            <a:ext cx="14503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Class n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59841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7" grpId="0"/>
      <p:bldP spid="8" grpId="0" animBg="1"/>
      <p:bldP spid="9" grpId="0" animBg="1"/>
      <p:bldP spid="10" grpId="0" animBg="1"/>
      <p:bldP spid="11" grpId="0"/>
      <p:bldP spid="1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Posterior Probability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828261" y="1954695"/>
                <a:ext cx="127951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261" y="1954695"/>
                <a:ext cx="1279517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2107778" y="1954695"/>
                <a:ext cx="117519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800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7778" y="1954695"/>
                <a:ext cx="1175194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4927039" y="1690689"/>
                <a:ext cx="3211456" cy="9087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𝑙𝑛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7039" y="1690689"/>
                <a:ext cx="3211456" cy="908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628650" y="4350208"/>
                <a:ext cx="8037393" cy="750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zh-TW" altLang="en-US" sz="24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zh-TW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sz="24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4350208"/>
                <a:ext cx="8037393" cy="75071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563375" y="5324062"/>
                <a:ext cx="8167942" cy="7589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zh-TW" altLang="en-US" sz="24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sz="24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375" y="5324062"/>
                <a:ext cx="8167942" cy="75892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828261" y="3022178"/>
                <a:ext cx="4055148" cy="9087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𝑙𝑛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𝑙𝑛</m:t>
                      </m:r>
                      <m:f>
                        <m:f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261" y="3022178"/>
                <a:ext cx="4055148" cy="908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字方塊 2"/>
          <p:cNvSpPr txBox="1"/>
          <p:nvPr/>
        </p:nvSpPr>
        <p:spPr>
          <a:xfrm>
            <a:off x="3359575" y="1954695"/>
            <a:ext cx="1224643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sigmoid</a:t>
            </a:r>
            <a:endParaRPr lang="zh-TW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3895608" y="3038507"/>
            <a:ext cx="955143" cy="908775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箭號: 向右 13"/>
          <p:cNvSpPr/>
          <p:nvPr/>
        </p:nvSpPr>
        <p:spPr>
          <a:xfrm>
            <a:off x="4883409" y="3256129"/>
            <a:ext cx="767443" cy="4735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5827488" y="2776894"/>
                <a:ext cx="1144864" cy="13501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7488" y="2776894"/>
                <a:ext cx="1144864" cy="135017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7088402" y="3076047"/>
                <a:ext cx="726737" cy="751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8402" y="3076047"/>
                <a:ext cx="726737" cy="75187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7814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5" grpId="0" animBg="1"/>
      <p:bldP spid="14" grpId="0" animBg="1"/>
      <p:bldP spid="15" grpId="0"/>
      <p:bldP spid="1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0" y="4531532"/>
                <a:ext cx="10025309" cy="8210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𝑙𝑛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zh-TW" altLang="en-US" sz="2400" i="1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l-GR" altLang="zh-TW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Σ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sz="24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zh-TW" altLang="en-US" sz="2400" i="1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l-GR" altLang="zh-TW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Σ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sz="24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531532"/>
                <a:ext cx="10025309" cy="82105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矩形 18"/>
          <p:cNvSpPr/>
          <p:nvPr/>
        </p:nvSpPr>
        <p:spPr>
          <a:xfrm>
            <a:off x="6210679" y="4439481"/>
            <a:ext cx="4065814" cy="11021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381273" y="3011933"/>
                <a:ext cx="6972999" cy="14112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𝑙𝑛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zh-TW" altLang="en-US" sz="2400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/2</m:t>
                                  </m:r>
                                </m:sup>
                              </m:sSup>
                            </m:den>
                          </m:f>
                          <m:f>
                            <m:f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l-GR" altLang="zh-TW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Σ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𝑒𝑥𝑝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zh-TW" altLang="en-US" sz="2400" i="1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l-GR" altLang="zh-TW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Σ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sz="24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num>
                        <m:den>
                          <m:f>
                            <m:f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zh-TW" altLang="en-US" sz="2400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/2</m:t>
                                  </m:r>
                                </m:sup>
                              </m:sSup>
                            </m:den>
                          </m:f>
                          <m:f>
                            <m:f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l-GR" altLang="zh-TW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Σ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𝑒𝑥𝑝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zh-TW" altLang="en-US" sz="2400" i="1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l-GR" altLang="zh-TW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Σ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sz="24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273" y="3011933"/>
                <a:ext cx="6972999" cy="1411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-58232" y="5861987"/>
                <a:ext cx="9278759" cy="8210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𝑙𝑛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den>
                      </m:f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sz="24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sz="24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8232" y="5861987"/>
                <a:ext cx="9278759" cy="8210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381273" y="1143160"/>
                <a:ext cx="8037393" cy="750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zh-TW" altLang="en-US" sz="24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zh-TW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sz="24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273" y="1143160"/>
                <a:ext cx="8037393" cy="7507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315998" y="2068027"/>
                <a:ext cx="8167942" cy="7589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zh-TW" altLang="en-US" sz="24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sz="24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998" y="2068027"/>
                <a:ext cx="8167942" cy="75892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391785" y="241572"/>
                <a:ext cx="3471399" cy="778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𝑙𝑛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𝑙𝑛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785" y="241572"/>
                <a:ext cx="3471399" cy="77899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 12"/>
          <p:cNvSpPr/>
          <p:nvPr/>
        </p:nvSpPr>
        <p:spPr>
          <a:xfrm>
            <a:off x="972793" y="186995"/>
            <a:ext cx="1394850" cy="908775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接點 14"/>
          <p:cNvCxnSpPr/>
          <p:nvPr/>
        </p:nvCxnSpPr>
        <p:spPr>
          <a:xfrm>
            <a:off x="832758" y="3120312"/>
            <a:ext cx="837460" cy="50900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>
            <a:off x="832758" y="3872745"/>
            <a:ext cx="837460" cy="50900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1782673" y="3000648"/>
            <a:ext cx="993184" cy="143883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381273" y="4574291"/>
            <a:ext cx="1278434" cy="82105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2791866" y="3011933"/>
            <a:ext cx="4562406" cy="1438834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4" name="圖片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57786" y="5193958"/>
            <a:ext cx="3829050" cy="695325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1670217" y="4564190"/>
            <a:ext cx="7316619" cy="1297797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2997639" y="180195"/>
            <a:ext cx="865546" cy="908775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3863184" y="267719"/>
                <a:ext cx="726737" cy="751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3184" y="267719"/>
                <a:ext cx="726737" cy="75187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0605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  <p:bldP spid="9" grpId="0"/>
      <p:bldP spid="13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線接點 7"/>
          <p:cNvCxnSpPr/>
          <p:nvPr/>
        </p:nvCxnSpPr>
        <p:spPr>
          <a:xfrm>
            <a:off x="2127484" y="1868376"/>
            <a:ext cx="3244616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403864" y="2149422"/>
                <a:ext cx="331578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4" y="2149422"/>
                <a:ext cx="3315780" cy="369332"/>
              </a:xfrm>
              <a:prstGeom prst="rect">
                <a:avLst/>
              </a:prstGeom>
              <a:blipFill>
                <a:blip r:embed="rId2"/>
                <a:stretch>
                  <a:fillRect t="-1667" b="-2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403864" y="3270795"/>
                <a:ext cx="635937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−2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4" y="3270795"/>
                <a:ext cx="6359370" cy="369332"/>
              </a:xfrm>
              <a:prstGeom prst="rect">
                <a:avLst/>
              </a:prstGeom>
              <a:blipFill>
                <a:blip r:embed="rId3"/>
                <a:stretch>
                  <a:fillRect t="-1667" b="-2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415744" y="4843994"/>
                <a:ext cx="1860958" cy="8210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𝑙𝑛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744" y="4843994"/>
                <a:ext cx="1860958" cy="8210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2367643" y="4958256"/>
                <a:ext cx="6597704" cy="691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40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7643" y="4958256"/>
                <a:ext cx="6597704" cy="69147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1058021" y="5760871"/>
                <a:ext cx="6637330" cy="691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021" y="5760871"/>
                <a:ext cx="6637330" cy="69147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-90100" y="1203972"/>
                <a:ext cx="9278759" cy="8210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𝑙𝑛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den>
                      </m:f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sz="24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sz="24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0100" y="1203972"/>
                <a:ext cx="9278759" cy="82105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391785" y="241572"/>
                <a:ext cx="3471399" cy="778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𝑙𝑛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𝑙𝑛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785" y="241572"/>
                <a:ext cx="3471399" cy="77899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矩形 21"/>
          <p:cNvSpPr/>
          <p:nvPr/>
        </p:nvSpPr>
        <p:spPr>
          <a:xfrm>
            <a:off x="972793" y="186995"/>
            <a:ext cx="1394850" cy="908775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2997639" y="180195"/>
            <a:ext cx="865546" cy="908775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3863184" y="267719"/>
                <a:ext cx="726737" cy="751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3184" y="267719"/>
                <a:ext cx="726737" cy="75187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>
                <a:off x="478943" y="2708461"/>
                <a:ext cx="794461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400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l-GR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  <m: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l-GR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  <m: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TW" sz="2400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TW" altLang="en-US" sz="2400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l-GR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  <m: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TW" altLang="en-US" sz="2400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l-GR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  <m: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943" y="2708461"/>
                <a:ext cx="7944611" cy="369332"/>
              </a:xfrm>
              <a:prstGeom prst="rect">
                <a:avLst/>
              </a:prstGeom>
              <a:blipFill>
                <a:blip r:embed="rId10"/>
                <a:stretch>
                  <a:fillRect l="-844" b="-229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線接點 25"/>
          <p:cNvCxnSpPr/>
          <p:nvPr/>
        </p:nvCxnSpPr>
        <p:spPr>
          <a:xfrm>
            <a:off x="2127484" y="3077793"/>
            <a:ext cx="3961207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2245948" y="3640127"/>
            <a:ext cx="2205300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403864" y="3815652"/>
                <a:ext cx="333559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4" y="3815652"/>
                <a:ext cx="3335593" cy="369332"/>
              </a:xfrm>
              <a:prstGeom prst="rect">
                <a:avLst/>
              </a:prstGeom>
              <a:blipFill>
                <a:blip r:embed="rId11"/>
                <a:stretch>
                  <a:fillRect b="-213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/>
              <p:cNvSpPr txBox="1"/>
              <p:nvPr/>
            </p:nvSpPr>
            <p:spPr>
              <a:xfrm>
                <a:off x="415744" y="4329823"/>
                <a:ext cx="639899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−2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0" name="文字方塊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744" y="4329823"/>
                <a:ext cx="6398996" cy="369332"/>
              </a:xfrm>
              <a:prstGeom prst="rect">
                <a:avLst/>
              </a:prstGeom>
              <a:blipFill>
                <a:blip r:embed="rId12"/>
                <a:stretch>
                  <a:fillRect b="-229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直線接點 31"/>
          <p:cNvCxnSpPr/>
          <p:nvPr/>
        </p:nvCxnSpPr>
        <p:spPr>
          <a:xfrm>
            <a:off x="5757870" y="1868376"/>
            <a:ext cx="3244616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字方塊 32"/>
              <p:cNvSpPr txBox="1"/>
              <p:nvPr/>
            </p:nvSpPr>
            <p:spPr>
              <a:xfrm>
                <a:off x="7695351" y="5760871"/>
                <a:ext cx="971933" cy="751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𝑙𝑛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3" name="文字方塊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5351" y="5760871"/>
                <a:ext cx="971933" cy="75187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矩形 33"/>
          <p:cNvSpPr/>
          <p:nvPr/>
        </p:nvSpPr>
        <p:spPr>
          <a:xfrm>
            <a:off x="311834" y="4843170"/>
            <a:ext cx="8690651" cy="170358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6362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6" grpId="0"/>
      <p:bldP spid="17" grpId="0"/>
      <p:bldP spid="18" grpId="0"/>
      <p:bldP spid="25" grpId="0"/>
      <p:bldP spid="29" grpId="0"/>
      <p:bldP spid="30" grpId="0"/>
      <p:bldP spid="33" grpId="0"/>
      <p:bldP spid="3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263137"/>
            <a:ext cx="7772400" cy="2387600"/>
          </a:xfrm>
        </p:spPr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End of Warning 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798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291970" y="406317"/>
                <a:ext cx="127951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970" y="406317"/>
                <a:ext cx="1279517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1571487" y="406317"/>
                <a:ext cx="117519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800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1487" y="406317"/>
                <a:ext cx="1175194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225285" y="2947603"/>
                <a:ext cx="193379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85" y="2947603"/>
                <a:ext cx="1933799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425737" y="3511571"/>
                <a:ext cx="7963141" cy="7543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40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𝑙𝑛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737" y="3511571"/>
                <a:ext cx="7963141" cy="75430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線接點 11"/>
          <p:cNvCxnSpPr/>
          <p:nvPr/>
        </p:nvCxnSpPr>
        <p:spPr>
          <a:xfrm>
            <a:off x="1089420" y="4112535"/>
            <a:ext cx="172998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3093248" y="4214022"/>
            <a:ext cx="529563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1708792" y="4214022"/>
                <a:ext cx="543867" cy="4385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</m:oMath>
                  </m:oMathPara>
                </a14:m>
                <a:endParaRPr lang="zh-TW" altLang="en-US" sz="2800" b="1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8792" y="4214022"/>
                <a:ext cx="543867" cy="43858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5606009" y="4277838"/>
                <a:ext cx="28360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b="0" i="0" smtClean="0">
                          <a:latin typeface="Cambria Math" panose="02040503050406030204" pitchFamily="18" charset="0"/>
                        </a:rPr>
                        <m:t>b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6009" y="4277838"/>
                <a:ext cx="283604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165806" y="4942706"/>
                <a:ext cx="362984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800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806" y="4942706"/>
                <a:ext cx="3629840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線接點 25"/>
          <p:cNvCxnSpPr/>
          <p:nvPr/>
        </p:nvCxnSpPr>
        <p:spPr>
          <a:xfrm>
            <a:off x="922183" y="1131619"/>
            <a:ext cx="1115084" cy="80655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群組 2"/>
          <p:cNvGrpSpPr/>
          <p:nvPr/>
        </p:nvGrpSpPr>
        <p:grpSpPr>
          <a:xfrm>
            <a:off x="225285" y="1016533"/>
            <a:ext cx="8690651" cy="1703582"/>
            <a:chOff x="311834" y="4843170"/>
            <a:chExt cx="8690651" cy="17035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字方塊 26"/>
                <p:cNvSpPr txBox="1"/>
                <p:nvPr/>
              </p:nvSpPr>
              <p:spPr>
                <a:xfrm>
                  <a:off x="415744" y="4843994"/>
                  <a:ext cx="1860958" cy="8210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𝑙𝑛</m:t>
                        </m:r>
                        <m:f>
                          <m:f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altLang="zh-TW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Σ</m:t>
                                        </m:r>
                                      </m:e>
                                      <m:sup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1/2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altLang="zh-TW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Σ</m:t>
                                        </m:r>
                                      </m:e>
                                      <m:sup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1/2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7" name="文字方塊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744" y="4843994"/>
                  <a:ext cx="1860958" cy="821059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字方塊 27"/>
                <p:cNvSpPr txBox="1"/>
                <p:nvPr/>
              </p:nvSpPr>
              <p:spPr>
                <a:xfrm>
                  <a:off x="2367643" y="4958256"/>
                  <a:ext cx="6597704" cy="6914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p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TW" altLang="en-US" sz="24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p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p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sz="240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TW" altLang="en-US" sz="24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p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p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8" name="文字方塊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7643" y="4958256"/>
                  <a:ext cx="6597704" cy="69147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字方塊 28"/>
                <p:cNvSpPr txBox="1"/>
                <p:nvPr/>
              </p:nvSpPr>
              <p:spPr>
                <a:xfrm>
                  <a:off x="1058021" y="5760871"/>
                  <a:ext cx="6637330" cy="6914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p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TW" altLang="en-US" sz="24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p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p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sz="2400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TW" altLang="en-US" sz="24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p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p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9" name="文字方塊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8021" y="5760871"/>
                  <a:ext cx="6637330" cy="691471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字方塊 29"/>
                <p:cNvSpPr txBox="1"/>
                <p:nvPr/>
              </p:nvSpPr>
              <p:spPr>
                <a:xfrm>
                  <a:off x="7695351" y="5760871"/>
                  <a:ext cx="971933" cy="75187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𝑙𝑛</m:t>
                        </m:r>
                        <m:f>
                          <m:f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30" name="文字方塊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5351" y="5760871"/>
                  <a:ext cx="971933" cy="75187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矩形 30"/>
            <p:cNvSpPr/>
            <p:nvPr/>
          </p:nvSpPr>
          <p:spPr>
            <a:xfrm>
              <a:off x="311834" y="4843170"/>
              <a:ext cx="8690651" cy="1703582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33" name="直線接點 32"/>
          <p:cNvCxnSpPr/>
          <p:nvPr/>
        </p:nvCxnSpPr>
        <p:spPr>
          <a:xfrm>
            <a:off x="1191109" y="2299240"/>
            <a:ext cx="1742486" cy="375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>
            <a:off x="2292158" y="1482378"/>
            <a:ext cx="198506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字方塊 39"/>
              <p:cNvSpPr txBox="1"/>
              <p:nvPr/>
            </p:nvSpPr>
            <p:spPr>
              <a:xfrm>
                <a:off x="138597" y="5589704"/>
                <a:ext cx="85374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dirty="0"/>
                  <a:t>In generative model, we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sz="28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8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TW" sz="28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8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sz="28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TW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0" name="文字方塊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597" y="5589704"/>
                <a:ext cx="8537422" cy="523220"/>
              </a:xfrm>
              <a:prstGeom prst="rect">
                <a:avLst/>
              </a:prstGeom>
              <a:blipFill>
                <a:blip r:embed="rId13"/>
                <a:stretch>
                  <a:fillRect l="-1500" t="-11628" b="-32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文字方塊 40"/>
          <p:cNvSpPr txBox="1"/>
          <p:nvPr/>
        </p:nvSpPr>
        <p:spPr>
          <a:xfrm>
            <a:off x="5373142" y="6107011"/>
            <a:ext cx="4198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Then we have </a:t>
            </a:r>
            <a:r>
              <a:rPr lang="en-US" altLang="zh-TW" sz="2800" b="1" i="1" dirty="0"/>
              <a:t>w</a:t>
            </a:r>
            <a:r>
              <a:rPr lang="en-US" altLang="zh-TW" sz="2800" dirty="0"/>
              <a:t> and b</a:t>
            </a:r>
            <a:endParaRPr lang="zh-TW" altLang="en-US" sz="28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3893301" y="4920471"/>
            <a:ext cx="5022635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/>
              <a:t>How about directly find </a:t>
            </a:r>
            <a:r>
              <a:rPr lang="en-US" altLang="zh-TW" sz="2800" b="1" i="1" dirty="0"/>
              <a:t>w</a:t>
            </a:r>
            <a:r>
              <a:rPr lang="en-US" altLang="zh-TW" sz="2800" dirty="0"/>
              <a:t> and b?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57499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6" grpId="0"/>
      <p:bldP spid="17" grpId="0"/>
      <p:bldP spid="18" grpId="0"/>
      <p:bldP spid="40" grpId="0"/>
      <p:bldP spid="41" grpId="0"/>
      <p:bldP spid="2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Bishop</a:t>
            </a:r>
            <a:r>
              <a:rPr lang="en-US" altLang="zh-TW" dirty="0"/>
              <a:t>: Chapter 4.1 – 4.2</a:t>
            </a:r>
          </a:p>
          <a:p>
            <a:r>
              <a:rPr lang="en-US" altLang="zh-TW" dirty="0"/>
              <a:t>Data: https://www.kaggle.com/abcsds/pokemon</a:t>
            </a:r>
          </a:p>
          <a:p>
            <a:r>
              <a:rPr lang="en-US" altLang="zh-TW" dirty="0"/>
              <a:t>Useful posts:</a:t>
            </a:r>
          </a:p>
          <a:p>
            <a:pPr lvl="1"/>
            <a:r>
              <a:rPr lang="en-US" altLang="zh-TW" dirty="0"/>
              <a:t>https://www.kaggle.com/nishantbhadauria/d/abcsds/pokemon/pokemon-speed-attack-hp-defense-analysis-by-type</a:t>
            </a:r>
            <a:endParaRPr lang="zh-TW" altLang="en-US" dirty="0"/>
          </a:p>
          <a:p>
            <a:pPr lvl="1"/>
            <a:r>
              <a:rPr lang="en-US" altLang="zh-TW" dirty="0"/>
              <a:t>https://www.kaggle.com/nikos90/d/abcsds/pokemon/mastering-pokebars/discussion</a:t>
            </a:r>
          </a:p>
          <a:p>
            <a:pPr lvl="1"/>
            <a:r>
              <a:rPr lang="en-US" altLang="zh-TW" dirty="0"/>
              <a:t>https://www.kaggle.com/ndrewgele/d/abcsds/pokemon/visualizing-pok-mon-stats-with-seaborn/discussion</a:t>
            </a:r>
          </a:p>
        </p:txBody>
      </p:sp>
    </p:spTree>
    <p:extLst>
      <p:ext uri="{BB962C8B-B14F-4D97-AF65-F5344CB8AC3E}">
        <p14:creationId xmlns:p14="http://schemas.microsoft.com/office/powerpoint/2010/main" val="3837887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Application</a:t>
            </a:r>
            <a:endParaRPr lang="zh-TW" altLang="en-US" dirty="0"/>
          </a:p>
        </p:txBody>
      </p:sp>
      <p:pic>
        <p:nvPicPr>
          <p:cNvPr id="17410" name="Picture 2" descr="http://npic7.edushi.com/cn/zixun/zh-chs/2016-07/15/4b76c314b30c4953956ad033017ae56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276" y="1582379"/>
            <a:ext cx="6805447" cy="3827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「皮卡丘 png」的圖片搜尋結果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755" y="5493497"/>
            <a:ext cx="1005221" cy="1005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275722" y="5791276"/>
                <a:ext cx="205460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              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722" y="5791276"/>
                <a:ext cx="2054601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圖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11891" y="5707233"/>
            <a:ext cx="657225" cy="619125"/>
          </a:xfrm>
          <a:prstGeom prst="rect">
            <a:avLst/>
          </a:prstGeom>
        </p:spPr>
      </p:pic>
      <p:pic>
        <p:nvPicPr>
          <p:cNvPr id="11" name="Picture 2" descr="「Squirtle png」的圖片搜尋結果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326" y="5483828"/>
            <a:ext cx="1005221" cy="1005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40077" y="5732900"/>
            <a:ext cx="638175" cy="6572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3185777" y="5823333"/>
                <a:ext cx="205460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              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5777" y="5823333"/>
                <a:ext cx="2054601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412" name="Picture 4" descr="「妙蛙草　png」的圖片搜尋結果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7782" y="5457584"/>
            <a:ext cx="1107401" cy="1031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349148" y="5756710"/>
            <a:ext cx="609600" cy="609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6248181" y="5846067"/>
                <a:ext cx="205460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              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181" y="5846067"/>
                <a:ext cx="2054601" cy="43088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940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6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Application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31849"/>
          </a:xfrm>
        </p:spPr>
        <p:txBody>
          <a:bodyPr>
            <a:normAutofit/>
          </a:bodyPr>
          <a:lstStyle/>
          <a:p>
            <a:pPr fontAlgn="base"/>
            <a:r>
              <a:rPr lang="en-US" altLang="zh-TW" sz="2400" b="1" dirty="0">
                <a:solidFill>
                  <a:srgbClr val="47494D"/>
                </a:solidFill>
                <a:latin typeface="inherit"/>
              </a:rPr>
              <a:t>HP</a:t>
            </a:r>
            <a:r>
              <a:rPr lang="en-US" altLang="zh-TW" sz="2400" dirty="0">
                <a:solidFill>
                  <a:srgbClr val="47494D"/>
                </a:solidFill>
                <a:latin typeface="inherit"/>
              </a:rPr>
              <a:t>: hit points, or health, defines how much damage a </a:t>
            </a:r>
            <a:r>
              <a:rPr lang="en-US" altLang="zh-TW" sz="2400" dirty="0" err="1">
                <a:solidFill>
                  <a:srgbClr val="47494D"/>
                </a:solidFill>
                <a:latin typeface="inherit"/>
              </a:rPr>
              <a:t>pokemon</a:t>
            </a:r>
            <a:r>
              <a:rPr lang="en-US" altLang="zh-TW" sz="2400" dirty="0">
                <a:solidFill>
                  <a:srgbClr val="47494D"/>
                </a:solidFill>
                <a:latin typeface="inherit"/>
              </a:rPr>
              <a:t> can withstand before fainting</a:t>
            </a:r>
          </a:p>
          <a:p>
            <a:pPr fontAlgn="base"/>
            <a:r>
              <a:rPr lang="en-US" altLang="zh-TW" sz="2400" b="1" dirty="0">
                <a:solidFill>
                  <a:srgbClr val="47494D"/>
                </a:solidFill>
                <a:latin typeface="inherit"/>
              </a:rPr>
              <a:t>Attack</a:t>
            </a:r>
            <a:r>
              <a:rPr lang="en-US" altLang="zh-TW" sz="2400" dirty="0">
                <a:solidFill>
                  <a:srgbClr val="47494D"/>
                </a:solidFill>
                <a:latin typeface="inherit"/>
              </a:rPr>
              <a:t>: the base modifier for normal attacks (</a:t>
            </a:r>
            <a:r>
              <a:rPr lang="en-US" altLang="zh-TW" sz="2400" dirty="0" err="1">
                <a:solidFill>
                  <a:srgbClr val="47494D"/>
                </a:solidFill>
                <a:latin typeface="inherit"/>
              </a:rPr>
              <a:t>eg</a:t>
            </a:r>
            <a:r>
              <a:rPr lang="en-US" altLang="zh-TW" sz="2400" dirty="0">
                <a:solidFill>
                  <a:srgbClr val="47494D"/>
                </a:solidFill>
                <a:latin typeface="inherit"/>
              </a:rPr>
              <a:t>. Scratch, Punch)</a:t>
            </a:r>
          </a:p>
          <a:p>
            <a:pPr fontAlgn="base"/>
            <a:r>
              <a:rPr lang="en-US" altLang="zh-TW" sz="2400" b="1" dirty="0">
                <a:solidFill>
                  <a:srgbClr val="47494D"/>
                </a:solidFill>
                <a:latin typeface="inherit"/>
              </a:rPr>
              <a:t>Defense</a:t>
            </a:r>
            <a:r>
              <a:rPr lang="en-US" altLang="zh-TW" sz="2400" dirty="0">
                <a:solidFill>
                  <a:srgbClr val="47494D"/>
                </a:solidFill>
                <a:latin typeface="inherit"/>
              </a:rPr>
              <a:t>: the base damage resistance against normal attacks</a:t>
            </a:r>
          </a:p>
          <a:p>
            <a:pPr fontAlgn="base"/>
            <a:r>
              <a:rPr lang="en-US" altLang="zh-TW" sz="2400" b="1" dirty="0">
                <a:solidFill>
                  <a:srgbClr val="47494D"/>
                </a:solidFill>
                <a:latin typeface="inherit"/>
              </a:rPr>
              <a:t>SP </a:t>
            </a:r>
            <a:r>
              <a:rPr lang="en-US" altLang="zh-TW" sz="2400" b="1" dirty="0" err="1">
                <a:solidFill>
                  <a:srgbClr val="47494D"/>
                </a:solidFill>
                <a:latin typeface="inherit"/>
              </a:rPr>
              <a:t>Atk</a:t>
            </a:r>
            <a:r>
              <a:rPr lang="en-US" altLang="zh-TW" sz="2400" dirty="0">
                <a:solidFill>
                  <a:srgbClr val="47494D"/>
                </a:solidFill>
                <a:latin typeface="inherit"/>
              </a:rPr>
              <a:t>: special attack, the base modifier for special attacks (e.g. fire blast, bubble beam)</a:t>
            </a:r>
          </a:p>
          <a:p>
            <a:pPr fontAlgn="base"/>
            <a:r>
              <a:rPr lang="en-US" altLang="zh-TW" sz="2400" b="1" dirty="0">
                <a:solidFill>
                  <a:srgbClr val="47494D"/>
                </a:solidFill>
                <a:latin typeface="inherit"/>
              </a:rPr>
              <a:t>SP Def</a:t>
            </a:r>
            <a:r>
              <a:rPr lang="en-US" altLang="zh-TW" sz="2400" dirty="0">
                <a:solidFill>
                  <a:srgbClr val="47494D"/>
                </a:solidFill>
                <a:latin typeface="inherit"/>
              </a:rPr>
              <a:t>: the base damage resistance against special attacks</a:t>
            </a:r>
          </a:p>
          <a:p>
            <a:pPr fontAlgn="base"/>
            <a:r>
              <a:rPr lang="en-US" altLang="zh-TW" sz="2400" b="1" dirty="0">
                <a:solidFill>
                  <a:srgbClr val="47494D"/>
                </a:solidFill>
                <a:latin typeface="inherit"/>
              </a:rPr>
              <a:t>Speed</a:t>
            </a:r>
            <a:r>
              <a:rPr lang="en-US" altLang="zh-TW" sz="2400" dirty="0">
                <a:solidFill>
                  <a:srgbClr val="47494D"/>
                </a:solidFill>
                <a:latin typeface="inherit"/>
              </a:rPr>
              <a:t>: determines which </a:t>
            </a:r>
            <a:r>
              <a:rPr lang="en-US" altLang="zh-TW" sz="2400" dirty="0" err="1">
                <a:solidFill>
                  <a:srgbClr val="47494D"/>
                </a:solidFill>
                <a:latin typeface="inherit"/>
              </a:rPr>
              <a:t>pokemon</a:t>
            </a:r>
            <a:r>
              <a:rPr lang="en-US" altLang="zh-TW" sz="2400" dirty="0">
                <a:solidFill>
                  <a:srgbClr val="47494D"/>
                </a:solidFill>
                <a:latin typeface="inherit"/>
              </a:rPr>
              <a:t> attacks first each round</a:t>
            </a:r>
          </a:p>
          <a:p>
            <a:endParaRPr lang="zh-TW" altLang="en-US" sz="24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1527073" y="5767056"/>
            <a:ext cx="6106462" cy="8309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Can we predict the “type” of </a:t>
            </a:r>
            <a:r>
              <a:rPr lang="en-US" altLang="zh-TW" sz="2400" dirty="0" err="1"/>
              <a:t>pokemon</a:t>
            </a:r>
            <a:r>
              <a:rPr lang="en-US" altLang="zh-TW" sz="2400" dirty="0"/>
              <a:t> based on the information?</a:t>
            </a:r>
          </a:p>
        </p:txBody>
      </p:sp>
      <p:pic>
        <p:nvPicPr>
          <p:cNvPr id="11268" name="Picture 4" descr="「皮卡丘 png」的圖片搜尋結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7592" y="96434"/>
            <a:ext cx="1921042" cy="1921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/>
        </p:nvSpPr>
        <p:spPr>
          <a:xfrm>
            <a:off x="5913259" y="2165762"/>
            <a:ext cx="705853" cy="39704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35</a:t>
            </a:r>
            <a:endParaRPr lang="zh-TW" altLang="en-US" sz="2400" dirty="0"/>
          </a:p>
        </p:txBody>
      </p:sp>
      <p:sp>
        <p:nvSpPr>
          <p:cNvPr id="9" name="矩形 8"/>
          <p:cNvSpPr/>
          <p:nvPr/>
        </p:nvSpPr>
        <p:spPr>
          <a:xfrm>
            <a:off x="1855587" y="3002256"/>
            <a:ext cx="705853" cy="39704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55</a:t>
            </a:r>
            <a:endParaRPr lang="zh-TW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8425178" y="3399298"/>
            <a:ext cx="705853" cy="39704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40</a:t>
            </a:r>
            <a:endParaRPr lang="zh-TW" altLang="en-US" sz="2400" dirty="0"/>
          </a:p>
        </p:txBody>
      </p:sp>
      <p:sp>
        <p:nvSpPr>
          <p:cNvPr id="11" name="矩形 10"/>
          <p:cNvSpPr/>
          <p:nvPr/>
        </p:nvSpPr>
        <p:spPr>
          <a:xfrm>
            <a:off x="4572000" y="4192227"/>
            <a:ext cx="705853" cy="39704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50</a:t>
            </a:r>
            <a:endParaRPr lang="zh-TW" altLang="en-US" sz="2400" dirty="0"/>
          </a:p>
        </p:txBody>
      </p:sp>
      <p:sp>
        <p:nvSpPr>
          <p:cNvPr id="12" name="矩形 11"/>
          <p:cNvSpPr/>
          <p:nvPr/>
        </p:nvSpPr>
        <p:spPr>
          <a:xfrm>
            <a:off x="8190212" y="4589269"/>
            <a:ext cx="705853" cy="39704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50</a:t>
            </a:r>
            <a:endParaRPr lang="zh-TW" altLang="en-US" sz="2400" dirty="0"/>
          </a:p>
        </p:txBody>
      </p:sp>
      <p:sp>
        <p:nvSpPr>
          <p:cNvPr id="13" name="矩形 12"/>
          <p:cNvSpPr/>
          <p:nvPr/>
        </p:nvSpPr>
        <p:spPr>
          <a:xfrm>
            <a:off x="8352781" y="5058479"/>
            <a:ext cx="705853" cy="39704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90</a:t>
            </a:r>
            <a:endParaRPr lang="zh-TW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5277853" y="64645"/>
            <a:ext cx="236092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>
                <a:solidFill>
                  <a:srgbClr val="47494D"/>
                </a:solidFill>
                <a:latin typeface="Atlas Grotesk"/>
              </a:rPr>
              <a:t>pokemon</a:t>
            </a:r>
            <a:r>
              <a:rPr lang="en-US" altLang="zh-TW" dirty="0">
                <a:solidFill>
                  <a:srgbClr val="47494D"/>
                </a:solidFill>
                <a:latin typeface="Atlas Grotesk"/>
              </a:rPr>
              <a:t> games (</a:t>
            </a:r>
            <a:r>
              <a:rPr lang="en-US" altLang="zh-TW" i="1" dirty="0">
                <a:solidFill>
                  <a:srgbClr val="47494D"/>
                </a:solidFill>
                <a:latin typeface="Atlas Grotesk"/>
              </a:rPr>
              <a:t>NOT</a:t>
            </a:r>
            <a:r>
              <a:rPr lang="en-US" altLang="zh-TW" dirty="0">
                <a:solidFill>
                  <a:srgbClr val="47494D"/>
                </a:solidFill>
                <a:latin typeface="Atlas Grotesk"/>
              </a:rPr>
              <a:t> </a:t>
            </a:r>
            <a:r>
              <a:rPr lang="en-US" altLang="zh-TW" dirty="0" err="1">
                <a:solidFill>
                  <a:srgbClr val="47494D"/>
                </a:solidFill>
                <a:latin typeface="Atlas Grotesk"/>
              </a:rPr>
              <a:t>pokemon</a:t>
            </a:r>
            <a:r>
              <a:rPr lang="en-US" altLang="zh-TW" dirty="0">
                <a:solidFill>
                  <a:srgbClr val="47494D"/>
                </a:solidFill>
                <a:latin typeface="Atlas Grotesk"/>
              </a:rPr>
              <a:t> cards or </a:t>
            </a:r>
            <a:r>
              <a:rPr lang="en-US" altLang="zh-TW" dirty="0" err="1">
                <a:solidFill>
                  <a:srgbClr val="47494D"/>
                </a:solidFill>
                <a:latin typeface="Atlas Grotesk"/>
              </a:rPr>
              <a:t>Pokemon</a:t>
            </a:r>
            <a:r>
              <a:rPr lang="en-US" altLang="zh-TW" dirty="0">
                <a:solidFill>
                  <a:srgbClr val="47494D"/>
                </a:solidFill>
                <a:latin typeface="Atlas Grotesk"/>
              </a:rPr>
              <a:t> Go)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57676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altLang="zh-TW" dirty="0"/>
              <a:t>Example Application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90689"/>
            <a:ext cx="9144000" cy="4653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573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to do Classification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Training data for Classification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1559393" y="2600751"/>
                <a:ext cx="10770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9393" y="2600751"/>
                <a:ext cx="1077025" cy="369332"/>
              </a:xfrm>
              <a:prstGeom prst="rect">
                <a:avLst/>
              </a:prstGeom>
              <a:blipFill>
                <a:blip r:embed="rId2"/>
                <a:stretch>
                  <a:fillRect t="-18333" r="-17045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3276720" y="2631528"/>
                <a:ext cx="109023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720" y="2631528"/>
                <a:ext cx="1090235" cy="369332"/>
              </a:xfrm>
              <a:prstGeom prst="rect">
                <a:avLst/>
              </a:prstGeom>
              <a:blipFill>
                <a:blip r:embed="rId3"/>
                <a:stretch>
                  <a:fillRect t="-18333" r="-16292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6574421" y="2631528"/>
                <a:ext cx="118090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4421" y="2631528"/>
                <a:ext cx="1180900" cy="369332"/>
              </a:xfrm>
              <a:prstGeom prst="rect">
                <a:avLst/>
              </a:prstGeom>
              <a:blipFill>
                <a:blip r:embed="rId4"/>
                <a:stretch>
                  <a:fillRect t="-18333" r="-10825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 rot="10800000" flipH="1" flipV="1">
                <a:off x="5133449" y="2539195"/>
                <a:ext cx="68018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H="1" flipV="1">
                <a:off x="5133449" y="2539195"/>
                <a:ext cx="680186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4" descr="「皮卡丘 png」的圖片搜尋結果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464" y="3000860"/>
            <a:ext cx="1005221" cy="1005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86755" y="3169498"/>
            <a:ext cx="657225" cy="619125"/>
          </a:xfrm>
          <a:prstGeom prst="rect">
            <a:avLst/>
          </a:prstGeom>
        </p:spPr>
      </p:pic>
      <p:pic>
        <p:nvPicPr>
          <p:cNvPr id="10" name="Picture 2" descr="「Squirtle png」的圖片搜尋結果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5726" y="3090150"/>
            <a:ext cx="1005221" cy="1005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91533" y="3131398"/>
            <a:ext cx="638175" cy="657225"/>
          </a:xfrm>
          <a:prstGeom prst="rect">
            <a:avLst/>
          </a:prstGeom>
        </p:spPr>
      </p:pic>
      <p:pic>
        <p:nvPicPr>
          <p:cNvPr id="12" name="Picture 4" descr="「妙蛙草　png」的圖片搜尋結果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8828" y="3090150"/>
            <a:ext cx="1107401" cy="1031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528656" y="3301082"/>
            <a:ext cx="609600" cy="60960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1258536" y="5265323"/>
            <a:ext cx="76022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/>
              <a:t>Training: Class 1 means the target is 1; Class 2 means the target is -1</a:t>
            </a:r>
          </a:p>
        </p:txBody>
      </p:sp>
      <p:sp>
        <p:nvSpPr>
          <p:cNvPr id="15" name="矩形 14"/>
          <p:cNvSpPr/>
          <p:nvPr/>
        </p:nvSpPr>
        <p:spPr>
          <a:xfrm>
            <a:off x="732331" y="4313745"/>
            <a:ext cx="42998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Classification as Regression?</a:t>
            </a:r>
            <a:endParaRPr lang="zh-TW" altLang="en-US" sz="2800" dirty="0"/>
          </a:p>
        </p:txBody>
      </p:sp>
      <p:sp>
        <p:nvSpPr>
          <p:cNvPr id="16" name="矩形 15"/>
          <p:cNvSpPr/>
          <p:nvPr/>
        </p:nvSpPr>
        <p:spPr>
          <a:xfrm>
            <a:off x="1258536" y="4803658"/>
            <a:ext cx="41715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Binary classification as example 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1242392" y="6087118"/>
                <a:ext cx="6512929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sz="2400" dirty="0"/>
                  <a:t>Testing: closer to 1 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TW" sz="2400" dirty="0"/>
                  <a:t> class 1; closer to -1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TW" sz="2400" dirty="0"/>
                  <a:t> class 2 </a:t>
                </a:r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2392" y="6087118"/>
                <a:ext cx="6512929" cy="461665"/>
              </a:xfrm>
              <a:prstGeom prst="rect">
                <a:avLst/>
              </a:prstGeom>
              <a:blipFill>
                <a:blip r:embed="rId12"/>
                <a:stretch>
                  <a:fillRect l="-1498" t="-10667" r="-843" b="-3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4753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14" grpId="0"/>
      <p:bldP spid="15" grpId="0"/>
      <p:bldP spid="16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032375"/>
          </a:xfrm>
        </p:spPr>
        <p:txBody>
          <a:bodyPr>
            <a:normAutofit/>
          </a:bodyPr>
          <a:lstStyle/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r>
              <a:rPr lang="en-US" altLang="zh-TW" sz="2400" dirty="0"/>
              <a:t>Multiple class: Class 1 means the target is 1; Class 2 means the target is 2; Class 3 means the target is 3 …… problematic</a:t>
            </a:r>
          </a:p>
          <a:p>
            <a:endParaRPr lang="en-US" altLang="zh-TW" sz="2400" dirty="0"/>
          </a:p>
        </p:txBody>
      </p:sp>
      <p:sp>
        <p:nvSpPr>
          <p:cNvPr id="24" name="矩形 23"/>
          <p:cNvSpPr/>
          <p:nvPr/>
        </p:nvSpPr>
        <p:spPr>
          <a:xfrm>
            <a:off x="511010" y="5173248"/>
            <a:ext cx="6511809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TW" sz="2400" dirty="0"/>
              <a:t>Penalize to the examples that are “too correct” …</a:t>
            </a:r>
            <a:endParaRPr lang="zh-TW" altLang="en-US" sz="2400" dirty="0"/>
          </a:p>
        </p:txBody>
      </p:sp>
      <p:pic>
        <p:nvPicPr>
          <p:cNvPr id="32" name="圖片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742041"/>
            <a:ext cx="3895619" cy="3895724"/>
          </a:xfrm>
          <a:prstGeom prst="rect">
            <a:avLst/>
          </a:prstGeom>
        </p:spPr>
      </p:pic>
      <p:pic>
        <p:nvPicPr>
          <p:cNvPr id="34" name="圖片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2006" y="748675"/>
            <a:ext cx="3786974" cy="3804135"/>
          </a:xfrm>
          <a:prstGeom prst="rect">
            <a:avLst/>
          </a:prstGeom>
        </p:spPr>
      </p:pic>
      <p:sp>
        <p:nvSpPr>
          <p:cNvPr id="35" name="文字方塊 34"/>
          <p:cNvSpPr txBox="1"/>
          <p:nvPr/>
        </p:nvSpPr>
        <p:spPr>
          <a:xfrm>
            <a:off x="7052417" y="5265581"/>
            <a:ext cx="1665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(Bishop, P186)</a:t>
            </a:r>
            <a:endParaRPr lang="zh-TW" altLang="en-US" dirty="0"/>
          </a:p>
        </p:txBody>
      </p:sp>
      <p:sp>
        <p:nvSpPr>
          <p:cNvPr id="2" name="文字方塊 1"/>
          <p:cNvSpPr txBox="1"/>
          <p:nvPr/>
        </p:nvSpPr>
        <p:spPr>
          <a:xfrm>
            <a:off x="897266" y="2988913"/>
            <a:ext cx="1436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Class 1</a:t>
            </a:r>
            <a:endParaRPr lang="zh-TW" altLang="en-US" sz="2400" dirty="0"/>
          </a:p>
        </p:txBody>
      </p:sp>
      <p:cxnSp>
        <p:nvCxnSpPr>
          <p:cNvPr id="5" name="直線接點 4"/>
          <p:cNvCxnSpPr/>
          <p:nvPr/>
        </p:nvCxnSpPr>
        <p:spPr>
          <a:xfrm flipV="1">
            <a:off x="849086" y="807457"/>
            <a:ext cx="2201368" cy="2290231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 flipV="1">
            <a:off x="5201751" y="807456"/>
            <a:ext cx="2031806" cy="2113823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 flipV="1">
            <a:off x="5201751" y="1028701"/>
            <a:ext cx="3356619" cy="1448281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1949770" y="4483416"/>
            <a:ext cx="1436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-25000" dirty="0"/>
              <a:t>1</a:t>
            </a:r>
            <a:endParaRPr lang="zh-TW" altLang="en-US" sz="2400" baseline="-25000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6161603" y="4422178"/>
            <a:ext cx="1436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-25000" dirty="0"/>
              <a:t>1</a:t>
            </a:r>
            <a:endParaRPr lang="zh-TW" altLang="en-US" sz="2400" baseline="-25000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4518476" y="2476982"/>
            <a:ext cx="596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-25000" dirty="0"/>
              <a:t>2</a:t>
            </a:r>
            <a:endParaRPr lang="zh-TW" altLang="en-US" sz="2400" baseline="-25000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266144" y="2486589"/>
            <a:ext cx="596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-25000" dirty="0"/>
              <a:t>2</a:t>
            </a:r>
            <a:endParaRPr lang="zh-TW" altLang="en-US" sz="2400" baseline="-250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827771" y="885209"/>
            <a:ext cx="1436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Class 2</a:t>
            </a:r>
            <a:endParaRPr lang="zh-TW" altLang="en-US" sz="240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5114921" y="2909299"/>
            <a:ext cx="1436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Class 1</a:t>
            </a:r>
            <a:endParaRPr lang="zh-TW" altLang="en-US" sz="240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5013262" y="985657"/>
            <a:ext cx="1436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Class 2</a:t>
            </a:r>
            <a:endParaRPr lang="zh-TW" altLang="en-US" sz="2400" dirty="0"/>
          </a:p>
        </p:txBody>
      </p:sp>
      <p:sp>
        <p:nvSpPr>
          <p:cNvPr id="19" name="矩形 18"/>
          <p:cNvSpPr/>
          <p:nvPr/>
        </p:nvSpPr>
        <p:spPr>
          <a:xfrm>
            <a:off x="2057626" y="2068028"/>
            <a:ext cx="476517" cy="4616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31" name="矩形 30"/>
          <p:cNvSpPr/>
          <p:nvPr/>
        </p:nvSpPr>
        <p:spPr>
          <a:xfrm>
            <a:off x="6224437" y="2118451"/>
            <a:ext cx="476517" cy="4616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33" name="矩形 32"/>
          <p:cNvSpPr/>
          <p:nvPr/>
        </p:nvSpPr>
        <p:spPr>
          <a:xfrm>
            <a:off x="1307969" y="1391747"/>
            <a:ext cx="476517" cy="4616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-1</a:t>
            </a:r>
            <a:endParaRPr lang="zh-TW" altLang="en-US" sz="2800" dirty="0"/>
          </a:p>
        </p:txBody>
      </p:sp>
      <p:sp>
        <p:nvSpPr>
          <p:cNvPr id="36" name="矩形 35"/>
          <p:cNvSpPr/>
          <p:nvPr/>
        </p:nvSpPr>
        <p:spPr>
          <a:xfrm>
            <a:off x="5493460" y="1496515"/>
            <a:ext cx="476517" cy="4616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-1</a:t>
            </a:r>
            <a:endParaRPr lang="zh-TW" altLang="en-US" sz="28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1157803" y="3740757"/>
            <a:ext cx="2837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y = b + w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x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 + w</a:t>
            </a:r>
            <a:r>
              <a:rPr lang="en-US" altLang="zh-TW" sz="2400" baseline="-25000" dirty="0"/>
              <a:t>2</a:t>
            </a:r>
            <a:r>
              <a:rPr lang="en-US" altLang="zh-TW" sz="2400" dirty="0"/>
              <a:t>x</a:t>
            </a:r>
            <a:r>
              <a:rPr lang="en-US" altLang="zh-TW" sz="2400" baseline="-25000" dirty="0"/>
              <a:t>2</a:t>
            </a:r>
            <a:r>
              <a:rPr lang="en-US" altLang="zh-TW" sz="2400" dirty="0"/>
              <a:t> </a:t>
            </a:r>
            <a:endParaRPr lang="zh-TW" altLang="en-US" sz="24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1875826" y="312463"/>
            <a:ext cx="2837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B050"/>
                </a:solidFill>
              </a:rPr>
              <a:t>b + w</a:t>
            </a:r>
            <a:r>
              <a:rPr lang="en-US" altLang="zh-TW" sz="2400" baseline="-25000" dirty="0">
                <a:solidFill>
                  <a:srgbClr val="00B050"/>
                </a:solidFill>
              </a:rPr>
              <a:t>1</a:t>
            </a:r>
            <a:r>
              <a:rPr lang="en-US" altLang="zh-TW" sz="2400" dirty="0">
                <a:solidFill>
                  <a:srgbClr val="00B050"/>
                </a:solidFill>
              </a:rPr>
              <a:t>x</a:t>
            </a:r>
            <a:r>
              <a:rPr lang="en-US" altLang="zh-TW" sz="2400" baseline="-25000" dirty="0">
                <a:solidFill>
                  <a:srgbClr val="00B050"/>
                </a:solidFill>
              </a:rPr>
              <a:t>1</a:t>
            </a:r>
            <a:r>
              <a:rPr lang="en-US" altLang="zh-TW" sz="2400" dirty="0">
                <a:solidFill>
                  <a:srgbClr val="00B050"/>
                </a:solidFill>
              </a:rPr>
              <a:t> + w</a:t>
            </a:r>
            <a:r>
              <a:rPr lang="en-US" altLang="zh-TW" sz="2400" baseline="-25000" dirty="0">
                <a:solidFill>
                  <a:srgbClr val="00B050"/>
                </a:solidFill>
              </a:rPr>
              <a:t>2</a:t>
            </a:r>
            <a:r>
              <a:rPr lang="en-US" altLang="zh-TW" sz="2400" dirty="0">
                <a:solidFill>
                  <a:srgbClr val="00B050"/>
                </a:solidFill>
              </a:rPr>
              <a:t>x</a:t>
            </a:r>
            <a:r>
              <a:rPr lang="en-US" altLang="zh-TW" sz="2400" baseline="-25000" dirty="0">
                <a:solidFill>
                  <a:srgbClr val="00B050"/>
                </a:solidFill>
              </a:rPr>
              <a:t>2 </a:t>
            </a:r>
            <a:r>
              <a:rPr lang="en-US" altLang="zh-TW" sz="2400" dirty="0">
                <a:solidFill>
                  <a:srgbClr val="00B050"/>
                </a:solidFill>
              </a:rPr>
              <a:t>= 0 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632885" y="2885224"/>
            <a:ext cx="815551" cy="4616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&gt;&gt;1</a:t>
            </a:r>
            <a:endParaRPr lang="zh-TW" altLang="en-US" sz="28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7598517" y="3702496"/>
            <a:ext cx="9379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error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6551835" y="312463"/>
            <a:ext cx="2359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to decrease error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22" name="手繪多邊形: 圖案 21"/>
          <p:cNvSpPr/>
          <p:nvPr/>
        </p:nvSpPr>
        <p:spPr>
          <a:xfrm>
            <a:off x="7170057" y="1016000"/>
            <a:ext cx="508000" cy="319314"/>
          </a:xfrm>
          <a:custGeom>
            <a:avLst/>
            <a:gdLst>
              <a:gd name="connsiteX0" fmla="*/ 0 w 508000"/>
              <a:gd name="connsiteY0" fmla="*/ 0 h 319314"/>
              <a:gd name="connsiteX1" fmla="*/ 406400 w 508000"/>
              <a:gd name="connsiteY1" fmla="*/ 58057 h 319314"/>
              <a:gd name="connsiteX2" fmla="*/ 508000 w 508000"/>
              <a:gd name="connsiteY2" fmla="*/ 319314 h 319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8000" h="319314">
                <a:moveTo>
                  <a:pt x="0" y="0"/>
                </a:moveTo>
                <a:cubicBezTo>
                  <a:pt x="160866" y="2419"/>
                  <a:pt x="321733" y="4838"/>
                  <a:pt x="406400" y="58057"/>
                </a:cubicBezTo>
                <a:cubicBezTo>
                  <a:pt x="491067" y="111276"/>
                  <a:pt x="499533" y="215295"/>
                  <a:pt x="508000" y="319314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44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4" grpId="0" animBg="1"/>
      <p:bldP spid="35" grpId="0"/>
      <p:bldP spid="25" grpId="0"/>
      <p:bldP spid="26" grpId="0"/>
      <p:bldP spid="29" grpId="0"/>
      <p:bldP spid="30" grpId="0"/>
      <p:bldP spid="19" grpId="0" animBg="1"/>
      <p:bldP spid="31" grpId="0" animBg="1"/>
      <p:bldP spid="33" grpId="0" animBg="1"/>
      <p:bldP spid="36" grpId="0" animBg="1"/>
      <p:bldP spid="20" grpId="0"/>
      <p:bldP spid="37" grpId="0"/>
      <p:bldP spid="38" grpId="0" animBg="1"/>
      <p:bldP spid="21" grpId="0"/>
      <p:bldP spid="39" grpId="0"/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Ideal Alternatives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032375"/>
          </a:xfrm>
        </p:spPr>
        <p:txBody>
          <a:bodyPr>
            <a:normAutofit/>
          </a:bodyPr>
          <a:lstStyle/>
          <a:p>
            <a:r>
              <a:rPr lang="en-US" altLang="zh-TW" dirty="0"/>
              <a:t>Function (Model):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Loss function: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Find the best function:</a:t>
            </a:r>
          </a:p>
          <a:p>
            <a:pPr lvl="1"/>
            <a:r>
              <a:rPr lang="en-US" altLang="zh-TW" sz="2800" dirty="0"/>
              <a:t>Example: Perceptron, SVM</a:t>
            </a:r>
            <a:endParaRPr lang="zh-TW" altLang="en-US" sz="28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5373101" y="5834897"/>
            <a:ext cx="1894732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Not Today</a:t>
            </a:r>
            <a:endParaRPr lang="zh-TW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3812175" y="2193106"/>
            <a:ext cx="4597231" cy="12358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2720019" y="2555558"/>
                <a:ext cx="28341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0019" y="2555558"/>
                <a:ext cx="283411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字方塊 6"/>
          <p:cNvSpPr txBox="1"/>
          <p:nvPr/>
        </p:nvSpPr>
        <p:spPr>
          <a:xfrm>
            <a:off x="5586862" y="2368369"/>
            <a:ext cx="292848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TW" sz="2800" dirty="0"/>
              <a:t>Output = class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5576492" y="1634530"/>
                <a:ext cx="9737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6492" y="1634530"/>
                <a:ext cx="973793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3936933" y="2294149"/>
                <a:ext cx="16594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6933" y="2294149"/>
                <a:ext cx="165949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4246455" y="2886196"/>
                <a:ext cx="90909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𝑒𝑙𝑠𝑒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6455" y="2886196"/>
                <a:ext cx="909095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1072614" y="4061730"/>
                <a:ext cx="4073038" cy="10455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lang="zh-TW" altLang="en-US" sz="28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sSup>
                                <m:sSup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614" y="4061730"/>
                <a:ext cx="4073038" cy="10455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字方塊 13"/>
          <p:cNvSpPr txBox="1"/>
          <p:nvPr/>
        </p:nvSpPr>
        <p:spPr>
          <a:xfrm>
            <a:off x="5576492" y="2898033"/>
            <a:ext cx="292848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TW" sz="2800" dirty="0"/>
              <a:t>Output = class 2</a:t>
            </a:r>
          </a:p>
        </p:txBody>
      </p:sp>
      <p:sp>
        <p:nvSpPr>
          <p:cNvPr id="15" name="箭號: 向右 14"/>
          <p:cNvSpPr/>
          <p:nvPr/>
        </p:nvSpPr>
        <p:spPr>
          <a:xfrm>
            <a:off x="3109133" y="2555759"/>
            <a:ext cx="703042" cy="47072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5373101" y="3981744"/>
            <a:ext cx="3131879" cy="120032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The number of times f get incorrect results on training data.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83573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/>
      <p:bldP spid="7" grpId="0"/>
      <p:bldP spid="8" grpId="0"/>
      <p:bldP spid="9" grpId="0"/>
      <p:bldP spid="10" grpId="0"/>
      <p:bldP spid="13" grpId="0"/>
      <p:bldP spid="14" grpId="0"/>
      <p:bldP spid="15" grpId="0" animBg="1"/>
      <p:bldP spid="11" grpId="0" animBg="1"/>
    </p:bld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3854</TotalTime>
  <Words>1847</Words>
  <Application>Microsoft Macintosh PowerPoint</Application>
  <PresentationFormat>On-screen Show (4:3)</PresentationFormat>
  <Paragraphs>394</Paragraphs>
  <Slides>35</Slides>
  <Notes>15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6" baseType="lpstr">
      <vt:lpstr>Atlas Grotesk</vt:lpstr>
      <vt:lpstr>標楷體</vt:lpstr>
      <vt:lpstr>inherit</vt:lpstr>
      <vt:lpstr>Arial</vt:lpstr>
      <vt:lpstr>Arial</vt:lpstr>
      <vt:lpstr>Calibri</vt:lpstr>
      <vt:lpstr>Calibri Light</vt:lpstr>
      <vt:lpstr>Cambria Math</vt:lpstr>
      <vt:lpstr>Helvetica Light</vt:lpstr>
      <vt:lpstr>Office 佈景主題</vt:lpstr>
      <vt:lpstr>方程式</vt:lpstr>
      <vt:lpstr>Classification:  Probabilistic Generative Model</vt:lpstr>
      <vt:lpstr>Slide credits</vt:lpstr>
      <vt:lpstr>Classification</vt:lpstr>
      <vt:lpstr>Example Application</vt:lpstr>
      <vt:lpstr>Example Application</vt:lpstr>
      <vt:lpstr>Example Application</vt:lpstr>
      <vt:lpstr>How to do Classification</vt:lpstr>
      <vt:lpstr>PowerPoint Presentation</vt:lpstr>
      <vt:lpstr>Ideal Alternatives</vt:lpstr>
      <vt:lpstr>Two Boxes</vt:lpstr>
      <vt:lpstr>Two Classes</vt:lpstr>
      <vt:lpstr>Prior</vt:lpstr>
      <vt:lpstr>Probability from Class</vt:lpstr>
      <vt:lpstr>Probability from Class - Feature</vt:lpstr>
      <vt:lpstr>PowerPoint Presentation</vt:lpstr>
      <vt:lpstr>PowerPoint Presentation</vt:lpstr>
      <vt:lpstr>Probability from Class</vt:lpstr>
      <vt:lpstr>PowerPoint Presentation</vt:lpstr>
      <vt:lpstr>Maximum Likelihood</vt:lpstr>
      <vt:lpstr>PowerPoint Presentation</vt:lpstr>
      <vt:lpstr>Now we can do classification </vt:lpstr>
      <vt:lpstr>PowerPoint Presentation</vt:lpstr>
      <vt:lpstr>Modifying Model</vt:lpstr>
      <vt:lpstr>Modifying Model</vt:lpstr>
      <vt:lpstr>Modifying Model</vt:lpstr>
      <vt:lpstr>Three Steps</vt:lpstr>
      <vt:lpstr>Probability Distribution</vt:lpstr>
      <vt:lpstr>Posterior Probability</vt:lpstr>
      <vt:lpstr>Warning of Math</vt:lpstr>
      <vt:lpstr>Posterior Probability</vt:lpstr>
      <vt:lpstr>PowerPoint Presentation</vt:lpstr>
      <vt:lpstr>PowerPoint Presentation</vt:lpstr>
      <vt:lpstr>End of Warning </vt:lpstr>
      <vt:lpstr>PowerPoint Presentation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</dc:title>
  <dc:creator>Hung-yi Lee</dc:creator>
  <cp:lastModifiedBy>Yan, Yan</cp:lastModifiedBy>
  <cp:revision>124</cp:revision>
  <dcterms:created xsi:type="dcterms:W3CDTF">2016-10-04T03:36:39Z</dcterms:created>
  <dcterms:modified xsi:type="dcterms:W3CDTF">2021-01-13T03:33:33Z</dcterms:modified>
</cp:coreProperties>
</file>