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632" r:id="rId3"/>
    <p:sldId id="281" r:id="rId4"/>
    <p:sldId id="303" r:id="rId5"/>
    <p:sldId id="282" r:id="rId6"/>
    <p:sldId id="291" r:id="rId7"/>
    <p:sldId id="292" r:id="rId8"/>
    <p:sldId id="346" r:id="rId9"/>
    <p:sldId id="298" r:id="rId10"/>
    <p:sldId id="293" r:id="rId11"/>
    <p:sldId id="284" r:id="rId12"/>
    <p:sldId id="270" r:id="rId13"/>
    <p:sldId id="300" r:id="rId14"/>
    <p:sldId id="275" r:id="rId15"/>
    <p:sldId id="329" r:id="rId16"/>
    <p:sldId id="330" r:id="rId17"/>
    <p:sldId id="331" r:id="rId18"/>
    <p:sldId id="313" r:id="rId19"/>
    <p:sldId id="263" r:id="rId20"/>
    <p:sldId id="315" r:id="rId21"/>
    <p:sldId id="316" r:id="rId22"/>
    <p:sldId id="317" r:id="rId23"/>
    <p:sldId id="314" r:id="rId24"/>
    <p:sldId id="311" r:id="rId25"/>
    <p:sldId id="312" r:id="rId26"/>
    <p:sldId id="257" r:id="rId27"/>
    <p:sldId id="306" r:id="rId28"/>
    <p:sldId id="310" r:id="rId29"/>
    <p:sldId id="347" r:id="rId30"/>
    <p:sldId id="304" r:id="rId31"/>
    <p:sldId id="343" r:id="rId32"/>
    <p:sldId id="344" r:id="rId33"/>
    <p:sldId id="340" r:id="rId34"/>
    <p:sldId id="341" r:id="rId35"/>
    <p:sldId id="342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 autoAdjust="0"/>
    <p:restoredTop sz="80891" autoAdjust="0"/>
  </p:normalViewPr>
  <p:slideViewPr>
    <p:cSldViewPr snapToGrid="0">
      <p:cViewPr varScale="1">
        <p:scale>
          <a:sx n="91" d="100"/>
          <a:sy n="91" d="100"/>
        </p:scale>
        <p:origin x="2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5.wmf"/><Relationship Id="rId18" Type="http://schemas.openxmlformats.org/officeDocument/2006/relationships/image" Target="../media/image80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4.wmf"/><Relationship Id="rId17" Type="http://schemas.openxmlformats.org/officeDocument/2006/relationships/image" Target="../media/image79.wmf"/><Relationship Id="rId2" Type="http://schemas.openxmlformats.org/officeDocument/2006/relationships/image" Target="../media/image65.wmf"/><Relationship Id="rId16" Type="http://schemas.openxmlformats.org/officeDocument/2006/relationships/image" Target="../media/image78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11" Type="http://schemas.openxmlformats.org/officeDocument/2006/relationships/image" Target="../media/image73.wmf"/><Relationship Id="rId5" Type="http://schemas.openxmlformats.org/officeDocument/2006/relationships/image" Target="../media/image68.wmf"/><Relationship Id="rId15" Type="http://schemas.openxmlformats.org/officeDocument/2006/relationships/image" Target="../media/image77.wmf"/><Relationship Id="rId10" Type="http://schemas.openxmlformats.org/officeDocument/2006/relationships/image" Target="../media/image15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Relationship Id="rId14" Type="http://schemas.openxmlformats.org/officeDocument/2006/relationships/image" Target="../media/image7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91.wmf"/><Relationship Id="rId7" Type="http://schemas.openxmlformats.org/officeDocument/2006/relationships/image" Target="../media/image92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95.wmf"/><Relationship Id="rId4" Type="http://schemas.openxmlformats.org/officeDocument/2006/relationships/image" Target="../media/image15.wmf"/><Relationship Id="rId9" Type="http://schemas.openxmlformats.org/officeDocument/2006/relationships/image" Target="../media/image9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8.wmf"/><Relationship Id="rId2" Type="http://schemas.openxmlformats.org/officeDocument/2006/relationships/image" Target="../media/image102.wmf"/><Relationship Id="rId1" Type="http://schemas.openxmlformats.org/officeDocument/2006/relationships/image" Target="../media/image15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8.wmf"/><Relationship Id="rId2" Type="http://schemas.openxmlformats.org/officeDocument/2006/relationships/image" Target="../media/image102.wmf"/><Relationship Id="rId1" Type="http://schemas.openxmlformats.org/officeDocument/2006/relationships/image" Target="../media/image15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B96A0-EA1C-4BDF-894C-665FA7A42D90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AEC8-9087-4620-84A5-734B2D3CF9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77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231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421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589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821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732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727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510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823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232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09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194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zh-TW" altLang="en-US" sz="1200" dirty="0">
              <a:solidFill>
                <a:srgbClr val="0000FF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05C0D-00F1-4D27-9FA2-F1BC4B0526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1142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955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926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119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417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181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58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161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656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330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906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74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AEC8-9087-4620-84A5-734B2D3CF902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78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5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82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22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31097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9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23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01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77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21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85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60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10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1C147-F9FF-4DAF-AB9B-2A8BA14FA8C6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57212-BA17-4827-9773-40972E0CDC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83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890.png"/><Relationship Id="rId18" Type="http://schemas.openxmlformats.org/officeDocument/2006/relationships/image" Target="../media/image85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880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5" Type="http://schemas.openxmlformats.org/officeDocument/2006/relationships/image" Target="../media/image920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Relationship Id="rId14" Type="http://schemas.openxmlformats.org/officeDocument/2006/relationships/image" Target="../media/image9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3" Type="http://schemas.openxmlformats.org/officeDocument/2006/relationships/image" Target="../media/image700.png"/><Relationship Id="rId7" Type="http://schemas.openxmlformats.org/officeDocument/2006/relationships/image" Target="../media/image950.png"/><Relationship Id="rId12" Type="http://schemas.openxmlformats.org/officeDocument/2006/relationships/image" Target="../media/image85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0.png"/><Relationship Id="rId11" Type="http://schemas.openxmlformats.org/officeDocument/2006/relationships/image" Target="../media/image23.png"/><Relationship Id="rId5" Type="http://schemas.openxmlformats.org/officeDocument/2006/relationships/image" Target="../media/image720.png"/><Relationship Id="rId10" Type="http://schemas.openxmlformats.org/officeDocument/2006/relationships/image" Target="../media/image980.png"/><Relationship Id="rId4" Type="http://schemas.openxmlformats.org/officeDocument/2006/relationships/image" Target="../media/image711.png"/><Relationship Id="rId9" Type="http://schemas.openxmlformats.org/officeDocument/2006/relationships/image" Target="../media/image9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06.png"/><Relationship Id="rId5" Type="http://schemas.openxmlformats.org/officeDocument/2006/relationships/image" Target="../media/image111.png"/><Relationship Id="rId10" Type="http://schemas.openxmlformats.org/officeDocument/2006/relationships/image" Target="../media/image105.png"/><Relationship Id="rId4" Type="http://schemas.openxmlformats.org/officeDocument/2006/relationships/image" Target="../media/image110.png"/><Relationship Id="rId9" Type="http://schemas.openxmlformats.org/officeDocument/2006/relationships/image" Target="../media/image104.png"/><Relationship Id="rId14" Type="http://schemas.openxmlformats.org/officeDocument/2006/relationships/image" Target="../media/image1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117.png"/><Relationship Id="rId7" Type="http://schemas.openxmlformats.org/officeDocument/2006/relationships/image" Target="../media/image6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270.png"/><Relationship Id="rId5" Type="http://schemas.openxmlformats.org/officeDocument/2006/relationships/image" Target="../media/image640.png"/><Relationship Id="rId10" Type="http://schemas.openxmlformats.org/officeDocument/2006/relationships/image" Target="../media/image260.png"/><Relationship Id="rId4" Type="http://schemas.openxmlformats.org/officeDocument/2006/relationships/image" Target="../media/image630.png"/><Relationship Id="rId9" Type="http://schemas.openxmlformats.org/officeDocument/2006/relationships/image" Target="../media/image1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3" Type="http://schemas.openxmlformats.org/officeDocument/2006/relationships/image" Target="../media/image117.png"/><Relationship Id="rId7" Type="http://schemas.openxmlformats.org/officeDocument/2006/relationships/image" Target="../media/image660.png"/><Relationship Id="rId12" Type="http://schemas.openxmlformats.org/officeDocument/2006/relationships/image" Target="../media/image10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990.png"/><Relationship Id="rId5" Type="http://schemas.openxmlformats.org/officeDocument/2006/relationships/image" Target="../media/image640.png"/><Relationship Id="rId10" Type="http://schemas.openxmlformats.org/officeDocument/2006/relationships/image" Target="../media/image270.png"/><Relationship Id="rId4" Type="http://schemas.openxmlformats.org/officeDocument/2006/relationships/image" Target="../media/image630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11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4.png"/><Relationship Id="rId5" Type="http://schemas.openxmlformats.org/officeDocument/2006/relationships/image" Target="../media/image127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6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9" Type="http://schemas.openxmlformats.org/officeDocument/2006/relationships/image" Target="../media/image77.wmf"/><Relationship Id="rId21" Type="http://schemas.openxmlformats.org/officeDocument/2006/relationships/image" Target="../media/image69.wmf"/><Relationship Id="rId34" Type="http://schemas.openxmlformats.org/officeDocument/2006/relationships/oleObject" Target="../embeddings/oleObject29.bin"/><Relationship Id="rId42" Type="http://schemas.openxmlformats.org/officeDocument/2006/relationships/oleObject" Target="../embeddings/oleObject33.bin"/><Relationship Id="rId7" Type="http://schemas.openxmlformats.org/officeDocument/2006/relationships/image" Target="../media/image160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9.png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24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76.wmf"/><Relationship Id="rId40" Type="http://schemas.openxmlformats.org/officeDocument/2006/relationships/oleObject" Target="../embeddings/oleObject32.bin"/><Relationship Id="rId45" Type="http://schemas.openxmlformats.org/officeDocument/2006/relationships/oleObject" Target="../embeddings/oleObject34.bin"/><Relationship Id="rId5" Type="http://schemas.openxmlformats.org/officeDocument/2006/relationships/image" Target="../media/image158.png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26.bin"/><Relationship Id="rId36" Type="http://schemas.openxmlformats.org/officeDocument/2006/relationships/oleObject" Target="../embeddings/oleObject30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68.wmf"/><Relationship Id="rId31" Type="http://schemas.openxmlformats.org/officeDocument/2006/relationships/image" Target="../media/image73.wmf"/><Relationship Id="rId44" Type="http://schemas.openxmlformats.org/officeDocument/2006/relationships/image" Target="../media/image163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27.bin"/><Relationship Id="rId35" Type="http://schemas.openxmlformats.org/officeDocument/2006/relationships/image" Target="../media/image75.wmf"/><Relationship Id="rId43" Type="http://schemas.openxmlformats.org/officeDocument/2006/relationships/image" Target="../media/image79.wmf"/><Relationship Id="rId8" Type="http://schemas.openxmlformats.org/officeDocument/2006/relationships/image" Target="../media/image161.png"/><Relationship Id="rId3" Type="http://schemas.openxmlformats.org/officeDocument/2006/relationships/notesSlide" Target="../notesSlides/notesSlide17.xml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67.wmf"/><Relationship Id="rId25" Type="http://schemas.openxmlformats.org/officeDocument/2006/relationships/image" Target="../media/image71.wmf"/><Relationship Id="rId33" Type="http://schemas.openxmlformats.org/officeDocument/2006/relationships/image" Target="../media/image74.wmf"/><Relationship Id="rId38" Type="http://schemas.openxmlformats.org/officeDocument/2006/relationships/oleObject" Target="../embeddings/oleObject31.bin"/><Relationship Id="rId46" Type="http://schemas.openxmlformats.org/officeDocument/2006/relationships/image" Target="../media/image80.wmf"/><Relationship Id="rId20" Type="http://schemas.openxmlformats.org/officeDocument/2006/relationships/oleObject" Target="../embeddings/oleObject22.bin"/><Relationship Id="rId41" Type="http://schemas.openxmlformats.org/officeDocument/2006/relationships/image" Target="../media/image78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9.png"/><Relationship Id="rId18" Type="http://schemas.openxmlformats.org/officeDocument/2006/relationships/oleObject" Target="../embeddings/oleObject39.bin"/><Relationship Id="rId26" Type="http://schemas.openxmlformats.org/officeDocument/2006/relationships/image" Target="../media/image153.png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86.wmf"/><Relationship Id="rId34" Type="http://schemas.openxmlformats.org/officeDocument/2006/relationships/image" Target="../media/image168.png"/><Relationship Id="rId7" Type="http://schemas.openxmlformats.org/officeDocument/2006/relationships/image" Target="../media/image81.wmf"/><Relationship Id="rId12" Type="http://schemas.openxmlformats.org/officeDocument/2006/relationships/image" Target="../media/image148.png"/><Relationship Id="rId17" Type="http://schemas.openxmlformats.org/officeDocument/2006/relationships/image" Target="../media/image84.wmf"/><Relationship Id="rId25" Type="http://schemas.openxmlformats.org/officeDocument/2006/relationships/image" Target="../media/image88.wmf"/><Relationship Id="rId33" Type="http://schemas.openxmlformats.org/officeDocument/2006/relationships/image" Target="../media/image167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29" Type="http://schemas.openxmlformats.org/officeDocument/2006/relationships/image" Target="../media/image156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42.bin"/><Relationship Id="rId32" Type="http://schemas.openxmlformats.org/officeDocument/2006/relationships/image" Target="../media/image166.png"/><Relationship Id="rId5" Type="http://schemas.openxmlformats.org/officeDocument/2006/relationships/image" Target="../media/image147.png"/><Relationship Id="rId15" Type="http://schemas.openxmlformats.org/officeDocument/2006/relationships/image" Target="../media/image152.png"/><Relationship Id="rId23" Type="http://schemas.openxmlformats.org/officeDocument/2006/relationships/image" Target="../media/image87.wmf"/><Relationship Id="rId28" Type="http://schemas.openxmlformats.org/officeDocument/2006/relationships/image" Target="../media/image155.png"/><Relationship Id="rId36" Type="http://schemas.openxmlformats.org/officeDocument/2006/relationships/image" Target="../media/image170.png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85.wmf"/><Relationship Id="rId31" Type="http://schemas.openxmlformats.org/officeDocument/2006/relationships/image" Target="../media/image165.png"/><Relationship Id="rId4" Type="http://schemas.openxmlformats.org/officeDocument/2006/relationships/image" Target="../media/image146.png"/><Relationship Id="rId9" Type="http://schemas.openxmlformats.org/officeDocument/2006/relationships/image" Target="../media/image82.wmf"/><Relationship Id="rId14" Type="http://schemas.openxmlformats.org/officeDocument/2006/relationships/image" Target="../media/image151.png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154.png"/><Relationship Id="rId30" Type="http://schemas.openxmlformats.org/officeDocument/2006/relationships/image" Target="../media/image164.png"/><Relationship Id="rId35" Type="http://schemas.openxmlformats.org/officeDocument/2006/relationships/image" Target="../media/image169.png"/><Relationship Id="rId8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92.wmf"/><Relationship Id="rId26" Type="http://schemas.openxmlformats.org/officeDocument/2006/relationships/image" Target="../media/image95.wmf"/><Relationship Id="rId3" Type="http://schemas.openxmlformats.org/officeDocument/2006/relationships/notesSlide" Target="../notesSlides/notesSlide19.xml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oleObject" Target="../embeddings/oleObject51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94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86.png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101.png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8.wmf"/><Relationship Id="rId22" Type="http://schemas.openxmlformats.org/officeDocument/2006/relationships/image" Target="../media/image93.wmf"/><Relationship Id="rId27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202.png"/><Relationship Id="rId18" Type="http://schemas.openxmlformats.org/officeDocument/2006/relationships/image" Target="../media/image207.png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116.png"/><Relationship Id="rId17" Type="http://schemas.openxmlformats.org/officeDocument/2006/relationships/image" Target="../media/image20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5.png"/><Relationship Id="rId20" Type="http://schemas.openxmlformats.org/officeDocument/2006/relationships/image" Target="../media/image209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89.wmf"/><Relationship Id="rId11" Type="http://schemas.openxmlformats.org/officeDocument/2006/relationships/image" Target="../media/image200.png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852.png"/><Relationship Id="rId10" Type="http://schemas.openxmlformats.org/officeDocument/2006/relationships/image" Target="../media/image199.png"/><Relationship Id="rId19" Type="http://schemas.openxmlformats.org/officeDocument/2006/relationships/image" Target="../media/image208.png"/><Relationship Id="rId4" Type="http://schemas.openxmlformats.org/officeDocument/2006/relationships/image" Target="../media/image101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105.wmf"/><Relationship Id="rId18" Type="http://schemas.openxmlformats.org/officeDocument/2006/relationships/image" Target="../media/image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2.bin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20" Type="http://schemas.openxmlformats.org/officeDocument/2006/relationships/image" Target="../media/image214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2.wmf"/><Relationship Id="rId11" Type="http://schemas.openxmlformats.org/officeDocument/2006/relationships/image" Target="../media/image104.wmf"/><Relationship Id="rId5" Type="http://schemas.openxmlformats.org/officeDocument/2006/relationships/oleObject" Target="../embeddings/oleObject58.bin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61.bin"/><Relationship Id="rId19" Type="http://schemas.openxmlformats.org/officeDocument/2006/relationships/image" Target="../media/image213.png"/><Relationship Id="rId4" Type="http://schemas.openxmlformats.org/officeDocument/2006/relationships/image" Target="../media/image15.wmf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6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107.jpeg"/><Relationship Id="rId21" Type="http://schemas.openxmlformats.org/officeDocument/2006/relationships/image" Target="../media/image1191.png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20" Type="http://schemas.openxmlformats.org/officeDocument/2006/relationships/image" Target="../media/image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image" Target="../media/image103.wmf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105.wmf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108.jpeg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1.bin"/><Relationship Id="rId22" Type="http://schemas.openxmlformats.org/officeDocument/2006/relationships/image" Target="../media/image120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1.png"/><Relationship Id="rId13" Type="http://schemas.openxmlformats.org/officeDocument/2006/relationships/image" Target="../media/image710.png"/><Relationship Id="rId18" Type="http://schemas.openxmlformats.org/officeDocument/2006/relationships/image" Target="../media/image11.png"/><Relationship Id="rId3" Type="http://schemas.openxmlformats.org/officeDocument/2006/relationships/image" Target="../media/image1.png"/><Relationship Id="rId12" Type="http://schemas.openxmlformats.org/officeDocument/2006/relationships/image" Target="../media/image610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911.png"/><Relationship Id="rId20" Type="http://schemas.openxmlformats.org/officeDocument/2006/relationships/image" Target="../media/image5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510.png"/><Relationship Id="rId5" Type="http://schemas.openxmlformats.org/officeDocument/2006/relationships/image" Target="../media/image310.png"/><Relationship Id="rId15" Type="http://schemas.openxmlformats.org/officeDocument/2006/relationships/image" Target="../media/image812.png"/><Relationship Id="rId10" Type="http://schemas.openxmlformats.org/officeDocument/2006/relationships/image" Target="../media/image411.png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712.png"/><Relationship Id="rId14" Type="http://schemas.openxmlformats.org/officeDocument/2006/relationships/image" Target="../media/image81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19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1.png"/><Relationship Id="rId10" Type="http://schemas.openxmlformats.org/officeDocument/2006/relationships/image" Target="../media/image69.png"/><Relationship Id="rId4" Type="http://schemas.openxmlformats.org/officeDocument/2006/relationships/image" Target="../media/image631.png"/><Relationship Id="rId9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1.png"/><Relationship Id="rId16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1.png"/><Relationship Id="rId5" Type="http://schemas.openxmlformats.org/officeDocument/2006/relationships/image" Target="../media/image74.png"/><Relationship Id="rId15" Type="http://schemas.openxmlformats.org/officeDocument/2006/relationships/image" Target="../media/image851.png"/><Relationship Id="rId10" Type="http://schemas.openxmlformats.org/officeDocument/2006/relationships/image" Target="../media/image79.png"/><Relationship Id="rId19" Type="http://schemas.openxmlformats.org/officeDocument/2006/relationships/image" Target="../media/image8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7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0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0.bin"/><Relationship Id="rId26" Type="http://schemas.openxmlformats.org/officeDocument/2006/relationships/image" Target="../media/image39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33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29" Type="http://schemas.openxmlformats.org/officeDocument/2006/relationships/image" Target="../media/image18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3.bin"/><Relationship Id="rId32" Type="http://schemas.openxmlformats.org/officeDocument/2006/relationships/oleObject" Target="../embeddings/oleObject16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4.wmf"/><Relationship Id="rId31" Type="http://schemas.openxmlformats.org/officeDocument/2006/relationships/image" Target="../media/image1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Relationship Id="rId27" Type="http://schemas.openxmlformats.org/officeDocument/2006/relationships/image" Target="../media/image6.png"/><Relationship Id="rId30" Type="http://schemas.openxmlformats.org/officeDocument/2006/relationships/oleObject" Target="../embeddings/oleObject15.bin"/><Relationship Id="rId8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15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80.png"/><Relationship Id="rId18" Type="http://schemas.openxmlformats.org/officeDocument/2006/relationships/image" Target="../media/image140.png"/><Relationship Id="rId26" Type="http://schemas.openxmlformats.org/officeDocument/2006/relationships/image" Target="../media/image25.png"/><Relationship Id="rId3" Type="http://schemas.openxmlformats.org/officeDocument/2006/relationships/image" Target="../media/image391.png"/><Relationship Id="rId21" Type="http://schemas.openxmlformats.org/officeDocument/2006/relationships/image" Target="../media/image40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130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80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49.png"/><Relationship Id="rId5" Type="http://schemas.openxmlformats.org/officeDocument/2006/relationships/image" Target="../media/image41.png"/><Relationship Id="rId15" Type="http://schemas.openxmlformats.org/officeDocument/2006/relationships/image" Target="../media/image100.png"/><Relationship Id="rId23" Type="http://schemas.openxmlformats.org/officeDocument/2006/relationships/image" Target="../media/image420.png"/><Relationship Id="rId10" Type="http://schemas.openxmlformats.org/officeDocument/2006/relationships/image" Target="../media/image46.png"/><Relationship Id="rId19" Type="http://schemas.openxmlformats.org/officeDocument/2006/relationships/image" Target="../media/image150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90.png"/><Relationship Id="rId22" Type="http://schemas.openxmlformats.org/officeDocument/2006/relationships/image" Target="../media/image410.png"/><Relationship Id="rId27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790.png"/><Relationship Id="rId18" Type="http://schemas.openxmlformats.org/officeDocument/2006/relationships/image" Target="../media/image21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17" Type="http://schemas.openxmlformats.org/officeDocument/2006/relationships/image" Target="../media/image8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30.png"/><Relationship Id="rId20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99.png"/><Relationship Id="rId5" Type="http://schemas.openxmlformats.org/officeDocument/2006/relationships/image" Target="../media/image711.png"/><Relationship Id="rId15" Type="http://schemas.openxmlformats.org/officeDocument/2006/relationships/image" Target="../media/image820.png"/><Relationship Id="rId10" Type="http://schemas.openxmlformats.org/officeDocument/2006/relationships/image" Target="../media/image98.png"/><Relationship Id="rId19" Type="http://schemas.openxmlformats.org/officeDocument/2006/relationships/image" Target="../media/image860.png"/><Relationship Id="rId4" Type="http://schemas.openxmlformats.org/officeDocument/2006/relationships/image" Target="../media/image700.png"/><Relationship Id="rId9" Type="http://schemas.openxmlformats.org/officeDocument/2006/relationships/image" Target="../media/image97.png"/><Relationship Id="rId14" Type="http://schemas.openxmlformats.org/officeDocument/2006/relationships/image" Target="../media/image8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Classification: </a:t>
            </a:r>
            <a:br>
              <a:rPr lang="en-US" altLang="zh-TW" dirty="0"/>
            </a:br>
            <a:r>
              <a:rPr lang="en-US" altLang="zh-TW" dirty="0"/>
              <a:t>Logistic Regression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3770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Find the best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blipFill>
                <a:blip r:embed="rId3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blipFill>
                <a:blip r:embed="rId7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484990" y="5755143"/>
                <a:ext cx="100899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90" y="5755143"/>
                <a:ext cx="1008994" cy="385555"/>
              </a:xfrm>
              <a:prstGeom prst="rect">
                <a:avLst/>
              </a:prstGeom>
              <a:blipFill>
                <a:blip r:embed="rId8"/>
                <a:stretch>
                  <a:fillRect l="-10909" b="-317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93984" y="5772523"/>
                <a:ext cx="98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84" y="5772523"/>
                <a:ext cx="980461" cy="369332"/>
              </a:xfrm>
              <a:prstGeom prst="rect">
                <a:avLst/>
              </a:prstGeom>
              <a:blipFill>
                <a:blip r:embed="rId9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394396" y="6201620"/>
                <a:ext cx="2574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96" y="6201620"/>
                <a:ext cx="2574743" cy="461665"/>
              </a:xfrm>
              <a:prstGeom prst="rect">
                <a:avLst/>
              </a:prstGeom>
              <a:blipFill>
                <a:blip r:embed="rId10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379947" y="5772523"/>
                <a:ext cx="37964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47" y="5772523"/>
                <a:ext cx="3796489" cy="896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-477396" y="5639031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89286" y="3122323"/>
                <a:ext cx="5576142" cy="960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86" y="3122323"/>
                <a:ext cx="5576142" cy="96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6295464" y="3264584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464" y="3264584"/>
                <a:ext cx="1409040" cy="8570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77798" y="4377516"/>
                <a:ext cx="1929118" cy="762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98" y="4377516"/>
                <a:ext cx="1929118" cy="76206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321386" y="4375553"/>
                <a:ext cx="2616614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86" y="4375553"/>
                <a:ext cx="2616614" cy="7689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5052470" y="4385499"/>
                <a:ext cx="3854388" cy="746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470" y="4385499"/>
                <a:ext cx="3854388" cy="7461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6327942" y="1904820"/>
            <a:ext cx="2293543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/>
          <p:nvPr/>
        </p:nvCxnSpPr>
        <p:spPr>
          <a:xfrm>
            <a:off x="5680971" y="4851500"/>
            <a:ext cx="1068172" cy="2801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7515194" y="4641414"/>
            <a:ext cx="1391664" cy="3131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6599217" y="1448156"/>
                <a:ext cx="175099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217" y="1448156"/>
                <a:ext cx="1750992" cy="385555"/>
              </a:xfrm>
              <a:prstGeom prst="rect">
                <a:avLst/>
              </a:prstGeom>
              <a:blipFill>
                <a:blip r:embed="rId17"/>
                <a:stretch>
                  <a:fillRect l="-697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/>
          <p:nvPr/>
        </p:nvCxnSpPr>
        <p:spPr>
          <a:xfrm flipH="1">
            <a:off x="2206916" y="3786010"/>
            <a:ext cx="1520235" cy="70466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30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3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Find the best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sz="2400" dirty="0"/>
          </a:p>
          <a:p>
            <a:endParaRPr lang="zh-TW" altLang="en-US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blipFill>
                <a:blip r:embed="rId2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blipFill>
                <a:blip r:embed="rId5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6327942" y="1904820"/>
            <a:ext cx="2293543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20648" y="2814165"/>
                <a:ext cx="723441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8" y="2814165"/>
                <a:ext cx="7234416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15244" y="3828843"/>
                <a:ext cx="734540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4" y="3828843"/>
                <a:ext cx="7345409" cy="9885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接點 36"/>
          <p:cNvCxnSpPr/>
          <p:nvPr/>
        </p:nvCxnSpPr>
        <p:spPr>
          <a:xfrm>
            <a:off x="2140080" y="4152312"/>
            <a:ext cx="1625377" cy="316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079775" y="3633815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7073225" y="3622457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15244" y="4755380"/>
                <a:ext cx="3829062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44" y="4755380"/>
                <a:ext cx="3829062" cy="98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/>
          <p:nvPr/>
        </p:nvCxnSpPr>
        <p:spPr>
          <a:xfrm>
            <a:off x="2200626" y="3494271"/>
            <a:ext cx="216573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5882512" y="3494271"/>
            <a:ext cx="1519774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3926328" y="5503121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矩形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5503121"/>
                <a:ext cx="5164555" cy="988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接點 48"/>
          <p:cNvCxnSpPr/>
          <p:nvPr/>
        </p:nvCxnSpPr>
        <p:spPr>
          <a:xfrm>
            <a:off x="6530038" y="6184756"/>
            <a:ext cx="1797504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4601722" y="4995593"/>
            <a:ext cx="4224218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Larger difference, larger update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6713831" y="1423141"/>
                <a:ext cx="175099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31" y="1423141"/>
                <a:ext cx="1750992" cy="385555"/>
              </a:xfrm>
              <a:prstGeom prst="rect">
                <a:avLst/>
              </a:prstGeom>
              <a:blipFill>
                <a:blip r:embed="rId11"/>
                <a:stretch>
                  <a:fillRect l="-347" b="-2968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接點 55"/>
          <p:cNvCxnSpPr/>
          <p:nvPr/>
        </p:nvCxnSpPr>
        <p:spPr>
          <a:xfrm>
            <a:off x="7254654" y="4506531"/>
            <a:ext cx="329061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5447848" y="4102907"/>
            <a:ext cx="1625377" cy="3164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6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2" grpId="0"/>
      <p:bldP spid="48" grpId="0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14207" y="195911"/>
            <a:ext cx="71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 + Square Error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blipFill>
                <a:blip r:embed="rId3"/>
                <a:stretch>
                  <a:fillRect l="-132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41642" y="116600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1642" y="201288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41642" y="34892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blipFill>
                <a:blip r:embed="rId8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blipFill>
                <a:blip r:embed="rId9"/>
                <a:stretch>
                  <a:fillRect l="-4324" t="-8974" b="-2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blipFill>
                <a:blip r:embed="rId10"/>
                <a:stretch>
                  <a:fillRect l="-10370" t="-171667" r="-4444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blipFill>
                <a:blip r:embed="rId11"/>
                <a:stretch>
                  <a:fillRect l="-4054" t="-8861" b="-25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blipFill>
                <a:blip r:embed="rId12"/>
                <a:stretch>
                  <a:fillRect l="-10332" t="-167213" r="-4059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122055" y="5943958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(far from target)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121641" y="5187655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(close to target)</a:t>
            </a:r>
            <a:endParaRPr lang="zh-TW" altLang="en-US" sz="2400" dirty="0"/>
          </a:p>
        </p:txBody>
      </p:sp>
      <p:sp>
        <p:nvSpPr>
          <p:cNvPr id="6" name="箭號: 向右 5"/>
          <p:cNvSpPr/>
          <p:nvPr/>
        </p:nvSpPr>
        <p:spPr>
          <a:xfrm>
            <a:off x="6281874" y="524811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/>
          <p:cNvSpPr/>
          <p:nvPr/>
        </p:nvSpPr>
        <p:spPr>
          <a:xfrm>
            <a:off x="6282287" y="601336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05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/>
      <p:bldP spid="20" grpId="0"/>
      <p:bldP spid="2" grpId="0"/>
      <p:bldP spid="21" grpId="0"/>
      <p:bldP spid="22" grpId="0"/>
      <p:bldP spid="23" grpId="0"/>
      <p:bldP spid="25" grpId="0"/>
      <p:bldP spid="3" grpId="0"/>
      <p:bldP spid="26" grpId="0"/>
      <p:bldP spid="6" grpId="0" animBg="1"/>
      <p:bldP spid="27" grpId="0" animBg="1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14207" y="195911"/>
            <a:ext cx="7116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 + Square Error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32" y="5135410"/>
                <a:ext cx="1407364" cy="461665"/>
              </a:xfrm>
              <a:prstGeom prst="rect">
                <a:avLst/>
              </a:prstGeom>
              <a:blipFill>
                <a:blip r:embed="rId2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94" y="5178708"/>
                <a:ext cx="2258042" cy="477888"/>
              </a:xfrm>
              <a:prstGeom prst="rect">
                <a:avLst/>
              </a:prstGeom>
              <a:blipFill>
                <a:blip r:embed="rId3"/>
                <a:stretch>
                  <a:fillRect l="-4324" t="-8974" b="-2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883" y="5248118"/>
                <a:ext cx="1646540" cy="369332"/>
              </a:xfrm>
              <a:prstGeom prst="rect">
                <a:avLst/>
              </a:prstGeom>
              <a:blipFill>
                <a:blip r:embed="rId4"/>
                <a:stretch>
                  <a:fillRect l="-10370" t="-171667" r="-4444" b="-25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5927735"/>
                <a:ext cx="2258042" cy="477888"/>
              </a:xfrm>
              <a:prstGeom prst="rect">
                <a:avLst/>
              </a:prstGeom>
              <a:blipFill>
                <a:blip r:embed="rId5"/>
                <a:stretch>
                  <a:fillRect l="-4054" t="-8861" b="-25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296" y="6011554"/>
                <a:ext cx="1646540" cy="369332"/>
              </a:xfrm>
              <a:prstGeom prst="rect">
                <a:avLst/>
              </a:prstGeom>
              <a:blipFill>
                <a:blip r:embed="rId6"/>
                <a:stretch>
                  <a:fillRect l="-10332" t="-167213" r="-4059" b="-2508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122055" y="5943958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(close to target)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121641" y="5187655"/>
            <a:ext cx="221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(far from target)</a:t>
            </a:r>
            <a:endParaRPr lang="zh-TW" altLang="en-US" sz="2400" dirty="0"/>
          </a:p>
        </p:txBody>
      </p:sp>
      <p:sp>
        <p:nvSpPr>
          <p:cNvPr id="6" name="箭號: 向右 5"/>
          <p:cNvSpPr/>
          <p:nvPr/>
        </p:nvSpPr>
        <p:spPr>
          <a:xfrm>
            <a:off x="6281874" y="524811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/>
          <p:cNvSpPr/>
          <p:nvPr/>
        </p:nvSpPr>
        <p:spPr>
          <a:xfrm>
            <a:off x="6282287" y="6013368"/>
            <a:ext cx="550951" cy="4084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507" y="936644"/>
                <a:ext cx="3597331" cy="9819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542" y="2043661"/>
                <a:ext cx="6891230" cy="461665"/>
              </a:xfrm>
              <a:prstGeom prst="rect">
                <a:avLst/>
              </a:prstGeom>
              <a:blipFill>
                <a:blip r:embed="rId8"/>
                <a:stretch>
                  <a:fillRect l="-1326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796" y="2573455"/>
                <a:ext cx="3946721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41642" y="1166002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41642" y="2012884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441642" y="348920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22" y="3731093"/>
                <a:ext cx="2312941" cy="4168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59" y="3588340"/>
                <a:ext cx="1188339" cy="716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94" y="4396931"/>
                <a:ext cx="5392887" cy="5527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nor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42" y="4003691"/>
                <a:ext cx="2119811" cy="80355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580" y="3592767"/>
                <a:ext cx="564706" cy="7646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0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2" grpId="0"/>
      <p:bldP spid="23" grpId="0"/>
      <p:bldP spid="25" grpId="0"/>
      <p:bldP spid="3" grpId="0"/>
      <p:bldP spid="26" grpId="0"/>
      <p:bldP spid="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Entropy </a:t>
            </a:r>
            <a:r>
              <a:rPr lang="en-US" altLang="zh-TW" dirty="0" err="1"/>
              <a:t>v.s</a:t>
            </a:r>
            <a:r>
              <a:rPr lang="en-US" altLang="zh-TW" dirty="0"/>
              <a:t>. Square Error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33" y="1589091"/>
            <a:ext cx="5881177" cy="43513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454312" y="3333804"/>
            <a:ext cx="1002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Total </a:t>
            </a:r>
          </a:p>
          <a:p>
            <a:pPr algn="ctr"/>
            <a:r>
              <a:rPr lang="en-US" altLang="zh-TW" sz="2400" dirty="0"/>
              <a:t>Loss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51762" y="5578549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95705" y="5478764"/>
            <a:ext cx="100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143553" y="2218250"/>
            <a:ext cx="1248228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03809" y="4214462"/>
            <a:ext cx="1211541" cy="83099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Square</a:t>
            </a:r>
          </a:p>
          <a:p>
            <a:pPr algn="ctr"/>
            <a:r>
              <a:rPr lang="en-US" altLang="zh-TW" sz="2400" dirty="0"/>
              <a:t>Error</a:t>
            </a:r>
            <a:endParaRPr lang="zh-TW" altLang="en-US" sz="2400" dirty="0"/>
          </a:p>
        </p:txBody>
      </p:sp>
      <p:sp>
        <p:nvSpPr>
          <p:cNvPr id="10" name="橢圓 9"/>
          <p:cNvSpPr/>
          <p:nvPr/>
        </p:nvSpPr>
        <p:spPr>
          <a:xfrm>
            <a:off x="3002132" y="3064080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3007942" y="4792598"/>
            <a:ext cx="203200" cy="2032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169315" y="3218789"/>
            <a:ext cx="514481" cy="58335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3212418" y="4821393"/>
            <a:ext cx="172928" cy="58291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3452" y="5717556"/>
            <a:ext cx="228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http://jmlr.org/proceedings/papers/v9/glorot10a/glorot10a.pdf</a:t>
            </a:r>
          </a:p>
        </p:txBody>
      </p:sp>
    </p:spTree>
    <p:extLst>
      <p:ext uri="{BB962C8B-B14F-4D97-AF65-F5344CB8AC3E}">
        <p14:creationId xmlns:p14="http://schemas.microsoft.com/office/powerpoint/2010/main" val="194953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-116282" y="4630893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718139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463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3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47322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blipFill>
                <a:blip r:embed="rId4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blipFill>
                <a:blip r:embed="rId5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385841" y="28890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blipFill>
                <a:blip r:embed="rId7"/>
                <a:stretch>
                  <a:fillRect l="-305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blipFill>
                <a:blip r:embed="rId8"/>
                <a:stretch>
                  <a:fillRect l="-63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1188953" y="5606039"/>
                <a:ext cx="7386702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953" y="5606039"/>
                <a:ext cx="7386702" cy="4168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784133" y="5115211"/>
            <a:ext cx="278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Cross entropy: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>
            <a:off x="-344383" y="4528457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685530" y="5094367"/>
            <a:ext cx="7854177" cy="10605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6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 animBg="1"/>
      <p:bldP spid="18" grpId="0"/>
      <p:bldP spid="19" grpId="0"/>
      <p:bldP spid="20" grpId="0"/>
      <p:bldP spid="21" grpId="0"/>
      <p:bldP spid="22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089294" y="81402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Logistic Regression</a:t>
            </a:r>
            <a:endParaRPr lang="zh-TW" altLang="en-US" sz="28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257800" y="109911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Linear Regression</a:t>
            </a:r>
            <a:endParaRPr lang="zh-TW" altLang="en-US" sz="2800" b="1" i="1" u="sng" dirty="0"/>
          </a:p>
        </p:txBody>
      </p:sp>
      <p:sp>
        <p:nvSpPr>
          <p:cNvPr id="7" name="文字方塊 6"/>
          <p:cNvSpPr txBox="1"/>
          <p:nvPr/>
        </p:nvSpPr>
        <p:spPr>
          <a:xfrm>
            <a:off x="-142410" y="91977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1: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-142410" y="2909040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2:</a:t>
            </a:r>
            <a:endParaRPr lang="zh-TW" altLang="en-US" sz="2800" dirty="0"/>
          </a:p>
        </p:txBody>
      </p:sp>
      <p:cxnSp>
        <p:nvCxnSpPr>
          <p:cNvPr id="23" name="直線接點 22"/>
          <p:cNvCxnSpPr/>
          <p:nvPr/>
        </p:nvCxnSpPr>
        <p:spPr>
          <a:xfrm>
            <a:off x="-301876" y="2217495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5393844" y="-203815"/>
            <a:ext cx="0" cy="473227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885989" y="1699609"/>
            <a:ext cx="3301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between 0 and 1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6745811" y="1680868"/>
            <a:ext cx="2624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 any value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284" y="3447629"/>
                <a:ext cx="3225947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668" y="2944407"/>
                <a:ext cx="4126978" cy="461665"/>
              </a:xfrm>
              <a:prstGeom prst="rect">
                <a:avLst/>
              </a:prstGeom>
              <a:blipFill>
                <a:blip r:embed="rId4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618" y="2392108"/>
                <a:ext cx="3191755" cy="461665"/>
              </a:xfrm>
              <a:prstGeom prst="rect">
                <a:avLst/>
              </a:prstGeom>
              <a:blipFill>
                <a:blip r:embed="rId5"/>
                <a:stretch>
                  <a:fillRect l="-3059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1385841" y="2889031"/>
            <a:ext cx="3734436" cy="55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051" y="3466088"/>
                <a:ext cx="3592843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339" y="2410872"/>
                <a:ext cx="3191755" cy="461665"/>
              </a:xfrm>
              <a:prstGeom prst="rect">
                <a:avLst/>
              </a:prstGeom>
              <a:blipFill>
                <a:blip r:embed="rId7"/>
                <a:stretch>
                  <a:fillRect l="-305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a real number</a:t>
                </a:r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089" y="2947500"/>
                <a:ext cx="2869959" cy="461665"/>
              </a:xfrm>
              <a:prstGeom prst="rect">
                <a:avLst/>
              </a:prstGeom>
              <a:blipFill>
                <a:blip r:embed="rId8"/>
                <a:stretch>
                  <a:fillRect l="-638" t="-10667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-344383" y="4528457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86" y="733112"/>
                <a:ext cx="2983894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572" y="705002"/>
                <a:ext cx="3597331" cy="9819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-100059" y="5347796"/>
            <a:ext cx="1485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Step 3: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3733523" y="5655585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23" y="5655585"/>
                <a:ext cx="5164555" cy="988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3733523" y="4628438"/>
                <a:ext cx="5164555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523" y="4628438"/>
                <a:ext cx="5164555" cy="98854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1343490" y="4849923"/>
            <a:ext cx="249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Logistic regression: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343490" y="5824884"/>
            <a:ext cx="2499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Linear regression:</a:t>
            </a:r>
            <a:endParaRPr lang="zh-TW" altLang="en-US" sz="2400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6375306" y="5311588"/>
            <a:ext cx="188332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6375306" y="6363875"/>
            <a:ext cx="1883323" cy="0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1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2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Discriminative </a:t>
            </a:r>
            <a:r>
              <a:rPr lang="en-US" altLang="zh-TW" dirty="0" err="1"/>
              <a:t>v.s</a:t>
            </a:r>
            <a:r>
              <a:rPr lang="en-US" altLang="zh-TW" dirty="0"/>
              <a:t>. Generative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471136" y="1573227"/>
                <a:ext cx="36298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136" y="1573227"/>
                <a:ext cx="362984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15008" y="2620906"/>
            <a:ext cx="314728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directly find </a:t>
            </a:r>
            <a:r>
              <a:rPr lang="en-US" altLang="zh-TW" sz="2800" b="1" i="1" dirty="0"/>
              <a:t>w</a:t>
            </a:r>
            <a:r>
              <a:rPr lang="en-US" altLang="zh-TW" sz="2800" dirty="0"/>
              <a:t> and b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748840" y="3393791"/>
                <a:ext cx="27678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0" y="3393791"/>
                <a:ext cx="2767809" cy="369332"/>
              </a:xfrm>
              <a:prstGeom prst="rect">
                <a:avLst/>
              </a:prstGeom>
              <a:blipFill>
                <a:blip r:embed="rId3"/>
                <a:stretch>
                  <a:fillRect l="-881" t="-1667" r="-661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748840" y="2630327"/>
                <a:ext cx="2704272" cy="52322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0" y="2630327"/>
                <a:ext cx="2704272" cy="523220"/>
              </a:xfrm>
              <a:prstGeom prst="rect">
                <a:avLst/>
              </a:prstGeom>
              <a:blipFill>
                <a:blip r:embed="rId4"/>
                <a:stretch>
                  <a:fillRect l="-4494" t="-10345" b="-310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748840" y="3898059"/>
                <a:ext cx="305795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840" y="3898059"/>
                <a:ext cx="3057953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195455" y="4664983"/>
                <a:ext cx="3728649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55" y="4664983"/>
                <a:ext cx="3728649" cy="8466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907773" y="5671230"/>
            <a:ext cx="751398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same model (function set), but different function may be selected by the same training data.</a:t>
            </a:r>
            <a:endParaRPr lang="zh-TW" altLang="en-US" sz="2400" dirty="0"/>
          </a:p>
        </p:txBody>
      </p:sp>
      <p:sp>
        <p:nvSpPr>
          <p:cNvPr id="11" name="箭號: 左-上雙向 10"/>
          <p:cNvSpPr/>
          <p:nvPr/>
        </p:nvSpPr>
        <p:spPr>
          <a:xfrm rot="5400000">
            <a:off x="2854887" y="3253862"/>
            <a:ext cx="954045" cy="1536018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907773" y="4480624"/>
            <a:ext cx="319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Will we obtain the same set of w and b?</a:t>
            </a:r>
            <a:endParaRPr lang="zh-TW" altLang="en-US" sz="2400" dirty="0"/>
          </a:p>
        </p:txBody>
      </p:sp>
      <p:sp>
        <p:nvSpPr>
          <p:cNvPr id="15" name="箭號: 向下 14"/>
          <p:cNvSpPr/>
          <p:nvPr/>
        </p:nvSpPr>
        <p:spPr>
          <a:xfrm rot="3041907">
            <a:off x="2731782" y="2059503"/>
            <a:ext cx="470453" cy="5580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下 15"/>
          <p:cNvSpPr/>
          <p:nvPr/>
        </p:nvSpPr>
        <p:spPr>
          <a:xfrm rot="18558093" flipH="1">
            <a:off x="5325130" y="2047134"/>
            <a:ext cx="470453" cy="5580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6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/>
      <p:bldP spid="10" grpId="0" animBg="1"/>
      <p:bldP spid="11" grpId="0" animBg="1"/>
      <p:bldP spid="12" grpId="0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</a:t>
            </a:r>
            <a:r>
              <a:rPr lang="en-US" altLang="zh-TW" dirty="0" err="1"/>
              <a:t>v.s</a:t>
            </a:r>
            <a:r>
              <a:rPr lang="en-US" altLang="zh-TW" dirty="0"/>
              <a:t>. Discriminative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94041"/>
            <a:ext cx="3666005" cy="2543001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312" y="2547399"/>
            <a:ext cx="3651695" cy="2509951"/>
          </a:xfrm>
        </p:spPr>
      </p:pic>
      <p:sp>
        <p:nvSpPr>
          <p:cNvPr id="8" name="文字方塊 7"/>
          <p:cNvSpPr txBox="1"/>
          <p:nvPr/>
        </p:nvSpPr>
        <p:spPr>
          <a:xfrm>
            <a:off x="1008611" y="4972922"/>
            <a:ext cx="7085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FF0000"/>
                </a:solidFill>
              </a:rPr>
              <a:t>All: </a:t>
            </a:r>
            <a:r>
              <a:rPr lang="en-US" altLang="zh-TW" sz="2800" dirty="0" err="1">
                <a:solidFill>
                  <a:srgbClr val="FF0000"/>
                </a:solidFill>
              </a:rPr>
              <a:t>hp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</a:t>
            </a:r>
            <a:r>
              <a:rPr lang="en-US" altLang="zh-TW" sz="2800" dirty="0" err="1">
                <a:solidFill>
                  <a:srgbClr val="FF0000"/>
                </a:solidFill>
              </a:rPr>
              <a:t>att</a:t>
            </a:r>
            <a:r>
              <a:rPr lang="en-US" altLang="zh-TW" sz="2800" dirty="0">
                <a:solidFill>
                  <a:srgbClr val="FF0000"/>
                </a:solidFill>
              </a:rPr>
              <a:t>, de, </a:t>
            </a:r>
            <a:r>
              <a:rPr lang="en-US" altLang="zh-TW" sz="2800" dirty="0" err="1">
                <a:solidFill>
                  <a:srgbClr val="FF0000"/>
                </a:solidFill>
              </a:rPr>
              <a:t>sp</a:t>
            </a:r>
            <a:r>
              <a:rPr lang="en-US" altLang="zh-TW" sz="2800" dirty="0">
                <a:solidFill>
                  <a:srgbClr val="FF0000"/>
                </a:solidFill>
              </a:rPr>
              <a:t> de, speed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474065" y="5578784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70C0"/>
                </a:solidFill>
              </a:rPr>
              <a:t>73% accuracy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453207" y="5578784"/>
            <a:ext cx="2475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70C0"/>
                </a:solidFill>
              </a:rPr>
              <a:t>79% accuracy</a:t>
            </a:r>
            <a:endParaRPr lang="zh-TW" altLang="en-US" sz="2800" dirty="0">
              <a:solidFill>
                <a:srgbClr val="0070C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99811" y="1846997"/>
            <a:ext cx="18244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Generative</a:t>
            </a:r>
            <a:endParaRPr lang="zh-TW" altLang="en-US" sz="2800" b="1" i="1" u="sng" dirty="0"/>
          </a:p>
        </p:txBody>
      </p:sp>
      <p:sp>
        <p:nvSpPr>
          <p:cNvPr id="5" name="矩形 4"/>
          <p:cNvSpPr/>
          <p:nvPr/>
        </p:nvSpPr>
        <p:spPr>
          <a:xfrm>
            <a:off x="5612706" y="1846997"/>
            <a:ext cx="2316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Discriminative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169950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227525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</a:t>
            </a:r>
            <a:r>
              <a:rPr lang="en-US" altLang="zh-TW" dirty="0" err="1"/>
              <a:t>v.s</a:t>
            </a:r>
            <a:r>
              <a:rPr lang="en-US" altLang="zh-TW" dirty="0"/>
              <a:t>. Discriminative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5884" y="367277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65129" y="367277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1</a:t>
            </a:r>
            <a:endParaRPr lang="zh-TW" altLang="en-US" sz="2500" dirty="0"/>
          </a:p>
        </p:txBody>
      </p:sp>
      <p:sp>
        <p:nvSpPr>
          <p:cNvPr id="18" name="矩形 17"/>
          <p:cNvSpPr/>
          <p:nvPr/>
        </p:nvSpPr>
        <p:spPr>
          <a:xfrm>
            <a:off x="1865179" y="2570742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922329" y="261853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1922329" y="3123519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40659" y="2597991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597809" y="2645779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3597809" y="3150768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64329" y="2585417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621479" y="2633205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5621479" y="3138194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68409" y="2589955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525559" y="2637743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7525559" y="3142732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152444" y="28891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189228" y="289616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130405" y="2881122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55677" y="368439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148961" y="369453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03205" y="2613456"/>
            <a:ext cx="146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1808027" y="4865729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865177" y="4913517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1865177" y="5418506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54486" y="4874747"/>
            <a:ext cx="146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Testing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419746" y="4967080"/>
            <a:ext cx="137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 1?</a:t>
            </a:r>
          </a:p>
          <a:p>
            <a:pPr algn="ctr"/>
            <a:r>
              <a:rPr lang="en-US" altLang="zh-TW" sz="2400" dirty="0"/>
              <a:t>Class 2?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428639" y="4813956"/>
            <a:ext cx="3751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How about Naïve Bayes?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4351871" y="5543059"/>
                <a:ext cx="3778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871" y="5543059"/>
                <a:ext cx="3778534" cy="369332"/>
              </a:xfrm>
              <a:prstGeom prst="rect">
                <a:avLst/>
              </a:prstGeom>
              <a:blipFill>
                <a:blip r:embed="rId3"/>
                <a:stretch>
                  <a:fillRect l="-323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76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</a:t>
            </a:r>
            <a:r>
              <a:rPr lang="en-US" altLang="zh-TW" dirty="0" err="1"/>
              <a:t>v.s</a:t>
            </a:r>
            <a:r>
              <a:rPr lang="en-US" altLang="zh-TW" dirty="0"/>
              <a:t>. Discriminative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175884" y="367277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65129" y="367277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1</a:t>
            </a:r>
            <a:endParaRPr lang="zh-TW" altLang="en-US" sz="2500" dirty="0"/>
          </a:p>
        </p:txBody>
      </p:sp>
      <p:sp>
        <p:nvSpPr>
          <p:cNvPr id="18" name="矩形 17"/>
          <p:cNvSpPr/>
          <p:nvPr/>
        </p:nvSpPr>
        <p:spPr>
          <a:xfrm>
            <a:off x="1865179" y="2570742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1922329" y="2618530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0" name="橢圓 19"/>
          <p:cNvSpPr/>
          <p:nvPr/>
        </p:nvSpPr>
        <p:spPr>
          <a:xfrm>
            <a:off x="1922329" y="3123519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540659" y="2597991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3597809" y="2645779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3" name="橢圓 22"/>
          <p:cNvSpPr/>
          <p:nvPr/>
        </p:nvSpPr>
        <p:spPr>
          <a:xfrm>
            <a:off x="3597809" y="3150768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564329" y="2585417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5621479" y="2633205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6" name="橢圓 25"/>
          <p:cNvSpPr/>
          <p:nvPr/>
        </p:nvSpPr>
        <p:spPr>
          <a:xfrm>
            <a:off x="5621479" y="3138194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7468409" y="2589955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7525559" y="2637743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29" name="橢圓 28"/>
          <p:cNvSpPr/>
          <p:nvPr/>
        </p:nvSpPr>
        <p:spPr>
          <a:xfrm>
            <a:off x="7525559" y="3142732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152444" y="28891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189228" y="289616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130405" y="2881122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155677" y="368439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148961" y="369453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203205" y="2613456"/>
            <a:ext cx="146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08805" y="4744499"/>
                <a:ext cx="156446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05" y="4744499"/>
                <a:ext cx="1564467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78738" y="5770161"/>
                <a:ext cx="157158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38" y="5770161"/>
                <a:ext cx="1571584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116430" y="5005523"/>
                <a:ext cx="2358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30" y="5005523"/>
                <a:ext cx="2358403" cy="369332"/>
              </a:xfrm>
              <a:prstGeom prst="rect">
                <a:avLst/>
              </a:prstGeom>
              <a:blipFill>
                <a:blip r:embed="rId5"/>
                <a:stretch>
                  <a:fillRect l="-2584" r="-284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973317" y="5005523"/>
                <a:ext cx="2358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17" y="5005523"/>
                <a:ext cx="2358403" cy="369332"/>
              </a:xfrm>
              <a:prstGeom prst="rect">
                <a:avLst/>
              </a:prstGeom>
              <a:blipFill>
                <a:blip r:embed="rId6"/>
                <a:stretch>
                  <a:fillRect l="-2842" r="-258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116430" y="5812106"/>
                <a:ext cx="2358402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30" y="5812106"/>
                <a:ext cx="2358402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966201" y="5865552"/>
                <a:ext cx="236551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1" y="5865552"/>
                <a:ext cx="2365519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67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/>
      <p:bldP spid="43" grpId="0"/>
      <p:bldP spid="44" grpId="0"/>
      <p:bldP spid="45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008805" y="4744499"/>
                <a:ext cx="1564467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805" y="4744499"/>
                <a:ext cx="1564467" cy="6938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978738" y="5770161"/>
                <a:ext cx="157158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38" y="5770161"/>
                <a:ext cx="1571584" cy="6938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3116430" y="5005523"/>
                <a:ext cx="2358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30" y="5005523"/>
                <a:ext cx="2358403" cy="369332"/>
              </a:xfrm>
              <a:prstGeom prst="rect">
                <a:avLst/>
              </a:prstGeom>
              <a:blipFill>
                <a:blip r:embed="rId5"/>
                <a:stretch>
                  <a:fillRect l="-2584" r="-2842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5973317" y="5005523"/>
                <a:ext cx="23584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317" y="5005523"/>
                <a:ext cx="2358403" cy="369332"/>
              </a:xfrm>
              <a:prstGeom prst="rect">
                <a:avLst/>
              </a:prstGeom>
              <a:blipFill>
                <a:blip r:embed="rId6"/>
                <a:stretch>
                  <a:fillRect l="-2842" r="-258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116430" y="5812106"/>
                <a:ext cx="2358402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430" y="5812106"/>
                <a:ext cx="2358402" cy="6938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966201" y="5865552"/>
                <a:ext cx="236551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201" y="5865552"/>
                <a:ext cx="2365519" cy="6938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1793740" y="2919270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1850890" y="2967058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8" name="橢圓 37"/>
          <p:cNvSpPr/>
          <p:nvPr/>
        </p:nvSpPr>
        <p:spPr>
          <a:xfrm>
            <a:off x="1850890" y="3472047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40199" y="2928288"/>
            <a:ext cx="146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Testing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4188140" y="2726088"/>
                <a:ext cx="4327210" cy="778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140" y="2726088"/>
                <a:ext cx="4327210" cy="7789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2723957" y="2918865"/>
                <a:ext cx="12797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57" y="2918865"/>
                <a:ext cx="1279709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6908482" y="1772779"/>
                <a:ext cx="40876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482" y="1772779"/>
                <a:ext cx="408766" cy="6938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5434784" y="1967237"/>
                <a:ext cx="76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784" y="1967237"/>
                <a:ext cx="765209" cy="369332"/>
              </a:xfrm>
              <a:prstGeom prst="rect">
                <a:avLst/>
              </a:prstGeom>
              <a:blipFill>
                <a:blip r:embed="rId12"/>
                <a:stretch>
                  <a:fillRect l="-9600" r="-9600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5404823" y="3860873"/>
                <a:ext cx="408766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823" y="3860873"/>
                <a:ext cx="408766" cy="6938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4039343" y="4018749"/>
                <a:ext cx="7652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43" y="4018749"/>
                <a:ext cx="765209" cy="369332"/>
              </a:xfrm>
              <a:prstGeom prst="rect">
                <a:avLst/>
              </a:prstGeom>
              <a:blipFill>
                <a:blip r:embed="rId14"/>
                <a:stretch>
                  <a:fillRect l="-9600" r="-960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8310967" y="3897198"/>
                <a:ext cx="408766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967" y="3897198"/>
                <a:ext cx="408766" cy="6938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6796464" y="3875933"/>
                <a:ext cx="765209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464" y="3875933"/>
                <a:ext cx="765209" cy="693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3269148" y="2466623"/>
            <a:ext cx="887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&lt;0.5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3269148" y="125706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1558393" y="125706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1</a:t>
            </a:r>
            <a:endParaRPr lang="zh-TW" altLang="en-US" sz="2500" dirty="0"/>
          </a:p>
        </p:txBody>
      </p:sp>
      <p:sp>
        <p:nvSpPr>
          <p:cNvPr id="57" name="矩形 56"/>
          <p:cNvSpPr/>
          <p:nvPr/>
        </p:nvSpPr>
        <p:spPr>
          <a:xfrm>
            <a:off x="1958443" y="155027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2015593" y="202815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9" name="橢圓 58"/>
          <p:cNvSpPr/>
          <p:nvPr/>
        </p:nvSpPr>
        <p:spPr>
          <a:xfrm>
            <a:off x="2015593" y="707804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3633923" y="182276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3691073" y="230064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2" name="橢圓 61"/>
          <p:cNvSpPr/>
          <p:nvPr/>
        </p:nvSpPr>
        <p:spPr>
          <a:xfrm>
            <a:off x="3691073" y="735053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657593" y="169702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橢圓 63"/>
          <p:cNvSpPr/>
          <p:nvPr/>
        </p:nvSpPr>
        <p:spPr>
          <a:xfrm>
            <a:off x="5714743" y="217490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5" name="橢圓 64"/>
          <p:cNvSpPr/>
          <p:nvPr/>
        </p:nvSpPr>
        <p:spPr>
          <a:xfrm>
            <a:off x="5714743" y="722479"/>
            <a:ext cx="457200" cy="4572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7561673" y="174240"/>
            <a:ext cx="571500" cy="1009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橢圓 66"/>
          <p:cNvSpPr/>
          <p:nvPr/>
        </p:nvSpPr>
        <p:spPr>
          <a:xfrm>
            <a:off x="7618823" y="222028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8" name="橢圓 67"/>
          <p:cNvSpPr/>
          <p:nvPr/>
        </p:nvSpPr>
        <p:spPr>
          <a:xfrm>
            <a:off x="7618823" y="727017"/>
            <a:ext cx="457200" cy="4572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245708" y="473443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6282492" y="48045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8223669" y="46540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X 4</a:t>
            </a:r>
            <a:endParaRPr lang="zh-TW" altLang="en-US" sz="28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248941" y="1268681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7242225" y="1278816"/>
            <a:ext cx="137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500" dirty="0"/>
              <a:t>Class 2</a:t>
            </a:r>
            <a:endParaRPr lang="zh-TW" altLang="en-US" sz="25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296469" y="197741"/>
            <a:ext cx="1464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Training </a:t>
            </a:r>
          </a:p>
          <a:p>
            <a:pPr algn="ctr"/>
            <a:r>
              <a:rPr lang="en-US" altLang="zh-TW" sz="2800" dirty="0"/>
              <a:t>Data</a:t>
            </a:r>
            <a:endParaRPr lang="zh-TW" altLang="en-US" sz="2800" dirty="0"/>
          </a:p>
        </p:txBody>
      </p:sp>
      <p:cxnSp>
        <p:nvCxnSpPr>
          <p:cNvPr id="10" name="直線單箭頭接點 9"/>
          <p:cNvCxnSpPr>
            <a:endCxn id="49" idx="2"/>
          </p:cNvCxnSpPr>
          <p:nvPr/>
        </p:nvCxnSpPr>
        <p:spPr>
          <a:xfrm flipV="1">
            <a:off x="6968292" y="2466623"/>
            <a:ext cx="144573" cy="259465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endCxn id="50" idx="2"/>
          </p:cNvCxnSpPr>
          <p:nvPr/>
        </p:nvCxnSpPr>
        <p:spPr>
          <a:xfrm flipH="1" flipV="1">
            <a:off x="5817389" y="2336569"/>
            <a:ext cx="339417" cy="41380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endCxn id="52" idx="0"/>
          </p:cNvCxnSpPr>
          <p:nvPr/>
        </p:nvCxnSpPr>
        <p:spPr>
          <a:xfrm flipH="1">
            <a:off x="4421948" y="3555016"/>
            <a:ext cx="679269" cy="46373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endCxn id="51" idx="0"/>
          </p:cNvCxnSpPr>
          <p:nvPr/>
        </p:nvCxnSpPr>
        <p:spPr>
          <a:xfrm flipH="1">
            <a:off x="5609206" y="3530050"/>
            <a:ext cx="252492" cy="33082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54" idx="0"/>
          </p:cNvCxnSpPr>
          <p:nvPr/>
        </p:nvCxnSpPr>
        <p:spPr>
          <a:xfrm flipH="1">
            <a:off x="7179069" y="3543257"/>
            <a:ext cx="31440" cy="332676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endCxn id="53" idx="0"/>
          </p:cNvCxnSpPr>
          <p:nvPr/>
        </p:nvCxnSpPr>
        <p:spPr>
          <a:xfrm>
            <a:off x="8052671" y="3543257"/>
            <a:ext cx="462679" cy="35394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44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/>
      <p:bldP spid="40" grpId="0"/>
      <p:bldP spid="41" grpId="0"/>
      <p:bldP spid="49" grpId="0"/>
      <p:bldP spid="50" grpId="0"/>
      <p:bldP spid="51" grpId="0"/>
      <p:bldP spid="52" grpId="0"/>
      <p:bldP spid="53" grpId="0"/>
      <p:bldP spid="5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Generative </a:t>
            </a:r>
            <a:r>
              <a:rPr lang="en-US" altLang="zh-TW" dirty="0" err="1"/>
              <a:t>v.s</a:t>
            </a:r>
            <a:r>
              <a:rPr lang="en-US" altLang="zh-TW" dirty="0"/>
              <a:t>. Discriminative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Usually people believe discriminative model is better</a:t>
            </a:r>
          </a:p>
          <a:p>
            <a:r>
              <a:rPr lang="en-US" altLang="zh-TW" dirty="0"/>
              <a:t>Benefit of generative model</a:t>
            </a:r>
          </a:p>
          <a:p>
            <a:pPr lvl="1"/>
            <a:r>
              <a:rPr lang="en-US" altLang="zh-TW" sz="2800" dirty="0"/>
              <a:t>With the assumption of probability distribution</a:t>
            </a:r>
          </a:p>
          <a:p>
            <a:pPr lvl="2"/>
            <a:r>
              <a:rPr lang="en-US" altLang="zh-TW" sz="2800" dirty="0"/>
              <a:t>less training data is needed</a:t>
            </a:r>
          </a:p>
          <a:p>
            <a:pPr lvl="2"/>
            <a:r>
              <a:rPr lang="en-US" altLang="zh-TW" sz="2800" dirty="0"/>
              <a:t>more robust to the noise</a:t>
            </a:r>
          </a:p>
          <a:p>
            <a:pPr lvl="1"/>
            <a:r>
              <a:rPr lang="en-US" altLang="zh-TW" sz="2800" dirty="0"/>
              <a:t>Priors and class-dependent probabilities can be estimated from different sources.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764" y="196334"/>
            <a:ext cx="435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Multi-class Classification</a:t>
            </a:r>
            <a:endParaRPr lang="zh-TW" altLang="en-US" sz="32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9337" y="998621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96636" y="1484396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97656" y="1962169"/>
            <a:ext cx="54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054766" y="1041386"/>
                <a:ext cx="8576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66" y="1041386"/>
                <a:ext cx="857607" cy="369332"/>
              </a:xfrm>
              <a:prstGeom prst="rect">
                <a:avLst/>
              </a:prstGeom>
              <a:blipFill>
                <a:blip r:embed="rId4"/>
                <a:stretch>
                  <a:fillRect l="-4255" r="-212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1042066" y="1527161"/>
                <a:ext cx="8713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66" y="1527161"/>
                <a:ext cx="871329" cy="369332"/>
              </a:xfrm>
              <a:prstGeom prst="rect">
                <a:avLst/>
              </a:prstGeom>
              <a:blipFill>
                <a:blip r:embed="rId5"/>
                <a:stretch>
                  <a:fillRect l="-4895" t="-1667" r="-209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1029366" y="2003932"/>
                <a:ext cx="8713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66" y="2003932"/>
                <a:ext cx="871328" cy="369332"/>
              </a:xfrm>
              <a:prstGeom prst="rect">
                <a:avLst/>
              </a:prstGeom>
              <a:blipFill>
                <a:blip r:embed="rId6"/>
                <a:stretch>
                  <a:fillRect l="-4895" t="-1667" r="-209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253615" y="1020699"/>
                <a:ext cx="2209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15" y="1020699"/>
                <a:ext cx="2209066" cy="369332"/>
              </a:xfrm>
              <a:prstGeom prst="rect">
                <a:avLst/>
              </a:prstGeom>
              <a:blipFill>
                <a:blip r:embed="rId7"/>
                <a:stretch>
                  <a:fillRect l="-110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2253615" y="1535196"/>
                <a:ext cx="2229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615" y="1535196"/>
                <a:ext cx="2229906" cy="369332"/>
              </a:xfrm>
              <a:prstGeom prst="rect">
                <a:avLst/>
              </a:prstGeom>
              <a:blipFill>
                <a:blip r:embed="rId8"/>
                <a:stretch>
                  <a:fillRect l="-1096" r="-27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2258784" y="2005653"/>
                <a:ext cx="2229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784" y="2005653"/>
                <a:ext cx="2229906" cy="369332"/>
              </a:xfrm>
              <a:prstGeom prst="rect">
                <a:avLst/>
              </a:prstGeom>
              <a:blipFill>
                <a:blip r:embed="rId9"/>
                <a:stretch>
                  <a:fillRect l="-1096" r="-27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4358189" y="357250"/>
            <a:ext cx="258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(3 classes as example)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996848" y="2705869"/>
            <a:ext cx="5556352" cy="3860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88760" y="4414080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688760" y="5300006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88760" y="3526101"/>
            <a:ext cx="6300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1322853" y="3228558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/>
          <p:cNvSpPr/>
          <p:nvPr/>
        </p:nvSpPr>
        <p:spPr>
          <a:xfrm>
            <a:off x="1322853" y="4116537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322853" y="5002463"/>
            <a:ext cx="595086" cy="59508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363538" y="3267075"/>
          <a:ext cx="3524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6" name="方程式" r:id="rId10" imgW="164880" imgH="228600" progId="Equation.3">
                  <p:embed/>
                </p:oleObj>
              </mc:Choice>
              <mc:Fallback>
                <p:oleObj name="方程式" r:id="rId10" imgW="164880" imgH="228600" progId="Equation.3">
                  <p:embed/>
                  <p:pic>
                    <p:nvPicPr>
                      <p:cNvPr id="1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267075"/>
                        <a:ext cx="352425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328613" y="4154488"/>
          <a:ext cx="352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7" name="方程式" r:id="rId12" imgW="164880" imgH="228600" progId="Equation.3">
                  <p:embed/>
                </p:oleObj>
              </mc:Choice>
              <mc:Fallback>
                <p:oleObj name="方程式" r:id="rId12" imgW="164880" imgH="228600" progId="Equation.3">
                  <p:embed/>
                  <p:pic>
                    <p:nvPicPr>
                      <p:cNvPr id="1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4154488"/>
                        <a:ext cx="352425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/>
          <p:cNvGraphicFramePr>
            <a:graphicFrameLocks noChangeAspect="1"/>
          </p:cNvGraphicFramePr>
          <p:nvPr/>
        </p:nvGraphicFramePr>
        <p:xfrm>
          <a:off x="361950" y="5002213"/>
          <a:ext cx="352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8" name="方程式" r:id="rId14" imgW="164880" imgH="241200" progId="Equation.3">
                  <p:embed/>
                </p:oleObj>
              </mc:Choice>
              <mc:Fallback>
                <p:oleObj name="方程式" r:id="rId14" imgW="164880" imgH="24120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5002213"/>
                        <a:ext cx="352425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1750798" y="2629707"/>
            <a:ext cx="361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err="1"/>
              <a:t>Softmax</a:t>
            </a:r>
            <a:endParaRPr lang="zh-TW" altLang="en-US" sz="2400" b="1" i="1" u="sng" dirty="0"/>
          </a:p>
        </p:txBody>
      </p:sp>
      <p:graphicFrame>
        <p:nvGraphicFramePr>
          <p:cNvPr id="31" name="Object 12"/>
          <p:cNvGraphicFramePr>
            <a:graphicFrameLocks noChangeAspect="1"/>
          </p:cNvGraphicFramePr>
          <p:nvPr/>
        </p:nvGraphicFramePr>
        <p:xfrm>
          <a:off x="1507910" y="3395699"/>
          <a:ext cx="242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9" name="方程式" r:id="rId16" imgW="114120" imgH="139680" progId="Equation.3">
                  <p:embed/>
                </p:oleObj>
              </mc:Choice>
              <mc:Fallback>
                <p:oleObj name="方程式" r:id="rId16" imgW="114120" imgH="139680" progId="Equation.3">
                  <p:embed/>
                  <p:pic>
                    <p:nvPicPr>
                      <p:cNvPr id="4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910" y="3395699"/>
                        <a:ext cx="242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2"/>
          <p:cNvGraphicFramePr>
            <a:graphicFrameLocks noChangeAspect="1"/>
          </p:cNvGraphicFramePr>
          <p:nvPr/>
        </p:nvGraphicFramePr>
        <p:xfrm>
          <a:off x="1498385" y="4286286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0" name="方程式" r:id="rId18" imgW="114120" imgH="139680" progId="Equation.3">
                  <p:embed/>
                </p:oleObj>
              </mc:Choice>
              <mc:Fallback>
                <p:oleObj name="方程式" r:id="rId18" imgW="114120" imgH="139680" progId="Equation.3">
                  <p:embed/>
                  <p:pic>
                    <p:nvPicPr>
                      <p:cNvPr id="4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385" y="4286286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/>
        </p:nvGraphicFramePr>
        <p:xfrm>
          <a:off x="1530135" y="5159411"/>
          <a:ext cx="24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1" name="方程式" r:id="rId20" imgW="114120" imgH="139680" progId="Equation.3">
                  <p:embed/>
                </p:oleObj>
              </mc:Choice>
              <mc:Fallback>
                <p:oleObj name="方程式" r:id="rId20" imgW="114120" imgH="13968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135" y="5159411"/>
                        <a:ext cx="24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直線單箭頭接點 33"/>
          <p:cNvCxnSpPr/>
          <p:nvPr/>
        </p:nvCxnSpPr>
        <p:spPr>
          <a:xfrm flipV="1">
            <a:off x="1917939" y="4414082"/>
            <a:ext cx="1182913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1917939" y="5300006"/>
            <a:ext cx="173536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1917939" y="3526101"/>
            <a:ext cx="50437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2487613" y="3186113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2" name="方程式" r:id="rId22" imgW="203040" imgH="228600" progId="Equation.3">
                  <p:embed/>
                </p:oleObj>
              </mc:Choice>
              <mc:Fallback>
                <p:oleObj name="方程式" r:id="rId22" imgW="203040" imgH="22860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3186113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3205163" y="4127500"/>
          <a:ext cx="433387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3" name="方程式" r:id="rId24" imgW="203040" imgH="228600" progId="Equation.3">
                  <p:embed/>
                </p:oleObj>
              </mc:Choice>
              <mc:Fallback>
                <p:oleObj name="方程式" r:id="rId24" imgW="203040" imgH="22860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4127500"/>
                        <a:ext cx="433387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/>
        </p:nvGraphicFramePr>
        <p:xfrm>
          <a:off x="3748088" y="5011738"/>
          <a:ext cx="433387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4" name="方程式" r:id="rId26" imgW="203040" imgH="228600" progId="Equation.3">
                  <p:embed/>
                </p:oleObj>
              </mc:Choice>
              <mc:Fallback>
                <p:oleObj name="方程式" r:id="rId26" imgW="203040" imgH="228600" progId="Equation.3">
                  <p:embed/>
                  <p:pic>
                    <p:nvPicPr>
                      <p:cNvPr id="2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5011738"/>
                        <a:ext cx="433387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群組 39"/>
          <p:cNvGrpSpPr/>
          <p:nvPr/>
        </p:nvGrpSpPr>
        <p:grpSpPr>
          <a:xfrm>
            <a:off x="3055803" y="5833131"/>
            <a:ext cx="520319" cy="520319"/>
            <a:chOff x="3342651" y="3507082"/>
            <a:chExt cx="520319" cy="520319"/>
          </a:xfrm>
        </p:grpSpPr>
        <p:sp>
          <p:nvSpPr>
            <p:cNvPr id="41" name="矩形 40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2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45" name="方程式" r:id="rId28" imgW="139680" imgH="139680" progId="Equation.3">
                    <p:embed/>
                  </p:oleObj>
                </mc:Choice>
                <mc:Fallback>
                  <p:oleObj name="方程式" r:id="rId28" imgW="139680" imgH="139680" progId="Equation.3">
                    <p:embed/>
                    <p:pic>
                      <p:nvPicPr>
                        <p:cNvPr id="2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Object 12"/>
          <p:cNvGraphicFramePr>
            <a:graphicFrameLocks noChangeAspect="1"/>
          </p:cNvGraphicFramePr>
          <p:nvPr/>
        </p:nvGraphicFramePr>
        <p:xfrm>
          <a:off x="6986588" y="3065463"/>
          <a:ext cx="2032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6" name="方程式" r:id="rId30" imgW="952200" imgH="444240" progId="Equation.3">
                  <p:embed/>
                </p:oleObj>
              </mc:Choice>
              <mc:Fallback>
                <p:oleObj name="方程式" r:id="rId30" imgW="952200" imgH="44424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6588" y="3065463"/>
                        <a:ext cx="2032000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2"/>
          <p:cNvGraphicFramePr>
            <a:graphicFrameLocks noChangeAspect="1"/>
          </p:cNvGraphicFramePr>
          <p:nvPr/>
        </p:nvGraphicFramePr>
        <p:xfrm>
          <a:off x="3636963" y="5624513"/>
          <a:ext cx="8683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7" name="方程式" r:id="rId32" imgW="406080" imgH="444240" progId="Equation.3">
                  <p:embed/>
                </p:oleObj>
              </mc:Choice>
              <mc:Fallback>
                <p:oleObj name="方程式" r:id="rId32" imgW="406080" imgH="44424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5624513"/>
                        <a:ext cx="868362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群組 44"/>
          <p:cNvGrpSpPr/>
          <p:nvPr/>
        </p:nvGrpSpPr>
        <p:grpSpPr>
          <a:xfrm>
            <a:off x="4604781" y="3290494"/>
            <a:ext cx="520319" cy="520319"/>
            <a:chOff x="3342651" y="3507082"/>
            <a:chExt cx="520319" cy="520319"/>
          </a:xfrm>
        </p:grpSpPr>
        <p:sp>
          <p:nvSpPr>
            <p:cNvPr id="46" name="矩形 45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3452214" y="3562455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48" name="方程式" r:id="rId34" imgW="126720" imgH="126720" progId="Equation.3">
                    <p:embed/>
                  </p:oleObj>
                </mc:Choice>
                <mc:Fallback>
                  <p:oleObj name="方程式" r:id="rId34" imgW="126720" imgH="126720" progId="Equation.3">
                    <p:embed/>
                    <p:pic>
                      <p:nvPicPr>
                        <p:cNvPr id="5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214" y="3562455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群組 47"/>
          <p:cNvGrpSpPr/>
          <p:nvPr/>
        </p:nvGrpSpPr>
        <p:grpSpPr>
          <a:xfrm>
            <a:off x="5253394" y="4193274"/>
            <a:ext cx="520319" cy="520319"/>
            <a:chOff x="3342651" y="3507082"/>
            <a:chExt cx="520319" cy="520319"/>
          </a:xfrm>
        </p:grpSpPr>
        <p:sp>
          <p:nvSpPr>
            <p:cNvPr id="49" name="矩形 4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0" name="Object 12"/>
            <p:cNvGraphicFramePr>
              <a:graphicFrameLocks noChangeAspect="1"/>
            </p:cNvGraphicFramePr>
            <p:nvPr/>
          </p:nvGraphicFramePr>
          <p:xfrm>
            <a:off x="3452978" y="3563248"/>
            <a:ext cx="349250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49" name="方程式" r:id="rId36" imgW="126720" imgH="126720" progId="Equation.3">
                    <p:embed/>
                  </p:oleObj>
                </mc:Choice>
                <mc:Fallback>
                  <p:oleObj name="方程式" r:id="rId36" imgW="126720" imgH="126720" progId="Equation.3">
                    <p:embed/>
                    <p:pic>
                      <p:nvPicPr>
                        <p:cNvPr id="5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978" y="3563248"/>
                          <a:ext cx="349250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" name="群組 50"/>
          <p:cNvGrpSpPr/>
          <p:nvPr/>
        </p:nvGrpSpPr>
        <p:grpSpPr>
          <a:xfrm>
            <a:off x="5909505" y="5095715"/>
            <a:ext cx="520319" cy="520319"/>
            <a:chOff x="3342651" y="3507082"/>
            <a:chExt cx="520319" cy="520319"/>
          </a:xfrm>
        </p:grpSpPr>
        <p:sp>
          <p:nvSpPr>
            <p:cNvPr id="52" name="矩形 5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3" name="Object 12"/>
            <p:cNvGraphicFramePr>
              <a:graphicFrameLocks noChangeAspect="1"/>
            </p:cNvGraphicFramePr>
            <p:nvPr/>
          </p:nvGraphicFramePr>
          <p:xfrm>
            <a:off x="3452002" y="3562263"/>
            <a:ext cx="350837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50" name="方程式" r:id="rId38" imgW="126720" imgH="126720" progId="Equation.3">
                    <p:embed/>
                  </p:oleObj>
                </mc:Choice>
                <mc:Fallback>
                  <p:oleObj name="方程式" r:id="rId38" imgW="126720" imgH="12672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002" y="3562263"/>
                          <a:ext cx="350837" cy="3524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4" name="直線單箭頭接點 53"/>
          <p:cNvCxnSpPr/>
          <p:nvPr/>
        </p:nvCxnSpPr>
        <p:spPr>
          <a:xfrm>
            <a:off x="2103903" y="3545151"/>
            <a:ext cx="0" cy="254814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2103903" y="6074241"/>
            <a:ext cx="91167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2422310" y="4435511"/>
            <a:ext cx="0" cy="166610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705558" y="5300006"/>
            <a:ext cx="0" cy="777875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2999138" y="3519094"/>
            <a:ext cx="160564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3653302" y="4435511"/>
            <a:ext cx="160009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5135520" y="3525874"/>
            <a:ext cx="175588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5815740" y="4435511"/>
            <a:ext cx="107566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6410690" y="5288177"/>
            <a:ext cx="48071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4889762" y="3825244"/>
            <a:ext cx="0" cy="223948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5513553" y="4687345"/>
            <a:ext cx="0" cy="141427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6156090" y="5575575"/>
            <a:ext cx="0" cy="526041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4464197" y="6074241"/>
            <a:ext cx="1710943" cy="0"/>
          </a:xfrm>
          <a:prstGeom prst="straightConnector1">
            <a:avLst/>
          </a:prstGeom>
          <a:ln w="571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52" idx="1"/>
          </p:cNvCxnSpPr>
          <p:nvPr/>
        </p:nvCxnSpPr>
        <p:spPr>
          <a:xfrm>
            <a:off x="4158584" y="5336674"/>
            <a:ext cx="1750921" cy="192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83976" y="3083152"/>
            <a:ext cx="4937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83703" y="4873349"/>
            <a:ext cx="461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-3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67417" y="3999478"/>
            <a:ext cx="528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561227" y="4030727"/>
            <a:ext cx="6650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2.7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2964737" y="309137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20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104192" y="4844655"/>
            <a:ext cx="1036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+mj-lt"/>
              </a:rPr>
              <a:t>0.05</a:t>
            </a:r>
            <a:endParaRPr lang="zh-TW" altLang="en-US" sz="2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50146" y="3036238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0.88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573941" y="3922105"/>
            <a:ext cx="723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0.12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638581" y="47590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≈</a:t>
            </a:r>
            <a:r>
              <a:rPr lang="en-US" altLang="zh-TW" sz="2400" b="1" dirty="0">
                <a:solidFill>
                  <a:srgbClr val="FF0000"/>
                </a:solidFill>
                <a:latin typeface="Times" panose="02020603050405020304" pitchFamily="18" charset="0"/>
              </a:rPr>
              <a:t>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77" name="Object 12"/>
          <p:cNvGraphicFramePr>
            <a:graphicFrameLocks noChangeAspect="1"/>
          </p:cNvGraphicFramePr>
          <p:nvPr/>
        </p:nvGraphicFramePr>
        <p:xfrm>
          <a:off x="6953250" y="3997325"/>
          <a:ext cx="20859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1" name="方程式" r:id="rId40" imgW="977760" imgH="444240" progId="Equation.3">
                  <p:embed/>
                </p:oleObj>
              </mc:Choice>
              <mc:Fallback>
                <p:oleObj name="方程式" r:id="rId40" imgW="977760" imgH="444240" progId="Equation.3">
                  <p:embed/>
                  <p:pic>
                    <p:nvPicPr>
                      <p:cNvPr id="6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997325"/>
                        <a:ext cx="2085975" cy="947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2"/>
          <p:cNvGraphicFramePr>
            <a:graphicFrameLocks noChangeAspect="1"/>
          </p:cNvGraphicFramePr>
          <p:nvPr/>
        </p:nvGraphicFramePr>
        <p:xfrm>
          <a:off x="6943725" y="4926013"/>
          <a:ext cx="206057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2" name="方程式" r:id="rId42" imgW="965160" imgH="444240" progId="Equation.3">
                  <p:embed/>
                </p:oleObj>
              </mc:Choice>
              <mc:Fallback>
                <p:oleObj name="方程式" r:id="rId42" imgW="965160" imgH="444240" progId="Equation.3">
                  <p:embed/>
                  <p:pic>
                    <p:nvPicPr>
                      <p:cNvPr id="6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4926013"/>
                        <a:ext cx="2060575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946886" y="893989"/>
                <a:ext cx="2221716" cy="1200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b="1" i="1" u="sng" dirty="0"/>
                  <a:t>Probability</a:t>
                </a:r>
                <a:r>
                  <a:rPr lang="en-US" altLang="zh-TW" sz="2400" dirty="0"/>
                  <a:t>:</a:t>
                </a:r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1&gt;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sz="2400" dirty="0"/>
              </a:p>
              <a:p>
                <a:pPr marL="342900" indent="-342900"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886" y="893989"/>
                <a:ext cx="2221716" cy="1200650"/>
              </a:xfrm>
              <a:prstGeom prst="rect">
                <a:avLst/>
              </a:prstGeom>
              <a:blipFill>
                <a:blip r:embed="rId44"/>
                <a:stretch>
                  <a:fillRect l="-5753" t="-4061" b="-746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055506"/>
              </p:ext>
            </p:extLst>
          </p:nvPr>
        </p:nvGraphicFramePr>
        <p:xfrm>
          <a:off x="6911783" y="2031479"/>
          <a:ext cx="176053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53" name="方程式" r:id="rId45" imgW="825480" imgH="228600" progId="Equation.3">
                  <p:embed/>
                </p:oleObj>
              </mc:Choice>
              <mc:Fallback>
                <p:oleObj name="方程式" r:id="rId45" imgW="825480" imgH="228600" progId="Equation.3">
                  <p:embed/>
                  <p:pic>
                    <p:nvPicPr>
                      <p:cNvPr id="4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783" y="2031479"/>
                        <a:ext cx="1760538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21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13" grpId="0"/>
      <p:bldP spid="15" grpId="0"/>
      <p:bldP spid="16" grpId="0"/>
      <p:bldP spid="17" grpId="0"/>
      <p:bldP spid="20" grpId="0" animBg="1"/>
      <p:bldP spid="24" grpId="0" animBg="1"/>
      <p:bldP spid="25" grpId="0" animBg="1"/>
      <p:bldP spid="26" grpId="0" animBg="1"/>
      <p:bldP spid="30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8089947" y="1408803"/>
            <a:ext cx="445761" cy="2407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067146" y="1443407"/>
            <a:ext cx="445761" cy="24071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26764" y="196334"/>
            <a:ext cx="43590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Multi-class Classification</a:t>
            </a:r>
            <a:endParaRPr lang="zh-TW" altLang="en-US" sz="3200" b="1" i="1" u="sng" dirty="0"/>
          </a:p>
        </p:txBody>
      </p:sp>
      <p:sp>
        <p:nvSpPr>
          <p:cNvPr id="5" name="文字方塊 4"/>
          <p:cNvSpPr txBox="1"/>
          <p:nvPr/>
        </p:nvSpPr>
        <p:spPr>
          <a:xfrm>
            <a:off x="4358189" y="357250"/>
            <a:ext cx="258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(3 classes as example)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533832" y="5224684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832" y="5224684"/>
                <a:ext cx="560410" cy="369332"/>
              </a:xfrm>
              <a:prstGeom prst="rect">
                <a:avLst/>
              </a:prstGeom>
              <a:blipFill>
                <a:blip r:embed="rId4"/>
                <a:stretch>
                  <a:fillRect l="-13043" t="-16393" r="-25000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2135710" y="4848835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710" y="4848835"/>
                <a:ext cx="567015" cy="11394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3784120" y="1408803"/>
            <a:ext cx="672857" cy="2441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/>
          <p:cNvCxnSpPr/>
          <p:nvPr/>
        </p:nvCxnSpPr>
        <p:spPr>
          <a:xfrm>
            <a:off x="3165004" y="1690924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165004" y="2629687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165004" y="3537461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 rot="5400000">
            <a:off x="3383125" y="2408492"/>
            <a:ext cx="1497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Softmax</a:t>
            </a:r>
            <a:endParaRPr lang="zh-TW" altLang="en-US" sz="2800" dirty="0"/>
          </a:p>
        </p:txBody>
      </p:sp>
      <p:graphicFrame>
        <p:nvGraphicFramePr>
          <p:cNvPr id="2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956197"/>
              </p:ext>
            </p:extLst>
          </p:nvPr>
        </p:nvGraphicFramePr>
        <p:xfrm>
          <a:off x="5133495" y="1433991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3" name="方程式" r:id="rId6" imgW="177480" imgH="228600" progId="Equation.3">
                  <p:embed/>
                </p:oleObj>
              </mc:Choice>
              <mc:Fallback>
                <p:oleObj name="方程式" r:id="rId6" imgW="177480" imgH="228600" progId="Equation.3">
                  <p:embed/>
                  <p:pic>
                    <p:nvPicPr>
                      <p:cNvPr id="1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3495" y="1433991"/>
                        <a:ext cx="379412" cy="487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955858"/>
              </p:ext>
            </p:extLst>
          </p:nvPr>
        </p:nvGraphicFramePr>
        <p:xfrm>
          <a:off x="5091463" y="2317443"/>
          <a:ext cx="3794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4" name="方程式" r:id="rId8" imgW="177480" imgH="228600" progId="Equation.3">
                  <p:embed/>
                </p:oleObj>
              </mc:Choice>
              <mc:Fallback>
                <p:oleObj name="方程式" r:id="rId8" imgW="177480" imgH="22860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463" y="2317443"/>
                        <a:ext cx="379413" cy="4873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091124"/>
              </p:ext>
            </p:extLst>
          </p:nvPr>
        </p:nvGraphicFramePr>
        <p:xfrm>
          <a:off x="5089538" y="3229400"/>
          <a:ext cx="379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5" name="方程式" r:id="rId10" imgW="177480" imgH="241200" progId="Equation.3">
                  <p:embed/>
                </p:oleObj>
              </mc:Choice>
              <mc:Fallback>
                <p:oleObj name="方程式" r:id="rId10" imgW="177480" imgH="241200" progId="Equation.3">
                  <p:embed/>
                  <p:pic>
                    <p:nvPicPr>
                      <p:cNvPr id="2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38" y="3229400"/>
                        <a:ext cx="379413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線單箭頭接點 31"/>
          <p:cNvCxnSpPr/>
          <p:nvPr/>
        </p:nvCxnSpPr>
        <p:spPr>
          <a:xfrm>
            <a:off x="4523326" y="1690924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4523326" y="2629687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523326" y="3537461"/>
            <a:ext cx="5438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045169" y="1443407"/>
                <a:ext cx="22090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169" y="1443407"/>
                <a:ext cx="2209066" cy="369332"/>
              </a:xfrm>
              <a:prstGeom prst="rect">
                <a:avLst/>
              </a:prstGeom>
              <a:blipFill>
                <a:blip r:embed="rId12"/>
                <a:stretch>
                  <a:fillRect l="-826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1075982" y="2353406"/>
                <a:ext cx="2081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982" y="2353406"/>
                <a:ext cx="2081724" cy="369332"/>
              </a:xfrm>
              <a:prstGeom prst="rect">
                <a:avLst/>
              </a:prstGeom>
              <a:blipFill>
                <a:blip r:embed="rId13"/>
                <a:stretch>
                  <a:fillRect l="-1466" r="-29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1093168" y="3301909"/>
                <a:ext cx="20817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TW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168" y="3301909"/>
                <a:ext cx="2081724" cy="369332"/>
              </a:xfrm>
              <a:prstGeom prst="rect">
                <a:avLst/>
              </a:prstGeom>
              <a:blipFill>
                <a:blip r:embed="rId14"/>
                <a:stretch>
                  <a:fillRect l="-1170" t="-166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287164" y="234347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64" y="2343470"/>
                <a:ext cx="28341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單箭頭接點 39"/>
          <p:cNvCxnSpPr>
            <a:endCxn id="35" idx="1"/>
          </p:cNvCxnSpPr>
          <p:nvPr/>
        </p:nvCxnSpPr>
        <p:spPr>
          <a:xfrm flipV="1">
            <a:off x="570575" y="1628073"/>
            <a:ext cx="474594" cy="72533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555169" y="2561124"/>
            <a:ext cx="505407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55169" y="2768843"/>
            <a:ext cx="500201" cy="7177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300872"/>
              </p:ext>
            </p:extLst>
          </p:nvPr>
        </p:nvGraphicFramePr>
        <p:xfrm>
          <a:off x="5129322" y="1005387"/>
          <a:ext cx="2968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6" name="方程式" r:id="rId16" imgW="139680" imgH="164880" progId="Equation.3">
                  <p:embed/>
                </p:oleObj>
              </mc:Choice>
              <mc:Fallback>
                <p:oleObj name="方程式" r:id="rId16" imgW="139680" imgH="16488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9322" y="1005387"/>
                        <a:ext cx="2968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432665"/>
              </p:ext>
            </p:extLst>
          </p:nvPr>
        </p:nvGraphicFramePr>
        <p:xfrm>
          <a:off x="8168387" y="1447243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7" name="方程式" r:id="rId18" imgW="177480" imgH="228600" progId="Equation.3">
                  <p:embed/>
                </p:oleObj>
              </mc:Choice>
              <mc:Fallback>
                <p:oleObj name="方程式" r:id="rId18" imgW="177480" imgH="228600" progId="Equation.3">
                  <p:embed/>
                  <p:pic>
                    <p:nvPicPr>
                      <p:cNvPr id="2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387" y="1447243"/>
                        <a:ext cx="379412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532445"/>
              </p:ext>
            </p:extLst>
          </p:nvPr>
        </p:nvGraphicFramePr>
        <p:xfrm>
          <a:off x="8168387" y="946374"/>
          <a:ext cx="2984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8" name="方程式" r:id="rId20" imgW="139680" imgH="203040" progId="Equation.3">
                  <p:embed/>
                </p:oleObj>
              </mc:Choice>
              <mc:Fallback>
                <p:oleObj name="方程式" r:id="rId20" imgW="139680" imgH="203040" progId="Equation.3">
                  <p:embed/>
                  <p:pic>
                    <p:nvPicPr>
                      <p:cNvPr id="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387" y="946374"/>
                        <a:ext cx="298450" cy="433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81797"/>
              </p:ext>
            </p:extLst>
          </p:nvPr>
        </p:nvGraphicFramePr>
        <p:xfrm>
          <a:off x="8168387" y="2343470"/>
          <a:ext cx="379412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9" name="方程式" r:id="rId22" imgW="177480" imgH="228600" progId="Equation.3">
                  <p:embed/>
                </p:oleObj>
              </mc:Choice>
              <mc:Fallback>
                <p:oleObj name="方程式" r:id="rId22" imgW="177480" imgH="228600" progId="Equation.3">
                  <p:embed/>
                  <p:pic>
                    <p:nvPicPr>
                      <p:cNvPr id="4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8387" y="2343470"/>
                        <a:ext cx="379412" cy="487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042694"/>
              </p:ext>
            </p:extLst>
          </p:nvPr>
        </p:nvGraphicFramePr>
        <p:xfrm>
          <a:off x="8129174" y="3336221"/>
          <a:ext cx="3794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30" name="方程式" r:id="rId24" imgW="177480" imgH="241200" progId="Equation.3">
                  <p:embed/>
                </p:oleObj>
              </mc:Choice>
              <mc:Fallback>
                <p:oleObj name="方程式" r:id="rId24" imgW="177480" imgH="241200" progId="Equation.3">
                  <p:embed/>
                  <p:pic>
                    <p:nvPicPr>
                      <p:cNvPr id="5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9174" y="3336221"/>
                        <a:ext cx="379413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箭號: 左-右雙向 54"/>
          <p:cNvSpPr/>
          <p:nvPr/>
        </p:nvSpPr>
        <p:spPr>
          <a:xfrm>
            <a:off x="5650670" y="2099927"/>
            <a:ext cx="2301514" cy="438145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880136" y="1638261"/>
            <a:ext cx="1881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/>
              <p:cNvSpPr txBox="1"/>
              <p:nvPr/>
            </p:nvSpPr>
            <p:spPr>
              <a:xfrm>
                <a:off x="5896657" y="2548903"/>
                <a:ext cx="1881156" cy="12112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7" name="文字方塊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657" y="2548903"/>
                <a:ext cx="1881156" cy="12112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4269137" y="5224684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137" y="5224684"/>
                <a:ext cx="560410" cy="369332"/>
              </a:xfrm>
              <a:prstGeom prst="rect">
                <a:avLst/>
              </a:prstGeom>
              <a:blipFill>
                <a:blip r:embed="rId27"/>
                <a:stretch>
                  <a:fillRect l="-13043" t="-16393" r="-2608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4840767" y="4812414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767" y="4812414"/>
                <a:ext cx="567015" cy="113941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6968500" y="5197455"/>
                <a:ext cx="560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500" y="5197455"/>
                <a:ext cx="560410" cy="369332"/>
              </a:xfrm>
              <a:prstGeom prst="rect">
                <a:avLst/>
              </a:prstGeom>
              <a:blipFill>
                <a:blip r:embed="rId29"/>
                <a:stretch>
                  <a:fillRect l="-13043" t="-18333" r="-2608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7576956" y="4812414"/>
                <a:ext cx="567015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956" y="4812414"/>
                <a:ext cx="567015" cy="113941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704055" y="4326830"/>
                <a:ext cx="187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class 1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55" y="4326830"/>
                <a:ext cx="1873671" cy="461665"/>
              </a:xfrm>
              <a:prstGeom prst="rect">
                <a:avLst/>
              </a:prstGeom>
              <a:blipFill>
                <a:blip r:embed="rId31"/>
                <a:stretch>
                  <a:fillRect l="-487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3469584" y="4303845"/>
                <a:ext cx="187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584" y="4303845"/>
                <a:ext cx="1873671" cy="461665"/>
              </a:xfrm>
              <a:prstGeom prst="rect">
                <a:avLst/>
              </a:prstGeom>
              <a:blipFill>
                <a:blip r:embed="rId32"/>
                <a:stretch>
                  <a:fillRect l="-487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6031664" y="4288192"/>
                <a:ext cx="1873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If x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2400" dirty="0"/>
                  <a:t> class 3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664" y="4288192"/>
                <a:ext cx="1873671" cy="461665"/>
              </a:xfrm>
              <a:prstGeom prst="rect">
                <a:avLst/>
              </a:prstGeom>
              <a:blipFill>
                <a:blip r:embed="rId33"/>
                <a:stretch>
                  <a:fillRect l="-4870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字方塊 65"/>
          <p:cNvSpPr txBox="1"/>
          <p:nvPr/>
        </p:nvSpPr>
        <p:spPr>
          <a:xfrm>
            <a:off x="7870452" y="3813024"/>
            <a:ext cx="975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target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052573" y="100455"/>
            <a:ext cx="209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[Bishop, P209-210]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1605460" y="6106329"/>
                <a:ext cx="102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60" y="6106329"/>
                <a:ext cx="1024576" cy="430887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4351985" y="6121322"/>
                <a:ext cx="102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85" y="6121322"/>
                <a:ext cx="1024576" cy="430887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7098510" y="6088118"/>
                <a:ext cx="10245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510" y="6088118"/>
                <a:ext cx="1024576" cy="43088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0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9" grpId="0"/>
      <p:bldP spid="15" grpId="0"/>
      <p:bldP spid="22" grpId="0" animBg="1"/>
      <p:bldP spid="28" grpId="0"/>
      <p:bldP spid="35" grpId="0"/>
      <p:bldP spid="36" grpId="0"/>
      <p:bldP spid="37" grpId="0"/>
      <p:bldP spid="38" grpId="0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4" grpId="0"/>
      <p:bldP spid="65" grpId="0"/>
      <p:bldP spid="66" grpId="0"/>
      <p:bldP spid="44" grpId="0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962612" y="3516210"/>
            <a:ext cx="3561818" cy="3206261"/>
            <a:chOff x="4962612" y="3516210"/>
            <a:chExt cx="3561818" cy="3206261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2840" y="3669596"/>
              <a:ext cx="3421590" cy="2970942"/>
            </a:xfrm>
            <a:prstGeom prst="rect">
              <a:avLst/>
            </a:prstGeom>
          </p:spPr>
        </p:pic>
        <p:graphicFrame>
          <p:nvGraphicFramePr>
            <p:cNvPr id="30" name="Object 12"/>
            <p:cNvGraphicFramePr>
              <a:graphicFrameLocks noChangeAspect="1"/>
            </p:cNvGraphicFramePr>
            <p:nvPr/>
          </p:nvGraphicFramePr>
          <p:xfrm>
            <a:off x="8019078" y="6127158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6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3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9078" y="6127158"/>
                          <a:ext cx="42545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12"/>
            <p:cNvGraphicFramePr>
              <a:graphicFrameLocks noChangeAspect="1"/>
            </p:cNvGraphicFramePr>
            <p:nvPr/>
          </p:nvGraphicFramePr>
          <p:xfrm>
            <a:off x="4962612" y="351621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7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612" y="3516210"/>
                          <a:ext cx="45720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241974"/>
              </p:ext>
            </p:extLst>
          </p:nvPr>
        </p:nvGraphicFramePr>
        <p:xfrm>
          <a:off x="729402" y="3718925"/>
          <a:ext cx="3659532" cy="27432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21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Input Feature</a:t>
                      </a:r>
                      <a:endParaRPr lang="zh-TW" alt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Label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/>
                        <a:t>x</a:t>
                      </a:r>
                      <a:r>
                        <a:rPr lang="en-US" altLang="zh-TW" sz="2400" baseline="-250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aseline="0" dirty="0"/>
                        <a:t>x</a:t>
                      </a:r>
                      <a:r>
                        <a:rPr lang="en-US" altLang="zh-TW" sz="2400" baseline="-250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0000FF"/>
                          </a:solidFill>
                        </a:rPr>
                        <a:t> 2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Class 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FF0000"/>
                          </a:solidFill>
                        </a:rPr>
                        <a:t> 1</a:t>
                      </a:r>
                      <a:endParaRPr lang="zh-TW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rgbClr val="0000FF"/>
                          </a:solidFill>
                        </a:rPr>
                        <a:t>Class</a:t>
                      </a:r>
                      <a:r>
                        <a:rPr lang="en-US" altLang="zh-TW" sz="2400" baseline="0" dirty="0">
                          <a:solidFill>
                            <a:srgbClr val="0000FF"/>
                          </a:solidFill>
                        </a:rPr>
                        <a:t> 2</a:t>
                      </a:r>
                      <a:endParaRPr lang="zh-TW" altLang="en-US" sz="24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2" name="群組 41"/>
          <p:cNvGrpSpPr/>
          <p:nvPr/>
        </p:nvGrpSpPr>
        <p:grpSpPr>
          <a:xfrm>
            <a:off x="331554" y="1599940"/>
            <a:ext cx="4384090" cy="1993608"/>
            <a:chOff x="4950833" y="25634"/>
            <a:chExt cx="4384090" cy="1993608"/>
          </a:xfrm>
        </p:grpSpPr>
        <p:sp>
          <p:nvSpPr>
            <p:cNvPr id="9" name="橢圓 8"/>
            <p:cNvSpPr/>
            <p:nvPr/>
          </p:nvSpPr>
          <p:spPr>
            <a:xfrm>
              <a:off x="7313925" y="590377"/>
              <a:ext cx="772783" cy="77278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0996105"/>
                </p:ext>
              </p:extLst>
            </p:nvPr>
          </p:nvGraphicFramePr>
          <p:xfrm>
            <a:off x="8982054" y="772456"/>
            <a:ext cx="352869" cy="414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58" name="方程式" r:id="rId9" imgW="139680" imgH="164880" progId="Equation.3">
                    <p:embed/>
                  </p:oleObj>
                </mc:Choice>
                <mc:Fallback>
                  <p:oleObj name="方程式" r:id="rId9" imgW="139680" imgH="164880" progId="Equation.3">
                    <p:embed/>
                    <p:pic>
                      <p:nvPicPr>
                        <p:cNvPr id="1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2054" y="772456"/>
                          <a:ext cx="352869" cy="41408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群組 10"/>
            <p:cNvGrpSpPr/>
            <p:nvPr/>
          </p:nvGrpSpPr>
          <p:grpSpPr>
            <a:xfrm>
              <a:off x="6179997" y="730888"/>
              <a:ext cx="520319" cy="520319"/>
              <a:chOff x="3342651" y="3507082"/>
              <a:chExt cx="520319" cy="520319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342651" y="3507082"/>
                <a:ext cx="520319" cy="52031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13" name="Object 12"/>
              <p:cNvGraphicFramePr>
                <a:graphicFrameLocks noChangeAspect="1"/>
              </p:cNvGraphicFramePr>
              <p:nvPr/>
            </p:nvGraphicFramePr>
            <p:xfrm>
              <a:off x="3435128" y="3545009"/>
              <a:ext cx="385763" cy="387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259" name="方程式" r:id="rId11" imgW="139680" imgH="139680" progId="Equation.3">
                      <p:embed/>
                    </p:oleObj>
                  </mc:Choice>
                  <mc:Fallback>
                    <p:oleObj name="方程式" r:id="rId11" imgW="139680" imgH="139680" progId="Equation.3">
                      <p:embed/>
                      <p:pic>
                        <p:nvPicPr>
                          <p:cNvPr id="1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5128" y="3545009"/>
                            <a:ext cx="385763" cy="3873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" name="Object 12"/>
            <p:cNvGraphicFramePr>
              <a:graphicFrameLocks noChangeAspect="1"/>
            </p:cNvGraphicFramePr>
            <p:nvPr/>
          </p:nvGraphicFramePr>
          <p:xfrm>
            <a:off x="6844972" y="555469"/>
            <a:ext cx="352425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60" name="方程式" r:id="rId13" imgW="126720" imgH="126720" progId="Equation.3">
                    <p:embed/>
                  </p:oleObj>
                </mc:Choice>
                <mc:Fallback>
                  <p:oleObj name="方程式" r:id="rId13" imgW="126720" imgH="126720" progId="Equation.3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4972" y="555469"/>
                          <a:ext cx="352425" cy="3508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420820"/>
                </p:ext>
              </p:extLst>
            </p:nvPr>
          </p:nvGraphicFramePr>
          <p:xfrm>
            <a:off x="5408033" y="25634"/>
            <a:ext cx="49371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61" name="方程式" r:id="rId15" imgW="177480" imgH="215640" progId="Equation.3">
                    <p:embed/>
                  </p:oleObj>
                </mc:Choice>
                <mc:Fallback>
                  <p:oleObj name="方程式" r:id="rId15" imgW="177480" imgH="21564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8033" y="25634"/>
                          <a:ext cx="493713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6035496"/>
                </p:ext>
              </p:extLst>
            </p:nvPr>
          </p:nvGraphicFramePr>
          <p:xfrm>
            <a:off x="5355663" y="757683"/>
            <a:ext cx="528638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62" name="方程式" r:id="rId17" imgW="190440" imgH="215640" progId="Equation.3">
                    <p:embed/>
                  </p:oleObj>
                </mc:Choice>
                <mc:Fallback>
                  <p:oleObj name="方程式" r:id="rId17" imgW="190440" imgH="215640" progId="Equation.3">
                    <p:embed/>
                    <p:pic>
                      <p:nvPicPr>
                        <p:cNvPr id="1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5663" y="757683"/>
                          <a:ext cx="528638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線單箭頭接點 17"/>
            <p:cNvCxnSpPr>
              <a:stCxn id="9" idx="6"/>
            </p:cNvCxnSpPr>
            <p:nvPr/>
          </p:nvCxnSpPr>
          <p:spPr>
            <a:xfrm>
              <a:off x="8086708" y="976769"/>
              <a:ext cx="8632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flipV="1">
              <a:off x="6712011" y="998547"/>
              <a:ext cx="61834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endCxn id="12" idx="1"/>
            </p:cNvCxnSpPr>
            <p:nvPr/>
          </p:nvCxnSpPr>
          <p:spPr>
            <a:xfrm>
              <a:off x="5389072" y="393260"/>
              <a:ext cx="790925" cy="5977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/>
            <p:cNvCxnSpPr>
              <a:endCxn id="12" idx="1"/>
            </p:cNvCxnSpPr>
            <p:nvPr/>
          </p:nvCxnSpPr>
          <p:spPr>
            <a:xfrm flipV="1">
              <a:off x="5383680" y="991048"/>
              <a:ext cx="796317" cy="6537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594032"/>
                </p:ext>
              </p:extLst>
            </p:nvPr>
          </p:nvGraphicFramePr>
          <p:xfrm>
            <a:off x="4982583" y="25634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63" name="方程式" r:id="rId19" imgW="152280" imgH="215640" progId="Equation.3">
                    <p:embed/>
                  </p:oleObj>
                </mc:Choice>
                <mc:Fallback>
                  <p:oleObj name="方程式" r:id="rId19" imgW="152280" imgH="215640" progId="Equation.3">
                    <p:embed/>
                    <p:pic>
                      <p:nvPicPr>
                        <p:cNvPr id="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583" y="25634"/>
                          <a:ext cx="42545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2362699"/>
                </p:ext>
              </p:extLst>
            </p:nvPr>
          </p:nvGraphicFramePr>
          <p:xfrm>
            <a:off x="4950833" y="128283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64" name="方程式" r:id="rId20" imgW="164880" imgH="215640" progId="Equation.3">
                    <p:embed/>
                  </p:oleObj>
                </mc:Choice>
                <mc:Fallback>
                  <p:oleObj name="方程式" r:id="rId20" imgW="164880" imgH="215640" progId="Equation.3">
                    <p:embed/>
                    <p:pic>
                      <p:nvPicPr>
                        <p:cNvPr id="2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0833" y="1282830"/>
                          <a:ext cx="457200" cy="5953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手繪多邊形 4"/>
            <p:cNvSpPr/>
            <p:nvPr/>
          </p:nvSpPr>
          <p:spPr>
            <a:xfrm>
              <a:off x="7409391" y="786616"/>
              <a:ext cx="534578" cy="385762"/>
            </a:xfrm>
            <a:custGeom>
              <a:avLst/>
              <a:gdLst>
                <a:gd name="connsiteX0" fmla="*/ 0 w 638175"/>
                <a:gd name="connsiteY0" fmla="*/ 409575 h 415258"/>
                <a:gd name="connsiteX1" fmla="*/ 304800 w 638175"/>
                <a:gd name="connsiteY1" fmla="*/ 371475 h 415258"/>
                <a:gd name="connsiteX2" fmla="*/ 409575 w 638175"/>
                <a:gd name="connsiteY2" fmla="*/ 85725 h 415258"/>
                <a:gd name="connsiteX3" fmla="*/ 638175 w 638175"/>
                <a:gd name="connsiteY3" fmla="*/ 0 h 4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415258">
                  <a:moveTo>
                    <a:pt x="0" y="409575"/>
                  </a:moveTo>
                  <a:cubicBezTo>
                    <a:pt x="118269" y="417512"/>
                    <a:pt x="236538" y="425450"/>
                    <a:pt x="304800" y="371475"/>
                  </a:cubicBezTo>
                  <a:cubicBezTo>
                    <a:pt x="373062" y="317500"/>
                    <a:pt x="354013" y="147637"/>
                    <a:pt x="409575" y="85725"/>
                  </a:cubicBezTo>
                  <a:cubicBezTo>
                    <a:pt x="465138" y="23812"/>
                    <a:pt x="551656" y="11906"/>
                    <a:pt x="63817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3095909"/>
                </p:ext>
              </p:extLst>
            </p:nvPr>
          </p:nvGraphicFramePr>
          <p:xfrm>
            <a:off x="6256991" y="1528705"/>
            <a:ext cx="352425" cy="490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65" name="方程式" r:id="rId21" imgW="126720" imgH="177480" progId="Equation.3">
                    <p:embed/>
                  </p:oleObj>
                </mc:Choice>
                <mc:Fallback>
                  <p:oleObj name="方程式" r:id="rId21" imgW="126720" imgH="177480" progId="Equation.3">
                    <p:embed/>
                    <p:pic>
                      <p:nvPicPr>
                        <p:cNvPr id="3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6991" y="1528705"/>
                          <a:ext cx="352425" cy="4905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直線單箭頭接點 36"/>
            <p:cNvCxnSpPr/>
            <p:nvPr/>
          </p:nvCxnSpPr>
          <p:spPr>
            <a:xfrm flipV="1">
              <a:off x="6440156" y="1251207"/>
              <a:ext cx="0" cy="292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445915"/>
              </p:ext>
            </p:extLst>
          </p:nvPr>
        </p:nvGraphicFramePr>
        <p:xfrm>
          <a:off x="4828110" y="1849664"/>
          <a:ext cx="27590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6" name="方程式" r:id="rId23" imgW="1104840" imgH="457200" progId="Equation.3">
                  <p:embed/>
                </p:oleObj>
              </mc:Choice>
              <mc:Fallback>
                <p:oleObj name="方程式" r:id="rId23" imgW="1104840" imgH="45720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8110" y="1849664"/>
                        <a:ext cx="2759075" cy="1133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034"/>
              </p:ext>
            </p:extLst>
          </p:nvPr>
        </p:nvGraphicFramePr>
        <p:xfrm>
          <a:off x="1646158" y="1433142"/>
          <a:ext cx="29987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67" name="方程式" r:id="rId25" imgW="1168200" imgH="215640" progId="Equation.3">
                  <p:embed/>
                </p:oleObj>
              </mc:Choice>
              <mc:Fallback>
                <p:oleObj name="方程式" r:id="rId25" imgW="1168200" imgH="215640" progId="Equation.3">
                  <p:embed/>
                  <p:pic>
                    <p:nvPicPr>
                      <p:cNvPr id="3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158" y="1433142"/>
                        <a:ext cx="2998787" cy="55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419812" y="4269447"/>
            <a:ext cx="78404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≥ 0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7439788" y="5475378"/>
            <a:ext cx="82471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≥ 0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458400" y="4276285"/>
            <a:ext cx="8061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&lt; 0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409495" y="5475379"/>
            <a:ext cx="79435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z &lt; 0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913749" y="3341268"/>
            <a:ext cx="1799772" cy="59465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Can we?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7738779" y="1936590"/>
                <a:ext cx="1051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79" y="1936590"/>
                <a:ext cx="1051442" cy="369332"/>
              </a:xfrm>
              <a:prstGeom prst="rect">
                <a:avLst/>
              </a:prstGeom>
              <a:blipFill>
                <a:blip r:embed="rId27"/>
                <a:stretch>
                  <a:fillRect l="-9827" r="-10405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7738779" y="2495643"/>
                <a:ext cx="1051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79" y="2495643"/>
                <a:ext cx="1051442" cy="369332"/>
              </a:xfrm>
              <a:prstGeom prst="rect">
                <a:avLst/>
              </a:prstGeom>
              <a:blipFill>
                <a:blip r:embed="rId28"/>
                <a:stretch>
                  <a:fillRect l="-9827" r="-10405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接點 42"/>
          <p:cNvCxnSpPr>
            <a:cxnSpLocks/>
          </p:cNvCxnSpPr>
          <p:nvPr/>
        </p:nvCxnSpPr>
        <p:spPr>
          <a:xfrm flipH="1">
            <a:off x="5922212" y="4370281"/>
            <a:ext cx="2662544" cy="20102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1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40" grpId="0" animBg="1"/>
      <p:bldP spid="41" grpId="0" animBg="1"/>
      <p:bldP spid="7" grpId="0" animBg="1"/>
      <p:bldP spid="8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u="sng" dirty="0"/>
              <a:t>Feature transformation</a:t>
            </a:r>
            <a:endParaRPr lang="zh-TW" altLang="en-US" b="1" i="1" u="sng" dirty="0"/>
          </a:p>
        </p:txBody>
      </p:sp>
      <p:grpSp>
        <p:nvGrpSpPr>
          <p:cNvPr id="13" name="群組 12"/>
          <p:cNvGrpSpPr/>
          <p:nvPr/>
        </p:nvGrpSpPr>
        <p:grpSpPr>
          <a:xfrm>
            <a:off x="762532" y="3454567"/>
            <a:ext cx="3561818" cy="3206261"/>
            <a:chOff x="4962612" y="3516210"/>
            <a:chExt cx="3561818" cy="3206261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02840" y="3669596"/>
              <a:ext cx="3421590" cy="2970942"/>
            </a:xfrm>
            <a:prstGeom prst="rect">
              <a:avLst/>
            </a:prstGeom>
          </p:spPr>
        </p:pic>
        <p:graphicFrame>
          <p:nvGraphicFramePr>
            <p:cNvPr id="15" name="Object 12"/>
            <p:cNvGraphicFramePr>
              <a:graphicFrameLocks noChangeAspect="1"/>
            </p:cNvGraphicFramePr>
            <p:nvPr/>
          </p:nvGraphicFramePr>
          <p:xfrm>
            <a:off x="8019078" y="6127158"/>
            <a:ext cx="42545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6" name="方程式" r:id="rId5" imgW="152280" imgH="215640" progId="Equation.3">
                    <p:embed/>
                  </p:oleObj>
                </mc:Choice>
                <mc:Fallback>
                  <p:oleObj name="方程式" r:id="rId5" imgW="152280" imgH="215640" progId="Equation.3">
                    <p:embed/>
                    <p:pic>
                      <p:nvPicPr>
                        <p:cNvPr id="3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9078" y="6127158"/>
                          <a:ext cx="42545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/>
            <p:cNvGraphicFramePr>
              <a:graphicFrameLocks noChangeAspect="1"/>
            </p:cNvGraphicFramePr>
            <p:nvPr/>
          </p:nvGraphicFramePr>
          <p:xfrm>
            <a:off x="4962612" y="3516210"/>
            <a:ext cx="457200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7" name="方程式" r:id="rId7" imgW="164880" imgH="215640" progId="Equation.3">
                    <p:embed/>
                  </p:oleObj>
                </mc:Choice>
                <mc:Fallback>
                  <p:oleObj name="方程式" r:id="rId7" imgW="164880" imgH="215640" progId="Equation.3">
                    <p:embed/>
                    <p:pic>
                      <p:nvPicPr>
                        <p:cNvPr id="3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2612" y="3516210"/>
                          <a:ext cx="457200" cy="59531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96756" y="5294215"/>
                <a:ext cx="46365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56" y="5294215"/>
                <a:ext cx="463652" cy="615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3146906" y="4049880"/>
                <a:ext cx="46365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06" y="4049880"/>
                <a:ext cx="463652" cy="613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396756" y="4072521"/>
                <a:ext cx="46365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56" y="4072521"/>
                <a:ext cx="463652" cy="6134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146906" y="5296587"/>
                <a:ext cx="46365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906" y="5296587"/>
                <a:ext cx="463652" cy="6158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892691" y="2867522"/>
                <a:ext cx="596830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91" y="2867522"/>
                <a:ext cx="596830" cy="6149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4804291" y="2800676"/>
                <a:ext cx="605294" cy="7493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291" y="2800676"/>
                <a:ext cx="605294" cy="7493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號: 向右 18"/>
          <p:cNvSpPr/>
          <p:nvPr/>
        </p:nvSpPr>
        <p:spPr>
          <a:xfrm>
            <a:off x="1533971" y="3101661"/>
            <a:ext cx="3225870" cy="195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5680270" y="1549857"/>
                <a:ext cx="2348224" cy="12292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: distance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TW" sz="2400" dirty="0"/>
                  <a:t>: distance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270" y="1549857"/>
                <a:ext cx="2348224" cy="1229247"/>
              </a:xfrm>
              <a:prstGeom prst="rect">
                <a:avLst/>
              </a:prstGeom>
              <a:blipFill>
                <a:blip r:embed="rId15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443122" y="3863128"/>
                <a:ext cx="674224" cy="669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122" y="3863128"/>
                <a:ext cx="674224" cy="6693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5565808" y="5323351"/>
                <a:ext cx="463652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808" y="5323351"/>
                <a:ext cx="463652" cy="61343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8109326" y="6066922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26" y="6066922"/>
                <a:ext cx="494548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4688951" y="3685972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51" y="3685972"/>
                <a:ext cx="494548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線單箭頭接點 31"/>
          <p:cNvCxnSpPr/>
          <p:nvPr/>
        </p:nvCxnSpPr>
        <p:spPr>
          <a:xfrm>
            <a:off x="4997444" y="6004257"/>
            <a:ext cx="33591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 flipV="1">
            <a:off x="5300081" y="3783636"/>
            <a:ext cx="0" cy="26646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橢圓 37"/>
          <p:cNvSpPr/>
          <p:nvPr/>
        </p:nvSpPr>
        <p:spPr>
          <a:xfrm>
            <a:off x="5206537" y="4099572"/>
            <a:ext cx="177800" cy="17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651188" y="5194394"/>
                <a:ext cx="674224" cy="707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ad>
                                <m:radPr>
                                  <m:degHide m:val="on"/>
                                  <m:ctrlP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188" y="5194394"/>
                <a:ext cx="674224" cy="70769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橢圓 40"/>
          <p:cNvSpPr/>
          <p:nvPr/>
        </p:nvSpPr>
        <p:spPr>
          <a:xfrm>
            <a:off x="7376586" y="5900415"/>
            <a:ext cx="177800" cy="177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橢圓 41"/>
          <p:cNvSpPr/>
          <p:nvPr/>
        </p:nvSpPr>
        <p:spPr>
          <a:xfrm>
            <a:off x="6016760" y="5212407"/>
            <a:ext cx="189016" cy="189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/>
          <p:cNvCxnSpPr/>
          <p:nvPr/>
        </p:nvCxnSpPr>
        <p:spPr>
          <a:xfrm>
            <a:off x="5125656" y="4264672"/>
            <a:ext cx="2343532" cy="193889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251524" y="3007788"/>
            <a:ext cx="2587253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Not always easy ….. domain knowledge can be helpful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65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5" grpId="0"/>
      <p:bldP spid="28" grpId="0"/>
      <p:bldP spid="29" grpId="0" animBg="1"/>
      <p:bldP spid="30" grpId="0" animBg="1"/>
      <p:bldP spid="38" grpId="0" animBg="1"/>
      <p:bldP spid="40" grpId="0"/>
      <p:bldP spid="41" grpId="0" animBg="1"/>
      <p:bldP spid="42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線單箭頭接點 59"/>
          <p:cNvCxnSpPr/>
          <p:nvPr/>
        </p:nvCxnSpPr>
        <p:spPr>
          <a:xfrm>
            <a:off x="3979612" y="3322241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Limitation of Logistic Regression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Cascading logistic regression models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7616569" y="4127857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3995441" y="5010462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454749" y="2914071"/>
            <a:ext cx="772783" cy="7727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9" name="群組 8"/>
          <p:cNvGrpSpPr/>
          <p:nvPr/>
        </p:nvGrpSpPr>
        <p:grpSpPr>
          <a:xfrm>
            <a:off x="2270022" y="3054582"/>
            <a:ext cx="520319" cy="520319"/>
            <a:chOff x="3342651" y="3507082"/>
            <a:chExt cx="520319" cy="520319"/>
          </a:xfrm>
        </p:grpSpPr>
        <p:sp>
          <p:nvSpPr>
            <p:cNvPr id="10" name="矩形 9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6" name="方程式" r:id="rId3" imgW="139680" imgH="139680" progId="Equation.3">
                    <p:embed/>
                  </p:oleObj>
                </mc:Choice>
                <mc:Fallback>
                  <p:oleObj name="方程式" r:id="rId3" imgW="139680" imgH="139680" progId="Equation.3">
                    <p:embed/>
                    <p:pic>
                      <p:nvPicPr>
                        <p:cNvPr id="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415822"/>
              </p:ext>
            </p:extLst>
          </p:nvPr>
        </p:nvGraphicFramePr>
        <p:xfrm>
          <a:off x="2899726" y="2757486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7" name="方程式" r:id="rId5" imgW="152280" imgH="215640" progId="Equation.3">
                  <p:embed/>
                </p:oleObj>
              </mc:Choice>
              <mc:Fallback>
                <p:oleObj name="方程式" r:id="rId5" imgW="152280" imgH="21564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26" y="2757486"/>
                        <a:ext cx="42227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線單箭頭接點 12"/>
          <p:cNvCxnSpPr/>
          <p:nvPr/>
        </p:nvCxnSpPr>
        <p:spPr>
          <a:xfrm flipV="1">
            <a:off x="2802036" y="3322241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10" idx="1"/>
          </p:cNvCxnSpPr>
          <p:nvPr/>
        </p:nvCxnSpPr>
        <p:spPr>
          <a:xfrm flipV="1">
            <a:off x="1106408" y="3314742"/>
            <a:ext cx="11636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10" idx="1"/>
          </p:cNvCxnSpPr>
          <p:nvPr/>
        </p:nvCxnSpPr>
        <p:spPr>
          <a:xfrm flipV="1">
            <a:off x="1039883" y="3314742"/>
            <a:ext cx="1230139" cy="1489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/>
          <p:cNvSpPr/>
          <p:nvPr/>
        </p:nvSpPr>
        <p:spPr>
          <a:xfrm>
            <a:off x="3485168" y="4601369"/>
            <a:ext cx="772783" cy="7727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17" name="群組 16"/>
          <p:cNvGrpSpPr/>
          <p:nvPr/>
        </p:nvGrpSpPr>
        <p:grpSpPr>
          <a:xfrm>
            <a:off x="2334744" y="4737035"/>
            <a:ext cx="520319" cy="520319"/>
            <a:chOff x="3342651" y="3507082"/>
            <a:chExt cx="520319" cy="520319"/>
          </a:xfrm>
        </p:grpSpPr>
        <p:sp>
          <p:nvSpPr>
            <p:cNvPr id="18" name="矩形 1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9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08" name="方程式" r:id="rId7" imgW="139680" imgH="139680" progId="Equation.3">
                    <p:embed/>
                  </p:oleObj>
                </mc:Choice>
                <mc:Fallback>
                  <p:oleObj name="方程式" r:id="rId7" imgW="139680" imgH="139680" progId="Equation.3">
                    <p:embed/>
                    <p:pic>
                      <p:nvPicPr>
                        <p:cNvPr id="2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714423"/>
              </p:ext>
            </p:extLst>
          </p:nvPr>
        </p:nvGraphicFramePr>
        <p:xfrm>
          <a:off x="2963918" y="4422097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9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918" y="4422097"/>
                        <a:ext cx="458788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線單箭頭接點 20"/>
          <p:cNvCxnSpPr/>
          <p:nvPr/>
        </p:nvCxnSpPr>
        <p:spPr>
          <a:xfrm flipV="1">
            <a:off x="2866819" y="5020530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stCxn id="25" idx="3"/>
            <a:endCxn id="18" idx="1"/>
          </p:cNvCxnSpPr>
          <p:nvPr/>
        </p:nvCxnSpPr>
        <p:spPr>
          <a:xfrm flipV="1">
            <a:off x="1081962" y="4997195"/>
            <a:ext cx="12527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18" idx="1"/>
          </p:cNvCxnSpPr>
          <p:nvPr/>
        </p:nvCxnSpPr>
        <p:spPr>
          <a:xfrm>
            <a:off x="1039883" y="3540737"/>
            <a:ext cx="1294861" cy="145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228557"/>
              </p:ext>
            </p:extLst>
          </p:nvPr>
        </p:nvGraphicFramePr>
        <p:xfrm>
          <a:off x="659323" y="2914113"/>
          <a:ext cx="423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0" name="方程式" r:id="rId10" imgW="152280" imgH="215640" progId="Equation.3">
                  <p:embed/>
                </p:oleObj>
              </mc:Choice>
              <mc:Fallback>
                <p:oleObj name="方程式" r:id="rId10" imgW="152280" imgH="215640" progId="Equation.3">
                  <p:embed/>
                  <p:pic>
                    <p:nvPicPr>
                      <p:cNvPr id="3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23" y="2914113"/>
                        <a:ext cx="423862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006018"/>
              </p:ext>
            </p:extLst>
          </p:nvPr>
        </p:nvGraphicFramePr>
        <p:xfrm>
          <a:off x="624762" y="4723585"/>
          <a:ext cx="457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1" name="方程式" r:id="rId12" imgW="164880" imgH="215640" progId="Equation.3">
                  <p:embed/>
                </p:oleObj>
              </mc:Choice>
              <mc:Fallback>
                <p:oleObj name="方程式" r:id="rId12" imgW="164880" imgH="215640" progId="Equation.3">
                  <p:embed/>
                  <p:pic>
                    <p:nvPicPr>
                      <p:cNvPr id="3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62" y="4723585"/>
                        <a:ext cx="45720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橢圓 25"/>
          <p:cNvSpPr/>
          <p:nvPr/>
        </p:nvSpPr>
        <p:spPr>
          <a:xfrm>
            <a:off x="7051585" y="3719686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233480"/>
              </p:ext>
            </p:extLst>
          </p:nvPr>
        </p:nvGraphicFramePr>
        <p:xfrm>
          <a:off x="8258175" y="38989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2" name="方程式" r:id="rId14" imgW="139680" imgH="164880" progId="Equation.3">
                  <p:embed/>
                </p:oleObj>
              </mc:Choice>
              <mc:Fallback>
                <p:oleObj name="方程式" r:id="rId14" imgW="139680" imgH="16488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3898900"/>
                        <a:ext cx="3873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5917657" y="3860197"/>
            <a:ext cx="520319" cy="520320"/>
            <a:chOff x="3342651" y="3507082"/>
            <a:chExt cx="520319" cy="520319"/>
          </a:xfrm>
        </p:grpSpPr>
        <p:sp>
          <p:nvSpPr>
            <p:cNvPr id="29" name="矩形 2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3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13" name="方程式" r:id="rId16" imgW="139680" imgH="139680" progId="Equation.3">
                    <p:embed/>
                  </p:oleObj>
                </mc:Choice>
                <mc:Fallback>
                  <p:oleObj name="方程式" r:id="rId16" imgW="139680" imgH="139680" progId="Equation.3">
                    <p:embed/>
                    <p:pic>
                      <p:nvPicPr>
                        <p:cNvPr id="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18489"/>
              </p:ext>
            </p:extLst>
          </p:nvPr>
        </p:nvGraphicFramePr>
        <p:xfrm>
          <a:off x="6582632" y="3684778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14" name="方程式" r:id="rId17" imgW="126720" imgH="126720" progId="Equation.3">
                  <p:embed/>
                </p:oleObj>
              </mc:Choice>
              <mc:Fallback>
                <p:oleObj name="方程式" r:id="rId17" imgW="126720" imgH="126720" progId="Equation.3">
                  <p:embed/>
                  <p:pic>
                    <p:nvPicPr>
                      <p:cNvPr id="4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632" y="3684778"/>
                        <a:ext cx="3524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線單箭頭接點 31"/>
          <p:cNvCxnSpPr/>
          <p:nvPr/>
        </p:nvCxnSpPr>
        <p:spPr>
          <a:xfrm flipV="1">
            <a:off x="6449671" y="4127857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54" idx="3"/>
            <a:endCxn id="29" idx="1"/>
          </p:cNvCxnSpPr>
          <p:nvPr/>
        </p:nvCxnSpPr>
        <p:spPr>
          <a:xfrm>
            <a:off x="5233797" y="3311922"/>
            <a:ext cx="683860" cy="808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54"/>
          <p:cNvSpPr/>
          <p:nvPr/>
        </p:nvSpPr>
        <p:spPr>
          <a:xfrm>
            <a:off x="3492363" y="31218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手繪多邊形 55"/>
          <p:cNvSpPr/>
          <p:nvPr/>
        </p:nvSpPr>
        <p:spPr>
          <a:xfrm>
            <a:off x="3563512" y="4804313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8" name="直線單箭頭接點 47"/>
          <p:cNvCxnSpPr>
            <a:stCxn id="55" idx="3"/>
            <a:endCxn id="29" idx="1"/>
          </p:cNvCxnSpPr>
          <p:nvPr/>
        </p:nvCxnSpPr>
        <p:spPr>
          <a:xfrm flipV="1">
            <a:off x="5218336" y="4120357"/>
            <a:ext cx="699321" cy="848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手繪多邊形 82"/>
          <p:cNvSpPr/>
          <p:nvPr/>
        </p:nvSpPr>
        <p:spPr>
          <a:xfrm>
            <a:off x="7154926" y="38887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555289" y="6446703"/>
            <a:ext cx="258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(ignore bias in this figure)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739249" y="3096478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49" y="3096478"/>
                <a:ext cx="494548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4723788" y="4753193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88" y="4753193"/>
                <a:ext cx="494548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/>
          <p:cNvSpPr/>
          <p:nvPr/>
        </p:nvSpPr>
        <p:spPr>
          <a:xfrm>
            <a:off x="1226618" y="2766955"/>
            <a:ext cx="3228623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5416903" y="2766955"/>
            <a:ext cx="2545998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1121513" y="5574727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Feature Transformation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4986523" y="5570864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Classification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60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26" grpId="0" animBg="1"/>
      <p:bldP spid="38" grpId="0" animBg="1"/>
      <p:bldP spid="39" grpId="0" animBg="1"/>
      <p:bldP spid="49" grpId="0" animBg="1"/>
      <p:bldP spid="54" grpId="0" animBg="1"/>
      <p:bldP spid="55" grpId="0" animBg="1"/>
      <p:bldP spid="64" grpId="0" animBg="1"/>
      <p:bldP spid="65" grpId="0" animBg="1"/>
      <p:bldP spid="66" grpId="0"/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6" descr="http://bio1152.nicerweb.com/Locked/media/ch48/48_05NeuronStru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012" y="187152"/>
            <a:ext cx="3171317" cy="23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群組 46"/>
          <p:cNvGrpSpPr/>
          <p:nvPr/>
        </p:nvGrpSpPr>
        <p:grpSpPr>
          <a:xfrm>
            <a:off x="6401426" y="261180"/>
            <a:ext cx="2576201" cy="1363544"/>
            <a:chOff x="3202412" y="1600580"/>
            <a:chExt cx="3275013" cy="1486948"/>
          </a:xfrm>
        </p:grpSpPr>
        <p:pic>
          <p:nvPicPr>
            <p:cNvPr id="48" name="Picture 4" descr="http://cdn.zmescience.com/wp-content/uploads/2011/07/neural_network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7" y="1600580"/>
              <a:ext cx="2478247" cy="1486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矩形 48"/>
            <p:cNvSpPr/>
            <p:nvPr/>
          </p:nvSpPr>
          <p:spPr>
            <a:xfrm>
              <a:off x="3202412" y="2732294"/>
              <a:ext cx="32750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sz="1400" dirty="0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Deep Learning!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>
            <a:off x="3979612" y="3322241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>
            <a:off x="7616569" y="4127857"/>
            <a:ext cx="5990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3995441" y="5010462"/>
            <a:ext cx="72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3454749" y="2914071"/>
            <a:ext cx="772783" cy="772783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2270022" y="3054582"/>
            <a:ext cx="520319" cy="520319"/>
            <a:chOff x="3342651" y="3507082"/>
            <a:chExt cx="520319" cy="520319"/>
          </a:xfrm>
        </p:grpSpPr>
        <p:sp>
          <p:nvSpPr>
            <p:cNvPr id="9" name="矩形 8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1" name="方程式" r:id="rId5" imgW="139680" imgH="139680" progId="Equation.3">
                    <p:embed/>
                  </p:oleObj>
                </mc:Choice>
                <mc:Fallback>
                  <p:oleObj name="方程式" r:id="rId5" imgW="139680" imgH="13968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837246"/>
              </p:ext>
            </p:extLst>
          </p:nvPr>
        </p:nvGraphicFramePr>
        <p:xfrm>
          <a:off x="2899726" y="2757486"/>
          <a:ext cx="4222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2" name="方程式" r:id="rId7" imgW="152280" imgH="215640" progId="Equation.3">
                  <p:embed/>
                </p:oleObj>
              </mc:Choice>
              <mc:Fallback>
                <p:oleObj name="方程式" r:id="rId7" imgW="152280" imgH="215640" progId="Equation.3">
                  <p:embed/>
                  <p:pic>
                    <p:nvPicPr>
                      <p:cNvPr id="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9726" y="2757486"/>
                        <a:ext cx="422275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2802036" y="3322241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9" idx="1"/>
          </p:cNvCxnSpPr>
          <p:nvPr/>
        </p:nvCxnSpPr>
        <p:spPr>
          <a:xfrm flipV="1">
            <a:off x="1106408" y="3314742"/>
            <a:ext cx="116361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9" idx="1"/>
          </p:cNvCxnSpPr>
          <p:nvPr/>
        </p:nvCxnSpPr>
        <p:spPr>
          <a:xfrm flipV="1">
            <a:off x="1039883" y="3314742"/>
            <a:ext cx="1230139" cy="14895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3485168" y="4601369"/>
            <a:ext cx="772783" cy="772783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grpSp>
        <p:nvGrpSpPr>
          <p:cNvPr id="16" name="群組 15"/>
          <p:cNvGrpSpPr/>
          <p:nvPr/>
        </p:nvGrpSpPr>
        <p:grpSpPr>
          <a:xfrm>
            <a:off x="2334744" y="4737035"/>
            <a:ext cx="520319" cy="520319"/>
            <a:chOff x="3342651" y="3507082"/>
            <a:chExt cx="520319" cy="520319"/>
          </a:xfrm>
        </p:grpSpPr>
        <p:sp>
          <p:nvSpPr>
            <p:cNvPr id="17" name="矩形 16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8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3" name="方程式" r:id="rId9" imgW="139680" imgH="139680" progId="Equation.3">
                    <p:embed/>
                  </p:oleObj>
                </mc:Choice>
                <mc:Fallback>
                  <p:oleObj name="方程式" r:id="rId9" imgW="139680" imgH="139680" progId="Equation.3">
                    <p:embed/>
                    <p:pic>
                      <p:nvPicPr>
                        <p:cNvPr id="1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259987"/>
              </p:ext>
            </p:extLst>
          </p:nvPr>
        </p:nvGraphicFramePr>
        <p:xfrm>
          <a:off x="2963918" y="4422097"/>
          <a:ext cx="4587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4"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918" y="4422097"/>
                        <a:ext cx="458788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線單箭頭接點 19"/>
          <p:cNvCxnSpPr/>
          <p:nvPr/>
        </p:nvCxnSpPr>
        <p:spPr>
          <a:xfrm flipV="1">
            <a:off x="2866819" y="5020530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24" idx="3"/>
            <a:endCxn id="17" idx="1"/>
          </p:cNvCxnSpPr>
          <p:nvPr/>
        </p:nvCxnSpPr>
        <p:spPr>
          <a:xfrm flipV="1">
            <a:off x="1081962" y="4997195"/>
            <a:ext cx="12527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7" idx="1"/>
          </p:cNvCxnSpPr>
          <p:nvPr/>
        </p:nvCxnSpPr>
        <p:spPr>
          <a:xfrm>
            <a:off x="1039883" y="3540737"/>
            <a:ext cx="1294861" cy="14564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037161"/>
              </p:ext>
            </p:extLst>
          </p:nvPr>
        </p:nvGraphicFramePr>
        <p:xfrm>
          <a:off x="659323" y="2914113"/>
          <a:ext cx="4238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5" name="方程式" r:id="rId12" imgW="152280" imgH="215640" progId="Equation.3">
                  <p:embed/>
                </p:oleObj>
              </mc:Choice>
              <mc:Fallback>
                <p:oleObj name="方程式" r:id="rId12" imgW="152280" imgH="21564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323" y="2914113"/>
                        <a:ext cx="423862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150"/>
              </p:ext>
            </p:extLst>
          </p:nvPr>
        </p:nvGraphicFramePr>
        <p:xfrm>
          <a:off x="624762" y="4723585"/>
          <a:ext cx="457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6" name="方程式" r:id="rId14" imgW="164880" imgH="215640" progId="Equation.3">
                  <p:embed/>
                </p:oleObj>
              </mc:Choice>
              <mc:Fallback>
                <p:oleObj name="方程式" r:id="rId14" imgW="164880" imgH="215640" progId="Equation.3">
                  <p:embed/>
                  <p:pic>
                    <p:nvPicPr>
                      <p:cNvPr id="2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762" y="4723585"/>
                        <a:ext cx="457200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橢圓 24"/>
          <p:cNvSpPr/>
          <p:nvPr/>
        </p:nvSpPr>
        <p:spPr>
          <a:xfrm>
            <a:off x="7051585" y="3719686"/>
            <a:ext cx="772783" cy="77278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152373"/>
              </p:ext>
            </p:extLst>
          </p:nvPr>
        </p:nvGraphicFramePr>
        <p:xfrm>
          <a:off x="8258175" y="38989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方程式" r:id="rId16" imgW="139680" imgH="164880" progId="Equation.3">
                  <p:embed/>
                </p:oleObj>
              </mc:Choice>
              <mc:Fallback>
                <p:oleObj name="方程式" r:id="rId16" imgW="139680" imgH="164880" progId="Equation.3">
                  <p:embed/>
                  <p:pic>
                    <p:nvPicPr>
                      <p:cNvPr id="2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3898900"/>
                        <a:ext cx="387350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群組 26"/>
          <p:cNvGrpSpPr/>
          <p:nvPr/>
        </p:nvGrpSpPr>
        <p:grpSpPr>
          <a:xfrm>
            <a:off x="5917657" y="3860197"/>
            <a:ext cx="520319" cy="520320"/>
            <a:chOff x="3342651" y="3507082"/>
            <a:chExt cx="520319" cy="520319"/>
          </a:xfrm>
        </p:grpSpPr>
        <p:sp>
          <p:nvSpPr>
            <p:cNvPr id="28" name="矩形 27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9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8" name="方程式" r:id="rId18" imgW="139680" imgH="139680" progId="Equation.3">
                    <p:embed/>
                  </p:oleObj>
                </mc:Choice>
                <mc:Fallback>
                  <p:oleObj name="方程式" r:id="rId18" imgW="139680" imgH="139680" progId="Equation.3">
                    <p:embed/>
                    <p:pic>
                      <p:nvPicPr>
                        <p:cNvPr id="3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979637"/>
              </p:ext>
            </p:extLst>
          </p:nvPr>
        </p:nvGraphicFramePr>
        <p:xfrm>
          <a:off x="6582632" y="3684778"/>
          <a:ext cx="35242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9" name="方程式" r:id="rId19" imgW="126720" imgH="126720" progId="Equation.3">
                  <p:embed/>
                </p:oleObj>
              </mc:Choice>
              <mc:Fallback>
                <p:oleObj name="方程式" r:id="rId19" imgW="126720" imgH="126720" progId="Equation.3">
                  <p:embed/>
                  <p:pic>
                    <p:nvPicPr>
                      <p:cNvPr id="3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2632" y="3684778"/>
                        <a:ext cx="352425" cy="350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線單箭頭接點 30"/>
          <p:cNvCxnSpPr/>
          <p:nvPr/>
        </p:nvCxnSpPr>
        <p:spPr>
          <a:xfrm flipV="1">
            <a:off x="6449671" y="4127857"/>
            <a:ext cx="618349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>
            <a:stCxn id="37" idx="3"/>
            <a:endCxn id="28" idx="1"/>
          </p:cNvCxnSpPr>
          <p:nvPr/>
        </p:nvCxnSpPr>
        <p:spPr>
          <a:xfrm>
            <a:off x="5233797" y="3311922"/>
            <a:ext cx="683860" cy="808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手繪多邊形 54"/>
          <p:cNvSpPr/>
          <p:nvPr/>
        </p:nvSpPr>
        <p:spPr>
          <a:xfrm>
            <a:off x="3492363" y="31218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手繪多邊形 55"/>
          <p:cNvSpPr/>
          <p:nvPr/>
        </p:nvSpPr>
        <p:spPr>
          <a:xfrm>
            <a:off x="3563512" y="4804313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stCxn id="38" idx="3"/>
            <a:endCxn id="28" idx="1"/>
          </p:cNvCxnSpPr>
          <p:nvPr/>
        </p:nvCxnSpPr>
        <p:spPr>
          <a:xfrm flipV="1">
            <a:off x="5218336" y="4120357"/>
            <a:ext cx="699321" cy="8482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手繪多邊形 82"/>
          <p:cNvSpPr/>
          <p:nvPr/>
        </p:nvSpPr>
        <p:spPr>
          <a:xfrm>
            <a:off x="7154926" y="3888760"/>
            <a:ext cx="534578" cy="385762"/>
          </a:xfrm>
          <a:custGeom>
            <a:avLst/>
            <a:gdLst>
              <a:gd name="connsiteX0" fmla="*/ 0 w 638175"/>
              <a:gd name="connsiteY0" fmla="*/ 409575 h 415258"/>
              <a:gd name="connsiteX1" fmla="*/ 304800 w 638175"/>
              <a:gd name="connsiteY1" fmla="*/ 371475 h 415258"/>
              <a:gd name="connsiteX2" fmla="*/ 409575 w 638175"/>
              <a:gd name="connsiteY2" fmla="*/ 85725 h 415258"/>
              <a:gd name="connsiteX3" fmla="*/ 638175 w 638175"/>
              <a:gd name="connsiteY3" fmla="*/ 0 h 4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8175" h="415258">
                <a:moveTo>
                  <a:pt x="0" y="409575"/>
                </a:moveTo>
                <a:cubicBezTo>
                  <a:pt x="118269" y="417512"/>
                  <a:pt x="236538" y="425450"/>
                  <a:pt x="304800" y="371475"/>
                </a:cubicBezTo>
                <a:cubicBezTo>
                  <a:pt x="373062" y="317500"/>
                  <a:pt x="354013" y="147637"/>
                  <a:pt x="409575" y="85725"/>
                </a:cubicBezTo>
                <a:cubicBezTo>
                  <a:pt x="465138" y="23812"/>
                  <a:pt x="551656" y="11906"/>
                  <a:pt x="638175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4739249" y="3096478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49" y="3096478"/>
                <a:ext cx="494548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4723788" y="4753193"/>
                <a:ext cx="494548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88" y="4753193"/>
                <a:ext cx="494548" cy="43088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1226618" y="2766955"/>
            <a:ext cx="3228623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5416903" y="2766955"/>
            <a:ext cx="2545998" cy="2795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1121513" y="5574727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Feature Transformation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4986523" y="5570864"/>
            <a:ext cx="3467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Classification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029510" y="2940799"/>
            <a:ext cx="1618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“Neuron”</a:t>
            </a:r>
            <a:endParaRPr lang="zh-TW" altLang="en-US" sz="2400" dirty="0"/>
          </a:p>
        </p:txBody>
      </p:sp>
      <p:sp>
        <p:nvSpPr>
          <p:cNvPr id="45" name="矩形 44"/>
          <p:cNvSpPr/>
          <p:nvPr/>
        </p:nvSpPr>
        <p:spPr>
          <a:xfrm>
            <a:off x="3322001" y="6048519"/>
            <a:ext cx="2884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800" b="1" i="1" u="sng" dirty="0"/>
              <a:t>Neural Network</a:t>
            </a:r>
            <a:endParaRPr lang="zh-TW" altLang="en-US" sz="2800" b="1" i="1" u="sng" dirty="0"/>
          </a:p>
        </p:txBody>
      </p:sp>
      <p:cxnSp>
        <p:nvCxnSpPr>
          <p:cNvPr id="51" name="直線單箭頭接點 50"/>
          <p:cNvCxnSpPr>
            <a:cxnSpLocks/>
          </p:cNvCxnSpPr>
          <p:nvPr/>
        </p:nvCxnSpPr>
        <p:spPr>
          <a:xfrm flipH="1" flipV="1">
            <a:off x="6936100" y="3359888"/>
            <a:ext cx="437651" cy="5975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/>
          <p:cNvSpPr txBox="1"/>
          <p:nvPr/>
        </p:nvSpPr>
        <p:spPr>
          <a:xfrm>
            <a:off x="464530" y="1608447"/>
            <a:ext cx="4311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All the parameters of the logistic regressions are jointly learned.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Function Set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94" y="5648756"/>
                <a:ext cx="2781402" cy="756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84" y="4959035"/>
                <a:ext cx="1795812" cy="369332"/>
              </a:xfrm>
              <a:prstGeom prst="rect">
                <a:avLst/>
              </a:prstGeom>
              <a:blipFill>
                <a:blip r:embed="rId4"/>
                <a:stretch>
                  <a:fillRect l="-1695" r="-3051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223367" y="4201006"/>
                <a:ext cx="262610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367" y="4201006"/>
                <a:ext cx="2626104" cy="477888"/>
              </a:xfrm>
              <a:prstGeom prst="rect">
                <a:avLst/>
              </a:prstGeom>
              <a:blipFill>
                <a:blip r:embed="rId5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群組 15"/>
          <p:cNvGrpSpPr/>
          <p:nvPr/>
        </p:nvGrpSpPr>
        <p:grpSpPr>
          <a:xfrm>
            <a:off x="5025522" y="4313420"/>
            <a:ext cx="3135826" cy="2174963"/>
            <a:chOff x="5472656" y="2887794"/>
            <a:chExt cx="3135826" cy="217496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72656" y="2887794"/>
              <a:ext cx="3042694" cy="2174963"/>
            </a:xfrm>
            <a:prstGeom prst="rect">
              <a:avLst/>
            </a:prstGeom>
          </p:spPr>
        </p:pic>
        <p:graphicFrame>
          <p:nvGraphicFramePr>
            <p:cNvPr id="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7415777"/>
                </p:ext>
              </p:extLst>
            </p:nvPr>
          </p:nvGraphicFramePr>
          <p:xfrm>
            <a:off x="6126292" y="2887794"/>
            <a:ext cx="5397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2" name="方程式" r:id="rId7" imgW="317160" imgH="215640" progId="Equation.3">
                    <p:embed/>
                  </p:oleObj>
                </mc:Choice>
                <mc:Fallback>
                  <p:oleObj name="方程式" r:id="rId7" imgW="31716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6292" y="2887794"/>
                          <a:ext cx="539750" cy="3698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6433840"/>
                </p:ext>
              </p:extLst>
            </p:nvPr>
          </p:nvGraphicFramePr>
          <p:xfrm>
            <a:off x="8392582" y="4689516"/>
            <a:ext cx="215900" cy="217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3" name="方程式" r:id="rId9" imgW="126720" imgH="126720" progId="Equation.3">
                    <p:embed/>
                  </p:oleObj>
                </mc:Choice>
                <mc:Fallback>
                  <p:oleObj name="方程式" r:id="rId9" imgW="126720" imgH="12672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2582" y="4689516"/>
                          <a:ext cx="215900" cy="2174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字方塊 13"/>
          <p:cNvSpPr txBox="1"/>
          <p:nvPr/>
        </p:nvSpPr>
        <p:spPr>
          <a:xfrm>
            <a:off x="905896" y="1651221"/>
            <a:ext cx="331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set: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758586" y="1667133"/>
            <a:ext cx="3870237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Including all different w and b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3072636" y="4726476"/>
                <a:ext cx="2143023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636" y="4726476"/>
                <a:ext cx="2143023" cy="988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776892" y="2453347"/>
                <a:ext cx="281192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92" y="2453347"/>
                <a:ext cx="2811924" cy="5421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764120" y="3319191"/>
                <a:ext cx="2811924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20" y="3319191"/>
                <a:ext cx="2811924" cy="5421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6051211" y="2453347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 1</a:t>
            </a:r>
            <a:endParaRPr lang="zh-TW" altLang="en-US" sz="2800" dirty="0"/>
          </a:p>
        </p:txBody>
      </p:sp>
      <p:sp>
        <p:nvSpPr>
          <p:cNvPr id="30" name="矩形 29"/>
          <p:cNvSpPr/>
          <p:nvPr/>
        </p:nvSpPr>
        <p:spPr>
          <a:xfrm>
            <a:off x="6051211" y="3315054"/>
            <a:ext cx="11368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class 2</a:t>
            </a:r>
            <a:endParaRPr lang="zh-TW" altLang="en-US" sz="2800" dirty="0"/>
          </a:p>
        </p:txBody>
      </p:sp>
      <p:sp>
        <p:nvSpPr>
          <p:cNvPr id="31" name="左大括弧 30"/>
          <p:cNvSpPr/>
          <p:nvPr/>
        </p:nvSpPr>
        <p:spPr>
          <a:xfrm>
            <a:off x="2305610" y="2543565"/>
            <a:ext cx="484054" cy="1216170"/>
          </a:xfrm>
          <a:prstGeom prst="leftBrace">
            <a:avLst>
              <a:gd name="adj1" fmla="val 2520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2080592" y="2393923"/>
            <a:ext cx="5281347" cy="15154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2841380" y="2514188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4" name="矩形 33"/>
          <p:cNvSpPr/>
          <p:nvPr/>
        </p:nvSpPr>
        <p:spPr>
          <a:xfrm>
            <a:off x="2841380" y="3356227"/>
            <a:ext cx="1745592" cy="440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4939523" y="2514188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4939522" y="3356226"/>
            <a:ext cx="557427" cy="4408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1298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" grpId="0"/>
      <p:bldP spid="14" grpId="0"/>
      <p:bldP spid="15" grpId="0" animBg="1"/>
      <p:bldP spid="26" grpId="0"/>
      <p:bldP spid="27" grpId="0"/>
      <p:bldP spid="28" grpId="0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Bishop</a:t>
            </a:r>
            <a:r>
              <a:rPr lang="en-US" altLang="zh-TW" dirty="0"/>
              <a:t>: Chapter 4.3</a:t>
            </a:r>
          </a:p>
        </p:txBody>
      </p:sp>
    </p:spTree>
    <p:extLst>
      <p:ext uri="{BB962C8B-B14F-4D97-AF65-F5344CB8AC3E}">
        <p14:creationId xmlns:p14="http://schemas.microsoft.com/office/powerpoint/2010/main" val="3252347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84451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191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Step 1. Function Set (Model)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Step 2. Goodness of a function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Step 3. Find the best function: gradient descent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2349800" y="2336702"/>
            <a:ext cx="4648645" cy="923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Three Steps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192395" y="2353910"/>
                <a:ext cx="283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395" y="2353910"/>
                <a:ext cx="2834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號: 向右 6"/>
          <p:cNvSpPr/>
          <p:nvPr/>
        </p:nvSpPr>
        <p:spPr>
          <a:xfrm>
            <a:off x="1799480" y="2635368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349801" y="2336703"/>
                <a:ext cx="4648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US" altLang="zh-TW" sz="2400" dirty="0"/>
                  <a:t>, output: y = class 1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01" y="2336703"/>
                <a:ext cx="4648645" cy="461665"/>
              </a:xfrm>
              <a:prstGeom prst="rect">
                <a:avLst/>
              </a:prstGeom>
              <a:blipFill>
                <a:blip r:embed="rId4"/>
                <a:stretch>
                  <a:fillRect l="-1966" t="-10526" r="-1048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125205" y="2798368"/>
            <a:ext cx="3873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Otherwise, output: y = class 2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334100" y="3523507"/>
                <a:ext cx="31100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00" y="3523507"/>
                <a:ext cx="3110082" cy="369332"/>
              </a:xfrm>
              <a:prstGeom prst="rect">
                <a:avLst/>
              </a:prstGeom>
              <a:blipFill>
                <a:blip r:embed="rId5"/>
                <a:stretch>
                  <a:fillRect l="-1961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023076" y="3910025"/>
                <a:ext cx="50405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w and b are related to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076" y="3910025"/>
                <a:ext cx="5040577" cy="461665"/>
              </a:xfrm>
              <a:prstGeom prst="rect">
                <a:avLst/>
              </a:prstGeom>
              <a:blipFill>
                <a:blip r:embed="rId6"/>
                <a:stretch>
                  <a:fillRect l="-1935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991704" y="5011152"/>
                <a:ext cx="349159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04" y="5011152"/>
                <a:ext cx="3491597" cy="8962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號: 向右 13"/>
          <p:cNvSpPr/>
          <p:nvPr/>
        </p:nvSpPr>
        <p:spPr>
          <a:xfrm>
            <a:off x="4510948" y="5243306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061825" y="5011151"/>
                <a:ext cx="3491597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25" y="5011151"/>
                <a:ext cx="3491597" cy="8962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群組 34"/>
          <p:cNvGrpSpPr/>
          <p:nvPr/>
        </p:nvGrpSpPr>
        <p:grpSpPr>
          <a:xfrm>
            <a:off x="4725912" y="200540"/>
            <a:ext cx="3789438" cy="1467240"/>
            <a:chOff x="4725912" y="200540"/>
            <a:chExt cx="3789438" cy="1467240"/>
          </a:xfrm>
        </p:grpSpPr>
        <p:grpSp>
          <p:nvGrpSpPr>
            <p:cNvPr id="20" name="群組 19"/>
            <p:cNvGrpSpPr/>
            <p:nvPr/>
          </p:nvGrpSpPr>
          <p:grpSpPr>
            <a:xfrm>
              <a:off x="4959917" y="263179"/>
              <a:ext cx="2760778" cy="845607"/>
              <a:chOff x="-346077" y="3525431"/>
              <a:chExt cx="2760778" cy="8456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字方塊 21"/>
                  <p:cNvSpPr txBox="1"/>
                  <p:nvPr/>
                </p:nvSpPr>
                <p:spPr>
                  <a:xfrm>
                    <a:off x="-346077" y="3537241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9" name="文字方塊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6077" y="3537241"/>
                    <a:ext cx="38523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524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472431" y="3525431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0" name="文字方塊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31" y="3525431"/>
                    <a:ext cx="391838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0938" t="-1667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242379" y="3537241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1" name="文字方塊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379" y="3537241"/>
                    <a:ext cx="391838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1832810" y="3710097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2" name="文字方塊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2810" y="3710097"/>
                    <a:ext cx="58189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-344902" y="4001706"/>
                    <a:ext cx="39145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4902" y="4001706"/>
                    <a:ext cx="391453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8462" t="-18333" r="-4769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1" name="矩形 20"/>
            <p:cNvSpPr/>
            <p:nvPr/>
          </p:nvSpPr>
          <p:spPr>
            <a:xfrm>
              <a:off x="4725912" y="200540"/>
              <a:ext cx="3789438" cy="1005319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5775492" y="743939"/>
                  <a:ext cx="3980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5492" y="743939"/>
                  <a:ext cx="398058" cy="369332"/>
                </a:xfrm>
                <a:prstGeom prst="rect">
                  <a:avLst/>
                </a:prstGeom>
                <a:blipFill>
                  <a:blip r:embed="rId15"/>
                  <a:stretch>
                    <a:fillRect l="-18182" t="-16393" r="-46970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6555760" y="732365"/>
                  <a:ext cx="3980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760" y="732365"/>
                  <a:ext cx="398058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18182" t="-16393" r="-46970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165998" y="1298448"/>
                  <a:ext cx="281038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1,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𝑐𝑙𝑎𝑠𝑠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98" y="1298448"/>
                  <a:ext cx="2810385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2169" t="-16393" r="-2386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7929081" y="258732"/>
                  <a:ext cx="41171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081" y="258732"/>
                  <a:ext cx="411716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0448" r="-298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7936468" y="716108"/>
                  <a:ext cx="398058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6468" y="716108"/>
                  <a:ext cx="398058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21538" t="-16393" r="-44615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箭號: 向右 35"/>
          <p:cNvSpPr/>
          <p:nvPr/>
        </p:nvSpPr>
        <p:spPr>
          <a:xfrm>
            <a:off x="7089300" y="2624306"/>
            <a:ext cx="459465" cy="32599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7775369" y="2334776"/>
                <a:ext cx="2882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369" y="2334776"/>
                <a:ext cx="288284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722522" y="2804081"/>
            <a:ext cx="122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feature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307933" y="2825504"/>
            <a:ext cx="122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class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882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1" grpId="0"/>
      <p:bldP spid="10" grpId="0"/>
      <p:bldP spid="12" grpId="0"/>
      <p:bldP spid="13" grpId="0"/>
      <p:bldP spid="14" grpId="0" animBg="1"/>
      <p:bldP spid="15" grpId="0"/>
      <p:bldP spid="36" grpId="0" animBg="1"/>
      <p:bldP spid="37" grpId="0"/>
      <p:bldP spid="4" grpId="0"/>
      <p:bldP spid="3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13" y="1895279"/>
            <a:ext cx="7121129" cy="4620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74317" y="1968659"/>
                <a:ext cx="3505447" cy="89620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17" y="1968659"/>
                <a:ext cx="3505447" cy="896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275021" y="5675199"/>
                <a:ext cx="744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21" y="5675199"/>
                <a:ext cx="744498" cy="369332"/>
              </a:xfrm>
              <a:prstGeom prst="rect">
                <a:avLst/>
              </a:prstGeom>
              <a:blipFill>
                <a:blip r:embed="rId5"/>
                <a:stretch>
                  <a:fillRect l="-9756" t="-18033" r="-813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/>
          <p:cNvCxnSpPr>
            <a:cxnSpLocks/>
          </p:cNvCxnSpPr>
          <p:nvPr/>
        </p:nvCxnSpPr>
        <p:spPr>
          <a:xfrm>
            <a:off x="1022613" y="4223727"/>
            <a:ext cx="356056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>
            <a:cxnSpLocks/>
          </p:cNvCxnSpPr>
          <p:nvPr/>
        </p:nvCxnSpPr>
        <p:spPr>
          <a:xfrm>
            <a:off x="4558976" y="5443106"/>
            <a:ext cx="358476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774317" y="3705774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0706" y="1489216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254696" y="1968658"/>
                <a:ext cx="3250313" cy="89620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696" y="1968658"/>
                <a:ext cx="3250313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>
            <a:off x="4795716" y="1515884"/>
            <a:ext cx="221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Approximation:</a:t>
            </a:r>
            <a:endParaRPr lang="zh-TW" altLang="en-US" sz="2400" dirty="0"/>
          </a:p>
        </p:txBody>
      </p:sp>
      <p:sp>
        <p:nvSpPr>
          <p:cNvPr id="26" name="箭號: 向右 25"/>
          <p:cNvSpPr/>
          <p:nvPr/>
        </p:nvSpPr>
        <p:spPr>
          <a:xfrm>
            <a:off x="4435396" y="2148597"/>
            <a:ext cx="720640" cy="5812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053321" y="3723359"/>
                <a:ext cx="2226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321" y="3723359"/>
                <a:ext cx="2226443" cy="461665"/>
              </a:xfrm>
              <a:prstGeom prst="rect">
                <a:avLst/>
              </a:prstGeom>
              <a:blipFill>
                <a:blip r:embed="rId7"/>
                <a:stretch>
                  <a:fillRect t="-3947" r="-2192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群組 1"/>
          <p:cNvGrpSpPr/>
          <p:nvPr/>
        </p:nvGrpSpPr>
        <p:grpSpPr>
          <a:xfrm>
            <a:off x="4558976" y="161459"/>
            <a:ext cx="4313835" cy="1127153"/>
            <a:chOff x="4727810" y="-143026"/>
            <a:chExt cx="4313835" cy="11271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/>
                <p:cNvSpPr txBox="1"/>
                <p:nvPr/>
              </p:nvSpPr>
              <p:spPr>
                <a:xfrm>
                  <a:off x="4727811" y="202491"/>
                  <a:ext cx="1544974" cy="4498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29" name="文字方塊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7811" y="202491"/>
                  <a:ext cx="1544974" cy="44980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6961755" y="-141152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755" y="-141152"/>
                  <a:ext cx="53572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 31"/>
            <p:cNvSpPr/>
            <p:nvPr/>
          </p:nvSpPr>
          <p:spPr>
            <a:xfrm>
              <a:off x="8008035" y="-87324"/>
              <a:ext cx="9973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class 1</a:t>
              </a:r>
              <a:endParaRPr lang="zh-TW" altLang="en-US" sz="24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8008034" y="427511"/>
              <a:ext cx="9973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2400" dirty="0"/>
                <a:t>class 2</a:t>
              </a:r>
              <a:endParaRPr lang="zh-TW" altLang="en-US" sz="2400" dirty="0"/>
            </a:p>
          </p:txBody>
        </p:sp>
        <p:sp>
          <p:nvSpPr>
            <p:cNvPr id="34" name="左大括弧 33"/>
            <p:cNvSpPr/>
            <p:nvPr/>
          </p:nvSpPr>
          <p:spPr>
            <a:xfrm>
              <a:off x="6380748" y="-9512"/>
              <a:ext cx="228242" cy="913036"/>
            </a:xfrm>
            <a:prstGeom prst="leftBrace">
              <a:avLst>
                <a:gd name="adj1" fmla="val 25208"/>
                <a:gd name="adj2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4727810" y="-143026"/>
              <a:ext cx="4313835" cy="1127153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639110" y="-74087"/>
              <a:ext cx="397901" cy="4408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endParaRPr lang="zh-TW" altLang="en-US" sz="2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6650786" y="462651"/>
              <a:ext cx="397901" cy="40508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z</a:t>
              </a:r>
              <a:endParaRPr lang="zh-TW" altLang="en-US" sz="2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7443855" y="-74265"/>
              <a:ext cx="358318" cy="42088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39" name="矩形 38"/>
            <p:cNvSpPr/>
            <p:nvPr/>
          </p:nvSpPr>
          <p:spPr>
            <a:xfrm>
              <a:off x="7443856" y="453522"/>
              <a:ext cx="358318" cy="44087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/>
                <p:cNvSpPr/>
                <p:nvPr/>
              </p:nvSpPr>
              <p:spPr>
                <a:xfrm>
                  <a:off x="6961755" y="41552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1755" y="415528"/>
                  <a:ext cx="53572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 5"/>
          <p:cNvSpPr/>
          <p:nvPr/>
        </p:nvSpPr>
        <p:spPr>
          <a:xfrm>
            <a:off x="7851899" y="262978"/>
            <a:ext cx="940277" cy="384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+1</a:t>
            </a:r>
            <a:endParaRPr lang="zh-TW" altLang="en-US" sz="2400" dirty="0"/>
          </a:p>
        </p:txBody>
      </p:sp>
      <p:sp>
        <p:nvSpPr>
          <p:cNvPr id="41" name="矩形 40"/>
          <p:cNvSpPr/>
          <p:nvPr/>
        </p:nvSpPr>
        <p:spPr>
          <a:xfrm>
            <a:off x="7844126" y="801696"/>
            <a:ext cx="940277" cy="384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-1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6246488" y="2992127"/>
                <a:ext cx="2258521" cy="83099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is the upper bound of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altLang="zh-TW" sz="2400" dirty="0"/>
                  <a:t>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88" y="2992127"/>
                <a:ext cx="2258521" cy="830997"/>
              </a:xfrm>
              <a:prstGeom prst="rect">
                <a:avLst/>
              </a:prstGeom>
              <a:blipFill>
                <a:blip r:embed="rId11"/>
                <a:stretch>
                  <a:fillRect l="-4313" t="-5839" r="-5930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2715968" y="2841164"/>
            <a:ext cx="90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 or 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2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1" grpId="0"/>
      <p:bldP spid="24" grpId="0"/>
      <p:bldP spid="4" grpId="0" animBg="1"/>
      <p:bldP spid="25" grpId="0"/>
      <p:bldP spid="26" grpId="0" animBg="1"/>
      <p:bldP spid="28" grpId="0"/>
      <p:bldP spid="6" grpId="0" animBg="1"/>
      <p:bldP spid="41" grpId="0" animBg="1"/>
      <p:bldP spid="47" grpId="0" animBg="1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022473" y="307376"/>
                <a:ext cx="3625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: cross entropy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473" y="307376"/>
                <a:ext cx="3625289" cy="461665"/>
              </a:xfrm>
              <a:prstGeom prst="rect">
                <a:avLst/>
              </a:prstGeom>
              <a:blipFill>
                <a:blip r:embed="rId2"/>
                <a:stretch>
                  <a:fillRect l="-504" t="-10526" r="-134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2944097" y="1032628"/>
                <a:ext cx="1030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097" y="1032628"/>
                <a:ext cx="1030795" cy="461665"/>
              </a:xfrm>
              <a:prstGeom prst="rect">
                <a:avLst/>
              </a:prstGeom>
              <a:blipFill>
                <a:blip r:embed="rId3"/>
                <a:stretch>
                  <a:fillRect l="-177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81627" y="1049511"/>
                <a:ext cx="14019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7" y="1049511"/>
                <a:ext cx="1401922" cy="461665"/>
              </a:xfrm>
              <a:prstGeom prst="rect">
                <a:avLst/>
              </a:prstGeom>
              <a:blipFill>
                <a:blip r:embed="rId4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481627" y="1482081"/>
                <a:ext cx="14019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7" y="1482081"/>
                <a:ext cx="1401922" cy="461665"/>
              </a:xfrm>
              <a:prstGeom prst="rect">
                <a:avLst/>
              </a:prstGeom>
              <a:blipFill>
                <a:blip r:embed="rId5"/>
                <a:stretch>
                  <a:fillRect t="-394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>
            <a:off x="1878398" y="1046261"/>
            <a:ext cx="0" cy="8693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880974" y="1156485"/>
            <a:ext cx="1065699" cy="26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895829" y="1573503"/>
            <a:ext cx="310208" cy="25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2390738" y="1481933"/>
                <a:ext cx="1566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738" y="1481933"/>
                <a:ext cx="1566775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線接點 37"/>
          <p:cNvCxnSpPr/>
          <p:nvPr/>
        </p:nvCxnSpPr>
        <p:spPr>
          <a:xfrm>
            <a:off x="5845693" y="1044875"/>
            <a:ext cx="0" cy="86934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835118" y="1200923"/>
            <a:ext cx="1260000" cy="261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548288" y="1420457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314423" y="1061768"/>
            <a:ext cx="1157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Ground</a:t>
            </a:r>
          </a:p>
          <a:p>
            <a:pPr algn="ctr"/>
            <a:r>
              <a:rPr lang="en-US" altLang="zh-TW" sz="2400" dirty="0"/>
              <a:t>Truth</a:t>
            </a:r>
            <a:endParaRPr lang="zh-TW" altLang="en-US" sz="2400" dirty="0"/>
          </a:p>
        </p:txBody>
      </p:sp>
      <p:sp>
        <p:nvSpPr>
          <p:cNvPr id="12" name="箭號: 左-右雙向 11"/>
          <p:cNvSpPr/>
          <p:nvPr/>
        </p:nvSpPr>
        <p:spPr>
          <a:xfrm>
            <a:off x="4143367" y="1126904"/>
            <a:ext cx="1262531" cy="33980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/>
          <p:cNvSpPr txBox="1"/>
          <p:nvPr/>
        </p:nvSpPr>
        <p:spPr>
          <a:xfrm>
            <a:off x="3902435" y="1339547"/>
            <a:ext cx="174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98817" y="2378792"/>
                <a:ext cx="1655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17" y="2378792"/>
                <a:ext cx="1655197" cy="461665"/>
              </a:xfrm>
              <a:prstGeom prst="rect">
                <a:avLst/>
              </a:prstGeom>
              <a:blipFill>
                <a:blip r:embed="rId7"/>
                <a:stretch>
                  <a:fillRect l="-5515" t="-10526" r="-477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665505" y="2927558"/>
                <a:ext cx="3625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05" y="2927558"/>
                <a:ext cx="3625289" cy="461665"/>
              </a:xfrm>
              <a:prstGeom prst="rect">
                <a:avLst/>
              </a:prstGeom>
              <a:blipFill>
                <a:blip r:embed="rId8"/>
                <a:stretch>
                  <a:fillRect t="-394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98817" y="4112633"/>
                <a:ext cx="16551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TW" sz="2400" dirty="0"/>
                  <a:t>: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17" y="4112633"/>
                <a:ext cx="1655197" cy="461665"/>
              </a:xfrm>
              <a:prstGeom prst="rect">
                <a:avLst/>
              </a:prstGeom>
              <a:blipFill>
                <a:blip r:embed="rId9"/>
                <a:stretch>
                  <a:fillRect l="-5515" t="-10667" r="-4779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745574" y="4630548"/>
                <a:ext cx="449735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74" y="4630548"/>
                <a:ext cx="4497355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972826" y="2927558"/>
                <a:ext cx="2170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826" y="2927558"/>
                <a:ext cx="217002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926100" y="2685421"/>
                <a:ext cx="2688262" cy="848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100" y="2685421"/>
                <a:ext cx="2688262" cy="848437"/>
              </a:xfrm>
              <a:prstGeom prst="rect">
                <a:avLst/>
              </a:prstGeom>
              <a:blipFill>
                <a:blip r:embed="rId12"/>
                <a:stretch>
                  <a:fillRect r="-27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1972261" y="3550864"/>
                <a:ext cx="373787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2261" y="3550864"/>
                <a:ext cx="3737877" cy="5091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4928835" y="3557413"/>
                <a:ext cx="373787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835" y="3557413"/>
                <a:ext cx="3737877" cy="5091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785193" y="5363853"/>
                <a:ext cx="278527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93" y="5363853"/>
                <a:ext cx="2785274" cy="5091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3363985" y="5133673"/>
                <a:ext cx="2785274" cy="871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985" y="5133673"/>
                <a:ext cx="2785274" cy="8713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/>
              <p:cNvSpPr txBox="1"/>
              <p:nvPr/>
            </p:nvSpPr>
            <p:spPr>
              <a:xfrm>
                <a:off x="6115126" y="5134253"/>
                <a:ext cx="2785274" cy="871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1" name="文字方塊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126" y="5134253"/>
                <a:ext cx="2785274" cy="87132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29289" y="6045589"/>
                <a:ext cx="373787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9" y="6045589"/>
                <a:ext cx="3737877" cy="50917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102512" y="6045589"/>
                <a:ext cx="3737877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512" y="6045589"/>
                <a:ext cx="3737877" cy="50917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接點 35"/>
          <p:cNvCxnSpPr/>
          <p:nvPr/>
        </p:nvCxnSpPr>
        <p:spPr>
          <a:xfrm>
            <a:off x="5616517" y="4049933"/>
            <a:ext cx="26335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>
            <a:off x="3750852" y="6554767"/>
            <a:ext cx="26335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79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2" grpId="0"/>
      <p:bldP spid="9" grpId="0" animBg="1"/>
      <p:bldP spid="33" grpId="0" animBg="1"/>
      <p:bldP spid="34" grpId="0"/>
      <p:bldP spid="42" grpId="0" animBg="1"/>
      <p:bldP spid="10" grpId="0"/>
      <p:bldP spid="11" grpId="0"/>
      <p:bldP spid="12" grpId="0" animBg="1"/>
      <p:bldP spid="43" grpId="0"/>
      <p:bldP spid="39" grpId="0"/>
      <p:bldP spid="40" grpId="0"/>
      <p:bldP spid="41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087" y="2050843"/>
            <a:ext cx="5967413" cy="416982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2958" y="166836"/>
            <a:ext cx="32532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Step 2: Loss function</a:t>
            </a:r>
            <a:endParaRPr lang="zh-TW" altLang="en-US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195268" y="1376452"/>
                <a:ext cx="4964465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68" y="1376452"/>
                <a:ext cx="4964465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接點 12"/>
          <p:cNvCxnSpPr>
            <a:cxnSpLocks/>
          </p:cNvCxnSpPr>
          <p:nvPr/>
        </p:nvCxnSpPr>
        <p:spPr>
          <a:xfrm>
            <a:off x="1589087" y="4498918"/>
            <a:ext cx="29825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>
            <a:cxnSpLocks/>
          </p:cNvCxnSpPr>
          <p:nvPr/>
        </p:nvCxnSpPr>
        <p:spPr>
          <a:xfrm>
            <a:off x="4571676" y="5782952"/>
            <a:ext cx="319849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20317" y="3982062"/>
            <a:ext cx="1519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Ideal loss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99321" y="3999647"/>
                <a:ext cx="22264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21" y="3999647"/>
                <a:ext cx="2226443" cy="461665"/>
              </a:xfrm>
              <a:prstGeom prst="rect">
                <a:avLst/>
              </a:prstGeom>
              <a:blipFill>
                <a:blip r:embed="rId5"/>
                <a:stretch>
                  <a:fillRect t="-3947" r="-2466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6918836" y="6095128"/>
                <a:ext cx="744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36" y="6095128"/>
                <a:ext cx="744498" cy="369332"/>
              </a:xfrm>
              <a:prstGeom prst="rect">
                <a:avLst/>
              </a:prstGeom>
              <a:blipFill>
                <a:blip r:embed="rId6"/>
                <a:stretch>
                  <a:fillRect l="-9836" t="-18333" r="-82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6774185" y="4673991"/>
            <a:ext cx="1778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Divided by ln2 here</a:t>
            </a:r>
            <a:endParaRPr lang="zh-TW" altLang="en-US" sz="2400" dirty="0"/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794000" y="1885630"/>
            <a:ext cx="1231764" cy="763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2252947" y="953787"/>
                <a:ext cx="3625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sz="2400" dirty="0"/>
                  <a:t>: cross entropy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47" y="953787"/>
                <a:ext cx="3625289" cy="461665"/>
              </a:xfrm>
              <a:prstGeom prst="rect">
                <a:avLst/>
              </a:prstGeom>
              <a:blipFill>
                <a:blip r:embed="rId7"/>
                <a:stretch>
                  <a:fillRect l="-505" t="-10526" r="-1515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04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13983"/>
              </p:ext>
            </p:extLst>
          </p:nvPr>
        </p:nvGraphicFramePr>
        <p:xfrm>
          <a:off x="2433844" y="1941520"/>
          <a:ext cx="25384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2" name="方程式" r:id="rId4" imgW="914400" imgH="342720" progId="Equation.3">
                  <p:embed/>
                </p:oleObj>
              </mc:Choice>
              <mc:Fallback>
                <p:oleObj name="方程式" r:id="rId4" imgW="914400" imgH="342720" progId="Equation.3">
                  <p:embed/>
                  <p:pic>
                    <p:nvPicPr>
                      <p:cNvPr id="3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844" y="1941520"/>
                        <a:ext cx="2538412" cy="947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Function Set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4798669" y="3488664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73323" y="4510282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99029" y="1897810"/>
            <a:ext cx="596697" cy="31839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1">
            <a:off x="788106" y="3499109"/>
            <a:ext cx="2145559" cy="12533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088237" y="2990203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71964"/>
              </p:ext>
            </p:extLst>
          </p:nvPr>
        </p:nvGraphicFramePr>
        <p:xfrm>
          <a:off x="3617303" y="3101630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3" name="方程式" r:id="rId6" imgW="126720" imgH="126720" progId="Equation.3">
                  <p:embed/>
                </p:oleObj>
              </mc:Choice>
              <mc:Fallback>
                <p:oleObj name="方程式" r:id="rId6" imgW="126720" imgH="12672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303" y="3101630"/>
                        <a:ext cx="352425" cy="35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50637"/>
              </p:ext>
            </p:extLst>
          </p:nvPr>
        </p:nvGraphicFramePr>
        <p:xfrm>
          <a:off x="1241805" y="2006407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5" y="2006407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837629"/>
              </p:ext>
            </p:extLst>
          </p:nvPr>
        </p:nvGraphicFramePr>
        <p:xfrm>
          <a:off x="1282025" y="2914881"/>
          <a:ext cx="4937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方程式" r:id="rId10" imgW="177480" imgH="228600" progId="Equation.3">
                  <p:embed/>
                </p:oleObj>
              </mc:Choice>
              <mc:Fallback>
                <p:oleObj name="方程式" r:id="rId10" imgW="177480" imgH="228600" progId="Equation.3">
                  <p:embed/>
                  <p:pic>
                    <p:nvPicPr>
                      <p:cNvPr id="1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025" y="2914881"/>
                        <a:ext cx="493712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732560"/>
              </p:ext>
            </p:extLst>
          </p:nvPr>
        </p:nvGraphicFramePr>
        <p:xfrm>
          <a:off x="1241805" y="4050873"/>
          <a:ext cx="4937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name="方程式" r:id="rId12" imgW="177480" imgH="215640" progId="Equation.3">
                  <p:embed/>
                </p:oleObj>
              </mc:Choice>
              <mc:Fallback>
                <p:oleObj name="方程式" r:id="rId12" imgW="177480" imgH="215640" progId="Equation.3">
                  <p:embed/>
                  <p:pic>
                    <p:nvPicPr>
                      <p:cNvPr id="11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805" y="4050873"/>
                        <a:ext cx="493712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275179" y="3468507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5" idx="3"/>
            <a:endCxn id="22" idx="1"/>
          </p:cNvCxnSpPr>
          <p:nvPr/>
        </p:nvCxnSpPr>
        <p:spPr>
          <a:xfrm>
            <a:off x="795726" y="3489780"/>
            <a:ext cx="2137939" cy="93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795726" y="2213577"/>
            <a:ext cx="2137939" cy="12855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191831" y="387824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790299"/>
              </p:ext>
            </p:extLst>
          </p:nvPr>
        </p:nvGraphicFramePr>
        <p:xfrm>
          <a:off x="280775" y="1855034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name="方程式" r:id="rId14" imgW="177480" imgH="228600" progId="Equation.3">
                  <p:embed/>
                </p:oleObj>
              </mc:Choice>
              <mc:Fallback>
                <p:oleObj name="方程式" r:id="rId14" imgW="177480" imgH="228600" progId="Equation.3">
                  <p:embed/>
                  <p:pic>
                    <p:nvPicPr>
                      <p:cNvPr id="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1855034"/>
                        <a:ext cx="4953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654075"/>
              </p:ext>
            </p:extLst>
          </p:nvPr>
        </p:nvGraphicFramePr>
        <p:xfrm>
          <a:off x="280775" y="3070652"/>
          <a:ext cx="4953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" name="方程式" r:id="rId16" imgW="177480" imgH="241200" progId="Equation.3">
                  <p:embed/>
                </p:oleObj>
              </mc:Choice>
              <mc:Fallback>
                <p:oleObj name="方程式" r:id="rId16" imgW="177480" imgH="241200" progId="Equation.3">
                  <p:embed/>
                  <p:pic>
                    <p:nvPicPr>
                      <p:cNvPr id="1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775" y="3070652"/>
                        <a:ext cx="495300" cy="665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239430"/>
              </p:ext>
            </p:extLst>
          </p:nvPr>
        </p:nvGraphicFramePr>
        <p:xfrm>
          <a:off x="272829" y="4436609"/>
          <a:ext cx="4968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" name="方程式" r:id="rId18" imgW="177480" imgH="228600" progId="Equation.3">
                  <p:embed/>
                </p:oleObj>
              </mc:Choice>
              <mc:Fallback>
                <p:oleObj name="方程式" r:id="rId18" imgW="177480" imgH="228600" progId="Equation.3">
                  <p:embed/>
                  <p:pic>
                    <p:nvPicPr>
                      <p:cNvPr id="1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29" y="4436609"/>
                        <a:ext cx="496887" cy="630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2933665" y="3238949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0" name="方程式" r:id="rId20" imgW="139680" imgH="139680" progId="Equation.3">
                    <p:embed/>
                  </p:oleObj>
                </mc:Choice>
                <mc:Fallback>
                  <p:oleObj name="方程式" r:id="rId20" imgW="139680" imgH="139680" progId="Equation.3">
                    <p:embed/>
                    <p:pic>
                      <p:nvPicPr>
                        <p:cNvPr id="23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888421"/>
              </p:ext>
            </p:extLst>
          </p:nvPr>
        </p:nvGraphicFramePr>
        <p:xfrm>
          <a:off x="2991361" y="4592800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1" name="方程式" r:id="rId22" imgW="126720" imgH="177480" progId="Equation.3">
                  <p:embed/>
                </p:oleObj>
              </mc:Choice>
              <mc:Fallback>
                <p:oleObj name="方程式" r:id="rId22" imgW="126720" imgH="177480" progId="Equation.3">
                  <p:embed/>
                  <p:pic>
                    <p:nvPicPr>
                      <p:cNvPr id="2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1361" y="4592800"/>
                        <a:ext cx="354012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3184872" y="3769712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55887"/>
              </p:ext>
            </p:extLst>
          </p:nvPr>
        </p:nvGraphicFramePr>
        <p:xfrm>
          <a:off x="4155628" y="3185767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2" name="方程式" r:id="rId24" imgW="317160" imgH="215640" progId="Equation.3">
                  <p:embed/>
                </p:oleObj>
              </mc:Choice>
              <mc:Fallback>
                <p:oleObj name="方程式" r:id="rId24" imgW="317160" imgH="215640" progId="Equation.3">
                  <p:embed/>
                  <p:pic>
                    <p:nvPicPr>
                      <p:cNvPr id="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5628" y="3185767"/>
                        <a:ext cx="787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字方塊 40"/>
          <p:cNvSpPr txBox="1"/>
          <p:nvPr/>
        </p:nvSpPr>
        <p:spPr>
          <a:xfrm rot="5400000">
            <a:off x="185030" y="2553340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2" name="文字方塊 41"/>
          <p:cNvSpPr txBox="1"/>
          <p:nvPr/>
        </p:nvSpPr>
        <p:spPr>
          <a:xfrm rot="5400000">
            <a:off x="1217933" y="361168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43" name="文字方塊 42"/>
          <p:cNvSpPr txBox="1"/>
          <p:nvPr/>
        </p:nvSpPr>
        <p:spPr>
          <a:xfrm rot="5400000">
            <a:off x="1210408" y="263563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672890" y="3243605"/>
                <a:ext cx="1687129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890" y="3243605"/>
                <a:ext cx="1687129" cy="44980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074057" y="1855034"/>
            <a:ext cx="4185716" cy="332426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0" name="群組 39"/>
          <p:cNvGrpSpPr/>
          <p:nvPr/>
        </p:nvGrpSpPr>
        <p:grpSpPr>
          <a:xfrm>
            <a:off x="3793515" y="4139854"/>
            <a:ext cx="5297714" cy="2078894"/>
            <a:chOff x="3566162" y="4678338"/>
            <a:chExt cx="5297714" cy="2078894"/>
          </a:xfrm>
        </p:grpSpPr>
        <p:sp>
          <p:nvSpPr>
            <p:cNvPr id="45" name="圓角矩形圖說文字 63"/>
            <p:cNvSpPr/>
            <p:nvPr/>
          </p:nvSpPr>
          <p:spPr>
            <a:xfrm>
              <a:off x="3566162" y="4678338"/>
              <a:ext cx="5297714" cy="2078894"/>
            </a:xfrm>
            <a:prstGeom prst="wedgeRoundRectCallout">
              <a:avLst>
                <a:gd name="adj1" fmla="val -36525"/>
                <a:gd name="adj2" fmla="val -65840"/>
                <a:gd name="adj3" fmla="val 16667"/>
              </a:avLst>
            </a:prstGeom>
            <a:solidFill>
              <a:schemeClr val="bg1"/>
            </a:solidFill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6" name="群組 45"/>
            <p:cNvGrpSpPr/>
            <p:nvPr/>
          </p:nvGrpSpPr>
          <p:grpSpPr>
            <a:xfrm>
              <a:off x="5943645" y="4731685"/>
              <a:ext cx="2743688" cy="1838325"/>
              <a:chOff x="4096343" y="4657321"/>
              <a:chExt cx="2743688" cy="1838325"/>
            </a:xfrm>
          </p:grpSpPr>
          <p:pic>
            <p:nvPicPr>
              <p:cNvPr id="49" name="圖片 48"/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96343" y="4657321"/>
                <a:ext cx="2571750" cy="1838325"/>
              </a:xfrm>
              <a:prstGeom prst="rect">
                <a:avLst/>
              </a:prstGeom>
            </p:spPr>
          </p:pic>
          <p:graphicFrame>
            <p:nvGraphicFramePr>
              <p:cNvPr id="50" name="Object 12"/>
              <p:cNvGraphicFramePr>
                <a:graphicFrameLocks noChangeAspect="1"/>
              </p:cNvGraphicFramePr>
              <p:nvPr/>
            </p:nvGraphicFramePr>
            <p:xfrm>
              <a:off x="4474734" y="4768231"/>
              <a:ext cx="717072" cy="4897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3" name="方程式" r:id="rId28" imgW="317160" imgH="215640" progId="Equation.3">
                      <p:embed/>
                    </p:oleObj>
                  </mc:Choice>
                  <mc:Fallback>
                    <p:oleObj name="方程式" r:id="rId28" imgW="317160" imgH="215640" progId="Equation.3">
                      <p:embed/>
                      <p:pic>
                        <p:nvPicPr>
                          <p:cNvPr id="5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4734" y="4768231"/>
                            <a:ext cx="717072" cy="48974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12"/>
              <p:cNvGraphicFramePr>
                <a:graphicFrameLocks noChangeAspect="1"/>
              </p:cNvGraphicFramePr>
              <p:nvPr/>
            </p:nvGraphicFramePr>
            <p:xfrm>
              <a:off x="6512897" y="6101982"/>
              <a:ext cx="327134" cy="325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4" name="方程式" r:id="rId30" imgW="126720" imgH="126720" progId="Equation.3">
                      <p:embed/>
                    </p:oleObj>
                  </mc:Choice>
                  <mc:Fallback>
                    <p:oleObj name="方程式" r:id="rId30" imgW="126720" imgH="126720" progId="Equation.3">
                      <p:embed/>
                      <p:pic>
                        <p:nvPicPr>
                          <p:cNvPr id="51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12897" y="6101982"/>
                            <a:ext cx="327134" cy="325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" name="Object 12"/>
            <p:cNvGraphicFramePr>
              <a:graphicFrameLocks noChangeAspect="1"/>
            </p:cNvGraphicFramePr>
            <p:nvPr/>
          </p:nvGraphicFramePr>
          <p:xfrm>
            <a:off x="3800520" y="5368768"/>
            <a:ext cx="2143125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5" name="方程式" r:id="rId32" imgW="863280" imgH="393480" progId="Equation.3">
                    <p:embed/>
                  </p:oleObj>
                </mc:Choice>
                <mc:Fallback>
                  <p:oleObj name="方程式" r:id="rId32" imgW="863280" imgH="393480" progId="Equation.3">
                    <p:embed/>
                    <p:pic>
                      <p:nvPicPr>
                        <p:cNvPr id="4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520" y="5368768"/>
                          <a:ext cx="2143125" cy="9731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文字方塊 47"/>
            <p:cNvSpPr txBox="1"/>
            <p:nvPr/>
          </p:nvSpPr>
          <p:spPr>
            <a:xfrm>
              <a:off x="3800520" y="4795570"/>
              <a:ext cx="2463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Sigmoid Function</a:t>
              </a:r>
              <a:endParaRPr lang="zh-TW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34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a Function</a:t>
            </a:r>
            <a:endParaRPr lang="zh-TW" altLang="en-US" dirty="0"/>
          </a:p>
        </p:txBody>
      </p:sp>
      <p:grpSp>
        <p:nvGrpSpPr>
          <p:cNvPr id="17" name="群組 16"/>
          <p:cNvGrpSpPr/>
          <p:nvPr/>
        </p:nvGrpSpPr>
        <p:grpSpPr>
          <a:xfrm>
            <a:off x="1216288" y="1878783"/>
            <a:ext cx="6205875" cy="1177280"/>
            <a:chOff x="1624551" y="2359551"/>
            <a:chExt cx="6205875" cy="1177280"/>
          </a:xfrm>
        </p:grpSpPr>
        <p:grpSp>
          <p:nvGrpSpPr>
            <p:cNvPr id="14" name="群組 13"/>
            <p:cNvGrpSpPr/>
            <p:nvPr/>
          </p:nvGrpSpPr>
          <p:grpSpPr>
            <a:xfrm>
              <a:off x="3753769" y="2464749"/>
              <a:ext cx="3766694" cy="925183"/>
              <a:chOff x="182433" y="3483962"/>
              <a:chExt cx="3766694" cy="9251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字方塊 4"/>
                  <p:cNvSpPr txBox="1"/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525990"/>
                    <a:ext cx="38523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9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字方塊 5"/>
                  <p:cNvSpPr txBox="1"/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646" y="3525990"/>
                    <a:ext cx="391838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231" r="-6154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字方塊 6"/>
                  <p:cNvSpPr txBox="1"/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6407" y="3525990"/>
                    <a:ext cx="39183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字方塊 7"/>
                  <p:cNvSpPr txBox="1"/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8" name="文字方塊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956" y="3483962"/>
                    <a:ext cx="43717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722" r="-5556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文字方塊 8"/>
                  <p:cNvSpPr txBox="1"/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9" name="文字方塊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332" y="3710656"/>
                    <a:ext cx="5818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字方塊 9"/>
                  <p:cNvSpPr txBox="1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字方塊 10"/>
                  <p:cNvSpPr txBox="1"/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239" y="4039813"/>
                    <a:ext cx="37074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033" r="-6557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字方塊 11"/>
                  <p:cNvSpPr txBox="1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/>
                  <p:cNvSpPr txBox="1"/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3" name="文字方塊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9712" y="4025745"/>
                    <a:ext cx="37785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742" r="-4839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文字方塊 14"/>
            <p:cNvSpPr txBox="1"/>
            <p:nvPr/>
          </p:nvSpPr>
          <p:spPr>
            <a:xfrm>
              <a:off x="1624551" y="2450572"/>
              <a:ext cx="19191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Training</a:t>
              </a:r>
            </a:p>
            <a:p>
              <a:pPr algn="ctr"/>
              <a:r>
                <a:rPr lang="en-US" altLang="zh-TW" sz="2800" dirty="0"/>
                <a:t>Data</a:t>
              </a:r>
              <a:endParaRPr lang="zh-TW" altLang="en-US" sz="28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543710" y="2359551"/>
              <a:ext cx="4286716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" name="文字方塊 18"/>
          <p:cNvSpPr txBox="1"/>
          <p:nvPr/>
        </p:nvSpPr>
        <p:spPr>
          <a:xfrm>
            <a:off x="746683" y="3854324"/>
            <a:ext cx="763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Given a set of w and b, what is its probability of generating the data?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1158232" y="4653258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232" y="4653258"/>
                <a:ext cx="7256858" cy="64504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69524" y="5341330"/>
                <a:ext cx="76102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The most likely w</a:t>
                </a:r>
                <a:r>
                  <a:rPr lang="en-US" altLang="zh-TW" sz="2400" baseline="30000" dirty="0"/>
                  <a:t>*</a:t>
                </a:r>
                <a:r>
                  <a:rPr lang="en-US" altLang="zh-TW" sz="2400" dirty="0"/>
                  <a:t> and b</a:t>
                </a:r>
                <a:r>
                  <a:rPr lang="en-US" altLang="zh-TW" sz="2400" baseline="30000" dirty="0"/>
                  <a:t>*</a:t>
                </a:r>
                <a:r>
                  <a:rPr lang="en-US" altLang="zh-TW" sz="2400" dirty="0"/>
                  <a:t> is the one with the largest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2400" dirty="0"/>
                  <a:t>.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24" y="5341330"/>
                <a:ext cx="7610259" cy="461665"/>
              </a:xfrm>
              <a:prstGeom prst="rect">
                <a:avLst/>
              </a:prstGeom>
              <a:blipFill>
                <a:blip r:embed="rId13"/>
                <a:stretch>
                  <a:fillRect l="-1201" t="-10526" r="-2242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46683" y="3253297"/>
                <a:ext cx="8113059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Assume the data is generated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TW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3" y="3253297"/>
                <a:ext cx="8113059" cy="477888"/>
              </a:xfrm>
              <a:prstGeom prst="rect">
                <a:avLst/>
              </a:prstGeom>
              <a:blipFill>
                <a:blip r:embed="rId14"/>
                <a:stretch>
                  <a:fillRect l="-1127" t="-8974" b="-269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5239946" y="5933103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946" y="5933103"/>
                <a:ext cx="3552191" cy="6038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79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42923" y="2128091"/>
                <a:ext cx="607006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23" y="2128091"/>
                <a:ext cx="6070060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56526" y="2993780"/>
                <a:ext cx="3552191" cy="6038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26" y="2993780"/>
                <a:ext cx="3552191" cy="6038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523050" y="2992126"/>
                <a:ext cx="4012252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𝑙𝑛𝐿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050" y="2992126"/>
                <a:ext cx="4012252" cy="601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075351" y="3837992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51" y="3837992"/>
                <a:ext cx="170610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75351" y="4373037"/>
                <a:ext cx="2160463" cy="484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51" y="4373037"/>
                <a:ext cx="2160463" cy="484556"/>
              </a:xfrm>
              <a:prstGeom prst="rect">
                <a:avLst/>
              </a:prstGeom>
              <a:blipFill>
                <a:blip r:embed="rId7"/>
                <a:stretch>
                  <a:fillRect b="-1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383448" y="4911987"/>
                <a:ext cx="1852366" cy="4853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448" y="4911987"/>
                <a:ext cx="1852366" cy="485326"/>
              </a:xfrm>
              <a:prstGeom prst="rect">
                <a:avLst/>
              </a:prstGeom>
              <a:blipFill>
                <a:blip r:embed="rId8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13"/>
          <p:cNvSpPr txBox="1"/>
          <p:nvPr/>
        </p:nvSpPr>
        <p:spPr>
          <a:xfrm rot="5400000">
            <a:off x="1966731" y="6051081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44976" y="5397313"/>
                <a:ext cx="2839367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76" y="5397313"/>
                <a:ext cx="2839367" cy="6450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645713" y="1547459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713" y="1547459"/>
                <a:ext cx="4126978" cy="461665"/>
              </a:xfrm>
              <a:prstGeom prst="rect">
                <a:avLst/>
              </a:prstGeom>
              <a:blipFill>
                <a:blip r:embed="rId10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677772" y="4397762"/>
                <a:ext cx="5187254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72" y="4397762"/>
                <a:ext cx="5187254" cy="4168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672365" y="5513431"/>
                <a:ext cx="52136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365" y="5513431"/>
                <a:ext cx="5213670" cy="4168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56525" y="2972310"/>
            <a:ext cx="3552192" cy="6252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579322" y="2966937"/>
            <a:ext cx="3820176" cy="6252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998599" y="3003904"/>
            <a:ext cx="647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=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392973" y="312735"/>
            <a:ext cx="3194110" cy="1177280"/>
            <a:chOff x="3543710" y="2359551"/>
            <a:chExt cx="3194110" cy="1177280"/>
          </a:xfrm>
        </p:grpSpPr>
        <p:grpSp>
          <p:nvGrpSpPr>
            <p:cNvPr id="21" name="群組 20"/>
            <p:cNvGrpSpPr/>
            <p:nvPr/>
          </p:nvGrpSpPr>
          <p:grpSpPr>
            <a:xfrm>
              <a:off x="3753769" y="2450505"/>
              <a:ext cx="2799389" cy="925359"/>
              <a:chOff x="182433" y="3469718"/>
              <a:chExt cx="2799389" cy="92535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字方塊 22"/>
                  <p:cNvSpPr txBox="1"/>
                  <p:nvPr/>
                </p:nvSpPr>
                <p:spPr>
                  <a:xfrm>
                    <a:off x="216939" y="3469718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5" name="文字方塊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939" y="3469718"/>
                    <a:ext cx="3852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111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字方塊 23"/>
                  <p:cNvSpPr txBox="1"/>
                  <p:nvPr/>
                </p:nvSpPr>
                <p:spPr>
                  <a:xfrm>
                    <a:off x="1083714" y="3469718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6" name="文字方塊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714" y="3469718"/>
                    <a:ext cx="391838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375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1892339" y="3469718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7" name="文字方塊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339" y="3469718"/>
                    <a:ext cx="39183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字方塊 25"/>
                  <p:cNvSpPr txBox="1"/>
                  <p:nvPr/>
                </p:nvSpPr>
                <p:spPr>
                  <a:xfrm>
                    <a:off x="2399931" y="367932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23" name="文字方塊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9931" y="3679326"/>
                    <a:ext cx="58189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0" name="文字方塊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33" y="4025745"/>
                    <a:ext cx="370743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字方塊 27"/>
                  <p:cNvSpPr txBox="1"/>
                  <p:nvPr/>
                </p:nvSpPr>
                <p:spPr>
                  <a:xfrm>
                    <a:off x="1049208" y="4025745"/>
                    <a:ext cx="370743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1" name="文字方塊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9208" y="4025745"/>
                    <a:ext cx="37074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8033" r="-6557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字方塊 28"/>
                  <p:cNvSpPr txBox="1"/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12" name="文字方塊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7944" y="4025745"/>
                    <a:ext cx="377859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7742" r="-6452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矩形 21"/>
            <p:cNvSpPr/>
            <p:nvPr/>
          </p:nvSpPr>
          <p:spPr>
            <a:xfrm>
              <a:off x="3543710" y="2359551"/>
              <a:ext cx="3194110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4180841" y="312735"/>
            <a:ext cx="4682292" cy="1177280"/>
            <a:chOff x="2934982" y="2359551"/>
            <a:chExt cx="4682292" cy="1177280"/>
          </a:xfrm>
        </p:grpSpPr>
        <p:grpSp>
          <p:nvGrpSpPr>
            <p:cNvPr id="31" name="群組 30"/>
            <p:cNvGrpSpPr/>
            <p:nvPr/>
          </p:nvGrpSpPr>
          <p:grpSpPr>
            <a:xfrm>
              <a:off x="3226434" y="2518028"/>
              <a:ext cx="4235495" cy="833797"/>
              <a:chOff x="-344902" y="3537241"/>
              <a:chExt cx="4235495" cy="8337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字方塊 32"/>
                  <p:cNvSpPr txBox="1"/>
                  <p:nvPr/>
                </p:nvSpPr>
                <p:spPr>
                  <a:xfrm>
                    <a:off x="-22520" y="3537241"/>
                    <a:ext cx="385234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0" name="文字方塊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2520" y="3537241"/>
                    <a:ext cx="385234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1111" t="-1667" r="-793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字方塊 33"/>
                  <p:cNvSpPr txBox="1"/>
                  <p:nvPr/>
                </p:nvSpPr>
                <p:spPr>
                  <a:xfrm>
                    <a:off x="1203950" y="3553567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1" name="文字方塊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3950" y="3553567"/>
                    <a:ext cx="39183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0938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/>
                  <p:cNvSpPr txBox="1"/>
                  <p:nvPr/>
                </p:nvSpPr>
                <p:spPr>
                  <a:xfrm>
                    <a:off x="2424066" y="3537241"/>
                    <a:ext cx="391838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2" name="文字方塊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4066" y="3537241"/>
                    <a:ext cx="391838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9375" t="-1667" r="-781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字方塊 35"/>
                  <p:cNvSpPr txBox="1"/>
                  <p:nvPr/>
                </p:nvSpPr>
                <p:spPr>
                  <a:xfrm>
                    <a:off x="3308702" y="3714376"/>
                    <a:ext cx="58189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3" name="文字方塊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702" y="3714376"/>
                    <a:ext cx="581891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字方塊 36"/>
                  <p:cNvSpPr txBox="1"/>
                  <p:nvPr/>
                </p:nvSpPr>
                <p:spPr>
                  <a:xfrm>
                    <a:off x="-344902" y="4001706"/>
                    <a:ext cx="96154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zh-TW" altLang="en-US" sz="2400" dirty="0"/>
                  </a:p>
                </p:txBody>
              </p:sp>
            </mc:Choice>
            <mc:Fallback xmlns="">
              <p:sp>
                <p:nvSpPr>
                  <p:cNvPr id="37" name="文字方塊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344902" y="4001706"/>
                    <a:ext cx="961545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7643" t="-16393" r="-764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矩形 31"/>
            <p:cNvSpPr/>
            <p:nvPr/>
          </p:nvSpPr>
          <p:spPr>
            <a:xfrm>
              <a:off x="2934982" y="2359551"/>
              <a:ext cx="4682292" cy="1177280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8" name="箭號: 向右 37"/>
          <p:cNvSpPr/>
          <p:nvPr/>
        </p:nvSpPr>
        <p:spPr>
          <a:xfrm>
            <a:off x="3616543" y="543499"/>
            <a:ext cx="534838" cy="715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693385" y="941911"/>
                <a:ext cx="968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385" y="941911"/>
                <a:ext cx="968150" cy="369332"/>
              </a:xfrm>
              <a:prstGeom prst="rect">
                <a:avLst/>
              </a:prstGeom>
              <a:blipFill>
                <a:blip r:embed="rId25"/>
                <a:stretch>
                  <a:fillRect l="-7547" t="-18333" r="-69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7009496" y="928588"/>
                <a:ext cx="9681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496" y="928588"/>
                <a:ext cx="968150" cy="369332"/>
              </a:xfrm>
              <a:prstGeom prst="rect">
                <a:avLst/>
              </a:prstGeom>
              <a:blipFill>
                <a:blip r:embed="rId26"/>
                <a:stretch>
                  <a:fillRect l="-7547" t="-16393" r="-6918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3670673" y="4942764"/>
                <a:ext cx="521367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𝑙𝑛𝑓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673" y="4942764"/>
                <a:ext cx="5213670" cy="41684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號: 向右 8"/>
          <p:cNvSpPr/>
          <p:nvPr/>
        </p:nvSpPr>
        <p:spPr>
          <a:xfrm>
            <a:off x="3215129" y="4525617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右 41"/>
          <p:cNvSpPr/>
          <p:nvPr/>
        </p:nvSpPr>
        <p:spPr>
          <a:xfrm>
            <a:off x="3213688" y="5085018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右 42"/>
          <p:cNvSpPr/>
          <p:nvPr/>
        </p:nvSpPr>
        <p:spPr>
          <a:xfrm>
            <a:off x="3206786" y="5645188"/>
            <a:ext cx="434859" cy="20842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050211" y="4390980"/>
            <a:ext cx="3193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050938" y="4935648"/>
            <a:ext cx="31931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789766" y="4404753"/>
            <a:ext cx="10743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789766" y="4956537"/>
            <a:ext cx="107430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89766" y="5518566"/>
            <a:ext cx="1074301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050211" y="5518565"/>
            <a:ext cx="323557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cxnSp>
        <p:nvCxnSpPr>
          <p:cNvPr id="50" name="直線接點 49"/>
          <p:cNvCxnSpPr/>
          <p:nvPr/>
        </p:nvCxnSpPr>
        <p:spPr>
          <a:xfrm>
            <a:off x="5495497" y="4636049"/>
            <a:ext cx="32739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5508712" y="5187369"/>
            <a:ext cx="327395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3994063" y="5749397"/>
            <a:ext cx="177020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4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 animBg="1"/>
      <p:bldP spid="19" grpId="0" animBg="1"/>
      <p:bldP spid="7" grpId="0"/>
      <p:bldP spid="38" grpId="0" animBg="1"/>
      <p:bldP spid="39" grpId="0"/>
      <p:bldP spid="40" grpId="0"/>
      <p:bldP spid="41" grpId="0"/>
      <p:bldP spid="9" grpId="0" animBg="1"/>
      <p:bldP spid="42" grpId="0" animBg="1"/>
      <p:bldP spid="43" grpId="0" animBg="1"/>
      <p:bldP spid="10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5565756" y="4514724"/>
            <a:ext cx="3016341" cy="1356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989561" y="4550977"/>
            <a:ext cx="2703085" cy="13565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a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blipFill>
                <a:blip r:embed="rId6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2125760" y="4023976"/>
            <a:ext cx="575549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37819" y="3985966"/>
            <a:ext cx="628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Cross entropy between two Bernoulli 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grpSp>
        <p:nvGrpSpPr>
          <p:cNvPr id="41" name="群組 40"/>
          <p:cNvGrpSpPr/>
          <p:nvPr/>
        </p:nvGrpSpPr>
        <p:grpSpPr>
          <a:xfrm>
            <a:off x="992948" y="4485272"/>
            <a:ext cx="2653708" cy="1356818"/>
            <a:chOff x="953466" y="4770852"/>
            <a:chExt cx="2653708" cy="1356818"/>
          </a:xfrm>
        </p:grpSpPr>
        <p:sp>
          <p:nvSpPr>
            <p:cNvPr id="11" name="文字方塊 10"/>
            <p:cNvSpPr txBox="1"/>
            <p:nvPr/>
          </p:nvSpPr>
          <p:spPr>
            <a:xfrm>
              <a:off x="953466" y="4770852"/>
              <a:ext cx="2060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Distribution p: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1092288" y="5304058"/>
                  <a:ext cx="19879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288" y="5304058"/>
                  <a:ext cx="198798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374" t="-16393" r="-13804" b="-2459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/>
                <p:cNvSpPr txBox="1"/>
                <p:nvPr/>
              </p:nvSpPr>
              <p:spPr>
                <a:xfrm>
                  <a:off x="1083213" y="5758338"/>
                  <a:ext cx="25239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8" name="文字方塊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213" y="5758338"/>
                  <a:ext cx="2523961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657" t="-18333" r="-11111" b="-2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群組 41"/>
          <p:cNvGrpSpPr/>
          <p:nvPr/>
        </p:nvGrpSpPr>
        <p:grpSpPr>
          <a:xfrm>
            <a:off x="5499044" y="4505346"/>
            <a:ext cx="3083053" cy="1336744"/>
            <a:chOff x="4999577" y="4592430"/>
            <a:chExt cx="3083053" cy="1336744"/>
          </a:xfrm>
        </p:grpSpPr>
        <p:sp>
          <p:nvSpPr>
            <p:cNvPr id="12" name="文字方塊 11"/>
            <p:cNvSpPr txBox="1"/>
            <p:nvPr/>
          </p:nvSpPr>
          <p:spPr>
            <a:xfrm>
              <a:off x="4999577" y="4592430"/>
              <a:ext cx="20600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Distribution q: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/>
                <p:cNvSpPr txBox="1"/>
                <p:nvPr/>
              </p:nvSpPr>
              <p:spPr>
                <a:xfrm>
                  <a:off x="5133681" y="5047795"/>
                  <a:ext cx="241296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9" name="文字方塊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81" y="5047795"/>
                  <a:ext cx="2412968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778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/>
                <p:cNvSpPr txBox="1"/>
                <p:nvPr/>
              </p:nvSpPr>
              <p:spPr>
                <a:xfrm>
                  <a:off x="5133681" y="5559842"/>
                  <a:ext cx="294894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0" name="文字方塊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681" y="5559842"/>
                  <a:ext cx="294894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066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42"/>
              <p:cNvSpPr txBox="1"/>
              <p:nvPr/>
            </p:nvSpPr>
            <p:spPr>
              <a:xfrm>
                <a:off x="2751148" y="5871293"/>
                <a:ext cx="3923446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148" y="5871293"/>
                <a:ext cx="3923446" cy="896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號: 左-右雙向 45"/>
          <p:cNvSpPr/>
          <p:nvPr/>
        </p:nvSpPr>
        <p:spPr>
          <a:xfrm>
            <a:off x="3692646" y="4789715"/>
            <a:ext cx="1806398" cy="406400"/>
          </a:xfrm>
          <a:prstGeom prst="left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4013716" y="5018478"/>
            <a:ext cx="116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cross entropy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3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4" grpId="0" animBg="1"/>
      <p:bldP spid="6" grpId="0"/>
      <p:bldP spid="7" grpId="0"/>
      <p:bldP spid="10" grpId="0"/>
      <p:bldP spid="43" grpId="0"/>
      <p:bldP spid="46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a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71" y="1564295"/>
                <a:ext cx="7256858" cy="6450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0" y="2232409"/>
                <a:ext cx="8143640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695" y="3305482"/>
                <a:ext cx="705629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sz="2400" dirty="0"/>
                  <a:t>: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1</a:t>
                </a:r>
                <a:r>
                  <a:rPr lang="en-US" altLang="zh-TW" sz="2400" dirty="0"/>
                  <a:t> for class 1, </a:t>
                </a:r>
                <a:r>
                  <a:rPr lang="en-US" altLang="zh-TW" sz="2400" dirty="0">
                    <a:solidFill>
                      <a:srgbClr val="0070C0"/>
                    </a:solidFill>
                  </a:rPr>
                  <a:t>0</a:t>
                </a:r>
                <a:r>
                  <a:rPr lang="en-US" altLang="zh-TW" sz="2400" dirty="0"/>
                  <a:t> for class 2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981" y="2938103"/>
                <a:ext cx="4126978" cy="461665"/>
              </a:xfrm>
              <a:prstGeom prst="rect">
                <a:avLst/>
              </a:prstGeom>
              <a:blipFill>
                <a:blip r:embed="rId6"/>
                <a:stretch>
                  <a:fillRect l="-443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接點 8"/>
          <p:cNvCxnSpPr/>
          <p:nvPr/>
        </p:nvCxnSpPr>
        <p:spPr>
          <a:xfrm>
            <a:off x="2125760" y="4023976"/>
            <a:ext cx="575549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2037819" y="3985966"/>
            <a:ext cx="628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Cross entropy between two Bernoulli distribution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761141" y="4935901"/>
                <a:ext cx="10307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141" y="4935901"/>
                <a:ext cx="1030795" cy="461665"/>
              </a:xfrm>
              <a:prstGeom prst="rect">
                <a:avLst/>
              </a:prstGeom>
              <a:blipFill>
                <a:blip r:embed="rId7"/>
                <a:stretch>
                  <a:fillRect l="-1183"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/>
          <p:cNvCxnSpPr/>
          <p:nvPr/>
        </p:nvCxnSpPr>
        <p:spPr>
          <a:xfrm>
            <a:off x="5695442" y="4949534"/>
            <a:ext cx="0" cy="86934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5698018" y="5059758"/>
            <a:ext cx="1065699" cy="261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5712873" y="5476776"/>
            <a:ext cx="310208" cy="254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207782" y="5385206"/>
                <a:ext cx="15667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782" y="5385206"/>
                <a:ext cx="1566775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接點 28"/>
          <p:cNvCxnSpPr/>
          <p:nvPr/>
        </p:nvCxnSpPr>
        <p:spPr>
          <a:xfrm>
            <a:off x="1923345" y="4859444"/>
            <a:ext cx="0" cy="869349"/>
          </a:xfrm>
          <a:prstGeom prst="line">
            <a:avLst/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12770" y="5015492"/>
            <a:ext cx="1260000" cy="261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3059509" y="4918687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1.0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997470" y="5677727"/>
                <a:ext cx="30905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Ground Truth </a:t>
                </a:r>
                <a:endParaRPr lang="en-US" altLang="zh-TW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70" y="5677727"/>
                <a:ext cx="3090599" cy="830997"/>
              </a:xfrm>
              <a:prstGeom prst="rect">
                <a:avLst/>
              </a:prstGeom>
              <a:blipFill>
                <a:blip r:embed="rId9"/>
                <a:stretch>
                  <a:fillRect t="-5839" b="-5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號: 左-右雙向 32"/>
          <p:cNvSpPr/>
          <p:nvPr/>
        </p:nvSpPr>
        <p:spPr>
          <a:xfrm>
            <a:off x="4036239" y="5126229"/>
            <a:ext cx="1262531" cy="339803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3795307" y="5403384"/>
            <a:ext cx="1744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cross entropy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914835" y="4667376"/>
            <a:ext cx="1479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minimize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1200971" y="5280964"/>
            <a:ext cx="78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0.0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714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 animBg="1"/>
      <p:bldP spid="27" grpId="0" animBg="1"/>
      <p:bldP spid="28" grpId="0"/>
      <p:bldP spid="30" grpId="0" animBg="1"/>
      <p:bldP spid="31" grpId="0"/>
      <p:bldP spid="32" grpId="0"/>
      <p:bldP spid="33" grpId="0" animBg="1"/>
      <p:bldP spid="34" grpId="0"/>
      <p:bldP spid="8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Find the best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86" y="2345035"/>
                <a:ext cx="564706" cy="369332"/>
              </a:xfrm>
              <a:prstGeom prst="rect">
                <a:avLst/>
              </a:prstGeom>
              <a:blipFill>
                <a:blip r:embed="rId3"/>
                <a:stretch>
                  <a:fillRect l="-12903" r="-3226"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接點 5"/>
          <p:cNvCxnSpPr/>
          <p:nvPr/>
        </p:nvCxnSpPr>
        <p:spPr>
          <a:xfrm flipV="1">
            <a:off x="494514" y="2345035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𝑙𝑛𝐿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" y="1894095"/>
                <a:ext cx="170610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67" y="1690689"/>
                <a:ext cx="7056291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328" y="2355760"/>
                <a:ext cx="564706" cy="369332"/>
              </a:xfrm>
              <a:prstGeom prst="rect">
                <a:avLst/>
              </a:prstGeom>
              <a:blipFill>
                <a:blip r:embed="rId6"/>
                <a:stretch>
                  <a:fillRect l="-12903" r="-3226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接點 13"/>
          <p:cNvCxnSpPr/>
          <p:nvPr/>
        </p:nvCxnSpPr>
        <p:spPr>
          <a:xfrm flipV="1">
            <a:off x="3419356" y="2355760"/>
            <a:ext cx="148170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919" y="2355760"/>
                <a:ext cx="564706" cy="369332"/>
              </a:xfrm>
              <a:prstGeom prst="rect">
                <a:avLst/>
              </a:prstGeom>
              <a:blipFill>
                <a:blip r:embed="rId7"/>
                <a:stretch>
                  <a:fillRect l="-13043" r="-4348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15"/>
          <p:cNvCxnSpPr/>
          <p:nvPr/>
        </p:nvCxnSpPr>
        <p:spPr>
          <a:xfrm>
            <a:off x="6354059" y="2355760"/>
            <a:ext cx="2146776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484990" y="5686921"/>
                <a:ext cx="1008994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990" y="5686921"/>
                <a:ext cx="1008994" cy="385555"/>
              </a:xfrm>
              <a:prstGeom prst="rect">
                <a:avLst/>
              </a:prstGeom>
              <a:blipFill>
                <a:blip r:embed="rId8"/>
                <a:stretch>
                  <a:fillRect l="-10909" b="-30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493984" y="5704301"/>
                <a:ext cx="9804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84" y="5704301"/>
                <a:ext cx="980461" cy="369332"/>
              </a:xfrm>
              <a:prstGeom prst="rect">
                <a:avLst/>
              </a:prstGeom>
              <a:blipFill>
                <a:blip r:embed="rId9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394396" y="6133398"/>
                <a:ext cx="2574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396" y="6133398"/>
                <a:ext cx="2574743" cy="461665"/>
              </a:xfrm>
              <a:prstGeom prst="rect">
                <a:avLst/>
              </a:prstGeom>
              <a:blipFill>
                <a:blip r:embed="rId10"/>
                <a:stretch>
                  <a:fillRect t="-125000" b="-1907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344848" y="5673814"/>
                <a:ext cx="37964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48" y="5673814"/>
                <a:ext cx="3796489" cy="8962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接點 20"/>
          <p:cNvCxnSpPr/>
          <p:nvPr/>
        </p:nvCxnSpPr>
        <p:spPr>
          <a:xfrm>
            <a:off x="-366309" y="5439006"/>
            <a:ext cx="9714686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518570" y="3025046"/>
                <a:ext cx="3798091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70" y="3025046"/>
                <a:ext cx="3798091" cy="7791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4674192" y="2986125"/>
                <a:ext cx="1409040" cy="8570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92" y="2986125"/>
                <a:ext cx="1409040" cy="8570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20382" y="4307992"/>
                <a:ext cx="1111393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82" y="4307992"/>
                <a:ext cx="1111393" cy="7167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1566192" y="4310776"/>
                <a:ext cx="1800108" cy="7689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192" y="4310776"/>
                <a:ext cx="1800108" cy="76899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3373094" y="4341629"/>
                <a:ext cx="3037883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94" y="4341629"/>
                <a:ext cx="3037883" cy="7461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3771081" y="4827133"/>
            <a:ext cx="552743" cy="295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4322005" y="4639654"/>
            <a:ext cx="602861" cy="2312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267" y="1310586"/>
                <a:ext cx="2410788" cy="55271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3499210" y="1894095"/>
            <a:ext cx="1392826" cy="820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" name="直線單箭頭接點 3"/>
          <p:cNvCxnSpPr/>
          <p:nvPr/>
        </p:nvCxnSpPr>
        <p:spPr>
          <a:xfrm flipH="1">
            <a:off x="1394396" y="3614057"/>
            <a:ext cx="1099588" cy="69393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6361996" y="2930235"/>
            <a:ext cx="2577106" cy="2061577"/>
            <a:chOff x="6361996" y="2930235"/>
            <a:chExt cx="2577106" cy="2061577"/>
          </a:xfrm>
        </p:grpSpPr>
        <p:pic>
          <p:nvPicPr>
            <p:cNvPr id="27" name="圖片 2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1996" y="2930235"/>
              <a:ext cx="2577106" cy="206157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字方塊 32"/>
                <p:cNvSpPr txBox="1"/>
                <p:nvPr/>
              </p:nvSpPr>
              <p:spPr>
                <a:xfrm>
                  <a:off x="7080348" y="3244725"/>
                  <a:ext cx="837875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33" name="文字方塊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0348" y="3244725"/>
                  <a:ext cx="837875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/>
                <p:cNvSpPr/>
                <p:nvPr/>
              </p:nvSpPr>
              <p:spPr>
                <a:xfrm>
                  <a:off x="7848107" y="3857291"/>
                  <a:ext cx="1021946" cy="8090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𝜕𝜎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107" y="3857291"/>
                  <a:ext cx="1021946" cy="80906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153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22" grpId="0"/>
      <p:bldP spid="23" grpId="0"/>
      <p:bldP spid="24" grpId="0"/>
      <p:bldP spid="25" grpId="0"/>
      <p:bldP spid="26" grpId="0"/>
      <p:bldP spid="31" grpId="0"/>
      <p:bldP spid="32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4100</TotalTime>
  <Words>1839</Words>
  <Application>Microsoft Macintosh PowerPoint</Application>
  <PresentationFormat>On-screen Show (4:3)</PresentationFormat>
  <Paragraphs>585</Paragraphs>
  <Slides>35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Helvetica Light</vt:lpstr>
      <vt:lpstr>times</vt:lpstr>
      <vt:lpstr>Wingdings</vt:lpstr>
      <vt:lpstr>Office 佈景主題</vt:lpstr>
      <vt:lpstr>方程式</vt:lpstr>
      <vt:lpstr>Classification:  Logistic Regression</vt:lpstr>
      <vt:lpstr>Slide credits</vt:lpstr>
      <vt:lpstr>Step 1: Function Set</vt:lpstr>
      <vt:lpstr>Step 1: Function Set</vt:lpstr>
      <vt:lpstr>Step 2: Goodness of a Function</vt:lpstr>
      <vt:lpstr>PowerPoint Presentation</vt:lpstr>
      <vt:lpstr>Step 2: Goodness of a Function</vt:lpstr>
      <vt:lpstr>Step 2: Goodness of a Function</vt:lpstr>
      <vt:lpstr>Step 3: Find the best function</vt:lpstr>
      <vt:lpstr>Step 3: Find the best function</vt:lpstr>
      <vt:lpstr>Step 3: Find the best function</vt:lpstr>
      <vt:lpstr>PowerPoint Presentation</vt:lpstr>
      <vt:lpstr>PowerPoint Presentation</vt:lpstr>
      <vt:lpstr>Cross Entropy v.s. Square Error</vt:lpstr>
      <vt:lpstr>PowerPoint Presentation</vt:lpstr>
      <vt:lpstr>PowerPoint Presentation</vt:lpstr>
      <vt:lpstr>PowerPoint Presentation</vt:lpstr>
      <vt:lpstr>Discriminative v.s. Generative</vt:lpstr>
      <vt:lpstr>Generative v.s. Discriminative</vt:lpstr>
      <vt:lpstr>Generative v.s. Discriminative</vt:lpstr>
      <vt:lpstr>Generative v.s. Discriminative</vt:lpstr>
      <vt:lpstr>PowerPoint Presentation</vt:lpstr>
      <vt:lpstr>Generative v.s. Discriminative</vt:lpstr>
      <vt:lpstr>PowerPoint Presentation</vt:lpstr>
      <vt:lpstr>PowerPoint Presentation</vt:lpstr>
      <vt:lpstr>Limitation of Logistic Regression</vt:lpstr>
      <vt:lpstr>Limitation of Logistic Regression</vt:lpstr>
      <vt:lpstr>Limitation of Logistic Regression</vt:lpstr>
      <vt:lpstr>Deep Learning!</vt:lpstr>
      <vt:lpstr>Reference</vt:lpstr>
      <vt:lpstr>Appendix</vt:lpstr>
      <vt:lpstr>Three Steps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Hung-yi Lee</dc:creator>
  <cp:lastModifiedBy>Yan, Yan</cp:lastModifiedBy>
  <cp:revision>157</cp:revision>
  <dcterms:created xsi:type="dcterms:W3CDTF">2016-10-09T14:10:39Z</dcterms:created>
  <dcterms:modified xsi:type="dcterms:W3CDTF">2021-01-13T03:33:52Z</dcterms:modified>
</cp:coreProperties>
</file>