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632" r:id="rId3"/>
    <p:sldId id="313" r:id="rId4"/>
    <p:sldId id="322" r:id="rId5"/>
    <p:sldId id="328" r:id="rId6"/>
    <p:sldId id="320" r:id="rId7"/>
    <p:sldId id="271" r:id="rId8"/>
    <p:sldId id="272" r:id="rId9"/>
    <p:sldId id="273" r:id="rId10"/>
    <p:sldId id="274" r:id="rId11"/>
    <p:sldId id="275" r:id="rId12"/>
    <p:sldId id="318" r:id="rId13"/>
    <p:sldId id="319" r:id="rId14"/>
    <p:sldId id="310" r:id="rId15"/>
    <p:sldId id="311" r:id="rId16"/>
    <p:sldId id="312" r:id="rId17"/>
    <p:sldId id="323" r:id="rId18"/>
    <p:sldId id="278" r:id="rId19"/>
    <p:sldId id="279" r:id="rId20"/>
    <p:sldId id="280" r:id="rId21"/>
    <p:sldId id="281" r:id="rId22"/>
    <p:sldId id="321" r:id="rId23"/>
    <p:sldId id="324" r:id="rId24"/>
    <p:sldId id="286" r:id="rId25"/>
    <p:sldId id="287" r:id="rId26"/>
    <p:sldId id="326" r:id="rId27"/>
    <p:sldId id="327" r:id="rId28"/>
    <p:sldId id="299" r:id="rId29"/>
    <p:sldId id="30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48" autoAdjust="0"/>
    <p:restoredTop sz="77719" autoAdjust="0"/>
  </p:normalViewPr>
  <p:slideViewPr>
    <p:cSldViewPr snapToGrid="0">
      <p:cViewPr varScale="1">
        <p:scale>
          <a:sx n="87" d="100"/>
          <a:sy n="87" d="100"/>
        </p:scale>
        <p:origin x="18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065E4005-B1AF-4700-B55B-FBF77F5968A3}" type="presOf" srcId="{7ABBEAF7-C373-4176-BC82-DCCB6D5E3E26}" destId="{A491758C-84A6-4A4D-888E-93118B4129B4}" srcOrd="0" destOrd="0" presId="urn:microsoft.com/office/officeart/2005/8/layout/process1"/>
    <dgm:cxn modelId="{6F6CBB0C-8EF5-4C17-95C4-33E2E15813D1}"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2D33CF3D-783C-4879-AC93-97C5191F9CA8}" type="presOf" srcId="{D60C5607-81DE-4CC8-91B3-C56E5666A49F}" destId="{75576B2E-DB43-49F5-8A31-D5CBF5F78EEC}" srcOrd="0" destOrd="0" presId="urn:microsoft.com/office/officeart/2005/8/layout/process1"/>
    <dgm:cxn modelId="{8D5D5A75-E210-4A70-A078-682469248FEF}" type="presOf" srcId="{801111EC-7761-4006-9B8D-BDD3478D6A0C}" destId="{CFEBD105-9F67-4F60-B070-C671AE93A28A}" srcOrd="0" destOrd="0" presId="urn:microsoft.com/office/officeart/2005/8/layout/process1"/>
    <dgm:cxn modelId="{35BB2386-750E-4524-B6C3-768F75B67309}" type="presOf" srcId="{E857221A-734F-4396-A642-04F985B7D590}" destId="{FCAC1A52-7A03-424B-8708-40DF70DCEBE1}"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ABE16CB5-EFD7-477D-8B23-3AC971674672}" type="presOf" srcId="{E857221A-734F-4396-A642-04F985B7D590}" destId="{888540DF-FD49-4215-991C-C7B2A2E10D35}" srcOrd="0" destOrd="0" presId="urn:microsoft.com/office/officeart/2005/8/layout/process1"/>
    <dgm:cxn modelId="{3FF91CB6-DDB4-4C82-8984-9762CD5923AD}" type="presOf" srcId="{680F7195-4FD3-481E-8A2B-5AD54C8280AB}" destId="{B28036AB-B71B-48DE-97C4-D287BC3BE7AC}" srcOrd="0" destOrd="0" presId="urn:microsoft.com/office/officeart/2005/8/layout/process1"/>
    <dgm:cxn modelId="{E53110B8-D44F-4AA7-92C5-50727E6AA94A}" type="presOf" srcId="{D60C5607-81DE-4CC8-91B3-C56E5666A49F}" destId="{1FFABC42-5BE3-4E33-A2BE-582BDAFB0BDF}" srcOrd="1" destOrd="0" presId="urn:microsoft.com/office/officeart/2005/8/layout/process1"/>
    <dgm:cxn modelId="{666696D6-A81B-43A4-ABF9-C269B76985DE}" type="presParOf" srcId="{A491758C-84A6-4A4D-888E-93118B4129B4}" destId="{CFEBD105-9F67-4F60-B070-C671AE93A28A}" srcOrd="0" destOrd="0" presId="urn:microsoft.com/office/officeart/2005/8/layout/process1"/>
    <dgm:cxn modelId="{AF678D29-14F5-4DC4-9C70-A8B201A06520}" type="presParOf" srcId="{A491758C-84A6-4A4D-888E-93118B4129B4}" destId="{888540DF-FD49-4215-991C-C7B2A2E10D35}" srcOrd="1" destOrd="0" presId="urn:microsoft.com/office/officeart/2005/8/layout/process1"/>
    <dgm:cxn modelId="{BA0B3FF1-0D0C-4696-AE03-24787257E4BE}" type="presParOf" srcId="{888540DF-FD49-4215-991C-C7B2A2E10D35}" destId="{FCAC1A52-7A03-424B-8708-40DF70DCEBE1}" srcOrd="0" destOrd="0" presId="urn:microsoft.com/office/officeart/2005/8/layout/process1"/>
    <dgm:cxn modelId="{97DB561C-3635-4192-A20A-737F863BC4C5}" type="presParOf" srcId="{A491758C-84A6-4A4D-888E-93118B4129B4}" destId="{2C9E42A7-D692-4DEF-A008-68C3A4D1516E}" srcOrd="2" destOrd="0" presId="urn:microsoft.com/office/officeart/2005/8/layout/process1"/>
    <dgm:cxn modelId="{DA063AFD-EC9D-4A48-ABEE-499D00662B70}" type="presParOf" srcId="{A491758C-84A6-4A4D-888E-93118B4129B4}" destId="{75576B2E-DB43-49F5-8A31-D5CBF5F78EEC}" srcOrd="3" destOrd="0" presId="urn:microsoft.com/office/officeart/2005/8/layout/process1"/>
    <dgm:cxn modelId="{51533F9E-6C05-4F61-934B-C57D29845794}" type="presParOf" srcId="{75576B2E-DB43-49F5-8A31-D5CBF5F78EEC}" destId="{1FFABC42-5BE3-4E33-A2BE-582BDAFB0BDF}" srcOrd="0" destOrd="0" presId="urn:microsoft.com/office/officeart/2005/8/layout/process1"/>
    <dgm:cxn modelId="{3CB584B8-A914-489D-8E84-EE56C4D295A6}"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13.wmf"/><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B32D-3EFC-443D-9FD5-44BA8F54B34E}" type="datetimeFigureOut">
              <a:rPr lang="zh-TW" altLang="en-US" smtClean="0"/>
              <a:t>2021/1/12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5DAF-6A0D-4EB6-BEE4-4A3D9B453FF2}" type="slidenum">
              <a:rPr lang="zh-TW" altLang="en-US" smtClean="0"/>
              <a:t>‹#›</a:t>
            </a:fld>
            <a:endParaRPr lang="zh-TW" altLang="en-US"/>
          </a:p>
        </p:txBody>
      </p:sp>
    </p:spTree>
    <p:extLst>
      <p:ext uri="{BB962C8B-B14F-4D97-AF65-F5344CB8AC3E}">
        <p14:creationId xmlns:p14="http://schemas.microsoft.com/office/powerpoint/2010/main" val="174823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George_Cybenko" TargetMode="External"/><Relationship Id="rId3" Type="http://schemas.openxmlformats.org/officeDocument/2006/relationships/hyperlink" Target="http://www.nature.com/nature/journal/v323/n6088/pdf/323533a0.pdf" TargetMode="External"/><Relationship Id="rId7" Type="http://schemas.openxmlformats.org/officeDocument/2006/relationships/hyperlink" Target="https://en.wikipedia.org/wiki/Theore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Ronald_J._Williams" TargetMode="External"/><Relationship Id="rId11" Type="http://schemas.openxmlformats.org/officeDocument/2006/relationships/hyperlink" Target="https://en.wikipedia.org/wiki/IEEE" TargetMode="External"/><Relationship Id="rId5" Type="http://schemas.openxmlformats.org/officeDocument/2006/relationships/hyperlink" Target="http://www.cs.toronto.edu/~hinton/" TargetMode="External"/><Relationship Id="rId10" Type="http://schemas.openxmlformats.org/officeDocument/2006/relationships/hyperlink" Target="https://en.wikipedia.org/wiki/Dartmouth_College" TargetMode="External"/><Relationship Id="rId4" Type="http://schemas.openxmlformats.org/officeDocument/2006/relationships/hyperlink" Target="http://en.wikipedia.org/wiki/David_Rumelhart" TargetMode="External"/><Relationship Id="rId9" Type="http://schemas.openxmlformats.org/officeDocument/2006/relationships/hyperlink" Target="https://en.wikipedia.org/wiki/Sigmoid_functio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videolectures.net/adam_coat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a:t>
            </a:fld>
            <a:endParaRPr lang="zh-TW" altLang="en-US"/>
          </a:p>
        </p:txBody>
      </p:sp>
    </p:spTree>
    <p:extLst>
      <p:ext uri="{BB962C8B-B14F-4D97-AF65-F5344CB8AC3E}">
        <p14:creationId xmlns:p14="http://schemas.microsoft.com/office/powerpoint/2010/main" val="2529227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15</a:t>
            </a:fld>
            <a:endParaRPr lang="zh-TW" altLang="en-US"/>
          </a:p>
        </p:txBody>
      </p:sp>
    </p:spTree>
    <p:extLst>
      <p:ext uri="{BB962C8B-B14F-4D97-AF65-F5344CB8AC3E}">
        <p14:creationId xmlns:p14="http://schemas.microsoft.com/office/powerpoint/2010/main" val="302659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16</a:t>
            </a:fld>
            <a:endParaRPr lang="zh-TW" altLang="en-US"/>
          </a:p>
        </p:txBody>
      </p:sp>
    </p:spTree>
    <p:extLst>
      <p:ext uri="{BB962C8B-B14F-4D97-AF65-F5344CB8AC3E}">
        <p14:creationId xmlns:p14="http://schemas.microsoft.com/office/powerpoint/2010/main" val="171299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DF5DAF-6A0D-4EB6-BEE4-4A3D9B453FF2}" type="slidenum">
              <a:rPr lang="zh-TW" altLang="en-US" smtClean="0"/>
              <a:t>17</a:t>
            </a:fld>
            <a:endParaRPr lang="zh-TW" altLang="en-US"/>
          </a:p>
        </p:txBody>
      </p:sp>
    </p:spTree>
    <p:extLst>
      <p:ext uri="{BB962C8B-B14F-4D97-AF65-F5344CB8AC3E}">
        <p14:creationId xmlns:p14="http://schemas.microsoft.com/office/powerpoint/2010/main" val="398891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same for even more complex tasks.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18</a:t>
            </a:fld>
            <a:endParaRPr lang="zh-TW" altLang="en-US"/>
          </a:p>
        </p:txBody>
      </p:sp>
    </p:spTree>
    <p:extLst>
      <p:ext uri="{BB962C8B-B14F-4D97-AF65-F5344CB8AC3E}">
        <p14:creationId xmlns:p14="http://schemas.microsoft.com/office/powerpoint/2010/main" val="366052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a:t>
            </a:r>
            <a:r>
              <a:rPr lang="en-US" altLang="zh-TW" baseline="0" dirty="0"/>
              <a:t> same approach for other cases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19</a:t>
            </a:fld>
            <a:endParaRPr lang="zh-TW" altLang="en-US"/>
          </a:p>
        </p:txBody>
      </p:sp>
    </p:spTree>
    <p:extLst>
      <p:ext uri="{BB962C8B-B14F-4D97-AF65-F5344CB8AC3E}">
        <p14:creationId xmlns:p14="http://schemas.microsoft.com/office/powerpoint/2010/main" val="77967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20</a:t>
            </a:fld>
            <a:endParaRPr lang="zh-TW" altLang="en-US"/>
          </a:p>
        </p:txBody>
      </p:sp>
    </p:spTree>
    <p:extLst>
      <p:ext uri="{BB962C8B-B14F-4D97-AF65-F5344CB8AC3E}">
        <p14:creationId xmlns:p14="http://schemas.microsoft.com/office/powerpoint/2010/main" val="51710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22</a:t>
            </a:fld>
            <a:endParaRPr lang="zh-TW" altLang="en-US"/>
          </a:p>
        </p:txBody>
      </p:sp>
    </p:spTree>
    <p:extLst>
      <p:ext uri="{BB962C8B-B14F-4D97-AF65-F5344CB8AC3E}">
        <p14:creationId xmlns:p14="http://schemas.microsoft.com/office/powerpoint/2010/main" val="2080002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https://www.youtube.com/watch?v=XWTfgehRxzU</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never </a:t>
            </a:r>
            <a:r>
              <a:rPr lang="en-US" altLang="zh-TW" sz="1200" dirty="0" err="1"/>
              <a:t>tind</a:t>
            </a:r>
            <a:r>
              <a:rPr lang="en-US" altLang="zh-TW" sz="1200" dirty="0"/>
              <a:t> this in the textbook!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With </a:t>
            </a:r>
            <a:r>
              <a:rPr lang="en-US" altLang="zh-TW" sz="1200" dirty="0" err="1"/>
              <a:t>softmax</a:t>
            </a:r>
            <a:r>
              <a:rPr lang="en-US" altLang="zh-TW" sz="1200" dirty="0"/>
              <a:t>, the summation of all the </a:t>
            </a:r>
            <a:r>
              <a:rPr lang="en-US" altLang="zh-TW" sz="1200" dirty="0" err="1"/>
              <a:t>ouputs</a:t>
            </a:r>
            <a:r>
              <a:rPr lang="en-US" altLang="zh-TW" sz="1200" dirty="0"/>
              <a:t> would be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Can be considered as probability</a:t>
            </a:r>
            <a:r>
              <a:rPr lang="zh-TW" altLang="en-US" sz="1200" baseline="0" dirty="0"/>
              <a:t> </a:t>
            </a:r>
            <a:r>
              <a:rPr lang="en-US" altLang="zh-TW" sz="1200" baseline="0" dirty="0"/>
              <a:t>if you want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23</a:t>
            </a:fld>
            <a:endParaRPr lang="zh-TW" altLang="en-US"/>
          </a:p>
        </p:txBody>
      </p:sp>
    </p:spTree>
    <p:extLst>
      <p:ext uri="{BB962C8B-B14F-4D97-AF65-F5344CB8AC3E}">
        <p14:creationId xmlns:p14="http://schemas.microsoft.com/office/powerpoint/2010/main" val="230948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Randomly</a:t>
            </a:r>
            <a:r>
              <a:rPr lang="en-US" altLang="zh-TW" sz="1200" baseline="0" dirty="0"/>
              <a:t> picked one </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Better!</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24</a:t>
            </a:fld>
            <a:endParaRPr lang="zh-TW" altLang="en-US"/>
          </a:p>
        </p:txBody>
      </p:sp>
    </p:spTree>
    <p:extLst>
      <p:ext uri="{BB962C8B-B14F-4D97-AF65-F5344CB8AC3E}">
        <p14:creationId xmlns:p14="http://schemas.microsoft.com/office/powerpoint/2010/main" val="1888086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25</a:t>
            </a:fld>
            <a:endParaRPr lang="zh-TW" altLang="en-US"/>
          </a:p>
        </p:txBody>
      </p:sp>
    </p:spTree>
    <p:extLst>
      <p:ext uri="{BB962C8B-B14F-4D97-AF65-F5344CB8AC3E}">
        <p14:creationId xmlns:p14="http://schemas.microsoft.com/office/powerpoint/2010/main" val="272893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a:t>They were </a:t>
            </a:r>
            <a:r>
              <a:rPr lang="en-US" altLang="zh-TW" sz="2000" dirty="0" err="1"/>
              <a:t>popularised</a:t>
            </a:r>
            <a:r>
              <a:rPr lang="en-US" altLang="zh-TW" sz="2000" dirty="0"/>
              <a:t> by Frank Rosenblatt in the early 1960’s.</a:t>
            </a:r>
          </a:p>
          <a:p>
            <a:endParaRPr lang="en-US" altLang="zh-TW" sz="2000" dirty="0"/>
          </a:p>
          <a:p>
            <a:r>
              <a:rPr lang="en-US" altLang="zh-TW" sz="2000" dirty="0"/>
              <a:t>In 1969, MIT</a:t>
            </a:r>
            <a:r>
              <a:rPr lang="zh-TW" altLang="en-US" sz="2000" dirty="0"/>
              <a:t>　Ｍ</a:t>
            </a:r>
            <a:r>
              <a:rPr lang="en-US" altLang="zh-TW" sz="2000" dirty="0"/>
              <a:t>Arvin</a:t>
            </a:r>
            <a:r>
              <a:rPr lang="en-US" altLang="zh-TW" sz="2000" baseline="0" dirty="0"/>
              <a:t> </a:t>
            </a:r>
            <a:r>
              <a:rPr lang="en-US" altLang="zh-TW" sz="2000" dirty="0"/>
              <a:t>Minsky and </a:t>
            </a:r>
            <a:r>
              <a:rPr lang="en-US" altLang="zh-TW" sz="2000" dirty="0" err="1"/>
              <a:t>Papert</a:t>
            </a:r>
            <a:r>
              <a:rPr lang="en-US" altLang="zh-TW" sz="2000" dirty="0"/>
              <a:t> published a book called “</a:t>
            </a:r>
            <a:r>
              <a:rPr lang="en-US" altLang="zh-TW" sz="2000" dirty="0" err="1"/>
              <a:t>Perceptrons</a:t>
            </a:r>
            <a:r>
              <a:rPr lang="en-US" altLang="zh-TW" sz="2000" dirty="0"/>
              <a:t>” that </a:t>
            </a:r>
            <a:r>
              <a:rPr lang="en-US" altLang="zh-TW" sz="2000" dirty="0" err="1"/>
              <a:t>analysed</a:t>
            </a:r>
            <a:r>
              <a:rPr lang="en-US" altLang="zh-TW" sz="2000" dirty="0"/>
              <a:t> what they could do and showed their limitations.</a:t>
            </a:r>
          </a:p>
          <a:p>
            <a:endParaRPr lang="en-US" altLang="zh-TW"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i="0" kern="1200" dirty="0">
                <a:solidFill>
                  <a:schemeClr val="tx1"/>
                </a:solidFill>
                <a:effectLst/>
                <a:latin typeface="+mn-lt"/>
                <a:ea typeface="+mn-ea"/>
                <a:cs typeface="+mn-cs"/>
              </a:rPr>
              <a:t>The backpropagation algorithm was originally introduced in the 1970s, but its importance wasn't fully appreciated until a </a:t>
            </a:r>
            <a:r>
              <a:rPr lang="en-US" altLang="zh-TW" sz="2000" b="0" i="0" u="none" strike="noStrike" kern="1200" dirty="0">
                <a:solidFill>
                  <a:schemeClr val="tx1"/>
                </a:solidFill>
                <a:effectLst/>
                <a:latin typeface="+mn-lt"/>
                <a:ea typeface="+mn-ea"/>
                <a:cs typeface="+mn-cs"/>
                <a:hlinkClick r:id="rId3"/>
              </a:rPr>
              <a:t>famous 1986 paper</a:t>
            </a:r>
            <a:r>
              <a:rPr lang="en-US" altLang="zh-TW" sz="2000" b="0" i="0" kern="1200" dirty="0">
                <a:solidFill>
                  <a:schemeClr val="tx1"/>
                </a:solidFill>
                <a:effectLst/>
                <a:latin typeface="+mn-lt"/>
                <a:ea typeface="+mn-ea"/>
                <a:cs typeface="+mn-cs"/>
              </a:rPr>
              <a:t> by </a:t>
            </a:r>
            <a:r>
              <a:rPr lang="en-US" altLang="zh-TW" sz="2000" b="0" i="0" u="none" strike="noStrike" kern="1200" dirty="0">
                <a:solidFill>
                  <a:schemeClr val="tx1"/>
                </a:solidFill>
                <a:effectLst/>
                <a:latin typeface="+mn-lt"/>
                <a:ea typeface="+mn-ea"/>
                <a:cs typeface="+mn-cs"/>
                <a:hlinkClick r:id="rId4"/>
              </a:rPr>
              <a:t>David </a:t>
            </a:r>
            <a:r>
              <a:rPr lang="en-US" altLang="zh-TW" sz="2000" b="0" i="0" u="none" strike="noStrike" kern="1200" dirty="0" err="1">
                <a:solidFill>
                  <a:schemeClr val="tx1"/>
                </a:solidFill>
                <a:effectLst/>
                <a:latin typeface="+mn-lt"/>
                <a:ea typeface="+mn-ea"/>
                <a:cs typeface="+mn-cs"/>
                <a:hlinkClick r:id="rId4"/>
              </a:rPr>
              <a:t>Rumelhart</a:t>
            </a:r>
            <a:r>
              <a:rPr lang="en-US" altLang="zh-TW" sz="2000" b="0" i="0" kern="1200" dirty="0">
                <a:solidFill>
                  <a:schemeClr val="tx1"/>
                </a:solidFill>
                <a:effectLst/>
                <a:latin typeface="+mn-lt"/>
                <a:ea typeface="+mn-ea"/>
                <a:cs typeface="+mn-cs"/>
              </a:rPr>
              <a:t>, </a:t>
            </a:r>
            <a:r>
              <a:rPr lang="en-US" altLang="zh-TW" sz="2000" b="0" i="0" u="none" strike="noStrike" kern="1200" dirty="0">
                <a:solidFill>
                  <a:schemeClr val="tx1"/>
                </a:solidFill>
                <a:effectLst/>
                <a:latin typeface="+mn-lt"/>
                <a:ea typeface="+mn-ea"/>
                <a:cs typeface="+mn-cs"/>
                <a:hlinkClick r:id="rId5"/>
              </a:rPr>
              <a:t>Geoffrey Hinton</a:t>
            </a:r>
            <a:r>
              <a:rPr lang="en-US" altLang="zh-TW" sz="2000" b="0" i="0" kern="1200" dirty="0">
                <a:solidFill>
                  <a:schemeClr val="tx1"/>
                </a:solidFill>
                <a:effectLst/>
                <a:latin typeface="+mn-lt"/>
                <a:ea typeface="+mn-ea"/>
                <a:cs typeface="+mn-cs"/>
              </a:rPr>
              <a:t>, and </a:t>
            </a:r>
            <a:r>
              <a:rPr lang="en-US" altLang="zh-TW" sz="2000" b="0" i="0" u="none" strike="noStrike" kern="1200" dirty="0">
                <a:solidFill>
                  <a:schemeClr val="tx1"/>
                </a:solidFill>
                <a:effectLst/>
                <a:latin typeface="+mn-lt"/>
                <a:ea typeface="+mn-ea"/>
                <a:cs typeface="+mn-cs"/>
                <a:hlinkClick r:id="rId6"/>
              </a:rPr>
              <a:t>Ronald Williams</a:t>
            </a:r>
            <a:r>
              <a:rPr lang="en-US" altLang="zh-TW" sz="2000" b="0" i="0" kern="1200" dirty="0">
                <a:solidFill>
                  <a:schemeClr val="tx1"/>
                </a:solidFill>
                <a:effectLst/>
                <a:latin typeface="+mn-lt"/>
                <a:ea typeface="+mn-ea"/>
                <a:cs typeface="+mn-cs"/>
              </a:rPr>
              <a:t>.</a:t>
            </a:r>
          </a:p>
          <a:p>
            <a:endParaRPr lang="en-US" altLang="zh-TW" sz="2000" dirty="0"/>
          </a:p>
          <a:p>
            <a:endParaRPr lang="en-US" altLang="zh-TW" sz="2000" dirty="0"/>
          </a:p>
          <a:p>
            <a:r>
              <a:rPr lang="en-US" altLang="zh-TW" sz="1200" b="0" i="0" kern="1200" dirty="0">
                <a:solidFill>
                  <a:schemeClr val="tx1"/>
                </a:solidFill>
                <a:effectLst/>
                <a:latin typeface="+mn-lt"/>
                <a:ea typeface="+mn-ea"/>
                <a:cs typeface="+mn-cs"/>
              </a:rPr>
              <a:t>During the 1950s and ’60s, neural networks were in vogue among computer scientists. In 1958, Cornell research psychologist Frank Rosenblatt, in a Navy-backed project, built a prototype neural net, which he called the Perceptron, at a lab in Buffalo. It used a punch-card computer that filled an entire room. After 50 trials it learned to distinguish between cards marked on the left and cards marked on the right. Reporting on the event, the New York Times wrote, “The Navy revealed the embryo of an electronic computer today that it expects will be able to walk, talk, see, write, reproduce itself and be conscious of its existence.”</a:t>
            </a:r>
            <a:endParaRPr lang="en-US" altLang="zh-TW" sz="2000" dirty="0"/>
          </a:p>
          <a:p>
            <a:endParaRPr lang="en-US" altLang="zh-TW" sz="2000" dirty="0"/>
          </a:p>
          <a:p>
            <a:r>
              <a:rPr lang="en-US" altLang="zh-TW" sz="1200" b="0" i="0" kern="1200" dirty="0">
                <a:solidFill>
                  <a:schemeClr val="tx1"/>
                </a:solidFill>
                <a:effectLst/>
                <a:latin typeface="+mn-lt"/>
                <a:ea typeface="+mn-ea"/>
                <a:cs typeface="+mn-cs"/>
              </a:rPr>
              <a:t>One of the first versions of the </a:t>
            </a:r>
            <a:r>
              <a:rPr lang="en-US" altLang="zh-TW" sz="1200" b="0" i="0" u="none" strike="noStrike" kern="1200" dirty="0">
                <a:solidFill>
                  <a:schemeClr val="tx1"/>
                </a:solidFill>
                <a:effectLst/>
                <a:latin typeface="+mn-lt"/>
                <a:ea typeface="+mn-ea"/>
                <a:cs typeface="+mn-cs"/>
                <a:hlinkClick r:id="rId7" tooltip="Theorem"/>
              </a:rPr>
              <a:t>theorem</a:t>
            </a:r>
            <a:r>
              <a:rPr lang="en-US" altLang="zh-TW" sz="1200" b="0" i="0" kern="1200" dirty="0">
                <a:solidFill>
                  <a:schemeClr val="tx1"/>
                </a:solidFill>
                <a:effectLst/>
                <a:latin typeface="+mn-lt"/>
                <a:ea typeface="+mn-ea"/>
                <a:cs typeface="+mn-cs"/>
              </a:rPr>
              <a:t> was proved by </a:t>
            </a:r>
            <a:r>
              <a:rPr lang="en-US" altLang="zh-TW" sz="1200" b="0" i="0" u="none" strike="noStrike" kern="1200" dirty="0">
                <a:solidFill>
                  <a:schemeClr val="tx1"/>
                </a:solidFill>
                <a:effectLst/>
                <a:latin typeface="+mn-lt"/>
                <a:ea typeface="+mn-ea"/>
                <a:cs typeface="+mn-cs"/>
                <a:hlinkClick r:id="rId8" tooltip="George Cybenko"/>
              </a:rPr>
              <a:t>George </a:t>
            </a:r>
            <a:r>
              <a:rPr lang="en-US" altLang="zh-TW" sz="1200" b="0" i="0" u="none" strike="noStrike" kern="1200" dirty="0" err="1">
                <a:solidFill>
                  <a:schemeClr val="tx1"/>
                </a:solidFill>
                <a:effectLst/>
                <a:latin typeface="+mn-lt"/>
                <a:ea typeface="+mn-ea"/>
                <a:cs typeface="+mn-cs"/>
                <a:hlinkClick r:id="rId8" tooltip="George Cybenko"/>
              </a:rPr>
              <a:t>Cybenko</a:t>
            </a:r>
            <a:r>
              <a:rPr lang="en-US" altLang="zh-TW" sz="1200" b="0" i="0" kern="1200" dirty="0">
                <a:solidFill>
                  <a:schemeClr val="tx1"/>
                </a:solidFill>
                <a:effectLst/>
                <a:latin typeface="+mn-lt"/>
                <a:ea typeface="+mn-ea"/>
                <a:cs typeface="+mn-cs"/>
              </a:rPr>
              <a:t> in 1989 for </a:t>
            </a:r>
            <a:r>
              <a:rPr lang="en-US" altLang="zh-TW" sz="1200" b="0" i="0" u="none" strike="noStrike" kern="1200" dirty="0">
                <a:solidFill>
                  <a:schemeClr val="tx1"/>
                </a:solidFill>
                <a:effectLst/>
                <a:latin typeface="+mn-lt"/>
                <a:ea typeface="+mn-ea"/>
                <a:cs typeface="+mn-cs"/>
                <a:hlinkClick r:id="rId9" tooltip="Sigmoid function"/>
              </a:rPr>
              <a:t>sigmoid</a:t>
            </a:r>
            <a:r>
              <a:rPr lang="en-US" altLang="zh-TW" sz="1200" b="0" i="0" kern="1200" dirty="0">
                <a:solidFill>
                  <a:schemeClr val="tx1"/>
                </a:solidFill>
                <a:effectLst/>
                <a:latin typeface="+mn-lt"/>
                <a:ea typeface="+mn-ea"/>
                <a:cs typeface="+mn-cs"/>
              </a:rPr>
              <a:t> activation functions</a:t>
            </a:r>
          </a:p>
          <a:p>
            <a:r>
              <a:rPr lang="en-US" altLang="zh-TW" sz="1200" b="0" i="0" kern="1200" dirty="0">
                <a:solidFill>
                  <a:schemeClr val="tx1"/>
                </a:solidFill>
                <a:effectLst/>
                <a:latin typeface="+mn-lt"/>
                <a:ea typeface="+mn-ea"/>
                <a:cs typeface="+mn-cs"/>
              </a:rPr>
              <a:t>1989: http://deeplearning.cs.cmu.edu/notes/Sonia_Hornik.pdf</a:t>
            </a:r>
          </a:p>
          <a:p>
            <a:r>
              <a:rPr lang="en-US" altLang="zh-TW" sz="1200" b="1" i="0" kern="1200" dirty="0">
                <a:solidFill>
                  <a:schemeClr val="tx1"/>
                </a:solidFill>
                <a:effectLst/>
                <a:latin typeface="+mn-lt"/>
                <a:ea typeface="+mn-ea"/>
                <a:cs typeface="+mn-cs"/>
              </a:rPr>
              <a:t>George </a:t>
            </a:r>
            <a:r>
              <a:rPr lang="en-US" altLang="zh-TW" sz="1200" b="1" i="0" kern="1200" dirty="0" err="1">
                <a:solidFill>
                  <a:schemeClr val="tx1"/>
                </a:solidFill>
                <a:effectLst/>
                <a:latin typeface="+mn-lt"/>
                <a:ea typeface="+mn-ea"/>
                <a:cs typeface="+mn-cs"/>
              </a:rPr>
              <a:t>Cybenko</a:t>
            </a:r>
            <a:r>
              <a:rPr lang="en-US" altLang="zh-TW" sz="1200" b="0" i="0" kern="1200" dirty="0">
                <a:solidFill>
                  <a:schemeClr val="tx1"/>
                </a:solidFill>
                <a:effectLst/>
                <a:latin typeface="+mn-lt"/>
                <a:ea typeface="+mn-ea"/>
                <a:cs typeface="+mn-cs"/>
              </a:rPr>
              <a:t> is the Dorothy and Walter Gramm Professor of Engineering at </a:t>
            </a:r>
            <a:r>
              <a:rPr lang="en-US" altLang="zh-TW" sz="1200" b="0" i="0" u="none" strike="noStrike" kern="1200" dirty="0">
                <a:solidFill>
                  <a:schemeClr val="tx1"/>
                </a:solidFill>
                <a:effectLst/>
                <a:latin typeface="+mn-lt"/>
                <a:ea typeface="+mn-ea"/>
                <a:cs typeface="+mn-cs"/>
                <a:hlinkClick r:id="rId10" tooltip="Dartmouth College"/>
              </a:rPr>
              <a:t>Dartmouth</a:t>
            </a:r>
            <a:r>
              <a:rPr lang="en-US" altLang="zh-TW" sz="1200" b="0" i="0" kern="1200" dirty="0">
                <a:solidFill>
                  <a:schemeClr val="tx1"/>
                </a:solidFill>
                <a:effectLst/>
                <a:latin typeface="+mn-lt"/>
                <a:ea typeface="+mn-ea"/>
                <a:cs typeface="+mn-cs"/>
              </a:rPr>
              <a:t> and a fellow of the </a:t>
            </a:r>
            <a:r>
              <a:rPr lang="en-US" altLang="zh-TW" sz="1200" b="0" i="0" u="none" strike="noStrike" kern="1200" dirty="0">
                <a:solidFill>
                  <a:schemeClr val="tx1"/>
                </a:solidFill>
                <a:effectLst/>
                <a:latin typeface="+mn-lt"/>
                <a:ea typeface="+mn-ea"/>
                <a:cs typeface="+mn-cs"/>
                <a:hlinkClick r:id="rId11" tooltip="IEEE"/>
              </a:rPr>
              <a:t>IEEE</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Speech: begin 2009</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2012:</a:t>
            </a:r>
            <a:r>
              <a:rPr lang="en-US" altLang="zh-TW" sz="1200" b="0" i="0" kern="1200" baseline="0" dirty="0">
                <a:solidFill>
                  <a:schemeClr val="tx1"/>
                </a:solidFill>
                <a:effectLst/>
                <a:latin typeface="+mn-lt"/>
                <a:ea typeface="+mn-ea"/>
                <a:cs typeface="+mn-cs"/>
              </a:rPr>
              <a:t> Times</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2000"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4</a:t>
            </a:fld>
            <a:endParaRPr lang="zh-TW" altLang="en-US"/>
          </a:p>
        </p:txBody>
      </p:sp>
    </p:spTree>
    <p:extLst>
      <p:ext uri="{BB962C8B-B14F-4D97-AF65-F5344CB8AC3E}">
        <p14:creationId xmlns:p14="http://schemas.microsoft.com/office/powerpoint/2010/main" val="2582351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Congugate</a:t>
            </a:r>
            <a:r>
              <a:rPr lang="en-US" altLang="zh-TW" dirty="0"/>
              <a:t> gradient</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28</a:t>
            </a:fld>
            <a:endParaRPr lang="zh-TW" altLang="en-US"/>
          </a:p>
        </p:txBody>
      </p:sp>
    </p:spTree>
    <p:extLst>
      <p:ext uri="{BB962C8B-B14F-4D97-AF65-F5344CB8AC3E}">
        <p14:creationId xmlns:p14="http://schemas.microsoft.com/office/powerpoint/2010/main" val="22628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29</a:t>
            </a:fld>
            <a:endParaRPr lang="zh-TW" altLang="en-US"/>
          </a:p>
        </p:txBody>
      </p:sp>
    </p:spTree>
    <p:extLst>
      <p:ext uri="{BB962C8B-B14F-4D97-AF65-F5344CB8AC3E}">
        <p14:creationId xmlns:p14="http://schemas.microsoft.com/office/powerpoint/2010/main" val="157250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6</a:t>
            </a:fld>
            <a:endParaRPr lang="zh-TW" altLang="en-US"/>
          </a:p>
        </p:txBody>
      </p:sp>
    </p:spTree>
    <p:extLst>
      <p:ext uri="{BB962C8B-B14F-4D97-AF65-F5344CB8AC3E}">
        <p14:creationId xmlns:p14="http://schemas.microsoft.com/office/powerpoint/2010/main" val="373589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7</a:t>
            </a:fld>
            <a:endParaRPr lang="zh-TW" altLang="en-US"/>
          </a:p>
        </p:txBody>
      </p:sp>
    </p:spTree>
    <p:extLst>
      <p:ext uri="{BB962C8B-B14F-4D97-AF65-F5344CB8AC3E}">
        <p14:creationId xmlns:p14="http://schemas.microsoft.com/office/powerpoint/2010/main" val="102565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8</a:t>
            </a:fld>
            <a:endParaRPr lang="zh-TW" altLang="en-US"/>
          </a:p>
        </p:txBody>
      </p:sp>
    </p:spTree>
    <p:extLst>
      <p:ext uri="{BB962C8B-B14F-4D97-AF65-F5344CB8AC3E}">
        <p14:creationId xmlns:p14="http://schemas.microsoft.com/office/powerpoint/2010/main" val="164361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example,</a:t>
            </a:r>
            <a:r>
              <a:rPr lang="en-US" altLang="zh-TW" baseline="0" dirty="0"/>
              <a:t> if we modify “1” to “2”, then we have another function</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10</a:t>
            </a:fld>
            <a:endParaRPr lang="zh-TW" altLang="en-US"/>
          </a:p>
        </p:txBody>
      </p:sp>
    </p:spTree>
    <p:extLst>
      <p:ext uri="{BB962C8B-B14F-4D97-AF65-F5344CB8AC3E}">
        <p14:creationId xmlns:p14="http://schemas.microsoft.com/office/powerpoint/2010/main" val="92575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connect the neurons by other ways you like </a:t>
            </a:r>
            <a:r>
              <a:rPr lang="en-US" altLang="zh-TW" sz="120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ym typeface="Wingdings" panose="05000000000000000000" pitchFamily="2" charset="2"/>
              </a:rPr>
              <a:t>How many</a:t>
            </a:r>
            <a:r>
              <a:rPr lang="en-US" altLang="zh-TW" sz="1200" baseline="0" dirty="0">
                <a:sym typeface="Wingdings" panose="05000000000000000000" pitchFamily="2" charset="2"/>
              </a:rPr>
              <a:t> layer is deep?</a:t>
            </a:r>
            <a:endParaRPr lang="zh-TW" altLang="en-US" sz="1200" dirty="0"/>
          </a:p>
          <a:p>
            <a:endParaRPr lang="en-US" altLang="zh-TW" sz="1200" dirty="0"/>
          </a:p>
          <a:p>
            <a:endParaRPr lang="en-US" altLang="zh-TW" sz="1200" dirty="0"/>
          </a:p>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11</a:t>
            </a:fld>
            <a:endParaRPr lang="zh-TW" altLang="en-US"/>
          </a:p>
        </p:txBody>
      </p:sp>
    </p:spTree>
    <p:extLst>
      <p:ext uri="{BB962C8B-B14F-4D97-AF65-F5344CB8AC3E}">
        <p14:creationId xmlns:p14="http://schemas.microsoft.com/office/powerpoint/2010/main" val="3872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13</a:t>
            </a:fld>
            <a:endParaRPr lang="zh-TW" altLang="en-US"/>
          </a:p>
        </p:txBody>
      </p:sp>
    </p:spTree>
    <p:extLst>
      <p:ext uri="{BB962C8B-B14F-4D97-AF65-F5344CB8AC3E}">
        <p14:creationId xmlns:p14="http://schemas.microsoft.com/office/powerpoint/2010/main" val="339297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Make sure you know how to do it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author: </a:t>
            </a:r>
            <a:r>
              <a:rPr lang="en-US" altLang="zh-TW" sz="1200" b="0" i="0" u="none" strike="noStrike" kern="1200" dirty="0">
                <a:solidFill>
                  <a:schemeClr val="tx1"/>
                </a:solidFill>
                <a:effectLst/>
                <a:latin typeface="+mn-lt"/>
                <a:ea typeface="+mn-ea"/>
                <a:cs typeface="+mn-cs"/>
                <a:hlinkClick r:id="rId3"/>
              </a:rPr>
              <a:t>Adam Coates</a:t>
            </a:r>
            <a:r>
              <a:rPr lang="en-US" altLang="zh-TW" sz="1200" b="0" i="0" kern="1200" dirty="0">
                <a:solidFill>
                  <a:schemeClr val="tx1"/>
                </a:solidFill>
                <a:effectLst/>
                <a:latin typeface="+mn-lt"/>
                <a:ea typeface="+mn-ea"/>
                <a:cs typeface="+mn-cs"/>
              </a:rPr>
              <a:t>, Baidu, Inc. </a:t>
            </a:r>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Deep Learning (hopefully faster)</a:t>
            </a:r>
          </a:p>
          <a:p>
            <a:endParaRPr lang="en-US" altLang="zh-TW" dirty="0"/>
          </a:p>
          <a:p>
            <a:r>
              <a:rPr lang="en-US" altLang="zh-TW" dirty="0"/>
              <a:t>http://videolectures.net/deeplearning2015_coates_deep_learning/</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14</a:t>
            </a:fld>
            <a:endParaRPr lang="zh-TW" altLang="en-US"/>
          </a:p>
        </p:txBody>
      </p:sp>
    </p:spTree>
    <p:extLst>
      <p:ext uri="{BB962C8B-B14F-4D97-AF65-F5344CB8AC3E}">
        <p14:creationId xmlns:p14="http://schemas.microsoft.com/office/powerpoint/2010/main" val="226028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04271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57743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4069320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76038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4245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75684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67231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87430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79105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3244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77739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11369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014B5-A822-4760-9C92-A4C0DDBD790A}" type="datetimeFigureOut">
              <a:rPr lang="zh-TW" altLang="en-US" smtClean="0"/>
              <a:t>2021/1/12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664253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0.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7.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33.png"/><Relationship Id="rId3" Type="http://schemas.openxmlformats.org/officeDocument/2006/relationships/notesSlide" Target="../notesSlides/notesSlide9.xml"/><Relationship Id="rId7" Type="http://schemas.openxmlformats.org/officeDocument/2006/relationships/oleObject" Target="../embeddings/oleObject16.bin"/><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image" Target="../media/image31.png"/><Relationship Id="rId5" Type="http://schemas.openxmlformats.org/officeDocument/2006/relationships/oleObject" Target="../embeddings/oleObject15.bin"/><Relationship Id="rId15" Type="http://schemas.openxmlformats.org/officeDocument/2006/relationships/image" Target="../media/image350.png"/><Relationship Id="rId10" Type="http://schemas.openxmlformats.org/officeDocument/2006/relationships/image" Target="../media/image300.png"/><Relationship Id="rId4" Type="http://schemas.openxmlformats.org/officeDocument/2006/relationships/image" Target="../media/image280.png"/><Relationship Id="rId9" Type="http://schemas.openxmlformats.org/officeDocument/2006/relationships/image" Target="../media/image29.png"/><Relationship Id="rId14" Type="http://schemas.openxmlformats.org/officeDocument/2006/relationships/image" Target="../media/image340.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13.wmf"/><Relationship Id="rId12"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37.png"/><Relationship Id="rId5" Type="http://schemas.openxmlformats.org/officeDocument/2006/relationships/image" Target="../media/image12.wmf"/><Relationship Id="rId10" Type="http://schemas.openxmlformats.org/officeDocument/2006/relationships/image" Target="../media/image360.png"/><Relationship Id="rId4" Type="http://schemas.openxmlformats.org/officeDocument/2006/relationships/oleObject" Target="../embeddings/oleObject17.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2.png"/><Relationship Id="rId3" Type="http://schemas.openxmlformats.org/officeDocument/2006/relationships/notesSlide" Target="../notesSlides/notesSlide11.xml"/><Relationship Id="rId7" Type="http://schemas.openxmlformats.org/officeDocument/2006/relationships/image" Target="../media/image12.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14.wmf"/><Relationship Id="rId5" Type="http://schemas.openxmlformats.org/officeDocument/2006/relationships/image" Target="../media/image40.png"/><Relationship Id="rId10" Type="http://schemas.openxmlformats.org/officeDocument/2006/relationships/oleObject" Target="../embeddings/oleObject22.bin"/><Relationship Id="rId4" Type="http://schemas.openxmlformats.org/officeDocument/2006/relationships/image" Target="../media/image39.png"/><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2.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12.wmf"/></Relationships>
</file>

<file path=ppt/slides/_rels/slide1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3.xml"/><Relationship Id="rId7" Type="http://schemas.openxmlformats.org/officeDocument/2006/relationships/oleObject" Target="../embeddings/oleObject28.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2.wmf"/><Relationship Id="rId11" Type="http://schemas.openxmlformats.org/officeDocument/2006/relationships/image" Target="../media/image26.png"/><Relationship Id="rId5" Type="http://schemas.openxmlformats.org/officeDocument/2006/relationships/oleObject" Target="../embeddings/oleObject27.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4.xml"/><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wmf"/><Relationship Id="rId5" Type="http://schemas.openxmlformats.org/officeDocument/2006/relationships/oleObject" Target="../embeddings/oleObject30.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5.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oleObject" Target="../embeddings/oleObject33.bin"/><Relationship Id="rId10" Type="http://schemas.openxmlformats.org/officeDocument/2006/relationships/image" Target="../media/image27.wmf"/><Relationship Id="rId4" Type="http://schemas.openxmlformats.org/officeDocument/2006/relationships/image" Target="../media/image25.png"/><Relationship Id="rId9"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51.png"/><Relationship Id="rId3" Type="http://schemas.openxmlformats.org/officeDocument/2006/relationships/notesSlide" Target="../notesSlides/notesSlide17.xml"/><Relationship Id="rId7" Type="http://schemas.openxmlformats.org/officeDocument/2006/relationships/image" Target="../media/image13.wmf"/><Relationship Id="rId12" Type="http://schemas.openxmlformats.org/officeDocument/2006/relationships/image" Target="../media/image50.png"/><Relationship Id="rId2" Type="http://schemas.openxmlformats.org/officeDocument/2006/relationships/slideLayout" Target="../slideLayouts/slideLayout2.xml"/><Relationship Id="rId16" Type="http://schemas.openxmlformats.org/officeDocument/2006/relationships/image" Target="../media/image54.png"/><Relationship Id="rId1" Type="http://schemas.openxmlformats.org/officeDocument/2006/relationships/vmlDrawing" Target="../drawings/vmlDrawing11.vml"/><Relationship Id="rId6" Type="http://schemas.openxmlformats.org/officeDocument/2006/relationships/oleObject" Target="../embeddings/oleObject37.bin"/><Relationship Id="rId11" Type="http://schemas.openxmlformats.org/officeDocument/2006/relationships/image" Target="../media/image341.png"/><Relationship Id="rId5" Type="http://schemas.openxmlformats.org/officeDocument/2006/relationships/image" Target="../media/image12.wmf"/><Relationship Id="rId15" Type="http://schemas.openxmlformats.org/officeDocument/2006/relationships/image" Target="../media/image53.png"/><Relationship Id="rId10" Type="http://schemas.openxmlformats.org/officeDocument/2006/relationships/image" Target="../media/image30.png"/><Relationship Id="rId4" Type="http://schemas.openxmlformats.org/officeDocument/2006/relationships/oleObject" Target="../embeddings/oleObject36.bin"/><Relationship Id="rId9" Type="http://schemas.openxmlformats.org/officeDocument/2006/relationships/image" Target="../media/image24.wmf"/><Relationship Id="rId14" Type="http://schemas.openxmlformats.org/officeDocument/2006/relationships/image" Target="../media/image52.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62.png"/><Relationship Id="rId18" Type="http://schemas.openxmlformats.org/officeDocument/2006/relationships/image" Target="../media/image59.png"/><Relationship Id="rId3" Type="http://schemas.openxmlformats.org/officeDocument/2006/relationships/image" Target="../media/image46.png"/><Relationship Id="rId7" Type="http://schemas.openxmlformats.org/officeDocument/2006/relationships/image" Target="../media/image860.png"/><Relationship Id="rId12" Type="http://schemas.openxmlformats.org/officeDocument/2006/relationships/image" Target="../media/image49.png"/><Relationship Id="rId17" Type="http://schemas.openxmlformats.org/officeDocument/2006/relationships/image" Target="../media/image48.png"/><Relationship Id="rId2" Type="http://schemas.openxmlformats.org/officeDocument/2006/relationships/notesSlide" Target="../notesSlides/notesSlide18.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7.png"/><Relationship Id="rId5" Type="http://schemas.openxmlformats.org/officeDocument/2006/relationships/image" Target="../media/image55.png"/><Relationship Id="rId15" Type="http://schemas.openxmlformats.org/officeDocument/2006/relationships/image" Target="../media/image57.png"/><Relationship Id="rId10" Type="http://schemas.openxmlformats.org/officeDocument/2006/relationships/image" Target="../media/image46.png"/><Relationship Id="rId19" Type="http://schemas.openxmlformats.org/officeDocument/2006/relationships/image" Target="../media/image30.png"/><Relationship Id="rId4" Type="http://schemas.openxmlformats.org/officeDocument/2006/relationships/image" Target="../media/image47.png"/><Relationship Id="rId9" Type="http://schemas.openxmlformats.org/officeDocument/2006/relationships/image" Target="../media/image43.png"/><Relationship Id="rId14" Type="http://schemas.openxmlformats.org/officeDocument/2006/relationships/image" Target="../media/image56.png"/></Relationships>
</file>

<file path=ppt/slides/_rels/slide2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18" Type="http://schemas.openxmlformats.org/officeDocument/2006/relationships/image" Target="../media/image851.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 Type="http://schemas.openxmlformats.org/officeDocument/2006/relationships/slideLayout" Target="../slideLayouts/slideLayout2.xml"/><Relationship Id="rId19" Type="http://schemas.openxmlformats.org/officeDocument/2006/relationships/image" Target="../media/image871.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7.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6" Type="http://schemas.openxmlformats.org/officeDocument/2006/relationships/image" Target="../media/image970.png"/><Relationship Id="rId1" Type="http://schemas.openxmlformats.org/officeDocument/2006/relationships/slideLayout" Target="../slideLayouts/slideLayout2.xml"/><Relationship Id="rId6" Type="http://schemas.openxmlformats.org/officeDocument/2006/relationships/image" Target="../media/image870.png"/><Relationship Id="rId11" Type="http://schemas.openxmlformats.org/officeDocument/2006/relationships/image" Target="../media/image920.png"/><Relationship Id="rId5" Type="http://schemas.openxmlformats.org/officeDocument/2006/relationships/image" Target="../media/image850.png"/><Relationship Id="rId15" Type="http://schemas.openxmlformats.org/officeDocument/2006/relationships/image" Target="../media/image960.png"/><Relationship Id="rId10" Type="http://schemas.openxmlformats.org/officeDocument/2006/relationships/image" Target="../media/image910.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8.xml.rels><?xml version="1.0" encoding="UTF-8" standalone="yes"?>
<Relationships xmlns="http://schemas.openxmlformats.org/package/2006/relationships"><Relationship Id="rId3" Type="http://schemas.openxmlformats.org/officeDocument/2006/relationships/image" Target="../media/image60.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72.png"/><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4.bin"/><Relationship Id="rId5" Type="http://schemas.openxmlformats.org/officeDocument/2006/relationships/image" Target="../media/image7.jpeg"/><Relationship Id="rId15" Type="http://schemas.openxmlformats.org/officeDocument/2006/relationships/oleObject" Target="../embeddings/oleObject8.bin"/><Relationship Id="rId10" Type="http://schemas.openxmlformats.org/officeDocument/2006/relationships/oleObject" Target="../embeddings/oleObject3.bin"/><Relationship Id="rId4" Type="http://schemas.openxmlformats.org/officeDocument/2006/relationships/image" Target="../media/image6.jpeg"/><Relationship Id="rId9" Type="http://schemas.openxmlformats.org/officeDocument/2006/relationships/image" Target="../media/image5.wmf"/><Relationship Id="rId1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5.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11.png"/><Relationship Id="rId9"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Deep Learning</a:t>
            </a:r>
            <a:endParaRPr lang="zh-TW" altLang="en-US" dirty="0"/>
          </a:p>
        </p:txBody>
      </p:sp>
      <p:sp>
        <p:nvSpPr>
          <p:cNvPr id="3" name="副標題 2"/>
          <p:cNvSpPr>
            <a:spLocks noGrp="1"/>
          </p:cNvSpPr>
          <p:nvPr>
            <p:ph type="subTitle" idx="1"/>
          </p:nvPr>
        </p:nvSpPr>
        <p:spPr/>
        <p:txBody>
          <a:bodyPr>
            <a:normAutofit/>
          </a:bodyPr>
          <a:lstStyle/>
          <a:p>
            <a:endParaRPr lang="en-US" altLang="zh-TW" sz="3600" dirty="0"/>
          </a:p>
        </p:txBody>
      </p:sp>
    </p:spTree>
    <p:extLst>
      <p:ext uri="{BB962C8B-B14F-4D97-AF65-F5344CB8AC3E}">
        <p14:creationId xmlns:p14="http://schemas.microsoft.com/office/powerpoint/2010/main" val="97599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3075361"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15605" y="1556516"/>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7540144" y="1574623"/>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7621461" y="322841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0.85</a:t>
            </a:r>
            <a:endParaRPr lang="zh-TW" altLang="en-US" sz="2400" dirty="0">
              <a:solidFill>
                <a:srgbClr val="0000FF"/>
              </a:solidFill>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algn="ctr"/>
            <a:r>
              <a:rPr lang="en-US" altLang="zh-TW" sz="2400" dirty="0"/>
              <a:t>2</a:t>
            </a:r>
            <a:endParaRPr lang="zh-TW" altLang="en-US" sz="2400" dirty="0"/>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a:rPr lang="en-US" altLang="zh-TW" sz="2400" b="0" i="1" smtClean="0">
                                        <a:latin typeface="Cambria Math" panose="02040503050406030204" pitchFamily="18" charset="0"/>
                                      </a:rPr>
                                      <m:t>0</m:t>
                                    </m:r>
                                  </m:e>
                                </m:mr>
                                <m:mr>
                                  <m:e>
                                    <m:r>
                                      <a:rPr lang="en-US" altLang="zh-TW" sz="2400" b="0" i="1" smtClean="0">
                                        <a:latin typeface="Cambria Math" panose="02040503050406030204" pitchFamily="18" charset="0"/>
                                      </a:rPr>
                                      <m:t>0</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.51</m:t>
                                </m:r>
                              </m:e>
                            </m:mr>
                            <m:mr>
                              <m:e>
                                <m:r>
                                  <a:rPr lang="en-US" altLang="zh-TW" sz="2400" b="0" i="1" smtClean="0">
                                    <a:latin typeface="Cambria Math" panose="02040503050406030204" pitchFamily="18" charset="0"/>
                                  </a:rPr>
                                  <m:t>0.85</m:t>
                                </m:r>
                              </m:e>
                            </m:mr>
                          </m:m>
                        </m:e>
                      </m:d>
                    </m:oMath>
                  </m:oMathPara>
                </a14:m>
                <a:endParaRPr lang="zh-TW" altLang="en-US" sz="24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1</m:t>
                                    </m:r>
                                  </m:e>
                                </m:mr>
                                <m:mr>
                                  <m:e>
                                    <m:r>
                                      <a:rPr lang="en-US" altLang="zh-TW" sz="2400" b="0" i="1" smtClean="0">
                                        <a:latin typeface="Cambria Math" panose="02040503050406030204" pitchFamily="18" charset="0"/>
                                      </a:rPr>
                                      <m:t>−1</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.62</m:t>
                                </m:r>
                              </m:e>
                            </m:mr>
                            <m:mr>
                              <m:e>
                                <m:r>
                                  <a:rPr lang="en-US" altLang="zh-TW" sz="2400" b="0" i="1" smtClean="0">
                                    <a:latin typeface="Cambria Math" panose="02040503050406030204" pitchFamily="18" charset="0"/>
                                  </a:rPr>
                                  <m:t>0.83</m:t>
                                </m:r>
                              </m:e>
                            </m:mr>
                          </m:m>
                        </m:e>
                      </m:d>
                    </m:oMath>
                  </m:oMathPara>
                </a14:m>
                <a:endParaRPr lang="zh-TW" altLang="en-US" sz="24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r>
              <a:rPr lang="en-US" altLang="zh-TW" sz="2400" dirty="0"/>
              <a:t>This is a function.</a:t>
            </a:r>
            <a:endParaRPr lang="zh-TW" altLang="en-US" sz="2400" dirty="0"/>
          </a:p>
        </p:txBody>
      </p:sp>
      <p:sp>
        <p:nvSpPr>
          <p:cNvPr id="101" name="文字方塊 100"/>
          <p:cNvSpPr txBox="1"/>
          <p:nvPr/>
        </p:nvSpPr>
        <p:spPr>
          <a:xfrm>
            <a:off x="371220" y="5073773"/>
            <a:ext cx="3599091" cy="461665"/>
          </a:xfrm>
          <a:prstGeom prst="rect">
            <a:avLst/>
          </a:prstGeom>
          <a:noFill/>
        </p:spPr>
        <p:txBody>
          <a:bodyPr wrap="square" rtlCol="0">
            <a:spAutoFit/>
          </a:bodyPr>
          <a:lstStyle/>
          <a:p>
            <a:r>
              <a:rPr lang="en-US" altLang="zh-TW" sz="2400" dirty="0"/>
              <a:t>Input vector, output vector</a:t>
            </a:r>
            <a:endParaRPr lang="zh-TW" altLang="en-US" sz="2400" dirty="0"/>
          </a:p>
        </p:txBody>
      </p:sp>
      <p:sp>
        <p:nvSpPr>
          <p:cNvPr id="111" name="文字方塊 110"/>
          <p:cNvSpPr txBox="1"/>
          <p:nvPr/>
        </p:nvSpPr>
        <p:spPr>
          <a:xfrm>
            <a:off x="1143311" y="5844805"/>
            <a:ext cx="710528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Given network structure, define </a:t>
            </a:r>
            <a:r>
              <a:rPr lang="en-US" altLang="zh-TW" sz="2800" b="1" i="1" u="sng" dirty="0"/>
              <a:t>a function set</a:t>
            </a:r>
            <a:endParaRPr lang="zh-TW" altLang="en-US" sz="2800" b="1" i="1" u="sng" dirty="0"/>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8760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111"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5908610" y="537756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955356" y="572514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916276" y="407787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92902" y="28055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92190" y="538254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Fully Connect Feedforward Network</a:t>
            </a:r>
            <a:endParaRPr lang="zh-TW" altLang="en-US" dirty="0"/>
          </a:p>
        </p:txBody>
      </p:sp>
      <p:sp>
        <p:nvSpPr>
          <p:cNvPr id="7" name="文字方塊 6"/>
          <p:cNvSpPr txBox="1"/>
          <p:nvPr/>
        </p:nvSpPr>
        <p:spPr>
          <a:xfrm>
            <a:off x="1065416" y="232379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209458" y="232379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61290" y="35232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467108" y="295294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ext uri="{D42A27DB-BD31-4B8C-83A1-F6EECF244321}">
                <p14:modId xmlns:p14="http://schemas.microsoft.com/office/powerpoint/2010/main" val="3204296658"/>
              </p:ext>
            </p:extLst>
          </p:nvPr>
        </p:nvGraphicFramePr>
        <p:xfrm>
          <a:off x="1479807" y="2857697"/>
          <a:ext cx="325438" cy="461962"/>
        </p:xfrm>
        <a:graphic>
          <a:graphicData uri="http://schemas.openxmlformats.org/presentationml/2006/ole">
            <mc:AlternateContent xmlns:mc="http://schemas.openxmlformats.org/markup-compatibility/2006">
              <mc:Choice xmlns:v="urn:schemas-microsoft-com:vml" Requires="v">
                <p:oleObj spid="_x0000_s5295" name="方程式" r:id="rId4" imgW="152280" imgH="215640" progId="Equation.3">
                  <p:embed/>
                </p:oleObj>
              </mc:Choice>
              <mc:Fallback>
                <p:oleObj name="方程式" r:id="rId4" imgW="152280" imgH="215640" progId="Equation.3">
                  <p:embed/>
                  <p:pic>
                    <p:nvPicPr>
                      <p:cNvPr id="16" name="Object 12"/>
                      <p:cNvPicPr>
                        <a:picLocks noChangeAspect="1" noChangeArrowheads="1"/>
                      </p:cNvPicPr>
                      <p:nvPr/>
                    </p:nvPicPr>
                    <p:blipFill>
                      <a:blip r:embed="rId5"/>
                      <a:srcRect/>
                      <a:stretch>
                        <a:fillRect/>
                      </a:stretch>
                    </p:blipFill>
                    <p:spPr bwMode="auto">
                      <a:xfrm>
                        <a:off x="1479807" y="285769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983921309"/>
              </p:ext>
            </p:extLst>
          </p:nvPr>
        </p:nvGraphicFramePr>
        <p:xfrm>
          <a:off x="1485103" y="3440426"/>
          <a:ext cx="352425" cy="461963"/>
        </p:xfrm>
        <a:graphic>
          <a:graphicData uri="http://schemas.openxmlformats.org/presentationml/2006/ole">
            <mc:AlternateContent xmlns:mc="http://schemas.openxmlformats.org/markup-compatibility/2006">
              <mc:Choice xmlns:v="urn:schemas-microsoft-com:vml" Requires="v">
                <p:oleObj spid="_x0000_s5296" name="方程式" r:id="rId6" imgW="164880" imgH="215640" progId="Equation.3">
                  <p:embed/>
                </p:oleObj>
              </mc:Choice>
              <mc:Fallback>
                <p:oleObj name="方程式" r:id="rId6" imgW="164880" imgH="215640" progId="Equation.3">
                  <p:embed/>
                  <p:pic>
                    <p:nvPicPr>
                      <p:cNvPr id="17" name="Object 12"/>
                      <p:cNvPicPr>
                        <a:picLocks noChangeAspect="1" noChangeArrowheads="1"/>
                      </p:cNvPicPr>
                      <p:nvPr/>
                    </p:nvPicPr>
                    <p:blipFill>
                      <a:blip r:embed="rId7"/>
                      <a:srcRect/>
                      <a:stretch>
                        <a:fillRect/>
                      </a:stretch>
                    </p:blipFill>
                    <p:spPr bwMode="auto">
                      <a:xfrm>
                        <a:off x="1485103" y="344042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403577" y="232379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470815" y="492103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ext uri="{D42A27DB-BD31-4B8C-83A1-F6EECF244321}">
                <p14:modId xmlns:p14="http://schemas.microsoft.com/office/powerpoint/2010/main" val="185532797"/>
              </p:ext>
            </p:extLst>
          </p:nvPr>
        </p:nvGraphicFramePr>
        <p:xfrm>
          <a:off x="1467699" y="4824779"/>
          <a:ext cx="407988" cy="488950"/>
        </p:xfrm>
        <a:graphic>
          <a:graphicData uri="http://schemas.openxmlformats.org/presentationml/2006/ole">
            <mc:AlternateContent xmlns:mc="http://schemas.openxmlformats.org/markup-compatibility/2006">
              <mc:Choice xmlns:v="urn:schemas-microsoft-com:vml" Requires="v">
                <p:oleObj spid="_x0000_s5297" name="方程式" r:id="rId8" imgW="190440" imgH="228600" progId="Equation.3">
                  <p:embed/>
                </p:oleObj>
              </mc:Choice>
              <mc:Fallback>
                <p:oleObj name="方程式" r:id="rId8" imgW="190440" imgH="228600" progId="Equation.3">
                  <p:embed/>
                  <p:pic>
                    <p:nvPicPr>
                      <p:cNvPr id="23" name="Object 12"/>
                      <p:cNvPicPr>
                        <a:picLocks noChangeAspect="1" noChangeArrowheads="1"/>
                      </p:cNvPicPr>
                      <p:nvPr/>
                    </p:nvPicPr>
                    <p:blipFill>
                      <a:blip r:embed="rId9"/>
                      <a:srcRect/>
                      <a:stretch>
                        <a:fillRect/>
                      </a:stretch>
                    </p:blipFill>
                    <p:spPr bwMode="auto">
                      <a:xfrm>
                        <a:off x="1467699" y="482477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346747" y="420597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728475" y="232379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939821" y="232379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71563" y="2744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78512" y="350591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707528" y="472125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237982" y="3061275"/>
            <a:ext cx="753037" cy="2028469"/>
            <a:chOff x="3166542" y="2508205"/>
            <a:chExt cx="753037" cy="2028469"/>
          </a:xfrm>
        </p:grpSpPr>
        <p:cxnSp>
          <p:nvCxnSpPr>
            <p:cNvPr id="36" name="直線單箭頭接點 35"/>
            <p:cNvCxnSpPr>
              <a:stCxn id="18" idx="6"/>
              <a:endCxn id="25"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813715" y="307602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810008" y="312439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810008" y="312439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837528" y="307602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804190" y="369472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804190" y="369472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75687" y="307602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849318" y="385459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849318" y="506919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473854" y="42265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7542947" y="2707699"/>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7531664" y="3505919"/>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7531664" y="4772151"/>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82" name="群組 81"/>
          <p:cNvGrpSpPr/>
          <p:nvPr/>
        </p:nvGrpSpPr>
        <p:grpSpPr>
          <a:xfrm>
            <a:off x="5428534" y="306888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5056191" y="1718914"/>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neuron</a:t>
            </a:r>
            <a:endParaRPr lang="zh-TW" altLang="en-US" sz="2400" dirty="0"/>
          </a:p>
        </p:txBody>
      </p:sp>
      <p:cxnSp>
        <p:nvCxnSpPr>
          <p:cNvPr id="10" name="直線單箭頭接點 9"/>
          <p:cNvCxnSpPr>
            <a:endCxn id="3" idx="2"/>
          </p:cNvCxnSpPr>
          <p:nvPr/>
        </p:nvCxnSpPr>
        <p:spPr>
          <a:xfrm flipV="1">
            <a:off x="4231064" y="218057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0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rot="5400000">
            <a:off x="4026217" y="2617301"/>
            <a:ext cx="5940000" cy="1435649"/>
          </a:xfrm>
          <a:prstGeom prst="rect">
            <a:avLst/>
          </a:prstGeom>
        </p:spPr>
      </p:pic>
      <p:pic>
        <p:nvPicPr>
          <p:cNvPr id="5" name="圖片 4"/>
          <p:cNvPicPr>
            <a:picLocks noChangeAspect="1"/>
          </p:cNvPicPr>
          <p:nvPr/>
        </p:nvPicPr>
        <p:blipFill>
          <a:blip r:embed="rId3"/>
          <a:stretch>
            <a:fillRect/>
          </a:stretch>
        </p:blipFill>
        <p:spPr>
          <a:xfrm rot="16200000">
            <a:off x="1126468" y="4736078"/>
            <a:ext cx="2160000" cy="711056"/>
          </a:xfrm>
          <a:prstGeom prst="rect">
            <a:avLst/>
          </a:prstGeom>
        </p:spPr>
      </p:pic>
      <p:pic>
        <p:nvPicPr>
          <p:cNvPr id="6" name="圖片 5"/>
          <p:cNvPicPr>
            <a:picLocks noChangeAspect="1"/>
          </p:cNvPicPr>
          <p:nvPr/>
        </p:nvPicPr>
        <p:blipFill>
          <a:blip r:embed="rId4"/>
          <a:stretch>
            <a:fillRect/>
          </a:stretch>
        </p:blipFill>
        <p:spPr>
          <a:xfrm flipV="1">
            <a:off x="4154004" y="1225508"/>
            <a:ext cx="951870" cy="5130000"/>
          </a:xfrm>
          <a:prstGeom prst="rect">
            <a:avLst/>
          </a:prstGeom>
        </p:spPr>
      </p:pic>
      <p:sp>
        <p:nvSpPr>
          <p:cNvPr id="8" name="文字方塊 7"/>
          <p:cNvSpPr txBox="1"/>
          <p:nvPr/>
        </p:nvSpPr>
        <p:spPr>
          <a:xfrm>
            <a:off x="1603224" y="3267468"/>
            <a:ext cx="121543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8 layers</a:t>
            </a:r>
            <a:endParaRPr lang="zh-TW" altLang="en-US" sz="2400" dirty="0"/>
          </a:p>
        </p:txBody>
      </p:sp>
      <p:sp>
        <p:nvSpPr>
          <p:cNvPr id="9" name="文字方塊 8"/>
          <p:cNvSpPr txBox="1"/>
          <p:nvPr/>
        </p:nvSpPr>
        <p:spPr>
          <a:xfrm>
            <a:off x="4553549" y="2089406"/>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19 layers</a:t>
            </a:r>
            <a:endParaRPr lang="zh-TW" altLang="en-US" sz="2400" dirty="0"/>
          </a:p>
        </p:txBody>
      </p:sp>
      <p:sp>
        <p:nvSpPr>
          <p:cNvPr id="10" name="文字方塊 9"/>
          <p:cNvSpPr txBox="1"/>
          <p:nvPr/>
        </p:nvSpPr>
        <p:spPr>
          <a:xfrm>
            <a:off x="7099194" y="1065629"/>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22 layers</a:t>
            </a:r>
            <a:endParaRPr lang="zh-TW" altLang="en-US" sz="2400" dirty="0"/>
          </a:p>
        </p:txBody>
      </p:sp>
      <p:sp>
        <p:nvSpPr>
          <p:cNvPr id="11" name="文字方塊 10"/>
          <p:cNvSpPr txBox="1"/>
          <p:nvPr/>
        </p:nvSpPr>
        <p:spPr>
          <a:xfrm>
            <a:off x="893548" y="6214211"/>
            <a:ext cx="2464174" cy="461665"/>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3647336" y="6260151"/>
            <a:ext cx="1870262" cy="461665"/>
          </a:xfrm>
          <a:prstGeom prst="rect">
            <a:avLst/>
          </a:prstGeom>
          <a:noFill/>
        </p:spPr>
        <p:txBody>
          <a:bodyPr wrap="square" rtlCol="0">
            <a:spAutoFit/>
          </a:bodyPr>
          <a:lstStyle/>
          <a:p>
            <a:pPr algn="ctr"/>
            <a:r>
              <a:rPr lang="en-US" altLang="zh-TW" sz="2400" dirty="0"/>
              <a:t>VGG (2014)</a:t>
            </a:r>
            <a:endParaRPr lang="zh-TW" altLang="en-US" sz="2400" dirty="0"/>
          </a:p>
        </p:txBody>
      </p:sp>
      <p:sp>
        <p:nvSpPr>
          <p:cNvPr id="14" name="文字方塊 13"/>
          <p:cNvSpPr txBox="1"/>
          <p:nvPr/>
        </p:nvSpPr>
        <p:spPr>
          <a:xfrm>
            <a:off x="5953756" y="6228240"/>
            <a:ext cx="2450981" cy="461665"/>
          </a:xfrm>
          <a:prstGeom prst="rect">
            <a:avLst/>
          </a:prstGeom>
          <a:noFill/>
        </p:spPr>
        <p:txBody>
          <a:bodyPr wrap="square" rtlCol="0">
            <a:spAutoFit/>
          </a:bodyPr>
          <a:lstStyle/>
          <a:p>
            <a:pPr algn="ctr"/>
            <a:r>
              <a:rPr lang="en-US" altLang="zh-TW" sz="2400" dirty="0" err="1"/>
              <a:t>GoogleNet</a:t>
            </a:r>
            <a:r>
              <a:rPr lang="en-US" altLang="zh-TW" sz="2400" dirty="0"/>
              <a:t> (2014)</a:t>
            </a:r>
            <a:endParaRPr lang="zh-TW" altLang="en-US" sz="2400" dirty="0"/>
          </a:p>
        </p:txBody>
      </p:sp>
      <p:sp>
        <p:nvSpPr>
          <p:cNvPr id="15" name="文字方塊 14"/>
          <p:cNvSpPr txBox="1"/>
          <p:nvPr/>
        </p:nvSpPr>
        <p:spPr>
          <a:xfrm>
            <a:off x="789648" y="4571387"/>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16" name="文字方塊 15"/>
          <p:cNvSpPr txBox="1"/>
          <p:nvPr/>
        </p:nvSpPr>
        <p:spPr>
          <a:xfrm>
            <a:off x="3053233" y="4016348"/>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17" name="文字方塊 16"/>
          <p:cNvSpPr txBox="1"/>
          <p:nvPr/>
        </p:nvSpPr>
        <p:spPr>
          <a:xfrm>
            <a:off x="5527495" y="3790508"/>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18" name="矩形 17"/>
          <p:cNvSpPr/>
          <p:nvPr/>
        </p:nvSpPr>
        <p:spPr>
          <a:xfrm>
            <a:off x="314796" y="1853463"/>
            <a:ext cx="2503860" cy="923330"/>
          </a:xfrm>
          <a:prstGeom prst="rect">
            <a:avLst/>
          </a:prstGeom>
        </p:spPr>
        <p:txBody>
          <a:bodyPr wrap="square">
            <a:spAutoFit/>
          </a:bodyPr>
          <a:lstStyle/>
          <a:p>
            <a:r>
              <a:rPr lang="zh-TW" altLang="en-US" dirty="0"/>
              <a:t>http://cs231n.stanford.edu/slides/winter1516_lecture8.pdf</a:t>
            </a:r>
          </a:p>
        </p:txBody>
      </p:sp>
      <p:sp>
        <p:nvSpPr>
          <p:cNvPr id="12" name="文字方塊 11"/>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Tree>
    <p:extLst>
      <p:ext uri="{BB962C8B-B14F-4D97-AF65-F5344CB8AC3E}">
        <p14:creationId xmlns:p14="http://schemas.microsoft.com/office/powerpoint/2010/main" val="201397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6093729" y="-420596"/>
            <a:ext cx="454038" cy="6480000"/>
          </a:xfrm>
          <a:prstGeom prst="rect">
            <a:avLst/>
          </a:prstGeom>
        </p:spPr>
      </p:pic>
      <p:pic>
        <p:nvPicPr>
          <p:cNvPr id="5" name="圖片 4"/>
          <p:cNvPicPr>
            <a:picLocks noChangeAspect="1"/>
          </p:cNvPicPr>
          <p:nvPr/>
        </p:nvPicPr>
        <p:blipFill>
          <a:blip r:embed="rId4"/>
          <a:stretch>
            <a:fillRect/>
          </a:stretch>
        </p:blipFill>
        <p:spPr>
          <a:xfrm rot="5400000">
            <a:off x="4024994" y="5398387"/>
            <a:ext cx="932400" cy="225354"/>
          </a:xfrm>
          <a:prstGeom prst="rect">
            <a:avLst/>
          </a:prstGeom>
        </p:spPr>
      </p:pic>
      <p:pic>
        <p:nvPicPr>
          <p:cNvPr id="6" name="圖片 5"/>
          <p:cNvPicPr>
            <a:picLocks noChangeAspect="1"/>
          </p:cNvPicPr>
          <p:nvPr/>
        </p:nvPicPr>
        <p:blipFill>
          <a:blip r:embed="rId5"/>
          <a:stretch>
            <a:fillRect/>
          </a:stretch>
        </p:blipFill>
        <p:spPr>
          <a:xfrm rot="16200000">
            <a:off x="1362159" y="5773421"/>
            <a:ext cx="255600" cy="84142"/>
          </a:xfrm>
          <a:prstGeom prst="rect">
            <a:avLst/>
          </a:prstGeom>
        </p:spPr>
      </p:pic>
      <p:pic>
        <p:nvPicPr>
          <p:cNvPr id="7" name="圖片 6"/>
          <p:cNvPicPr>
            <a:picLocks noChangeAspect="1"/>
          </p:cNvPicPr>
          <p:nvPr/>
        </p:nvPicPr>
        <p:blipFill>
          <a:blip r:embed="rId6"/>
          <a:stretch>
            <a:fillRect/>
          </a:stretch>
        </p:blipFill>
        <p:spPr>
          <a:xfrm flipV="1">
            <a:off x="2876875" y="5136892"/>
            <a:ext cx="149627" cy="806400"/>
          </a:xfrm>
          <a:prstGeom prst="rect">
            <a:avLst/>
          </a:prstGeom>
        </p:spPr>
      </p:pic>
      <p:sp>
        <p:nvSpPr>
          <p:cNvPr id="12" name="文字方塊 11"/>
          <p:cNvSpPr txBox="1"/>
          <p:nvPr/>
        </p:nvSpPr>
        <p:spPr>
          <a:xfrm>
            <a:off x="737659" y="5927519"/>
            <a:ext cx="1449074" cy="830997"/>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2017258" y="5927518"/>
            <a:ext cx="1870262" cy="830997"/>
          </a:xfrm>
          <a:prstGeom prst="rect">
            <a:avLst/>
          </a:prstGeom>
          <a:noFill/>
        </p:spPr>
        <p:txBody>
          <a:bodyPr wrap="square" rtlCol="0">
            <a:spAutoFit/>
          </a:bodyPr>
          <a:lstStyle/>
          <a:p>
            <a:pPr algn="ctr"/>
            <a:r>
              <a:rPr lang="en-US" altLang="zh-TW" sz="2400" dirty="0"/>
              <a:t>VGG </a:t>
            </a:r>
          </a:p>
          <a:p>
            <a:pPr algn="ctr"/>
            <a:r>
              <a:rPr lang="en-US" altLang="zh-TW" sz="2400" dirty="0"/>
              <a:t>(2014)</a:t>
            </a:r>
            <a:endParaRPr lang="zh-TW" altLang="en-US" sz="2400" dirty="0"/>
          </a:p>
        </p:txBody>
      </p:sp>
      <p:sp>
        <p:nvSpPr>
          <p:cNvPr id="14" name="文字方塊 13"/>
          <p:cNvSpPr txBox="1"/>
          <p:nvPr/>
        </p:nvSpPr>
        <p:spPr>
          <a:xfrm>
            <a:off x="3265704" y="5898489"/>
            <a:ext cx="2450981" cy="830997"/>
          </a:xfrm>
          <a:prstGeom prst="rect">
            <a:avLst/>
          </a:prstGeom>
          <a:noFill/>
        </p:spPr>
        <p:txBody>
          <a:bodyPr wrap="square" rtlCol="0">
            <a:spAutoFit/>
          </a:bodyPr>
          <a:lstStyle/>
          <a:p>
            <a:pPr algn="ctr"/>
            <a:r>
              <a:rPr lang="en-US" altLang="zh-TW" sz="2400" dirty="0" err="1"/>
              <a:t>GoogleNet</a:t>
            </a:r>
            <a:r>
              <a:rPr lang="en-US" altLang="zh-TW" sz="2400" dirty="0"/>
              <a:t> </a:t>
            </a:r>
          </a:p>
          <a:p>
            <a:pPr algn="ctr"/>
            <a:r>
              <a:rPr lang="en-US" altLang="zh-TW" sz="2400" dirty="0"/>
              <a:t>(2014)</a:t>
            </a:r>
            <a:endParaRPr lang="zh-TW" altLang="en-US" sz="2400" dirty="0"/>
          </a:p>
        </p:txBody>
      </p:sp>
      <p:sp>
        <p:nvSpPr>
          <p:cNvPr id="15" name="文字方塊 14"/>
          <p:cNvSpPr txBox="1"/>
          <p:nvPr/>
        </p:nvSpPr>
        <p:spPr>
          <a:xfrm>
            <a:off x="4603788" y="117927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152 layers</a:t>
            </a:r>
            <a:endParaRPr lang="zh-TW" altLang="en-US" sz="2400" dirty="0"/>
          </a:p>
        </p:txBody>
      </p:sp>
      <p:sp>
        <p:nvSpPr>
          <p:cNvPr id="17" name="文字方塊 16"/>
          <p:cNvSpPr txBox="1"/>
          <p:nvPr/>
        </p:nvSpPr>
        <p:spPr>
          <a:xfrm>
            <a:off x="5050100" y="4255315"/>
            <a:ext cx="1270000" cy="461665"/>
          </a:xfrm>
          <a:prstGeom prst="rect">
            <a:avLst/>
          </a:prstGeom>
          <a:noFill/>
        </p:spPr>
        <p:txBody>
          <a:bodyPr wrap="square" rtlCol="0">
            <a:spAutoFit/>
          </a:bodyPr>
          <a:lstStyle/>
          <a:p>
            <a:pPr algn="ctr"/>
            <a:r>
              <a:rPr lang="en-US" altLang="zh-TW" sz="2400" dirty="0">
                <a:solidFill>
                  <a:srgbClr val="FF0000"/>
                </a:solidFill>
              </a:rPr>
              <a:t>3.57%</a:t>
            </a:r>
            <a:endParaRPr lang="zh-TW" altLang="en-US" sz="2400" dirty="0">
              <a:solidFill>
                <a:srgbClr val="FF0000"/>
              </a:solidFill>
            </a:endParaRPr>
          </a:p>
        </p:txBody>
      </p:sp>
      <p:sp>
        <p:nvSpPr>
          <p:cNvPr id="18" name="文字方塊 17"/>
          <p:cNvSpPr txBox="1"/>
          <p:nvPr/>
        </p:nvSpPr>
        <p:spPr>
          <a:xfrm>
            <a:off x="5050100" y="5921899"/>
            <a:ext cx="2450981" cy="830997"/>
          </a:xfrm>
          <a:prstGeom prst="rect">
            <a:avLst/>
          </a:prstGeom>
          <a:noFill/>
        </p:spPr>
        <p:txBody>
          <a:bodyPr wrap="square" rtlCol="0">
            <a:spAutoFit/>
          </a:bodyPr>
          <a:lstStyle/>
          <a:p>
            <a:pPr algn="ctr"/>
            <a:r>
              <a:rPr lang="en-US" altLang="zh-TW" sz="2400" dirty="0"/>
              <a:t>Residual Net </a:t>
            </a:r>
          </a:p>
          <a:p>
            <a:pPr algn="ctr"/>
            <a:r>
              <a:rPr lang="en-US" altLang="zh-TW" sz="2400" dirty="0"/>
              <a:t>(2015)</a:t>
            </a:r>
            <a:endParaRPr lang="zh-TW" altLang="en-US" sz="2400" dirty="0"/>
          </a:p>
        </p:txBody>
      </p:sp>
      <p:sp>
        <p:nvSpPr>
          <p:cNvPr id="24" name="文字方塊 23"/>
          <p:cNvSpPr txBox="1"/>
          <p:nvPr/>
        </p:nvSpPr>
        <p:spPr>
          <a:xfrm>
            <a:off x="224124" y="5529771"/>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25" name="文字方塊 24"/>
          <p:cNvSpPr txBox="1"/>
          <p:nvPr/>
        </p:nvSpPr>
        <p:spPr>
          <a:xfrm>
            <a:off x="1828754" y="5289959"/>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26" name="文字方塊 25"/>
          <p:cNvSpPr txBox="1"/>
          <p:nvPr/>
        </p:nvSpPr>
        <p:spPr>
          <a:xfrm>
            <a:off x="3318821" y="5301372"/>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21" name="文字方塊 20"/>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
        <p:nvSpPr>
          <p:cNvPr id="22" name="文字方塊 21"/>
          <p:cNvSpPr txBox="1"/>
          <p:nvPr/>
        </p:nvSpPr>
        <p:spPr>
          <a:xfrm>
            <a:off x="537541" y="2458508"/>
            <a:ext cx="1480558" cy="830997"/>
          </a:xfrm>
          <a:prstGeom prst="rect">
            <a:avLst/>
          </a:prstGeom>
          <a:noFill/>
        </p:spPr>
        <p:txBody>
          <a:bodyPr wrap="square" rtlCol="0">
            <a:spAutoFit/>
          </a:bodyPr>
          <a:lstStyle/>
          <a:p>
            <a:pPr algn="ctr"/>
            <a:r>
              <a:rPr lang="en-US" altLang="zh-TW" sz="2400" dirty="0"/>
              <a:t>Special </a:t>
            </a:r>
          </a:p>
          <a:p>
            <a:pPr algn="ctr"/>
            <a:r>
              <a:rPr lang="en-US" altLang="zh-TW" sz="2400" dirty="0"/>
              <a:t>structure</a:t>
            </a:r>
            <a:endParaRPr lang="zh-TW" altLang="en-US" sz="2400" dirty="0"/>
          </a:p>
        </p:txBody>
      </p:sp>
      <p:cxnSp>
        <p:nvCxnSpPr>
          <p:cNvPr id="27" name="直線單箭頭接點 26"/>
          <p:cNvCxnSpPr/>
          <p:nvPr/>
        </p:nvCxnSpPr>
        <p:spPr>
          <a:xfrm flipV="1">
            <a:off x="2845981" y="3440761"/>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83573" y="227715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2083573" y="3129949"/>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單箭頭接點 36"/>
          <p:cNvCxnSpPr/>
          <p:nvPr/>
        </p:nvCxnSpPr>
        <p:spPr>
          <a:xfrm flipV="1">
            <a:off x="2847356" y="2596465"/>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2847356" y="1743667"/>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2158866" y="234680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0" name="橢圓 39"/>
          <p:cNvSpPr/>
          <p:nvPr/>
        </p:nvSpPr>
        <p:spPr>
          <a:xfrm>
            <a:off x="2405927"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1" name="橢圓 40"/>
          <p:cNvSpPr/>
          <p:nvPr/>
        </p:nvSpPr>
        <p:spPr>
          <a:xfrm>
            <a:off x="2661220"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2" name="橢圓 41"/>
          <p:cNvSpPr/>
          <p:nvPr/>
        </p:nvSpPr>
        <p:spPr>
          <a:xfrm>
            <a:off x="2900875" y="234935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3" name="橢圓 42"/>
          <p:cNvSpPr/>
          <p:nvPr/>
        </p:nvSpPr>
        <p:spPr>
          <a:xfrm>
            <a:off x="3143525"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4" name="橢圓 43"/>
          <p:cNvSpPr/>
          <p:nvPr/>
        </p:nvSpPr>
        <p:spPr>
          <a:xfrm>
            <a:off x="3403229" y="234616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5" name="橢圓 44"/>
          <p:cNvSpPr/>
          <p:nvPr/>
        </p:nvSpPr>
        <p:spPr>
          <a:xfrm>
            <a:off x="2158866" y="314532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6" name="橢圓 45"/>
          <p:cNvSpPr/>
          <p:nvPr/>
        </p:nvSpPr>
        <p:spPr>
          <a:xfrm>
            <a:off x="2405927"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7" name="橢圓 46"/>
          <p:cNvSpPr/>
          <p:nvPr/>
        </p:nvSpPr>
        <p:spPr>
          <a:xfrm>
            <a:off x="2661220"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8" name="橢圓 47"/>
          <p:cNvSpPr/>
          <p:nvPr/>
        </p:nvSpPr>
        <p:spPr>
          <a:xfrm>
            <a:off x="2900875" y="314787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9" name="橢圓 48"/>
          <p:cNvSpPr/>
          <p:nvPr/>
        </p:nvSpPr>
        <p:spPr>
          <a:xfrm>
            <a:off x="3143525"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50" name="橢圓 49"/>
          <p:cNvSpPr/>
          <p:nvPr/>
        </p:nvSpPr>
        <p:spPr>
          <a:xfrm>
            <a:off x="3403229" y="314468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cxnSp>
        <p:nvCxnSpPr>
          <p:cNvPr id="51" name="直線接點 50"/>
          <p:cNvCxnSpPr/>
          <p:nvPr/>
        </p:nvCxnSpPr>
        <p:spPr>
          <a:xfrm>
            <a:off x="2846338" y="3722251"/>
            <a:ext cx="11367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3983110" y="2109122"/>
            <a:ext cx="0" cy="1568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2901352" y="2109122"/>
            <a:ext cx="1040141"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994400" y="2582803"/>
            <a:ext cx="553367" cy="788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532733" y="1673578"/>
            <a:ext cx="3674221" cy="2439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a:cxnSpLocks/>
          </p:cNvCxnSpPr>
          <p:nvPr/>
        </p:nvCxnSpPr>
        <p:spPr>
          <a:xfrm flipH="1" flipV="1">
            <a:off x="4195383" y="1672462"/>
            <a:ext cx="1799017" cy="910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a:cxnSpLocks/>
          </p:cNvCxnSpPr>
          <p:nvPr/>
        </p:nvCxnSpPr>
        <p:spPr>
          <a:xfrm flipH="1">
            <a:off x="4218525" y="3392377"/>
            <a:ext cx="1752733" cy="7211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32733" y="4207262"/>
            <a:ext cx="3692935" cy="923330"/>
          </a:xfrm>
          <a:prstGeom prst="rect">
            <a:avLst/>
          </a:prstGeom>
        </p:spPr>
        <p:txBody>
          <a:bodyPr wrap="square">
            <a:spAutoFit/>
          </a:bodyPr>
          <a:lstStyle/>
          <a:p>
            <a:r>
              <a:rPr lang="en-US" altLang="zh-TW" dirty="0"/>
              <a:t>Ref: </a:t>
            </a:r>
            <a:r>
              <a:rPr lang="zh-TW" altLang="en-US" dirty="0"/>
              <a:t>https://www.youtube.com/watch?v=dxB6299gpvI</a:t>
            </a:r>
          </a:p>
        </p:txBody>
      </p:sp>
    </p:spTree>
    <p:extLst>
      <p:ext uri="{BB962C8B-B14F-4D97-AF65-F5344CB8AC3E}">
        <p14:creationId xmlns:p14="http://schemas.microsoft.com/office/powerpoint/2010/main" val="15095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5" grpId="0" animBg="1"/>
      <p:bldP spid="56"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1218012" y="5073419"/>
                <a:ext cx="49186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218012" y="5073419"/>
                <a:ext cx="4918654" cy="430887"/>
              </a:xfrm>
              <a:prstGeom prst="rect">
                <a:avLst/>
              </a:prstGeom>
              <a:blipFill rotWithShape="0">
                <a:blip r:embed="rId4"/>
                <a:stretch>
                  <a:fillRect/>
                </a:stretch>
              </a:blipFill>
            </p:spPr>
            <p:txBody>
              <a:bodyPr/>
              <a:lstStyle/>
              <a:p>
                <a:r>
                  <a:rPr lang="zh-TW" altLang="en-US">
                    <a:noFill/>
                  </a:rPr>
                  <a:t> </a:t>
                </a:r>
              </a:p>
            </p:txBody>
          </p:sp>
        </mc:Fallback>
      </mc:AlternateContent>
      <p:sp>
        <p:nvSpPr>
          <p:cNvPr id="2" name="標題 1"/>
          <p:cNvSpPr>
            <a:spLocks noGrp="1"/>
          </p:cNvSpPr>
          <p:nvPr>
            <p:ph type="title"/>
          </p:nvPr>
        </p:nvSpPr>
        <p:spPr/>
        <p:txBody>
          <a:bodyPr/>
          <a:lstStyle/>
          <a:p>
            <a:r>
              <a:rPr lang="en-US" altLang="zh-TW" dirty="0"/>
              <a:t>Matrix Operation</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nvGraphicFramePr>
        <p:xfrm>
          <a:off x="8307921" y="3494488"/>
          <a:ext cx="379412" cy="461963"/>
        </p:xfrm>
        <a:graphic>
          <a:graphicData uri="http://schemas.openxmlformats.org/presentationml/2006/ole">
            <mc:AlternateContent xmlns:mc="http://schemas.openxmlformats.org/markup-compatibility/2006">
              <mc:Choice xmlns:v="urn:schemas-microsoft-com:vml" Requires="v">
                <p:oleObj spid="_x0000_s13428" name="方程式" r:id="rId5" imgW="177480" imgH="215640" progId="Equation.3">
                  <p:embed/>
                </p:oleObj>
              </mc:Choice>
              <mc:Fallback>
                <p:oleObj name="方程式" r:id="rId5" imgW="177480" imgH="215640" progId="Equation.3">
                  <p:embed/>
                  <p:pic>
                    <p:nvPicPr>
                      <p:cNvPr id="100" name="Object 12"/>
                      <p:cNvPicPr>
                        <a:picLocks noChangeAspect="1" noChangeArrowheads="1"/>
                      </p:cNvPicPr>
                      <p:nvPr/>
                    </p:nvPicPr>
                    <p:blipFill>
                      <a:blip r:embed="rId6"/>
                      <a:srcRect/>
                      <a:stretch>
                        <a:fillRect/>
                      </a:stretch>
                    </p:blipFill>
                    <p:spPr bwMode="auto">
                      <a:xfrm>
                        <a:off x="8307921" y="349448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nvGraphicFramePr>
        <p:xfrm>
          <a:off x="8320088" y="1838346"/>
          <a:ext cx="352425" cy="461963"/>
        </p:xfrm>
        <a:graphic>
          <a:graphicData uri="http://schemas.openxmlformats.org/presentationml/2006/ole">
            <mc:AlternateContent xmlns:mc="http://schemas.openxmlformats.org/markup-compatibility/2006">
              <mc:Choice xmlns:v="urn:schemas-microsoft-com:vml" Requires="v">
                <p:oleObj spid="_x0000_s13429" name="方程式" r:id="rId7" imgW="164880" imgH="215640" progId="Equation.3">
                  <p:embed/>
                </p:oleObj>
              </mc:Choice>
              <mc:Fallback>
                <p:oleObj name="方程式" r:id="rId7" imgW="164880" imgH="215640" progId="Equation.3">
                  <p:embed/>
                  <p:pic>
                    <p:nvPicPr>
                      <p:cNvPr id="101" name="Object 12"/>
                      <p:cNvPicPr>
                        <a:picLocks noChangeAspect="1" noChangeArrowheads="1"/>
                      </p:cNvPicPr>
                      <p:nvPr/>
                    </p:nvPicPr>
                    <p:blipFill>
                      <a:blip r:embed="rId8"/>
                      <a:srcRect/>
                      <a:stretch>
                        <a:fillRect/>
                      </a:stretch>
                    </p:blipFill>
                    <p:spPr bwMode="auto">
                      <a:xfrm>
                        <a:off x="8320088" y="183834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solidFill>
                  <a:srgbClr val="FFC000"/>
                </a:solidFill>
              </a:rPr>
              <a:t>-2</a:t>
            </a:r>
            <a:endParaRPr lang="zh-TW" altLang="en-US" sz="2400" dirty="0">
              <a:solidFill>
                <a:srgbClr val="FFC000"/>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solidFill>
                  <a:srgbClr val="00B050"/>
                </a:solidFill>
              </a:rPr>
              <a:t>1</a:t>
            </a:r>
            <a:endParaRPr lang="zh-TW" altLang="en-US" sz="2400" dirty="0">
              <a:solidFill>
                <a:srgbClr val="00B050"/>
              </a:solidFill>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a:noFill/>
        </p:spPr>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a:noFill/>
        </p:spPr>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3635333" y="4932535"/>
                <a:ext cx="810478"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1</m:t>
                                </m:r>
                              </m:e>
                            </m:mr>
                            <m:mr>
                              <m:e>
                                <m:r>
                                  <a:rPr lang="en-US" altLang="zh-TW" sz="2800" b="0" i="1" smtClean="0">
                                    <a:solidFill>
                                      <a:srgbClr val="0000FF"/>
                                    </a:solidFill>
                                    <a:latin typeface="Cambria Math" panose="02040503050406030204" pitchFamily="18" charset="0"/>
                                  </a:rPr>
                                  <m:t>−1</m:t>
                                </m:r>
                              </m:e>
                            </m:mr>
                          </m:m>
                        </m:e>
                      </m:d>
                    </m:oMath>
                  </m:oMathPara>
                </a14:m>
                <a:endParaRPr lang="zh-TW" altLang="en-US" sz="2800" dirty="0">
                  <a:solidFill>
                    <a:srgbClr val="0000FF"/>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635333" y="4932535"/>
                <a:ext cx="810478" cy="71564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1871121" y="4931041"/>
                <a:ext cx="1636025"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C000"/>
                              </a:solidFill>
                              <a:latin typeface="Cambria Math" panose="02040503050406030204" pitchFamily="18" charset="0"/>
                            </a:rPr>
                          </m:ctrlPr>
                        </m:dPr>
                        <m:e>
                          <m:m>
                            <m:mPr>
                              <m:mcs>
                                <m:mc>
                                  <m:mcPr>
                                    <m:count m:val="2"/>
                                    <m:mcJc m:val="center"/>
                                  </m:mcPr>
                                </m:mc>
                              </m:mcs>
                              <m:ctrlPr>
                                <a:rPr lang="en-US" altLang="zh-TW" sz="2800" i="1" smtClean="0">
                                  <a:solidFill>
                                    <a:srgbClr val="FFC000"/>
                                  </a:solidFill>
                                  <a:latin typeface="Cambria Math" panose="02040503050406030204" pitchFamily="18" charset="0"/>
                                </a:rPr>
                              </m:ctrlPr>
                            </m:mPr>
                            <m:mr>
                              <m:e>
                                <m:r>
                                  <m:rPr>
                                    <m:brk m:alnAt="7"/>
                                  </m:rP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−2</m:t>
                                </m:r>
                              </m:e>
                            </m:mr>
                            <m:mr>
                              <m:e>
                                <m: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1</m:t>
                                </m:r>
                              </m:e>
                            </m:mr>
                          </m:m>
                        </m:e>
                      </m:d>
                    </m:oMath>
                  </m:oMathPara>
                </a14:m>
                <a:endParaRPr lang="zh-TW" altLang="en-US" sz="2800" dirty="0">
                  <a:solidFill>
                    <a:srgbClr val="FFC000"/>
                  </a:solidFill>
                </a:endParaRPr>
              </a:p>
            </p:txBody>
          </p:sp>
        </mc:Choice>
        <mc:Fallback xmlns="">
          <p:sp>
            <p:nvSpPr>
              <p:cNvPr id="70" name="文字方塊 69"/>
              <p:cNvSpPr txBox="1">
                <a:spLocks noRot="1" noChangeAspect="1" noMove="1" noResize="1" noEditPoints="1" noAdjustHandles="1" noChangeArrowheads="1" noChangeShapeType="1" noTextEdit="1"/>
              </p:cNvSpPr>
              <p:nvPr/>
            </p:nvSpPr>
            <p:spPr>
              <a:xfrm>
                <a:off x="1871121" y="4931041"/>
                <a:ext cx="1636025" cy="71564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4640994" y="5085249"/>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oMath>
                  </m:oMathPara>
                </a14:m>
                <a:endParaRPr lang="zh-TW" altLang="en-US"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4640994" y="5085249"/>
                <a:ext cx="349455" cy="430887"/>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141874" y="4921977"/>
                <a:ext cx="542776"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B050"/>
                              </a:solidFill>
                              <a:latin typeface="Cambria Math" panose="02040503050406030204" pitchFamily="18" charset="0"/>
                            </a:rPr>
                          </m:ctrlPr>
                        </m:dPr>
                        <m:e>
                          <m:m>
                            <m:mPr>
                              <m:mcs>
                                <m:mc>
                                  <m:mcPr>
                                    <m:count m:val="1"/>
                                    <m:mcJc m:val="center"/>
                                  </m:mcPr>
                                </m:mc>
                              </m:mcs>
                              <m:ctrlPr>
                                <a:rPr lang="en-US" altLang="zh-TW" sz="2800" i="1" smtClean="0">
                                  <a:solidFill>
                                    <a:srgbClr val="00B050"/>
                                  </a:solidFill>
                                  <a:latin typeface="Cambria Math" panose="02040503050406030204" pitchFamily="18" charset="0"/>
                                </a:rPr>
                              </m:ctrlPr>
                            </m:mPr>
                            <m:mr>
                              <m:e>
                                <m:r>
                                  <m:rPr>
                                    <m:brk m:alnAt="7"/>
                                  </m:rPr>
                                  <a:rPr lang="en-US" altLang="zh-TW" sz="2800" b="0" i="1" smtClean="0">
                                    <a:solidFill>
                                      <a:srgbClr val="00B050"/>
                                    </a:solidFill>
                                    <a:latin typeface="Cambria Math" panose="02040503050406030204" pitchFamily="18" charset="0"/>
                                  </a:rPr>
                                  <m:t>1</m:t>
                                </m:r>
                              </m:e>
                            </m:mr>
                            <m:mr>
                              <m:e>
                                <m:r>
                                  <a:rPr lang="en-US" altLang="zh-TW" sz="2800" b="0" i="1" smtClean="0">
                                    <a:solidFill>
                                      <a:srgbClr val="00B050"/>
                                    </a:solidFill>
                                    <a:latin typeface="Cambria Math" panose="02040503050406030204" pitchFamily="18" charset="0"/>
                                  </a:rPr>
                                  <m:t>0</m:t>
                                </m:r>
                              </m:e>
                            </m:mr>
                          </m:m>
                        </m:e>
                      </m:d>
                    </m:oMath>
                  </m:oMathPara>
                </a14:m>
                <a:endParaRPr lang="zh-TW" altLang="en-US" sz="2800"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141874" y="4921977"/>
                <a:ext cx="542776" cy="718466"/>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6758905" y="4919562"/>
                <a:ext cx="1014059"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0</m:t>
                                </m:r>
                                <m:r>
                                  <a:rPr lang="en-US" altLang="zh-TW" sz="2800" b="0" i="1" smtClean="0">
                                    <a:solidFill>
                                      <a:srgbClr val="0000FF"/>
                                    </a:solidFill>
                                    <a:latin typeface="Cambria Math" panose="02040503050406030204" pitchFamily="18" charset="0"/>
                                  </a:rPr>
                                  <m:t>.98</m:t>
                                </m:r>
                              </m:e>
                            </m:mr>
                            <m:mr>
                              <m:e>
                                <m:r>
                                  <a:rPr lang="en-US" altLang="zh-TW" sz="2800" b="0" i="1" smtClean="0">
                                    <a:solidFill>
                                      <a:srgbClr val="0000FF"/>
                                    </a:solidFill>
                                    <a:latin typeface="Cambria Math" panose="02040503050406030204" pitchFamily="18" charset="0"/>
                                  </a:rPr>
                                  <m:t>0.12</m:t>
                                </m:r>
                              </m:e>
                            </m:mr>
                          </m:m>
                        </m:e>
                      </m:d>
                    </m:oMath>
                  </m:oMathPara>
                </a14:m>
                <a:endParaRPr lang="zh-TW" altLang="en-US" sz="28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6758905" y="4919562"/>
                <a:ext cx="1014059" cy="718466"/>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190636" y="5017185"/>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190636" y="5017185"/>
                <a:ext cx="534121" cy="523220"/>
              </a:xfrm>
              <a:prstGeom prst="rect">
                <a:avLst/>
              </a:prstGeom>
              <a:blipFill rotWithShape="0">
                <a:blip r:embed="rId14"/>
                <a:stretch>
                  <a:fillRect/>
                </a:stretch>
              </a:blipFill>
            </p:spPr>
            <p:txBody>
              <a:bodyPr/>
              <a:lstStyle/>
              <a:p>
                <a:r>
                  <a:rPr lang="zh-TW" altLang="en-US">
                    <a:noFill/>
                  </a:rPr>
                  <a:t> </a:t>
                </a:r>
              </a:p>
            </p:txBody>
          </p:sp>
        </mc:Fallback>
      </mc:AlternateContent>
      <p:sp>
        <p:nvSpPr>
          <p:cNvPr id="78" name="矩形 77"/>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9" name="矩形 78"/>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82" name="文字方塊 81"/>
          <p:cNvSpPr txBox="1"/>
          <p:nvPr/>
        </p:nvSpPr>
        <p:spPr>
          <a:xfrm>
            <a:off x="664366" y="3567893"/>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97" name="文字方塊 96"/>
              <p:cNvSpPr txBox="1"/>
              <p:nvPr/>
            </p:nvSpPr>
            <p:spPr>
              <a:xfrm>
                <a:off x="3478118" y="5992672"/>
                <a:ext cx="810478"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0000"/>
                              </a:solidFill>
                              <a:latin typeface="Cambria Math" panose="02040503050406030204" pitchFamily="18" charset="0"/>
                            </a:rPr>
                          </m:ctrlPr>
                        </m:dPr>
                        <m:e>
                          <m:m>
                            <m:mPr>
                              <m:mcs>
                                <m:mc>
                                  <m:mcPr>
                                    <m:count m:val="1"/>
                                    <m:mcJc m:val="center"/>
                                  </m:mcPr>
                                </m:mc>
                              </m:mcs>
                              <m:ctrlPr>
                                <a:rPr lang="en-US" altLang="zh-TW" sz="2800" i="1" smtClean="0">
                                  <a:solidFill>
                                    <a:srgbClr val="FF0000"/>
                                  </a:solidFill>
                                  <a:latin typeface="Cambria Math" panose="02040503050406030204" pitchFamily="18" charset="0"/>
                                </a:rPr>
                              </m:ctrlPr>
                            </m:mPr>
                            <m:mr>
                              <m:e>
                                <m:r>
                                  <m:rPr>
                                    <m:brk m:alnAt="7"/>
                                  </m:rPr>
                                  <a:rPr lang="en-US" altLang="zh-TW" sz="2800" b="0" i="1" smtClean="0">
                                    <a:solidFill>
                                      <a:srgbClr val="FF0000"/>
                                    </a:solidFill>
                                    <a:latin typeface="Cambria Math" panose="02040503050406030204" pitchFamily="18" charset="0"/>
                                  </a:rPr>
                                  <m:t>4</m:t>
                                </m:r>
                              </m:e>
                            </m:mr>
                            <m:mr>
                              <m:e>
                                <m:r>
                                  <a:rPr lang="en-US" altLang="zh-TW" sz="2800" b="0" i="1" smtClean="0">
                                    <a:solidFill>
                                      <a:srgbClr val="FF0000"/>
                                    </a:solidFill>
                                    <a:latin typeface="Cambria Math" panose="02040503050406030204" pitchFamily="18" charset="0"/>
                                  </a:rPr>
                                  <m:t>−2</m:t>
                                </m:r>
                              </m:e>
                            </m:mr>
                          </m:m>
                        </m:e>
                      </m:d>
                    </m:oMath>
                  </m:oMathPara>
                </a14:m>
                <a:endParaRPr lang="zh-TW" altLang="en-US" sz="28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3478118" y="5992672"/>
                <a:ext cx="810478" cy="714106"/>
              </a:xfrm>
              <a:prstGeom prst="rect">
                <a:avLst/>
              </a:prstGeom>
              <a:blipFill rotWithShape="0">
                <a:blip r:embed="rId15"/>
                <a:stretch>
                  <a:fillRect/>
                </a:stretch>
              </a:blipFill>
            </p:spPr>
            <p:txBody>
              <a:bodyPr/>
              <a:lstStyle/>
              <a:p>
                <a:r>
                  <a:rPr lang="zh-TW" altLang="en-US">
                    <a:noFill/>
                  </a:rPr>
                  <a:t> </a:t>
                </a:r>
              </a:p>
            </p:txBody>
          </p:sp>
        </mc:Fallback>
      </mc:AlternateContent>
      <p:sp>
        <p:nvSpPr>
          <p:cNvPr id="9" name="右大括弧 8"/>
          <p:cNvSpPr/>
          <p:nvPr/>
        </p:nvSpPr>
        <p:spPr>
          <a:xfrm rot="5400000">
            <a:off x="3799148" y="3670894"/>
            <a:ext cx="151251" cy="4152171"/>
          </a:xfrm>
          <a:prstGeom prst="rightBrace">
            <a:avLst>
              <a:gd name="adj1" fmla="val 1153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1961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3" grpId="0"/>
      <p:bldP spid="114" grpId="0"/>
      <p:bldP spid="115" grpId="0"/>
      <p:bldP spid="116" grpId="0"/>
      <p:bldP spid="120" grpId="0"/>
      <p:bldP spid="134" grpId="0"/>
      <p:bldP spid="135" grpId="0"/>
      <p:bldP spid="136" grpId="0"/>
      <p:bldP spid="138" grpId="0"/>
      <p:bldP spid="139" grpId="0"/>
      <p:bldP spid="3" grpId="0"/>
      <p:bldP spid="70" grpId="0"/>
      <p:bldP spid="71" grpId="0"/>
      <p:bldP spid="67" grpId="0"/>
      <p:bldP spid="68" grpId="0"/>
      <p:bldP spid="5" grpId="0"/>
      <p:bldP spid="81" grpId="0"/>
      <p:bldP spid="82" grpId="0"/>
      <p:bldP spid="97"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4505" name="方程式" r:id="rId4" imgW="152280" imgH="215640" progId="Equation.3">
                  <p:embed/>
                </p:oleObj>
              </mc:Choice>
              <mc:Fallback>
                <p:oleObj name="方程式" r:id="rId4" imgW="152280" imgH="215640" progId="Equation.3">
                  <p:embed/>
                  <p:pic>
                    <p:nvPicPr>
                      <p:cNvPr id="98" name="Object 12"/>
                      <p:cNvPicPr>
                        <a:picLocks noChangeAspect="1" noChangeArrowheads="1"/>
                      </p:cNvPicPr>
                      <p:nvPr/>
                    </p:nvPicPr>
                    <p:blipFill>
                      <a:blip r:embed="rId5"/>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4506" name="方程式" r:id="rId6" imgW="164880" imgH="215640" progId="Equation.3">
                  <p:embed/>
                </p:oleObj>
              </mc:Choice>
              <mc:Fallback>
                <p:oleObj name="方程式" r:id="rId6" imgW="164880" imgH="215640" progId="Equation.3">
                  <p:embed/>
                  <p:pic>
                    <p:nvPicPr>
                      <p:cNvPr id="99" name="Object 12"/>
                      <p:cNvPicPr>
                        <a:picLocks noChangeAspect="1" noChangeArrowheads="1"/>
                      </p:cNvPicPr>
                      <p:nvPr/>
                    </p:nvPicPr>
                    <p:blipFill>
                      <a:blip r:embed="rId7"/>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4507" name="方程式" r:id="rId8" imgW="190440" imgH="228600" progId="Equation.3">
                  <p:embed/>
                </p:oleObj>
              </mc:Choice>
              <mc:Fallback>
                <p:oleObj name="方程式" r:id="rId8" imgW="190440" imgH="228600" progId="Equation.3">
                  <p:embed/>
                  <p:pic>
                    <p:nvPicPr>
                      <p:cNvPr id="105" name="Object 12"/>
                      <p:cNvPicPr>
                        <a:picLocks noChangeAspect="1" noChangeArrowheads="1"/>
                      </p:cNvPicPr>
                      <p:nvPr/>
                    </p:nvPicPr>
                    <p:blipFill>
                      <a:blip r:embed="rId9"/>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4" name="群組 3"/>
          <p:cNvGrpSpPr/>
          <p:nvPr/>
        </p:nvGrpSpPr>
        <p:grpSpPr>
          <a:xfrm>
            <a:off x="162373" y="4820851"/>
            <a:ext cx="3002489" cy="877076"/>
            <a:chOff x="522337" y="4911258"/>
            <a:chExt cx="3002489" cy="877076"/>
          </a:xfrm>
        </p:grpSpPr>
        <p:sp>
          <p:nvSpPr>
            <p:cNvPr id="71"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3"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5"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159" name="群組 158"/>
          <p:cNvGrpSpPr/>
          <p:nvPr/>
        </p:nvGrpSpPr>
        <p:grpSpPr>
          <a:xfrm>
            <a:off x="3164862" y="5192193"/>
            <a:ext cx="3002489" cy="877076"/>
            <a:chOff x="522337" y="4911258"/>
            <a:chExt cx="3002489" cy="877076"/>
          </a:xfrm>
        </p:grpSpPr>
        <p:sp>
          <p:nvSpPr>
            <p:cNvPr id="160"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63"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p>
              </p:txBody>
            </p:sp>
          </mc:Fallback>
        </mc:AlternateContent>
      </p:grpSp>
      <p:grpSp>
        <p:nvGrpSpPr>
          <p:cNvPr id="165" name="群組 164"/>
          <p:cNvGrpSpPr/>
          <p:nvPr/>
        </p:nvGrpSpPr>
        <p:grpSpPr>
          <a:xfrm>
            <a:off x="6003379" y="5784539"/>
            <a:ext cx="2867836" cy="877076"/>
            <a:chOff x="522337" y="4911258"/>
            <a:chExt cx="286783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169"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8678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2"/>
                  <a:stretch>
                    <a:fillRect l="-1064"/>
                  </a:stretch>
                </a:blipFill>
              </p:spPr>
              <p:txBody>
                <a:bodyPr/>
                <a:lstStyle/>
                <a:p>
                  <a:r>
                    <a:rPr lang="zh-TW" altLang="en-US">
                      <a:noFill/>
                    </a:rPr>
                    <a:t> </a:t>
                  </a:r>
                </a:p>
              </p:txBody>
            </p:sp>
          </mc:Fallback>
        </mc:AlternateContent>
      </p:grpSp>
      <p:cxnSp>
        <p:nvCxnSpPr>
          <p:cNvPr id="7" name="直線單箭頭接點 6"/>
          <p:cNvCxnSpPr>
            <a:stCxn id="145" idx="3"/>
            <a:endCxn id="89" idx="2"/>
          </p:cNvCxnSpPr>
          <p:nvPr/>
        </p:nvCxnSpPr>
        <p:spPr>
          <a:xfrm flipV="1">
            <a:off x="3164862"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06246" y="5985200"/>
            <a:ext cx="585417" cy="461665"/>
          </a:xfrm>
          <a:prstGeom prst="rect">
            <a:avLst/>
          </a:prstGeom>
        </p:spPr>
        <p:txBody>
          <a:bodyPr wrap="none">
            <a:spAutoFit/>
          </a:bodyPr>
          <a:lstStyle/>
          <a:p>
            <a:pPr algn="ctr"/>
            <a:r>
              <a:rPr lang="en-US" altLang="zh-TW" sz="2400" dirty="0"/>
              <a:t>a</a:t>
            </a:r>
            <a:r>
              <a:rPr lang="en-US" altLang="zh-TW" sz="2400" baseline="30000" dirty="0"/>
              <a:t>L-1</a:t>
            </a:r>
            <a:endParaRPr lang="zh-TW" altLang="en-US" sz="2400" baseline="30000" dirty="0"/>
          </a:p>
        </p:txBody>
      </p:sp>
      <p:sp>
        <p:nvSpPr>
          <p:cNvPr id="173" name="矩形 172"/>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24" name="手繪多邊形 23"/>
          <p:cNvSpPr/>
          <p:nvPr/>
        </p:nvSpPr>
        <p:spPr>
          <a:xfrm>
            <a:off x="5351489"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6925456"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43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5529"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5530"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5531"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777295" y="4572908"/>
            <a:ext cx="5539589" cy="954107"/>
          </a:xfrm>
          <a:prstGeom prst="rect">
            <a:avLst/>
          </a:prstGeom>
          <a:noFill/>
        </p:spPr>
        <p:txBody>
          <a:bodyPr wrap="square" rtlCol="0">
            <a:spAutoFit/>
          </a:bodyPr>
          <a:lstStyle/>
          <a:p>
            <a:r>
              <a:rPr lang="en-US" altLang="zh-TW" sz="2800" dirty="0"/>
              <a:t>Using parallel computing techniques to speed up matrix operation</a:t>
            </a:r>
            <a:endParaRPr lang="zh-TW" altLang="en-US" sz="2800" dirty="0"/>
          </a:p>
        </p:txBody>
      </p:sp>
    </p:spTree>
    <p:extLst>
      <p:ext uri="{BB962C8B-B14F-4D97-AF65-F5344CB8AC3E}">
        <p14:creationId xmlns:p14="http://schemas.microsoft.com/office/powerpoint/2010/main" val="13487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Layer </a:t>
            </a:r>
            <a:br>
              <a:rPr lang="en-US" altLang="zh-TW" dirty="0"/>
            </a:br>
            <a:r>
              <a:rPr lang="en-US" altLang="zh-TW" dirty="0"/>
              <a:t>as Multi-Class Classifier</a:t>
            </a:r>
            <a:endParaRPr lang="zh-TW" altLang="en-US" dirty="0"/>
          </a:p>
        </p:txBody>
      </p:sp>
      <p:sp>
        <p:nvSpPr>
          <p:cNvPr id="55" name="矩形 54"/>
          <p:cNvSpPr/>
          <p:nvPr/>
        </p:nvSpPr>
        <p:spPr>
          <a:xfrm>
            <a:off x="1234935" y="267455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59" name="直線單箭頭接點 58"/>
          <p:cNvCxnSpPr/>
          <p:nvPr/>
        </p:nvCxnSpPr>
        <p:spPr>
          <a:xfrm>
            <a:off x="6347209" y="3695330"/>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456525" y="4941220"/>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323325" y="2916527"/>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03323" y="339224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矩形 62"/>
          <p:cNvSpPr/>
          <p:nvPr/>
        </p:nvSpPr>
        <p:spPr>
          <a:xfrm>
            <a:off x="1309141" y="282191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66" name="群組 65"/>
          <p:cNvGrpSpPr/>
          <p:nvPr/>
        </p:nvGrpSpPr>
        <p:grpSpPr>
          <a:xfrm>
            <a:off x="2418038" y="2646910"/>
            <a:ext cx="746342" cy="2675868"/>
            <a:chOff x="2504565" y="2224872"/>
            <a:chExt cx="746342" cy="2675868"/>
          </a:xfrm>
        </p:grpSpPr>
        <p:sp>
          <p:nvSpPr>
            <p:cNvPr id="67" name="矩形 6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9" name="橢圓 6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0" name="橢圓 6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1" name="橢圓 7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2" name="文字方塊 7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73" name="矩形 72"/>
          <p:cNvSpPr/>
          <p:nvPr/>
        </p:nvSpPr>
        <p:spPr>
          <a:xfrm>
            <a:off x="1312848" y="479000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5" name="文字方塊 74"/>
          <p:cNvSpPr txBox="1"/>
          <p:nvPr/>
        </p:nvSpPr>
        <p:spPr>
          <a:xfrm rot="5400000">
            <a:off x="1188780" y="4074943"/>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3" name="群組 82"/>
          <p:cNvGrpSpPr/>
          <p:nvPr/>
        </p:nvGrpSpPr>
        <p:grpSpPr>
          <a:xfrm>
            <a:off x="5960402" y="2638804"/>
            <a:ext cx="746342" cy="2683974"/>
            <a:chOff x="6046929" y="2216766"/>
            <a:chExt cx="746342" cy="2683974"/>
          </a:xfrm>
        </p:grpSpPr>
        <p:sp>
          <p:nvSpPr>
            <p:cNvPr id="84" name="矩形 83"/>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6" name="橢圓 85"/>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7" name="橢圓 86"/>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8" name="橢圓 87"/>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9" name="文字方塊 88"/>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90" name="文字方塊 89"/>
          <p:cNvSpPr txBox="1"/>
          <p:nvPr/>
        </p:nvSpPr>
        <p:spPr>
          <a:xfrm>
            <a:off x="3106468" y="261390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1" name="文字方塊 90"/>
          <p:cNvSpPr txBox="1"/>
          <p:nvPr/>
        </p:nvSpPr>
        <p:spPr>
          <a:xfrm>
            <a:off x="3113417" y="337488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2" name="文字方塊 91"/>
          <p:cNvSpPr txBox="1"/>
          <p:nvPr/>
        </p:nvSpPr>
        <p:spPr>
          <a:xfrm>
            <a:off x="3142433" y="4590222"/>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27" name="群組 126"/>
          <p:cNvGrpSpPr/>
          <p:nvPr/>
        </p:nvGrpSpPr>
        <p:grpSpPr>
          <a:xfrm>
            <a:off x="3819494" y="2630101"/>
            <a:ext cx="1409951" cy="2675868"/>
            <a:chOff x="3237982" y="2761595"/>
            <a:chExt cx="1409951" cy="2675868"/>
          </a:xfrm>
        </p:grpSpPr>
        <p:grpSp>
          <p:nvGrpSpPr>
            <p:cNvPr id="76" name="群組 75"/>
            <p:cNvGrpSpPr/>
            <p:nvPr/>
          </p:nvGrpSpPr>
          <p:grpSpPr>
            <a:xfrm>
              <a:off x="3901591" y="2761595"/>
              <a:ext cx="746342" cy="2675868"/>
              <a:chOff x="3830151" y="2208525"/>
              <a:chExt cx="746342" cy="2675868"/>
            </a:xfrm>
          </p:grpSpPr>
          <p:sp>
            <p:nvSpPr>
              <p:cNvPr id="77" name="矩形 7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橢圓 7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93" name="群組 92"/>
            <p:cNvGrpSpPr/>
            <p:nvPr/>
          </p:nvGrpSpPr>
          <p:grpSpPr>
            <a:xfrm>
              <a:off x="3237982" y="3061275"/>
              <a:ext cx="753037" cy="2028469"/>
              <a:chOff x="3166542" y="2508205"/>
              <a:chExt cx="753037" cy="2028469"/>
            </a:xfrm>
          </p:grpSpPr>
          <p:cxnSp>
            <p:nvCxnSpPr>
              <p:cNvPr id="94" name="直線單箭頭接點 93"/>
              <p:cNvCxnSpPr>
                <a:stCxn id="69" idx="6"/>
                <a:endCxn id="79"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0" idx="6"/>
                <a:endCxn id="79"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69" idx="6"/>
                <a:endCxn id="80"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69" idx="6"/>
                <a:endCxn id="81"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70" idx="6"/>
                <a:endCxn id="81"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71" idx="6"/>
                <a:endCxn id="79"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6"/>
                <a:endCxn id="80"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3" name="直線單箭頭接點 102"/>
          <p:cNvCxnSpPr>
            <a:endCxn id="69" idx="2"/>
          </p:cNvCxnSpPr>
          <p:nvPr/>
        </p:nvCxnSpPr>
        <p:spPr>
          <a:xfrm flipV="1">
            <a:off x="1655748" y="2944991"/>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3" idx="3"/>
            <a:endCxn id="70" idx="2"/>
          </p:cNvCxnSpPr>
          <p:nvPr/>
        </p:nvCxnSpPr>
        <p:spPr>
          <a:xfrm>
            <a:off x="1652041" y="299336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63" idx="3"/>
            <a:endCxn id="71" idx="2"/>
          </p:cNvCxnSpPr>
          <p:nvPr/>
        </p:nvCxnSpPr>
        <p:spPr>
          <a:xfrm>
            <a:off x="1652041" y="299336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69" idx="2"/>
          </p:cNvCxnSpPr>
          <p:nvPr/>
        </p:nvCxnSpPr>
        <p:spPr>
          <a:xfrm flipV="1">
            <a:off x="1679561" y="294499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62" idx="3"/>
            <a:endCxn id="70" idx="2"/>
          </p:cNvCxnSpPr>
          <p:nvPr/>
        </p:nvCxnSpPr>
        <p:spPr>
          <a:xfrm>
            <a:off x="1646223" y="356369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62" idx="3"/>
            <a:endCxn id="71" idx="2"/>
          </p:cNvCxnSpPr>
          <p:nvPr/>
        </p:nvCxnSpPr>
        <p:spPr>
          <a:xfrm>
            <a:off x="1646223" y="3563694"/>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69" idx="2"/>
          </p:cNvCxnSpPr>
          <p:nvPr/>
        </p:nvCxnSpPr>
        <p:spPr>
          <a:xfrm flipV="1">
            <a:off x="1717720" y="2944991"/>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70" idx="2"/>
          </p:cNvCxnSpPr>
          <p:nvPr/>
        </p:nvCxnSpPr>
        <p:spPr>
          <a:xfrm flipV="1">
            <a:off x="1691351" y="372356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endCxn id="71" idx="2"/>
          </p:cNvCxnSpPr>
          <p:nvPr/>
        </p:nvCxnSpPr>
        <p:spPr>
          <a:xfrm>
            <a:off x="1691351" y="493816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rot="5400000">
            <a:off x="7315887" y="40954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3" name="文字方塊 112"/>
          <p:cNvSpPr txBox="1"/>
          <p:nvPr/>
        </p:nvSpPr>
        <p:spPr>
          <a:xfrm>
            <a:off x="7384980" y="2576667"/>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14" name="文字方塊 113"/>
          <p:cNvSpPr txBox="1"/>
          <p:nvPr/>
        </p:nvSpPr>
        <p:spPr>
          <a:xfrm>
            <a:off x="7373697" y="3374887"/>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15" name="文字方塊 114"/>
          <p:cNvSpPr txBox="1"/>
          <p:nvPr/>
        </p:nvSpPr>
        <p:spPr>
          <a:xfrm>
            <a:off x="7373697" y="4641119"/>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116" name="群組 115"/>
          <p:cNvGrpSpPr/>
          <p:nvPr/>
        </p:nvGrpSpPr>
        <p:grpSpPr>
          <a:xfrm>
            <a:off x="5270567" y="2937852"/>
            <a:ext cx="753037" cy="2013721"/>
            <a:chOff x="5357094" y="2515814"/>
            <a:chExt cx="753037" cy="2013721"/>
          </a:xfrm>
        </p:grpSpPr>
        <p:cxnSp>
          <p:nvCxnSpPr>
            <p:cNvPr id="117" name="直線單箭頭接點 11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9" name="Object 12"/>
          <p:cNvGraphicFramePr>
            <a:graphicFrameLocks noChangeAspect="1"/>
          </p:cNvGraphicFramePr>
          <p:nvPr>
            <p:extLst>
              <p:ext uri="{D42A27DB-BD31-4B8C-83A1-F6EECF244321}">
                <p14:modId xmlns:p14="http://schemas.microsoft.com/office/powerpoint/2010/main" val="1688234903"/>
              </p:ext>
            </p:extLst>
          </p:nvPr>
        </p:nvGraphicFramePr>
        <p:xfrm>
          <a:off x="4964109" y="4410572"/>
          <a:ext cx="433387" cy="461963"/>
        </p:xfrm>
        <a:graphic>
          <a:graphicData uri="http://schemas.openxmlformats.org/presentationml/2006/ole">
            <mc:AlternateContent xmlns:mc="http://schemas.openxmlformats.org/markup-compatibility/2006">
              <mc:Choice xmlns:v="urn:schemas-microsoft-com:vml" Requires="v">
                <p:oleObj spid="_x0000_s17613" name="方程式" r:id="rId4" imgW="203040" imgH="215640" progId="Equation.3">
                  <p:embed/>
                </p:oleObj>
              </mc:Choice>
              <mc:Fallback>
                <p:oleObj name="方程式" r:id="rId4" imgW="203040" imgH="215640" progId="Equation.3">
                  <p:embed/>
                  <p:pic>
                    <p:nvPicPr>
                      <p:cNvPr id="128" name="Object 12"/>
                      <p:cNvPicPr>
                        <a:picLocks noChangeAspect="1" noChangeArrowheads="1"/>
                      </p:cNvPicPr>
                      <p:nvPr/>
                    </p:nvPicPr>
                    <p:blipFill>
                      <a:blip r:embed="rId5"/>
                      <a:srcRect/>
                      <a:stretch>
                        <a:fillRect/>
                      </a:stretch>
                    </p:blipFill>
                    <p:spPr bwMode="auto">
                      <a:xfrm>
                        <a:off x="4964109" y="4410572"/>
                        <a:ext cx="4333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文字方塊 129"/>
          <p:cNvSpPr txBox="1"/>
          <p:nvPr/>
        </p:nvSpPr>
        <p:spPr>
          <a:xfrm>
            <a:off x="5764279" y="534885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131" name="文字方塊 130"/>
          <p:cNvSpPr txBox="1"/>
          <p:nvPr/>
        </p:nvSpPr>
        <p:spPr>
          <a:xfrm>
            <a:off x="2786173" y="5661211"/>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132" name="右大括弧 131"/>
          <p:cNvSpPr/>
          <p:nvPr/>
        </p:nvSpPr>
        <p:spPr>
          <a:xfrm rot="5400000">
            <a:off x="3747093" y="4013939"/>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3" name="文字方塊 132"/>
          <p:cNvSpPr txBox="1"/>
          <p:nvPr/>
        </p:nvSpPr>
        <p:spPr>
          <a:xfrm>
            <a:off x="1023007" y="5220333"/>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graphicFrame>
        <p:nvGraphicFramePr>
          <p:cNvPr id="134" name="Object 12"/>
          <p:cNvGraphicFramePr>
            <a:graphicFrameLocks noChangeAspect="1"/>
          </p:cNvGraphicFramePr>
          <p:nvPr>
            <p:extLst>
              <p:ext uri="{D42A27DB-BD31-4B8C-83A1-F6EECF244321}">
                <p14:modId xmlns:p14="http://schemas.microsoft.com/office/powerpoint/2010/main" val="3243685373"/>
              </p:ext>
            </p:extLst>
          </p:nvPr>
        </p:nvGraphicFramePr>
        <p:xfrm>
          <a:off x="795350" y="3693983"/>
          <a:ext cx="434940" cy="478178"/>
        </p:xfrm>
        <a:graphic>
          <a:graphicData uri="http://schemas.openxmlformats.org/presentationml/2006/ole">
            <mc:AlternateContent xmlns:mc="http://schemas.openxmlformats.org/markup-compatibility/2006">
              <mc:Choice xmlns:v="urn:schemas-microsoft-com:vml" Requires="v">
                <p:oleObj spid="_x0000_s17614" name="方程式" r:id="rId6" imgW="126720" imgH="139680" progId="Equation.3">
                  <p:embed/>
                </p:oleObj>
              </mc:Choice>
              <mc:Fallback>
                <p:oleObj name="方程式" r:id="rId6" imgW="126720" imgH="139680" progId="Equation.3">
                  <p:embed/>
                  <p:pic>
                    <p:nvPicPr>
                      <p:cNvPr id="129" name="Object 12"/>
                      <p:cNvPicPr>
                        <a:picLocks noChangeAspect="1" noChangeArrowheads="1"/>
                      </p:cNvPicPr>
                      <p:nvPr/>
                    </p:nvPicPr>
                    <p:blipFill>
                      <a:blip r:embed="rId7"/>
                      <a:srcRect/>
                      <a:stretch>
                        <a:fillRect/>
                      </a:stretch>
                    </p:blipFill>
                    <p:spPr bwMode="auto">
                      <a:xfrm>
                        <a:off x="795350" y="3693983"/>
                        <a:ext cx="434940" cy="478178"/>
                      </a:xfrm>
                      <a:prstGeom prst="rect">
                        <a:avLst/>
                      </a:prstGeom>
                      <a:noFill/>
                    </p:spPr>
                  </p:pic>
                </p:oleObj>
              </mc:Fallback>
            </mc:AlternateContent>
          </a:graphicData>
        </a:graphic>
      </p:graphicFrame>
      <p:graphicFrame>
        <p:nvGraphicFramePr>
          <p:cNvPr id="64" name="Object 12"/>
          <p:cNvGraphicFramePr>
            <a:graphicFrameLocks noChangeAspect="1"/>
          </p:cNvGraphicFramePr>
          <p:nvPr>
            <p:extLst>
              <p:ext uri="{D42A27DB-BD31-4B8C-83A1-F6EECF244321}">
                <p14:modId xmlns:p14="http://schemas.microsoft.com/office/powerpoint/2010/main" val="788226925"/>
              </p:ext>
            </p:extLst>
          </p:nvPr>
        </p:nvGraphicFramePr>
        <p:xfrm>
          <a:off x="5020102" y="2475889"/>
          <a:ext cx="325438" cy="461962"/>
        </p:xfrm>
        <a:graphic>
          <a:graphicData uri="http://schemas.openxmlformats.org/presentationml/2006/ole">
            <mc:AlternateContent xmlns:mc="http://schemas.openxmlformats.org/markup-compatibility/2006">
              <mc:Choice xmlns:v="urn:schemas-microsoft-com:vml" Requires="v">
                <p:oleObj spid="_x0000_s17615" name="方程式" r:id="rId8" imgW="152280" imgH="215640" progId="Equation.3">
                  <p:embed/>
                </p:oleObj>
              </mc:Choice>
              <mc:Fallback>
                <p:oleObj name="方程式" r:id="rId8" imgW="152280" imgH="215640" progId="Equation.3">
                  <p:embed/>
                  <p:pic>
                    <p:nvPicPr>
                      <p:cNvPr id="16" name="Object 12"/>
                      <p:cNvPicPr>
                        <a:picLocks noChangeAspect="1" noChangeArrowheads="1"/>
                      </p:cNvPicPr>
                      <p:nvPr/>
                    </p:nvPicPr>
                    <p:blipFill>
                      <a:blip r:embed="rId9"/>
                      <a:srcRect/>
                      <a:stretch>
                        <a:fillRect/>
                      </a:stretch>
                    </p:blipFill>
                    <p:spPr bwMode="auto">
                      <a:xfrm>
                        <a:off x="5020102" y="24758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
          <p:cNvGraphicFramePr>
            <a:graphicFrameLocks noChangeAspect="1"/>
          </p:cNvGraphicFramePr>
          <p:nvPr>
            <p:extLst>
              <p:ext uri="{D42A27DB-BD31-4B8C-83A1-F6EECF244321}">
                <p14:modId xmlns:p14="http://schemas.microsoft.com/office/powerpoint/2010/main" val="2430830592"/>
              </p:ext>
            </p:extLst>
          </p:nvPr>
        </p:nvGraphicFramePr>
        <p:xfrm>
          <a:off x="4999640" y="3228795"/>
          <a:ext cx="352425" cy="461963"/>
        </p:xfrm>
        <a:graphic>
          <a:graphicData uri="http://schemas.openxmlformats.org/presentationml/2006/ole">
            <mc:AlternateContent xmlns:mc="http://schemas.openxmlformats.org/markup-compatibility/2006">
              <mc:Choice xmlns:v="urn:schemas-microsoft-com:vml" Requires="v">
                <p:oleObj spid="_x0000_s17616" name="方程式" r:id="rId10" imgW="164880" imgH="215640" progId="Equation.3">
                  <p:embed/>
                </p:oleObj>
              </mc:Choice>
              <mc:Fallback>
                <p:oleObj name="方程式" r:id="rId10" imgW="164880" imgH="215640" progId="Equation.3">
                  <p:embed/>
                  <p:pic>
                    <p:nvPicPr>
                      <p:cNvPr id="64" name="Object 12"/>
                      <p:cNvPicPr>
                        <a:picLocks noChangeAspect="1" noChangeArrowheads="1"/>
                      </p:cNvPicPr>
                      <p:nvPr/>
                    </p:nvPicPr>
                    <p:blipFill>
                      <a:blip r:embed="rId11"/>
                      <a:srcRect/>
                      <a:stretch>
                        <a:fillRect/>
                      </a:stretch>
                    </p:blipFill>
                    <p:spPr bwMode="auto">
                      <a:xfrm>
                        <a:off x="4999640" y="322879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矩形 134"/>
          <p:cNvSpPr/>
          <p:nvPr/>
        </p:nvSpPr>
        <p:spPr>
          <a:xfrm>
            <a:off x="2291950" y="2576666"/>
            <a:ext cx="2693027" cy="2746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文字方塊 135"/>
          <p:cNvSpPr txBox="1"/>
          <p:nvPr/>
        </p:nvSpPr>
        <p:spPr>
          <a:xfrm>
            <a:off x="2206736" y="1705203"/>
            <a:ext cx="3753666" cy="830997"/>
          </a:xfrm>
          <a:prstGeom prst="rect">
            <a:avLst/>
          </a:prstGeom>
          <a:noFill/>
        </p:spPr>
        <p:txBody>
          <a:bodyPr wrap="square" rtlCol="0">
            <a:spAutoFit/>
          </a:bodyPr>
          <a:lstStyle/>
          <a:p>
            <a:r>
              <a:rPr lang="en-US" altLang="zh-TW" sz="2400" dirty="0"/>
              <a:t>Feature extractor replacing feature engineering</a:t>
            </a:r>
            <a:endParaRPr lang="zh-TW" altLang="en-US" sz="2400" dirty="0"/>
          </a:p>
        </p:txBody>
      </p:sp>
      <p:sp>
        <p:nvSpPr>
          <p:cNvPr id="137" name="文字方塊 136"/>
          <p:cNvSpPr txBox="1"/>
          <p:nvPr/>
        </p:nvSpPr>
        <p:spPr>
          <a:xfrm>
            <a:off x="6909399" y="5344176"/>
            <a:ext cx="176560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 Multi-class Classifier </a:t>
            </a:r>
            <a:endParaRPr lang="zh-TW" altLang="en-US" sz="2400" dirty="0"/>
          </a:p>
        </p:txBody>
      </p:sp>
      <p:sp>
        <p:nvSpPr>
          <p:cNvPr id="138" name="矩形 137"/>
          <p:cNvSpPr/>
          <p:nvPr/>
        </p:nvSpPr>
        <p:spPr>
          <a:xfrm>
            <a:off x="6038847" y="2610469"/>
            <a:ext cx="737236" cy="26839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39" name="文字方塊 138"/>
          <p:cNvSpPr txBox="1"/>
          <p:nvPr/>
        </p:nvSpPr>
        <p:spPr>
          <a:xfrm rot="5400000">
            <a:off x="5616881" y="3720140"/>
            <a:ext cx="1510968" cy="461665"/>
          </a:xfrm>
          <a:prstGeom prst="rect">
            <a:avLst/>
          </a:prstGeom>
          <a:noFill/>
        </p:spPr>
        <p:txBody>
          <a:bodyPr wrap="square" rtlCol="0">
            <a:spAutoFit/>
          </a:bodyP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412934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animBg="1"/>
      <p:bldP spid="138" grpId="0" animBg="1"/>
      <p:bldP spid="1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文字版面配置區 2"/>
          <p:cNvSpPr>
            <a:spLocks noGrp="1"/>
          </p:cNvSpPr>
          <p:nvPr>
            <p:ph type="body" idx="1"/>
          </p:nvPr>
        </p:nvSpPr>
        <p:spPr/>
        <p:txBody>
          <a:bodyPr>
            <a:normAutofit/>
          </a:bodyPr>
          <a:lstStyle/>
          <a:p>
            <a:r>
              <a:rPr lang="en-US" altLang="zh-TW" sz="3200" dirty="0"/>
              <a:t>Input</a:t>
            </a:r>
            <a:endParaRPr lang="zh-TW" altLang="en-US" sz="3200" dirty="0"/>
          </a:p>
        </p:txBody>
      </p:sp>
      <p:sp>
        <p:nvSpPr>
          <p:cNvPr id="5" name="文字版面配置區 4"/>
          <p:cNvSpPr>
            <a:spLocks noGrp="1"/>
          </p:cNvSpPr>
          <p:nvPr>
            <p:ph type="body" sz="quarter" idx="3"/>
          </p:nvPr>
        </p:nvSpPr>
        <p:spPr/>
        <p:txBody>
          <a:bodyPr>
            <a:normAutofit/>
          </a:bodyPr>
          <a:lstStyle/>
          <a:p>
            <a:r>
              <a:rPr lang="en-US" altLang="zh-TW" sz="3200" dirty="0"/>
              <a:t>Output</a:t>
            </a:r>
            <a:endParaRPr lang="zh-TW" altLang="en-US" sz="3200" dirty="0"/>
          </a:p>
        </p:txBody>
      </p:sp>
      <p:pic>
        <p:nvPicPr>
          <p:cNvPr id="7" name="圖片 6"/>
          <p:cNvPicPr>
            <a:picLocks noChangeAspect="1"/>
          </p:cNvPicPr>
          <p:nvPr/>
        </p:nvPicPr>
        <p:blipFill>
          <a:blip r:embed="rId4"/>
          <a:stretch>
            <a:fillRect/>
          </a:stretch>
        </p:blipFill>
        <p:spPr>
          <a:xfrm>
            <a:off x="1088933" y="3309806"/>
            <a:ext cx="2130022" cy="2116455"/>
          </a:xfrm>
          <a:prstGeom prst="rect">
            <a:avLst/>
          </a:prstGeom>
        </p:spPr>
      </p:pic>
      <p:sp>
        <p:nvSpPr>
          <p:cNvPr id="8" name="文字方塊 7"/>
          <p:cNvSpPr txBox="1"/>
          <p:nvPr/>
        </p:nvSpPr>
        <p:spPr>
          <a:xfrm>
            <a:off x="1336292" y="5413288"/>
            <a:ext cx="1447800" cy="369332"/>
          </a:xfrm>
          <a:prstGeom prst="rect">
            <a:avLst/>
          </a:prstGeom>
          <a:noFill/>
        </p:spPr>
        <p:txBody>
          <a:bodyPr wrap="square" rtlCol="0">
            <a:spAutoFit/>
          </a:bodyPr>
          <a:lstStyle/>
          <a:p>
            <a:r>
              <a:rPr lang="en-US" altLang="zh-TW" dirty="0"/>
              <a:t>16 x 16 = 256</a:t>
            </a:r>
            <a:endParaRPr lang="zh-TW" altLang="en-US" dirty="0"/>
          </a:p>
        </p:txBody>
      </p:sp>
      <p:sp>
        <p:nvSpPr>
          <p:cNvPr id="9" name="矩形 8"/>
          <p:cNvSpPr/>
          <p:nvPr/>
        </p:nvSpPr>
        <p:spPr>
          <a:xfrm>
            <a:off x="3448638" y="300672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a:off x="3517026" y="37244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1" name="矩形 10"/>
          <p:cNvSpPr/>
          <p:nvPr/>
        </p:nvSpPr>
        <p:spPr>
          <a:xfrm>
            <a:off x="3522844" y="315409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2" name="Object 12"/>
          <p:cNvGraphicFramePr>
            <a:graphicFrameLocks noChangeAspect="1"/>
          </p:cNvGraphicFramePr>
          <p:nvPr/>
        </p:nvGraphicFramePr>
        <p:xfrm>
          <a:off x="3535543" y="3058840"/>
          <a:ext cx="325438" cy="461962"/>
        </p:xfrm>
        <a:graphic>
          <a:graphicData uri="http://schemas.openxmlformats.org/presentationml/2006/ole">
            <mc:AlternateContent xmlns:mc="http://schemas.openxmlformats.org/markup-compatibility/2006">
              <mc:Choice xmlns:v="urn:schemas-microsoft-com:vml" Requires="v">
                <p:oleObj spid="_x0000_s8361" name="方程式" r:id="rId5" imgW="152280" imgH="215640" progId="Equation.3">
                  <p:embed/>
                </p:oleObj>
              </mc:Choice>
              <mc:Fallback>
                <p:oleObj name="方程式" r:id="rId5" imgW="152280" imgH="215640" progId="Equation.3">
                  <p:embed/>
                  <p:pic>
                    <p:nvPicPr>
                      <p:cNvPr id="12" name="Object 12"/>
                      <p:cNvPicPr>
                        <a:picLocks noChangeAspect="1" noChangeArrowheads="1"/>
                      </p:cNvPicPr>
                      <p:nvPr/>
                    </p:nvPicPr>
                    <p:blipFill>
                      <a:blip r:embed="rId6"/>
                      <a:srcRect/>
                      <a:stretch>
                        <a:fillRect/>
                      </a:stretch>
                    </p:blipFill>
                    <p:spPr bwMode="auto">
                      <a:xfrm>
                        <a:off x="3535543" y="305884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3540839" y="3641569"/>
          <a:ext cx="352425" cy="461963"/>
        </p:xfrm>
        <a:graphic>
          <a:graphicData uri="http://schemas.openxmlformats.org/presentationml/2006/ole">
            <mc:AlternateContent xmlns:mc="http://schemas.openxmlformats.org/markup-compatibility/2006">
              <mc:Choice xmlns:v="urn:schemas-microsoft-com:vml" Requires="v">
                <p:oleObj spid="_x0000_s8362" name="方程式" r:id="rId7" imgW="164880" imgH="215640" progId="Equation.3">
                  <p:embed/>
                </p:oleObj>
              </mc:Choice>
              <mc:Fallback>
                <p:oleObj name="方程式" r:id="rId7" imgW="164880" imgH="215640" progId="Equation.3">
                  <p:embed/>
                  <p:pic>
                    <p:nvPicPr>
                      <p:cNvPr id="13" name="Object 12"/>
                      <p:cNvPicPr>
                        <a:picLocks noChangeAspect="1" noChangeArrowheads="1"/>
                      </p:cNvPicPr>
                      <p:nvPr/>
                    </p:nvPicPr>
                    <p:blipFill>
                      <a:blip r:embed="rId8"/>
                      <a:srcRect/>
                      <a:stretch>
                        <a:fillRect/>
                      </a:stretch>
                    </p:blipFill>
                    <p:spPr bwMode="auto">
                      <a:xfrm>
                        <a:off x="3540839" y="364156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526551" y="51221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nvGraphicFramePr>
        <p:xfrm>
          <a:off x="3454628" y="5025409"/>
          <a:ext cx="544512" cy="488950"/>
        </p:xfrm>
        <a:graphic>
          <a:graphicData uri="http://schemas.openxmlformats.org/presentationml/2006/ole">
            <mc:AlternateContent xmlns:mc="http://schemas.openxmlformats.org/markup-compatibility/2006">
              <mc:Choice xmlns:v="urn:schemas-microsoft-com:vml" Requires="v">
                <p:oleObj spid="_x0000_s8363" name="方程式" r:id="rId9" imgW="253800" imgH="228600" progId="Equation.3">
                  <p:embed/>
                </p:oleObj>
              </mc:Choice>
              <mc:Fallback>
                <p:oleObj name="方程式" r:id="rId9" imgW="253800" imgH="228600" progId="Equation.3">
                  <p:embed/>
                  <p:pic>
                    <p:nvPicPr>
                      <p:cNvPr id="15" name="Object 12"/>
                      <p:cNvPicPr>
                        <a:picLocks noChangeAspect="1" noChangeArrowheads="1"/>
                      </p:cNvPicPr>
                      <p:nvPr/>
                    </p:nvPicPr>
                    <p:blipFill>
                      <a:blip r:embed="rId10"/>
                      <a:srcRect/>
                      <a:stretch>
                        <a:fillRect/>
                      </a:stretch>
                    </p:blipFill>
                    <p:spPr bwMode="auto">
                      <a:xfrm>
                        <a:off x="3454628" y="502540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字方塊 15"/>
          <p:cNvSpPr txBox="1"/>
          <p:nvPr/>
        </p:nvSpPr>
        <p:spPr>
          <a:xfrm rot="5400000">
            <a:off x="3402483" y="44071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 name="手繪多邊形 16"/>
          <p:cNvSpPr/>
          <p:nvPr/>
        </p:nvSpPr>
        <p:spPr>
          <a:xfrm>
            <a:off x="1214665" y="3068121"/>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手繪多邊形 17"/>
          <p:cNvSpPr/>
          <p:nvPr/>
        </p:nvSpPr>
        <p:spPr>
          <a:xfrm>
            <a:off x="1348015" y="3241062"/>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手繪多邊形 18"/>
          <p:cNvSpPr/>
          <p:nvPr/>
        </p:nvSpPr>
        <p:spPr>
          <a:xfrm>
            <a:off x="3081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371218" y="5765880"/>
            <a:ext cx="1661390" cy="830997"/>
          </a:xfrm>
          <a:prstGeom prst="rect">
            <a:avLst/>
          </a:prstGeom>
          <a:noFill/>
        </p:spPr>
        <p:txBody>
          <a:bodyPr wrap="square" rtlCol="0">
            <a:spAutoFit/>
          </a:bodyPr>
          <a:lstStyle/>
          <a:p>
            <a:r>
              <a:rPr lang="en-US" altLang="zh-TW" sz="2400" dirty="0"/>
              <a:t>Ink → 1</a:t>
            </a:r>
          </a:p>
          <a:p>
            <a:r>
              <a:rPr lang="en-US" altLang="zh-TW" sz="2400" dirty="0"/>
              <a:t>No ink → 0</a:t>
            </a:r>
            <a:endParaRPr lang="zh-TW" altLang="en-US" sz="2400" dirty="0"/>
          </a:p>
        </p:txBody>
      </p:sp>
      <p:grpSp>
        <p:nvGrpSpPr>
          <p:cNvPr id="26" name="群組 25"/>
          <p:cNvGrpSpPr/>
          <p:nvPr/>
        </p:nvGrpSpPr>
        <p:grpSpPr>
          <a:xfrm>
            <a:off x="5179092" y="282219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7" name="文字方塊 26"/>
          <p:cNvSpPr txBox="1"/>
          <p:nvPr/>
        </p:nvSpPr>
        <p:spPr>
          <a:xfrm>
            <a:off x="5106944" y="5737345"/>
            <a:ext cx="356668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400" dirty="0"/>
              <a:t>Each dimension represents the confidence of a digit.</a:t>
            </a:r>
            <a:endParaRPr lang="zh-TW" altLang="en-US" sz="2400" dirty="0"/>
          </a:p>
        </p:txBody>
      </p:sp>
      <p:sp>
        <p:nvSpPr>
          <p:cNvPr id="28" name="文字方塊 27"/>
          <p:cNvSpPr txBox="1"/>
          <p:nvPr/>
        </p:nvSpPr>
        <p:spPr>
          <a:xfrm>
            <a:off x="6048212" y="288375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9" name="文字方塊 28"/>
          <p:cNvSpPr txBox="1"/>
          <p:nvPr/>
        </p:nvSpPr>
        <p:spPr>
          <a:xfrm>
            <a:off x="6055521" y="366503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30" name="文字方塊 29"/>
          <p:cNvSpPr txBox="1"/>
          <p:nvPr/>
        </p:nvSpPr>
        <p:spPr>
          <a:xfrm>
            <a:off x="6055521" y="493900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1" name="文字方塊 30"/>
          <p:cNvSpPr txBox="1"/>
          <p:nvPr/>
        </p:nvSpPr>
        <p:spPr>
          <a:xfrm rot="5400000">
            <a:off x="6188216" y="432180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矩形 31"/>
          <p:cNvSpPr/>
          <p:nvPr/>
        </p:nvSpPr>
        <p:spPr>
          <a:xfrm>
            <a:off x="5115795"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33" name="矩形 32"/>
          <p:cNvSpPr/>
          <p:nvPr/>
        </p:nvSpPr>
        <p:spPr>
          <a:xfrm>
            <a:off x="5115795"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34" name="矩形 33"/>
          <p:cNvSpPr/>
          <p:nvPr/>
        </p:nvSpPr>
        <p:spPr>
          <a:xfrm>
            <a:off x="5096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35" name="矩形 34"/>
          <p:cNvSpPr/>
          <p:nvPr/>
        </p:nvSpPr>
        <p:spPr>
          <a:xfrm>
            <a:off x="5007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7006627" y="3813785"/>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The image is  “2”</a:t>
            </a:r>
            <a:endParaRPr lang="zh-TW" altLang="en-US" sz="2800" dirty="0"/>
          </a:p>
        </p:txBody>
      </p:sp>
      <p:pic>
        <p:nvPicPr>
          <p:cNvPr id="37" name="圖片 36"/>
          <p:cNvPicPr>
            <a:picLocks noChangeAspect="1"/>
          </p:cNvPicPr>
          <p:nvPr/>
        </p:nvPicPr>
        <p:blipFill>
          <a:blip r:embed="rId11"/>
          <a:stretch>
            <a:fillRect/>
          </a:stretch>
        </p:blipFill>
        <p:spPr>
          <a:xfrm>
            <a:off x="5591726" y="529322"/>
            <a:ext cx="3355824" cy="887357"/>
          </a:xfrm>
          <a:prstGeom prst="rect">
            <a:avLst/>
          </a:prstGeom>
        </p:spPr>
      </p:pic>
    </p:spTree>
    <p:extLst>
      <p:ext uri="{BB962C8B-B14F-4D97-AF65-F5344CB8AC3E}">
        <p14:creationId xmlns:p14="http://schemas.microsoft.com/office/powerpoint/2010/main" val="42341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4" grpId="0" animBg="1"/>
      <p:bldP spid="16"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內容版面配置區 2"/>
          <p:cNvSpPr>
            <a:spLocks noGrp="1"/>
          </p:cNvSpPr>
          <p:nvPr>
            <p:ph idx="1"/>
          </p:nvPr>
        </p:nvSpPr>
        <p:spPr>
          <a:xfrm>
            <a:off x="628650" y="1788413"/>
            <a:ext cx="7886700" cy="4351338"/>
          </a:xfrm>
        </p:spPr>
        <p:txBody>
          <a:bodyPr/>
          <a:lstStyle/>
          <a:p>
            <a:r>
              <a:rPr lang="en-US" altLang="zh-TW" dirty="0"/>
              <a:t>Handwriting Digit Recognition</a:t>
            </a:r>
            <a:endParaRPr lang="zh-TW" altLang="en-US" dirty="0"/>
          </a:p>
        </p:txBody>
      </p:sp>
      <p:pic>
        <p:nvPicPr>
          <p:cNvPr id="5" name="圖片 4"/>
          <p:cNvPicPr>
            <a:picLocks noChangeAspect="1"/>
          </p:cNvPicPr>
          <p:nvPr/>
        </p:nvPicPr>
        <p:blipFill>
          <a:blip r:embed="rId4"/>
          <a:stretch>
            <a:fillRect/>
          </a:stretch>
        </p:blipFill>
        <p:spPr>
          <a:xfrm>
            <a:off x="1401933" y="3170126"/>
            <a:ext cx="1602442" cy="1592235"/>
          </a:xfrm>
          <a:prstGeom prst="rect">
            <a:avLst/>
          </a:prstGeom>
        </p:spPr>
      </p:pic>
      <p:sp>
        <p:nvSpPr>
          <p:cNvPr id="7" name="矩形 6"/>
          <p:cNvSpPr/>
          <p:nvPr/>
        </p:nvSpPr>
        <p:spPr>
          <a:xfrm>
            <a:off x="3825017"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3095815" y="35304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5951758" y="35403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666447" y="3671695"/>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6" name="群組 5"/>
          <p:cNvGrpSpPr/>
          <p:nvPr/>
        </p:nvGrpSpPr>
        <p:grpSpPr>
          <a:xfrm>
            <a:off x="2462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9385" name="方程式" r:id="rId5" imgW="152280" imgH="215640" progId="Equation.3">
                    <p:embed/>
                  </p:oleObj>
                </mc:Choice>
                <mc:Fallback>
                  <p:oleObj name="方程式" r:id="rId5" imgW="152280" imgH="215640" progId="Equation.3">
                    <p:embed/>
                    <p:pic>
                      <p:nvPicPr>
                        <p:cNvPr id="15" name="Object 12"/>
                        <p:cNvPicPr>
                          <a:picLocks noChangeAspect="1" noChangeArrowheads="1"/>
                        </p:cNvPicPr>
                        <p:nvPr/>
                      </p:nvPicPr>
                      <p:blipFill>
                        <a:blip r:embed="rId6"/>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9386" name="方程式" r:id="rId7" imgW="164880" imgH="215640" progId="Equation.3">
                    <p:embed/>
                  </p:oleObj>
                </mc:Choice>
                <mc:Fallback>
                  <p:oleObj name="方程式" r:id="rId7" imgW="164880" imgH="215640" progId="Equation.3">
                    <p:embed/>
                    <p:pic>
                      <p:nvPicPr>
                        <p:cNvPr id="16" name="Object 12"/>
                        <p:cNvPicPr>
                          <a:picLocks noChangeAspect="1" noChangeArrowheads="1"/>
                        </p:cNvPicPr>
                        <p:nvPr/>
                      </p:nvPicPr>
                      <p:blipFill>
                        <a:blip r:embed="rId8"/>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nvGraphicFramePr>
          <p:xfrm>
            <a:off x="2468105" y="4557299"/>
            <a:ext cx="544512" cy="488950"/>
          </p:xfrm>
          <a:graphic>
            <a:graphicData uri="http://schemas.openxmlformats.org/presentationml/2006/ole">
              <mc:AlternateContent xmlns:mc="http://schemas.openxmlformats.org/markup-compatibility/2006">
                <mc:Choice xmlns:v="urn:schemas-microsoft-com:vml" Requires="v">
                  <p:oleObj spid="_x0000_s9387" name="方程式" r:id="rId9" imgW="253800" imgH="228600" progId="Equation.3">
                    <p:embed/>
                  </p:oleObj>
                </mc:Choice>
                <mc:Fallback>
                  <p:oleObj name="方程式" r:id="rId9" imgW="253800" imgH="228600" progId="Equation.3">
                    <p:embed/>
                    <p:pic>
                      <p:nvPicPr>
                        <p:cNvPr id="18" name="Object 12"/>
                        <p:cNvPicPr>
                          <a:picLocks noChangeAspect="1" noChangeArrowheads="1"/>
                        </p:cNvPicPr>
                        <p:nvPr/>
                      </p:nvPicPr>
                      <p:blipFill>
                        <a:blip r:embed="rId10"/>
                        <a:srcRect/>
                        <a:stretch>
                          <a:fillRect/>
                        </a:stretch>
                      </p:blipFill>
                      <p:spPr bwMode="auto">
                        <a:xfrm>
                          <a:off x="2468105" y="455729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20" name="群組 19"/>
          <p:cNvGrpSpPr/>
          <p:nvPr/>
        </p:nvGrpSpPr>
        <p:grpSpPr>
          <a:xfrm>
            <a:off x="6789662" y="2501358"/>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6" name="文字方塊 25"/>
          <p:cNvSpPr txBox="1"/>
          <p:nvPr/>
        </p:nvSpPr>
        <p:spPr>
          <a:xfrm>
            <a:off x="7460863" y="257211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7" name="文字方塊 26"/>
          <p:cNvSpPr txBox="1"/>
          <p:nvPr/>
        </p:nvSpPr>
        <p:spPr>
          <a:xfrm>
            <a:off x="7468172" y="335339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28" name="文字方塊 27"/>
          <p:cNvSpPr txBox="1"/>
          <p:nvPr/>
        </p:nvSpPr>
        <p:spPr>
          <a:xfrm>
            <a:off x="7468172" y="462736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0" name="文字方塊 29"/>
          <p:cNvSpPr txBox="1"/>
          <p:nvPr/>
        </p:nvSpPr>
        <p:spPr>
          <a:xfrm rot="5400000">
            <a:off x="7600867" y="40101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 name="文字方塊 10"/>
          <p:cNvSpPr txBox="1"/>
          <p:nvPr/>
        </p:nvSpPr>
        <p:spPr>
          <a:xfrm>
            <a:off x="3408956" y="4728735"/>
            <a:ext cx="2932815" cy="830997"/>
          </a:xfrm>
          <a:prstGeom prst="rect">
            <a:avLst/>
          </a:prstGeom>
          <a:noFill/>
        </p:spPr>
        <p:txBody>
          <a:bodyPr wrap="square" rtlCol="0">
            <a:spAutoFit/>
          </a:bodyPr>
          <a:lstStyle/>
          <a:p>
            <a:pPr algn="ctr"/>
            <a:r>
              <a:rPr lang="en-US" altLang="zh-TW" sz="2400" dirty="0"/>
              <a:t>What is needed is a function ……</a:t>
            </a:r>
            <a:endParaRPr lang="zh-TW" altLang="en-US" sz="2400" dirty="0"/>
          </a:p>
        </p:txBody>
      </p:sp>
      <p:sp>
        <p:nvSpPr>
          <p:cNvPr id="31" name="文字方塊 30"/>
          <p:cNvSpPr txBox="1"/>
          <p:nvPr/>
        </p:nvSpPr>
        <p:spPr>
          <a:xfrm>
            <a:off x="1668125" y="5484126"/>
            <a:ext cx="2086705" cy="830997"/>
          </a:xfrm>
          <a:prstGeom prst="rect">
            <a:avLst/>
          </a:prstGeom>
          <a:noFill/>
        </p:spPr>
        <p:txBody>
          <a:bodyPr wrap="square" rtlCol="0">
            <a:spAutoFit/>
          </a:bodyPr>
          <a:lstStyle/>
          <a:p>
            <a:pPr algn="ctr"/>
            <a:r>
              <a:rPr lang="en-US" altLang="zh-TW" sz="2400" dirty="0"/>
              <a:t>Input: </a:t>
            </a:r>
          </a:p>
          <a:p>
            <a:pPr algn="ctr"/>
            <a:r>
              <a:rPr lang="en-US" altLang="zh-TW" sz="2400" dirty="0"/>
              <a:t>256-dim vector</a:t>
            </a:r>
            <a:endParaRPr lang="zh-TW" altLang="en-US" sz="2400" dirty="0"/>
          </a:p>
        </p:txBody>
      </p:sp>
      <p:sp>
        <p:nvSpPr>
          <p:cNvPr id="33" name="文字方塊 32"/>
          <p:cNvSpPr txBox="1"/>
          <p:nvPr/>
        </p:nvSpPr>
        <p:spPr>
          <a:xfrm>
            <a:off x="5962262" y="5494979"/>
            <a:ext cx="2153750" cy="830997"/>
          </a:xfrm>
          <a:prstGeom prst="rect">
            <a:avLst/>
          </a:prstGeom>
          <a:noFill/>
        </p:spPr>
        <p:txBody>
          <a:bodyPr wrap="square" rtlCol="0">
            <a:spAutoFit/>
          </a:bodyPr>
          <a:lstStyle/>
          <a:p>
            <a:pPr algn="ctr"/>
            <a:r>
              <a:rPr lang="en-US" altLang="zh-TW" sz="2400" dirty="0"/>
              <a:t>output: </a:t>
            </a:r>
          </a:p>
          <a:p>
            <a:pPr algn="ctr"/>
            <a:r>
              <a:rPr lang="en-US" altLang="zh-TW" sz="2400" dirty="0"/>
              <a:t>10-dim vector</a:t>
            </a:r>
            <a:endParaRPr lang="zh-TW" altLang="en-US" sz="2400" dirty="0"/>
          </a:p>
        </p:txBody>
      </p:sp>
      <p:sp>
        <p:nvSpPr>
          <p:cNvPr id="32" name="文字方塊 31"/>
          <p:cNvSpPr txBox="1"/>
          <p:nvPr/>
        </p:nvSpPr>
        <p:spPr>
          <a:xfrm>
            <a:off x="4074432" y="3530444"/>
            <a:ext cx="160908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a:t>
            </a:r>
          </a:p>
          <a:p>
            <a:pPr algn="ctr"/>
            <a:r>
              <a:rPr lang="en-US" altLang="zh-TW" sz="2800" dirty="0"/>
              <a:t>Network</a:t>
            </a:r>
            <a:endParaRPr lang="zh-TW" altLang="en-US" sz="2800" dirty="0"/>
          </a:p>
        </p:txBody>
      </p:sp>
    </p:spTree>
    <p:extLst>
      <p:ext uri="{BB962C8B-B14F-4D97-AF65-F5344CB8AC3E}">
        <p14:creationId xmlns:p14="http://schemas.microsoft.com/office/powerpoint/2010/main" val="4079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11" grpId="0"/>
      <p:bldP spid="31" grpId="0"/>
      <p:bldP spid="33" grpId="0"/>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xfrm>
            <a:off x="0" y="857250"/>
            <a:ext cx="9144000" cy="994172"/>
          </a:xfrm>
          <a:prstGeom prst="rect">
            <a:avLst/>
          </a:prstGeom>
        </p:spPr>
        <p:txBody>
          <a:bodyPr/>
          <a:lstStyle/>
          <a:p>
            <a:pPr algn="ctr"/>
            <a:r>
              <a:rPr lang="en-US" dirty="0"/>
              <a:t>Slide credits</a:t>
            </a:r>
            <a:endParaRPr dirty="0"/>
          </a:p>
        </p:txBody>
      </p:sp>
      <p:sp>
        <p:nvSpPr>
          <p:cNvPr id="4" name="Shape 667"/>
          <p:cNvSpPr txBox="1">
            <a:spLocks/>
          </p:cNvSpPr>
          <p:nvPr/>
        </p:nvSpPr>
        <p:spPr>
          <a:xfrm>
            <a:off x="379829" y="2034146"/>
            <a:ext cx="8384344" cy="278970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42915">
              <a:defRPr/>
            </a:pPr>
            <a:r>
              <a:rPr lang="en-US" sz="1800" dirty="0">
                <a:solidFill>
                  <a:srgbClr val="000000"/>
                </a:solidFill>
                <a:latin typeface="Helvetica Light"/>
                <a:sym typeface="Helvetica Light"/>
              </a:rPr>
              <a:t>Most of these slides were adapted from:</a:t>
            </a:r>
          </a:p>
          <a:p>
            <a:pPr defTabSz="642915">
              <a:defRPr/>
            </a:pPr>
            <a:endParaRPr lang="en-US" sz="1800" dirty="0">
              <a:solidFill>
                <a:srgbClr val="000000"/>
              </a:solidFill>
              <a:latin typeface="Helvetica Light"/>
              <a:sym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Hung-</a:t>
            </a:r>
            <a:r>
              <a:rPr lang="en-US" sz="1800" dirty="0" err="1">
                <a:solidFill>
                  <a:srgbClr val="000000"/>
                </a:solidFill>
                <a:latin typeface="Helvetica Light"/>
                <a:sym typeface="Helvetica Light"/>
              </a:rPr>
              <a:t>yi</a:t>
            </a:r>
            <a:r>
              <a:rPr lang="en-US" sz="1800" dirty="0">
                <a:solidFill>
                  <a:srgbClr val="000000"/>
                </a:solidFill>
                <a:latin typeface="Helvetica Light"/>
                <a:sym typeface="Helvetica Light"/>
              </a:rPr>
              <a:t> Lee (National Taiwan University)</a:t>
            </a:r>
          </a:p>
          <a:p>
            <a:pPr marL="257174" indent="-257174" defTabSz="642915">
              <a:buFont typeface="Arial" panose="020B0604020202020204" pitchFamily="34" charset="0"/>
              <a:buChar char="•"/>
              <a:defRPr/>
            </a:pPr>
            <a:endParaRPr lang="en-US" sz="1800" dirty="0">
              <a:solidFill>
                <a:srgbClr val="000000"/>
              </a:solidFill>
              <a:latin typeface="Helvetica Light"/>
              <a:sym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Kris </a:t>
            </a:r>
            <a:r>
              <a:rPr lang="en-US" sz="1800" dirty="0" err="1">
                <a:solidFill>
                  <a:srgbClr val="000000"/>
                </a:solidFill>
                <a:latin typeface="Helvetica Light"/>
                <a:sym typeface="Helvetica Light"/>
              </a:rPr>
              <a:t>Kitani</a:t>
            </a:r>
            <a:r>
              <a:rPr lang="en-US" sz="1800" dirty="0">
                <a:solidFill>
                  <a:srgbClr val="000000"/>
                </a:solidFill>
                <a:latin typeface="Helvetica Light"/>
                <a:sym typeface="Helvetica Light"/>
              </a:rPr>
              <a:t> (Carnegie Mellon University).</a:t>
            </a:r>
          </a:p>
          <a:p>
            <a:pPr marL="257174" indent="-257174" defTabSz="642915">
              <a:buFont typeface="Arial" panose="020B0604020202020204" pitchFamily="34" charset="0"/>
              <a:buChar char="•"/>
              <a:defRPr/>
            </a:pPr>
            <a:endParaRPr lang="en-US" sz="1800" dirty="0">
              <a:solidFill>
                <a:srgbClr val="000000"/>
              </a:solidFill>
              <a:latin typeface="Helvetica Light"/>
              <a:sym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Noah Snavely (Cornell University).</a:t>
            </a:r>
          </a:p>
          <a:p>
            <a:pPr marL="257174" indent="-257174" defTabSz="642915">
              <a:buFont typeface="Arial" panose="020B0604020202020204" pitchFamily="34" charset="0"/>
              <a:buChar char="•"/>
              <a:defRPr/>
            </a:pPr>
            <a:endParaRPr lang="en-US" sz="1800" dirty="0">
              <a:solidFill>
                <a:srgbClr val="000000"/>
              </a:solidFill>
              <a:latin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Fei-Fei Li (Stanford University).</a:t>
            </a:r>
          </a:p>
        </p:txBody>
      </p:sp>
    </p:spTree>
    <p:extLst>
      <p:ext uri="{BB962C8B-B14F-4D97-AF65-F5344CB8AC3E}">
        <p14:creationId xmlns:p14="http://schemas.microsoft.com/office/powerpoint/2010/main" val="1573281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圖片 106"/>
          <p:cNvPicPr>
            <a:picLocks noChangeAspect="1"/>
          </p:cNvPicPr>
          <p:nvPr/>
        </p:nvPicPr>
        <p:blipFill>
          <a:blip r:embed="rId4"/>
          <a:stretch>
            <a:fillRect/>
          </a:stretch>
        </p:blipFill>
        <p:spPr>
          <a:xfrm>
            <a:off x="152795" y="2880668"/>
            <a:ext cx="1602442" cy="1592235"/>
          </a:xfrm>
          <a:prstGeom prst="rect">
            <a:avLst/>
          </a:prstGeom>
        </p:spPr>
      </p:pic>
      <p:sp>
        <p:nvSpPr>
          <p:cNvPr id="64" name="文字方塊 63"/>
          <p:cNvSpPr txBox="1"/>
          <p:nvPr/>
        </p:nvSpPr>
        <p:spPr>
          <a:xfrm>
            <a:off x="5837170" y="482449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883916" y="517207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20750" y="482947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Example Application</a:t>
            </a:r>
            <a:endParaRPr lang="zh-TW" altLang="en-US" dirty="0"/>
          </a:p>
        </p:txBody>
      </p:sp>
      <p:sp>
        <p:nvSpPr>
          <p:cNvPr id="7" name="文字方塊 6"/>
          <p:cNvSpPr txBox="1"/>
          <p:nvPr/>
        </p:nvSpPr>
        <p:spPr>
          <a:xfrm>
            <a:off x="993976" y="177072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138018" y="177072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10409"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10410" name="方程式" r:id="rId7" imgW="164880" imgH="215640" progId="Equation.3">
                  <p:embed/>
                </p:oleObj>
              </mc:Choice>
              <mc:Fallback>
                <p:oleObj name="方程式" r:id="rId7" imgW="164880" imgH="215640" progId="Equation.3">
                  <p:embed/>
                  <p:pic>
                    <p:nvPicPr>
                      <p:cNvPr id="17" name="Object 12"/>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nvGraphicFramePr>
        <p:xfrm>
          <a:off x="1397000" y="4271963"/>
          <a:ext cx="407988" cy="488950"/>
        </p:xfrm>
        <a:graphic>
          <a:graphicData uri="http://schemas.openxmlformats.org/presentationml/2006/ole">
            <mc:AlternateContent xmlns:mc="http://schemas.openxmlformats.org/markup-compatibility/2006">
              <mc:Choice xmlns:v="urn:schemas-microsoft-com:vml" Requires="v">
                <p:oleObj spid="_x0000_s10411" name="方程式" r:id="rId9" imgW="190440" imgH="228600" progId="Equation.3">
                  <p:embed/>
                </p:oleObj>
              </mc:Choice>
              <mc:Fallback>
                <p:oleObj name="方程式" r:id="rId9" imgW="190440" imgH="228600" progId="Equation.3">
                  <p:embed/>
                  <p:pic>
                    <p:nvPicPr>
                      <p:cNvPr id="23" name="Object 12"/>
                      <p:cNvPicPr>
                        <a:picLocks noChangeAspect="1" noChangeArrowheads="1"/>
                      </p:cNvPicPr>
                      <p:nvPr/>
                    </p:nvPicPr>
                    <p:blipFill>
                      <a:blip r:embed="rId10"/>
                      <a:srcRect/>
                      <a:stretch>
                        <a:fillRect/>
                      </a:stretch>
                    </p:blipFill>
                    <p:spPr bwMode="auto">
                      <a:xfrm>
                        <a:off x="1397000" y="4271963"/>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275307" y="365290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657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868381" y="177072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00123" y="21918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07072" y="29528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636088" y="416818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166542" y="2522953"/>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群組 81"/>
          <p:cNvGrpSpPr/>
          <p:nvPr/>
        </p:nvGrpSpPr>
        <p:grpSpPr>
          <a:xfrm>
            <a:off x="5357094" y="251581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263612" y="1770729"/>
            <a:ext cx="4874405" cy="3884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文字方塊 83"/>
          <p:cNvSpPr txBox="1"/>
          <p:nvPr/>
        </p:nvSpPr>
        <p:spPr>
          <a:xfrm>
            <a:off x="7339971" y="3407164"/>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85" name="群組 84"/>
          <p:cNvGrpSpPr/>
          <p:nvPr/>
        </p:nvGrpSpPr>
        <p:grpSpPr>
          <a:xfrm>
            <a:off x="7463186" y="2236827"/>
            <a:ext cx="642352" cy="2642877"/>
            <a:chOff x="7142066" y="1987121"/>
            <a:chExt cx="642352" cy="2642877"/>
          </a:xfrm>
        </p:grpSpPr>
        <p:sp>
          <p:nvSpPr>
            <p:cNvPr id="86" name="矩形 85"/>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7" name="文字方塊 86"/>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89" name="文字方塊 88"/>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0" name="文字方塊 89"/>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91" name="文字方塊 90"/>
          <p:cNvSpPr txBox="1"/>
          <p:nvPr/>
        </p:nvSpPr>
        <p:spPr>
          <a:xfrm>
            <a:off x="8134387" y="2307583"/>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92" name="文字方塊 91"/>
          <p:cNvSpPr txBox="1"/>
          <p:nvPr/>
        </p:nvSpPr>
        <p:spPr>
          <a:xfrm>
            <a:off x="8141696" y="3088865"/>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93" name="文字方塊 92"/>
          <p:cNvSpPr txBox="1"/>
          <p:nvPr/>
        </p:nvSpPr>
        <p:spPr>
          <a:xfrm>
            <a:off x="8141696" y="4362834"/>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94" name="文字方塊 93"/>
          <p:cNvSpPr txBox="1"/>
          <p:nvPr/>
        </p:nvSpPr>
        <p:spPr>
          <a:xfrm rot="5400000">
            <a:off x="8274391" y="37456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文字方塊 82"/>
          <p:cNvSpPr txBox="1"/>
          <p:nvPr/>
        </p:nvSpPr>
        <p:spPr>
          <a:xfrm>
            <a:off x="2417274" y="2975930"/>
            <a:ext cx="460861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A function set containing the candidates for </a:t>
            </a:r>
          </a:p>
          <a:p>
            <a:pPr algn="ctr"/>
            <a:r>
              <a:rPr lang="en-US" altLang="zh-TW" sz="2800" dirty="0"/>
              <a:t>Handwriting Digit Recognition</a:t>
            </a:r>
            <a:endParaRPr lang="zh-TW" altLang="en-US" sz="2800" dirty="0"/>
          </a:p>
        </p:txBody>
      </p:sp>
      <p:sp>
        <p:nvSpPr>
          <p:cNvPr id="56" name="文字方塊 55"/>
          <p:cNvSpPr txBox="1"/>
          <p:nvPr/>
        </p:nvSpPr>
        <p:spPr>
          <a:xfrm>
            <a:off x="1393757" y="5761357"/>
            <a:ext cx="6625955" cy="954107"/>
          </a:xfrm>
          <a:prstGeom prst="rect">
            <a:avLst/>
          </a:prstGeom>
          <a:noFill/>
        </p:spPr>
        <p:txBody>
          <a:bodyPr wrap="square" rtlCol="0">
            <a:spAutoFit/>
          </a:bodyPr>
          <a:lstStyle/>
          <a:p>
            <a:r>
              <a:rPr lang="en-US" altLang="zh-TW" sz="2800" dirty="0">
                <a:solidFill>
                  <a:srgbClr val="FF0000"/>
                </a:solidFill>
              </a:rPr>
              <a:t>You need to decide the network structure to let a good function in your function set.</a:t>
            </a:r>
            <a:endParaRPr lang="zh-TW" altLang="en-US" sz="2800" dirty="0">
              <a:solidFill>
                <a:srgbClr val="FF0000"/>
              </a:solidFill>
            </a:endParaRPr>
          </a:p>
        </p:txBody>
      </p:sp>
    </p:spTree>
    <p:extLst>
      <p:ext uri="{BB962C8B-B14F-4D97-AF65-F5344CB8AC3E}">
        <p14:creationId xmlns:p14="http://schemas.microsoft.com/office/powerpoint/2010/main" val="42564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1" grpId="0" animBg="1"/>
      <p:bldP spid="92" grpId="0" animBg="1"/>
      <p:bldP spid="93" grpId="0" animBg="1"/>
      <p:bldP spid="94" grpId="0"/>
      <p:bldP spid="83" grpId="0" animBg="1"/>
      <p:bldP spid="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FAQ</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a:p>
          <a:p>
            <a:r>
              <a:rPr lang="en-US" altLang="zh-TW" dirty="0"/>
              <a:t>Q: How many layers? How many neurons for each layer?</a:t>
            </a:r>
            <a:endParaRPr lang="zh-TW" altLang="en-US" dirty="0"/>
          </a:p>
          <a:p>
            <a:endParaRPr lang="en-US" altLang="zh-TW" dirty="0"/>
          </a:p>
          <a:p>
            <a:r>
              <a:rPr lang="en-US" altLang="zh-TW" dirty="0"/>
              <a:t>Q: Can the structure be automatically determined?</a:t>
            </a:r>
          </a:p>
          <a:p>
            <a:pPr lvl="1"/>
            <a:r>
              <a:rPr lang="en-US" altLang="zh-TW" dirty="0"/>
              <a:t>E.g. Evolutionary Artificial Neural Networks</a:t>
            </a:r>
          </a:p>
          <a:p>
            <a:r>
              <a:rPr lang="en-US" altLang="zh-TW" dirty="0"/>
              <a:t>Q: Can we design the network structure?</a:t>
            </a:r>
            <a:endParaRPr lang="zh-TW" altLang="en-US" dirty="0"/>
          </a:p>
          <a:p>
            <a:endParaRPr lang="zh-TW" altLang="en-US" dirty="0"/>
          </a:p>
          <a:p>
            <a:endParaRPr lang="zh-TW" altLang="en-US" dirty="0"/>
          </a:p>
        </p:txBody>
      </p:sp>
      <p:pic>
        <p:nvPicPr>
          <p:cNvPr id="6" name="圖片 5"/>
          <p:cNvPicPr>
            <a:picLocks noChangeAspect="1"/>
          </p:cNvPicPr>
          <p:nvPr/>
        </p:nvPicPr>
        <p:blipFill>
          <a:blip r:embed="rId2"/>
          <a:stretch>
            <a:fillRect/>
          </a:stretch>
        </p:blipFill>
        <p:spPr>
          <a:xfrm>
            <a:off x="4060061" y="222703"/>
            <a:ext cx="4455289" cy="2433411"/>
          </a:xfrm>
          <a:prstGeom prst="rect">
            <a:avLst/>
          </a:prstGeom>
        </p:spPr>
      </p:pic>
      <p:grpSp>
        <p:nvGrpSpPr>
          <p:cNvPr id="5" name="群組 4"/>
          <p:cNvGrpSpPr/>
          <p:nvPr/>
        </p:nvGrpSpPr>
        <p:grpSpPr>
          <a:xfrm>
            <a:off x="2315834" y="3501469"/>
            <a:ext cx="5731531" cy="557881"/>
            <a:chOff x="1729539" y="2853872"/>
            <a:chExt cx="5731531" cy="557881"/>
          </a:xfrm>
        </p:grpSpPr>
        <p:sp>
          <p:nvSpPr>
            <p:cNvPr id="7" name="文字方塊 6"/>
            <p:cNvSpPr txBox="1"/>
            <p:nvPr/>
          </p:nvSpPr>
          <p:spPr>
            <a:xfrm>
              <a:off x="1729539" y="2888533"/>
              <a:ext cx="2446855"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TW" sz="2800" dirty="0"/>
                <a:t>Trial and Error</a:t>
              </a:r>
              <a:endParaRPr lang="zh-TW" altLang="en-US" sz="2800" dirty="0"/>
            </a:p>
          </p:txBody>
        </p:sp>
        <p:sp>
          <p:nvSpPr>
            <p:cNvPr id="8" name="文字方塊 7"/>
            <p:cNvSpPr txBox="1"/>
            <p:nvPr/>
          </p:nvSpPr>
          <p:spPr>
            <a:xfrm>
              <a:off x="5014215" y="2882998"/>
              <a:ext cx="2446855"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altLang="zh-TW" sz="2800" dirty="0"/>
                <a:t>Intuition</a:t>
              </a:r>
              <a:endParaRPr lang="zh-TW" altLang="en-US" sz="2800" dirty="0"/>
            </a:p>
          </p:txBody>
        </p:sp>
        <p:sp>
          <p:nvSpPr>
            <p:cNvPr id="9" name="文字方塊 8"/>
            <p:cNvSpPr txBox="1"/>
            <p:nvPr/>
          </p:nvSpPr>
          <p:spPr>
            <a:xfrm>
              <a:off x="4244315" y="2853872"/>
              <a:ext cx="688705"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0" name="文字方塊 9"/>
          <p:cNvSpPr txBox="1"/>
          <p:nvPr/>
        </p:nvSpPr>
        <p:spPr>
          <a:xfrm>
            <a:off x="2315834" y="5796105"/>
            <a:ext cx="5731531"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TW" sz="2800" dirty="0"/>
              <a:t>Convolutional Neural Network (CNN)</a:t>
            </a:r>
            <a:endParaRPr lang="zh-TW" altLang="en-US" sz="2800" dirty="0"/>
          </a:p>
        </p:txBody>
      </p:sp>
    </p:spTree>
    <p:extLst>
      <p:ext uri="{BB962C8B-B14F-4D97-AF65-F5344CB8AC3E}">
        <p14:creationId xmlns:p14="http://schemas.microsoft.com/office/powerpoint/2010/main" val="245418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3442138" y="190267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812502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Loss for an Example</a:t>
            </a:r>
            <a:endParaRPr lang="zh-TW" altLang="en-US" dirty="0"/>
          </a:p>
        </p:txBody>
      </p:sp>
      <p:sp>
        <p:nvSpPr>
          <p:cNvPr id="34" name="矩形 33"/>
          <p:cNvSpPr/>
          <p:nvPr/>
        </p:nvSpPr>
        <p:spPr>
          <a:xfrm>
            <a:off x="5975178" y="265505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817906" y="264278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634803" y="267043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281458" y="3691209"/>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90774" y="4937099"/>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574" y="2912406"/>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703191" y="3388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709009" y="281779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ext uri="{D42A27DB-BD31-4B8C-83A1-F6EECF244321}">
                <p14:modId xmlns:p14="http://schemas.microsoft.com/office/powerpoint/2010/main" val="1693514708"/>
              </p:ext>
            </p:extLst>
          </p:nvPr>
        </p:nvGraphicFramePr>
        <p:xfrm>
          <a:off x="1721708" y="2722544"/>
          <a:ext cx="325438" cy="461962"/>
        </p:xfrm>
        <a:graphic>
          <a:graphicData uri="http://schemas.openxmlformats.org/presentationml/2006/ole">
            <mc:AlternateContent xmlns:mc="http://schemas.openxmlformats.org/markup-compatibility/2006">
              <mc:Choice xmlns:v="urn:schemas-microsoft-com:vml" Requires="v">
                <p:oleObj spid="_x0000_s18586"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721708" y="272254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88102035"/>
              </p:ext>
            </p:extLst>
          </p:nvPr>
        </p:nvGraphicFramePr>
        <p:xfrm>
          <a:off x="1727004" y="3305273"/>
          <a:ext cx="352425" cy="461963"/>
        </p:xfrm>
        <a:graphic>
          <a:graphicData uri="http://schemas.openxmlformats.org/presentationml/2006/ole">
            <mc:AlternateContent xmlns:mc="http://schemas.openxmlformats.org/markup-compatibility/2006">
              <mc:Choice xmlns:v="urn:schemas-microsoft-com:vml" Requires="v">
                <p:oleObj spid="_x0000_s18587" name="方程式" r:id="rId6" imgW="164880" imgH="215640" progId="Equation.3">
                  <p:embed/>
                </p:oleObj>
              </mc:Choice>
              <mc:Fallback>
                <p:oleObj name="方程式" r:id="rId6" imgW="164880" imgH="215640" progId="Equation.3">
                  <p:embed/>
                  <p:pic>
                    <p:nvPicPr>
                      <p:cNvPr id="52" name="Object 12"/>
                      <p:cNvPicPr>
                        <a:picLocks noChangeAspect="1" noChangeArrowheads="1"/>
                      </p:cNvPicPr>
                      <p:nvPr/>
                    </p:nvPicPr>
                    <p:blipFill>
                      <a:blip r:embed="rId7"/>
                      <a:srcRect/>
                      <a:stretch>
                        <a:fillRect/>
                      </a:stretch>
                    </p:blipFill>
                    <p:spPr bwMode="auto">
                      <a:xfrm>
                        <a:off x="1727004" y="330527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15016" y="265379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917358" y="343236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905725" y="466037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902978" y="408266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712716" y="47858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1612891241"/>
              </p:ext>
            </p:extLst>
          </p:nvPr>
        </p:nvGraphicFramePr>
        <p:xfrm>
          <a:off x="1640793" y="4689113"/>
          <a:ext cx="544512" cy="488950"/>
        </p:xfrm>
        <a:graphic>
          <a:graphicData uri="http://schemas.openxmlformats.org/presentationml/2006/ole">
            <mc:AlternateContent xmlns:mc="http://schemas.openxmlformats.org/markup-compatibility/2006">
              <mc:Choice xmlns:v="urn:schemas-microsoft-com:vml" Requires="v">
                <p:oleObj spid="_x0000_s18588" name="方程式" r:id="rId8" imgW="253800" imgH="228600" progId="Equation.3">
                  <p:embed/>
                </p:oleObj>
              </mc:Choice>
              <mc:Fallback>
                <p:oleObj name="方程式" r:id="rId8" imgW="253800" imgH="228600" progId="Equation.3">
                  <p:embed/>
                  <p:pic>
                    <p:nvPicPr>
                      <p:cNvPr id="62" name="Object 12"/>
                      <p:cNvPicPr>
                        <a:picLocks noChangeAspect="1" noChangeArrowheads="1"/>
                      </p:cNvPicPr>
                      <p:nvPr/>
                    </p:nvPicPr>
                    <p:blipFill>
                      <a:blip r:embed="rId9"/>
                      <a:srcRect/>
                      <a:stretch>
                        <a:fillRect/>
                      </a:stretch>
                    </p:blipFill>
                    <p:spPr bwMode="auto">
                      <a:xfrm>
                        <a:off x="1640793" y="4689113"/>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88648" y="407082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4142223" y="25952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4159846" y="338070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4172026" y="463699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489174" y="294087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89174" y="373262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79883" y="495459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91516" y="294087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89174" y="294087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89174" y="294087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91516" y="371944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79883" y="294087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79883" y="371944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55616" y="294087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51909" y="298924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51909" y="298924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79429" y="294087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46091" y="355957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46091" y="355957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17588" y="294087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91219" y="371944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91219" y="493404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17368" y="415604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986461" y="2637225"/>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6007559" y="3445534"/>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975178" y="4701677"/>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237500" y="3717467"/>
            <a:ext cx="65" cy="276999"/>
          </a:xfrm>
          <a:prstGeom prst="rect">
            <a:avLst/>
          </a:prstGeom>
          <a:noFill/>
        </p:spPr>
        <p:txBody>
          <a:bodyPr wrap="none" lIns="0" tIns="0" rIns="0" bIns="0" rtlCol="0">
            <a:spAutoFit/>
          </a:bodyPr>
          <a:lstStyle/>
          <a:p>
            <a:endParaRPr lang="zh-TW" altLang="en-US" dirty="0"/>
          </a:p>
        </p:txBody>
      </p:sp>
      <p:sp>
        <p:nvSpPr>
          <p:cNvPr id="71" name="文字方塊 70"/>
          <p:cNvSpPr txBox="1"/>
          <p:nvPr/>
        </p:nvSpPr>
        <p:spPr>
          <a:xfrm>
            <a:off x="6576550" y="4109752"/>
            <a:ext cx="1154637"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Cross</a:t>
            </a:r>
          </a:p>
          <a:p>
            <a:pPr algn="ctr"/>
            <a:r>
              <a:rPr lang="en-US" altLang="zh-TW" sz="2400" dirty="0"/>
              <a:t>Entropy</a:t>
            </a:r>
          </a:p>
        </p:txBody>
      </p:sp>
      <p:pic>
        <p:nvPicPr>
          <p:cNvPr id="102" name="圖片 101"/>
          <p:cNvPicPr preferRelativeResize="0">
            <a:picLocks/>
          </p:cNvPicPr>
          <p:nvPr/>
        </p:nvPicPr>
        <p:blipFill>
          <a:blip r:embed="rId10"/>
          <a:stretch>
            <a:fillRect/>
          </a:stretch>
        </p:blipFill>
        <p:spPr>
          <a:xfrm>
            <a:off x="3890841" y="1695524"/>
            <a:ext cx="720000" cy="720000"/>
          </a:xfrm>
          <a:prstGeom prst="rect">
            <a:avLst/>
          </a:prstGeom>
          <a:ln w="38100">
            <a:solidFill>
              <a:schemeClr val="tx1"/>
            </a:solidFill>
          </a:ln>
        </p:spPr>
      </p:pic>
      <p:sp>
        <p:nvSpPr>
          <p:cNvPr id="103" name="文字方塊 102"/>
          <p:cNvSpPr txBox="1"/>
          <p:nvPr/>
        </p:nvSpPr>
        <p:spPr>
          <a:xfrm>
            <a:off x="4693567" y="1784585"/>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0"/>
          <a:stretch>
            <a:fillRect/>
          </a:stretch>
        </p:blipFill>
        <p:spPr>
          <a:xfrm>
            <a:off x="617004" y="3646519"/>
            <a:ext cx="720000" cy="720000"/>
          </a:xfrm>
          <a:prstGeom prst="rect">
            <a:avLst/>
          </a:prstGeom>
          <a:ln w="38100">
            <a:solidFill>
              <a:schemeClr val="tx1"/>
            </a:solidFill>
          </a:ln>
        </p:spPr>
      </p:pic>
      <p:sp>
        <p:nvSpPr>
          <p:cNvPr id="110" name="矩形 109"/>
          <p:cNvSpPr/>
          <p:nvPr/>
        </p:nvSpPr>
        <p:spPr>
          <a:xfrm>
            <a:off x="7789244" y="2657294"/>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237055" y="409177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8227210" y="2626237"/>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227210" y="342636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8211604" y="4715769"/>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5" name="左-右雙向箭號 114"/>
          <p:cNvSpPr/>
          <p:nvPr/>
        </p:nvSpPr>
        <p:spPr>
          <a:xfrm>
            <a:off x="6547946" y="3719063"/>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987423" y="2022925"/>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48420" y="2046195"/>
            <a:ext cx="26824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77004" y="2055524"/>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045430" y="2074215"/>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16530" y="265321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892374" y="26451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894716" y="340502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901744" y="46516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898997" y="407082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 name="矩形 2"/>
          <p:cNvSpPr/>
          <p:nvPr/>
        </p:nvSpPr>
        <p:spPr>
          <a:xfrm>
            <a:off x="7580110" y="1488616"/>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p:sp>
        <p:nvSpPr>
          <p:cNvPr id="4" name="矩形 3"/>
          <p:cNvSpPr/>
          <p:nvPr/>
        </p:nvSpPr>
        <p:spPr>
          <a:xfrm rot="5400000">
            <a:off x="3852139" y="3617311"/>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mc:AlternateContent xmlns:mc="http://schemas.openxmlformats.org/markup-compatibility/2006" xmlns:a14="http://schemas.microsoft.com/office/drawing/2010/main">
        <mc:Choice Requires="a14">
          <p:sp>
            <p:nvSpPr>
              <p:cNvPr id="101" name="文字方塊 100"/>
              <p:cNvSpPr txBox="1"/>
              <p:nvPr/>
            </p:nvSpPr>
            <p:spPr>
              <a:xfrm>
                <a:off x="1654317" y="5392214"/>
                <a:ext cx="3580980"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𝑙</m:t>
                      </m:r>
                      <m:d>
                        <m:dPr>
                          <m:ctrlPr>
                            <a:rPr lang="en-US" altLang="zh-TW" sz="2800" b="0" i="1" smtClean="0">
                              <a:latin typeface="Cambria Math" panose="02040503050406030204" pitchFamily="18" charset="0"/>
                            </a:rPr>
                          </m:ctrlPr>
                        </m:dPr>
                        <m:e>
                          <m:r>
                            <a:rPr lang="en-US" altLang="zh-TW" sz="2800" i="1">
                              <a:latin typeface="Cambria Math" panose="02040503050406030204" pitchFamily="18" charset="0"/>
                            </a:rPr>
                            <m:t>𝑦</m:t>
                          </m:r>
                          <m:r>
                            <m:rPr>
                              <m:nor/>
                            </m:rPr>
                            <a:rPr lang="zh-TW" altLang="en-US" sz="2800" dirty="0"/>
                            <m:t> </m:t>
                          </m:r>
                          <m:r>
                            <a:rPr lang="en-US" altLang="zh-TW" sz="2800" b="0" i="1" dirty="0"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r>
                            <m:rPr>
                              <m:nor/>
                            </m:rPr>
                            <a:rPr lang="zh-TW" altLang="en-US" sz="2800" dirty="0"/>
                            <m:t> </m:t>
                          </m:r>
                        </m:e>
                      </m:d>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acc>
                            <m:accPr>
                              <m:chr m:val="̂"/>
                              <m:ctrlPr>
                                <a:rPr lang="en-US" altLang="zh-TW" sz="2800" i="1">
                                  <a:latin typeface="Cambria Math" panose="02040503050406030204" pitchFamily="18" charset="0"/>
                                </a:rPr>
                              </m:ctrlPr>
                            </m:acc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1654317" y="5392214"/>
                <a:ext cx="3580980" cy="121129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7893779" y="2708000"/>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7893779" y="2708000"/>
                <a:ext cx="366639" cy="369332"/>
              </a:xfrm>
              <a:prstGeom prst="rect">
                <a:avLst/>
              </a:prstGeom>
              <a:blipFill>
                <a:blip r:embed="rId12"/>
                <a:stretch>
                  <a:fillRect l="-20000" t="-16393" r="-5166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7893421" y="3473498"/>
                <a:ext cx="373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7893421" y="3473498"/>
                <a:ext cx="373757" cy="369332"/>
              </a:xfrm>
              <a:prstGeom prst="rect">
                <a:avLst/>
              </a:prstGeom>
              <a:blipFill>
                <a:blip r:embed="rId13"/>
                <a:stretch>
                  <a:fillRect l="-19672" t="-18333" r="-5082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9" name="文字方塊 118"/>
              <p:cNvSpPr txBox="1"/>
              <p:nvPr/>
            </p:nvSpPr>
            <p:spPr>
              <a:xfrm>
                <a:off x="7878722" y="4795595"/>
                <a:ext cx="496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10</m:t>
                          </m:r>
                        </m:sub>
                      </m:sSub>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7878722" y="4795595"/>
                <a:ext cx="496483" cy="369332"/>
              </a:xfrm>
              <a:prstGeom prst="rect">
                <a:avLst/>
              </a:prstGeom>
              <a:blipFill>
                <a:blip r:embed="rId14"/>
                <a:stretch>
                  <a:fillRect l="-14634" t="-18333" r="-37805" b="-26667"/>
                </a:stretch>
              </a:blipFill>
            </p:spPr>
            <p:txBody>
              <a:bodyPr/>
              <a:lstStyle/>
              <a:p>
                <a:r>
                  <a:rPr lang="zh-TW" altLang="en-US">
                    <a:noFill/>
                  </a:rPr>
                  <a:t> </a:t>
                </a:r>
              </a:p>
            </p:txBody>
          </p:sp>
        </mc:Fallback>
      </mc:AlternateContent>
      <p:sp>
        <p:nvSpPr>
          <p:cNvPr id="120" name="文字方塊 119"/>
          <p:cNvSpPr txBox="1"/>
          <p:nvPr/>
        </p:nvSpPr>
        <p:spPr>
          <a:xfrm rot="5400000">
            <a:off x="7791036" y="409177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2281800" y="3433484"/>
            <a:ext cx="2646238"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Given a set of parameters</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6093037" y="5255491"/>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800" b="0" i="1" smtClean="0">
                          <a:latin typeface="Cambria Math" panose="02040503050406030204" pitchFamily="18" charset="0"/>
                        </a:rPr>
                        <m:t>𝑦</m:t>
                      </m:r>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093037" y="5255491"/>
                <a:ext cx="288284" cy="430887"/>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7908918" y="5247625"/>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oMath>
                  </m:oMathPara>
                </a14:m>
                <a:endParaRPr lang="zh-TW" altLang="en-US" sz="28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7908918" y="5247625"/>
                <a:ext cx="288284" cy="430887"/>
              </a:xfrm>
              <a:prstGeom prst="rect">
                <a:avLst/>
              </a:prstGeom>
              <a:blipFill>
                <a:blip r:embed="rId16"/>
                <a:stretch>
                  <a:fillRect/>
                </a:stretch>
              </a:blipFill>
            </p:spPr>
            <p:txBody>
              <a:bodyPr/>
              <a:lstStyle/>
              <a:p>
                <a:r>
                  <a:rPr lang="zh-TW" altLang="en-US">
                    <a:noFill/>
                  </a:rPr>
                  <a:t> </a:t>
                </a:r>
              </a:p>
            </p:txBody>
          </p:sp>
        </mc:Fallback>
      </mc:AlternateContent>
      <p:cxnSp>
        <p:nvCxnSpPr>
          <p:cNvPr id="11" name="直線接點 10"/>
          <p:cNvCxnSpPr>
            <a:stCxn id="71" idx="2"/>
          </p:cNvCxnSpPr>
          <p:nvPr/>
        </p:nvCxnSpPr>
        <p:spPr>
          <a:xfrm flipH="1">
            <a:off x="7141744" y="4940749"/>
            <a:ext cx="0" cy="11842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314888" y="6125029"/>
            <a:ext cx="184458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02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1" grpId="0" animBg="1"/>
      <p:bldP spid="103" grpId="0"/>
      <p:bldP spid="110" grpId="0" animBg="1"/>
      <p:bldP spid="111" grpId="0"/>
      <p:bldP spid="112" grpId="0"/>
      <p:bldP spid="113" grpId="0"/>
      <p:bldP spid="114" grpId="0"/>
      <p:bldP spid="115" grpId="0" animBg="1"/>
      <p:bldP spid="3" grpId="0" animBg="1"/>
      <p:bldP spid="101" grpId="0"/>
      <p:bldP spid="5" grpId="0"/>
      <p:bldP spid="109" grpId="0"/>
      <p:bldP spid="119" grpId="0"/>
      <p:bldP spid="120" grpId="0"/>
      <p:bldP spid="8" grpId="0"/>
      <p:bldP spid="1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Total Loss</a:t>
            </a:r>
            <a:endParaRPr lang="zh-TW" altLang="en-US" dirty="0"/>
          </a:p>
        </p:txBody>
      </p:sp>
      <p:grpSp>
        <p:nvGrpSpPr>
          <p:cNvPr id="18" name="群組 17"/>
          <p:cNvGrpSpPr/>
          <p:nvPr/>
        </p:nvGrpSpPr>
        <p:grpSpPr>
          <a:xfrm>
            <a:off x="1727768" y="2298174"/>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1727768" y="3245279"/>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1713340" y="5606623"/>
            <a:ext cx="450765" cy="671513"/>
            <a:chOff x="496136" y="3417283"/>
            <a:chExt cx="450765"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496136" y="3522206"/>
              <a:ext cx="450765" cy="461665"/>
            </a:xfrm>
            <a:prstGeom prst="rect">
              <a:avLst/>
            </a:prstGeom>
          </p:spPr>
          <p:txBody>
            <a:bodyPr wrap="none">
              <a:spAutoFit/>
            </a:bodyPr>
            <a:lstStyle/>
            <a:p>
              <a:pPr algn="ctr"/>
              <a:r>
                <a:rPr lang="en-US" altLang="zh-TW" sz="2400" dirty="0" err="1"/>
                <a:t>x</a:t>
              </a:r>
              <a:r>
                <a:rPr lang="en-US" altLang="zh-TW" sz="2400" baseline="30000" dirty="0" err="1"/>
                <a:t>N</a:t>
              </a:r>
              <a:endParaRPr lang="zh-TW" altLang="en-US" sz="2400" baseline="30000" dirty="0"/>
            </a:p>
          </p:txBody>
        </p:sp>
      </p:grpSp>
      <p:sp>
        <p:nvSpPr>
          <p:cNvPr id="27" name="矩形 26"/>
          <p:cNvSpPr/>
          <p:nvPr/>
        </p:nvSpPr>
        <p:spPr>
          <a:xfrm>
            <a:off x="2527693"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2527693"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2527693"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1585319"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2658584"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2096310"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093349"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093348"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3496559"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93598"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493597"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895074" y="2298174"/>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3895074" y="3245279"/>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3880646" y="5606623"/>
            <a:ext cx="457177" cy="671513"/>
            <a:chOff x="492930" y="3417283"/>
            <a:chExt cx="457177"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492930" y="3522206"/>
              <a:ext cx="457177" cy="461665"/>
            </a:xfrm>
            <a:prstGeom prst="rect">
              <a:avLst/>
            </a:prstGeom>
          </p:spPr>
          <p:txBody>
            <a:bodyPr wrap="none">
              <a:spAutoFit/>
            </a:bodyPr>
            <a:lstStyle/>
            <a:p>
              <a:pPr algn="ctr"/>
              <a:r>
                <a:rPr lang="en-US" altLang="zh-TW" sz="2400" dirty="0" err="1"/>
                <a:t>y</a:t>
              </a:r>
              <a:r>
                <a:rPr lang="en-US" altLang="zh-TW" sz="2400" baseline="30000" dirty="0" err="1"/>
                <a:t>N</a:t>
              </a:r>
              <a:endParaRPr lang="zh-TW" altLang="en-US" sz="2400" baseline="30000" dirty="0"/>
            </a:p>
          </p:txBody>
        </p:sp>
      </p:grpSp>
      <p:sp>
        <p:nvSpPr>
          <p:cNvPr id="47" name="矩形 46"/>
          <p:cNvSpPr/>
          <p:nvPr/>
        </p:nvSpPr>
        <p:spPr>
          <a:xfrm>
            <a:off x="4913118" y="229817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4913117" y="3245279"/>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913117" y="560662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490267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02677" y="2471777"/>
                <a:ext cx="391454" cy="369332"/>
              </a:xfrm>
              <a:prstGeom prst="rect">
                <a:avLst/>
              </a:prstGeom>
              <a:blipFill rotWithShape="0">
                <a:blip r:embed="rId3"/>
                <a:stretch>
                  <a:fillRect l="-18750" t="-16393" r="-50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91311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913117" y="3407287"/>
                <a:ext cx="398058" cy="369332"/>
              </a:xfrm>
              <a:prstGeom prst="rect">
                <a:avLst/>
              </a:prstGeom>
              <a:blipFill rotWithShape="0">
                <a:blip r:embed="rId4"/>
                <a:stretch>
                  <a:fillRect l="-18462" t="-18033" r="-47692"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888687" y="5803879"/>
                <a:ext cx="443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888687" y="5803879"/>
                <a:ext cx="443390" cy="369332"/>
              </a:xfrm>
              <a:prstGeom prst="rect">
                <a:avLst/>
              </a:prstGeom>
              <a:blipFill>
                <a:blip r:embed="rId5"/>
                <a:stretch>
                  <a:fillRect l="-16438" t="-16393" r="-42466" b="-24590"/>
                </a:stretch>
              </a:blipFill>
            </p:spPr>
            <p:txBody>
              <a:bodyPr/>
              <a:lstStyle/>
              <a:p>
                <a:r>
                  <a:rPr lang="zh-TW" altLang="en-US">
                    <a:noFill/>
                  </a:rPr>
                  <a:t> </a:t>
                </a:r>
              </a:p>
            </p:txBody>
          </p:sp>
        </mc:Fallback>
      </mc:AlternateContent>
      <p:sp>
        <p:nvSpPr>
          <p:cNvPr id="53" name="左-右雙向箭號 52"/>
          <p:cNvSpPr/>
          <p:nvPr/>
        </p:nvSpPr>
        <p:spPr>
          <a:xfrm>
            <a:off x="4254704" y="25901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4249342" y="35108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4249276" y="5851855"/>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6" name="文字方塊 55"/>
              <p:cNvSpPr txBox="1"/>
              <p:nvPr/>
            </p:nvSpPr>
            <p:spPr>
              <a:xfrm>
                <a:off x="4423381" y="2767534"/>
                <a:ext cx="3124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4423381" y="2767534"/>
                <a:ext cx="312457" cy="369332"/>
              </a:xfrm>
              <a:prstGeom prst="rect">
                <a:avLst/>
              </a:prstGeom>
              <a:blipFill>
                <a:blip r:embed="rId6"/>
                <a:stretch>
                  <a:fillRect l="-23529" r="-9804" b="-6557"/>
                </a:stretch>
              </a:blipFill>
            </p:spPr>
            <p:txBody>
              <a:bodyPr/>
              <a:lstStyle/>
              <a:p>
                <a:r>
                  <a:rPr lang="zh-TW" altLang="en-US">
                    <a:noFill/>
                  </a:rPr>
                  <a:t> </a:t>
                </a:r>
              </a:p>
            </p:txBody>
          </p:sp>
        </mc:Fallback>
      </mc:AlternateContent>
      <p:sp>
        <p:nvSpPr>
          <p:cNvPr id="59" name="文字方塊 58"/>
          <p:cNvSpPr txBox="1"/>
          <p:nvPr/>
        </p:nvSpPr>
        <p:spPr>
          <a:xfrm rot="5400000">
            <a:off x="3746853"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4749949"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724616" y="4152253"/>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2524541"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2090197"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490446"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3891923" y="4152253"/>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4909965" y="415225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490996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4909965" y="4314261"/>
                <a:ext cx="398058" cy="369332"/>
              </a:xfrm>
              <a:prstGeom prst="rect">
                <a:avLst/>
              </a:prstGeom>
              <a:blipFill rotWithShape="0">
                <a:blip r:embed="rId7"/>
                <a:stretch>
                  <a:fillRect l="-18182" t="-18333" r="-46970" b="-26667"/>
                </a:stretch>
              </a:blipFill>
            </p:spPr>
            <p:txBody>
              <a:bodyPr/>
              <a:lstStyle/>
              <a:p>
                <a:r>
                  <a:rPr lang="zh-TW" altLang="en-US">
                    <a:noFill/>
                  </a:rPr>
                  <a:t> </a:t>
                </a:r>
              </a:p>
            </p:txBody>
          </p:sp>
        </mc:Fallback>
      </mc:AlternateContent>
      <p:sp>
        <p:nvSpPr>
          <p:cNvPr id="75" name="左-右雙向箭號 74"/>
          <p:cNvSpPr/>
          <p:nvPr/>
        </p:nvSpPr>
        <p:spPr>
          <a:xfrm>
            <a:off x="4246190" y="4417822"/>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508787" y="1640875"/>
            <a:ext cx="3580190" cy="523220"/>
          </a:xfrm>
          <a:prstGeom prst="rect">
            <a:avLst/>
          </a:prstGeom>
          <a:noFill/>
        </p:spPr>
        <p:txBody>
          <a:bodyPr wrap="square" rtlCol="0">
            <a:spAutoFit/>
          </a:bodyPr>
          <a:lstStyle/>
          <a:p>
            <a:r>
              <a:rPr lang="en-US" altLang="zh-TW" sz="2800" dirty="0"/>
              <a:t>For all training data …</a:t>
            </a:r>
            <a:endParaRPr lang="zh-TW" altLang="en-US" sz="2800" dirty="0"/>
          </a:p>
        </p:txBody>
      </p:sp>
      <p:pic>
        <p:nvPicPr>
          <p:cNvPr id="90" name="圖片 89"/>
          <p:cNvPicPr preferRelativeResize="0">
            <a:picLocks/>
          </p:cNvPicPr>
          <p:nvPr/>
        </p:nvPicPr>
        <p:blipFill>
          <a:blip r:embed="rId8"/>
          <a:stretch>
            <a:fillRect/>
          </a:stretch>
        </p:blipFill>
        <p:spPr>
          <a:xfrm>
            <a:off x="915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894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894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894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6563165" y="983675"/>
                <a:ext cx="1638910"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𝑛</m:t>
                              </m:r>
                            </m:sup>
                          </m:sSup>
                        </m:e>
                      </m:nary>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563165" y="983675"/>
                <a:ext cx="1638910" cy="121155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5487022" y="5159357"/>
                <a:ext cx="3318188"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800" dirty="0"/>
                  <a:t>Find </a:t>
                </a:r>
                <a:r>
                  <a:rPr lang="en-US" altLang="zh-TW" sz="2800" b="1" i="1" u="sng" dirty="0"/>
                  <a:t>the network parameters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r>
                  <a:rPr lang="en-US" altLang="zh-TW" sz="2800" dirty="0"/>
                  <a:t> that minimize total loss L</a:t>
                </a:r>
                <a:endParaRPr lang="zh-TW" altLang="en-US" sz="28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5487022" y="5159357"/>
                <a:ext cx="3318188" cy="1384995"/>
              </a:xfrm>
              <a:prstGeom prst="rect">
                <a:avLst/>
              </a:prstGeom>
              <a:blipFill>
                <a:blip r:embed="rId13"/>
                <a:stretch>
                  <a:fillRect/>
                </a:stretch>
              </a:blipFill>
            </p:spPr>
            <p:txBody>
              <a:bodyPr/>
              <a:lstStyle/>
              <a:p>
                <a:r>
                  <a:rPr lang="zh-TW" altLang="en-US">
                    <a:noFill/>
                  </a:rPr>
                  <a:t> </a:t>
                </a:r>
              </a:p>
            </p:txBody>
          </p:sp>
        </mc:Fallback>
      </mc:AlternateContent>
      <p:sp>
        <p:nvSpPr>
          <p:cNvPr id="77" name="文字方塊 76"/>
          <p:cNvSpPr txBox="1"/>
          <p:nvPr/>
        </p:nvSpPr>
        <p:spPr>
          <a:xfrm>
            <a:off x="5467155" y="398990"/>
            <a:ext cx="1805606" cy="523220"/>
          </a:xfrm>
          <a:prstGeom prst="rect">
            <a:avLst/>
          </a:prstGeom>
          <a:noFill/>
        </p:spPr>
        <p:txBody>
          <a:bodyPr wrap="square" rtlCol="0">
            <a:spAutoFit/>
          </a:bodyPr>
          <a:lstStyle/>
          <a:p>
            <a:r>
              <a:rPr lang="en-US" altLang="zh-TW" sz="2800" dirty="0"/>
              <a:t>Total Loss:</a:t>
            </a:r>
            <a:endParaRPr lang="zh-TW" altLang="en-US" sz="2800" dirty="0"/>
          </a:p>
        </p:txBody>
      </p:sp>
      <mc:AlternateContent xmlns:mc="http://schemas.openxmlformats.org/markup-compatibility/2006" xmlns:a14="http://schemas.microsoft.com/office/drawing/2010/main">
        <mc:Choice Requires="a14">
          <p:sp>
            <p:nvSpPr>
              <p:cNvPr id="76" name="文字方塊 75"/>
              <p:cNvSpPr txBox="1"/>
              <p:nvPr/>
            </p:nvSpPr>
            <p:spPr>
              <a:xfrm>
                <a:off x="4423381" y="3685525"/>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23381" y="3685525"/>
                <a:ext cx="319062" cy="369332"/>
              </a:xfrm>
              <a:prstGeom prst="rect">
                <a:avLst/>
              </a:prstGeom>
              <a:blipFill>
                <a:blip r:embed="rId14"/>
                <a:stretch>
                  <a:fillRect l="-23077" t="-1667" r="-9615"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4429885" y="456182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4429885" y="4561823"/>
                <a:ext cx="319062" cy="369332"/>
              </a:xfrm>
              <a:prstGeom prst="rect">
                <a:avLst/>
              </a:prstGeom>
              <a:blipFill>
                <a:blip r:embed="rId15"/>
                <a:stretch>
                  <a:fillRect l="-23077" r="-9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4437895" y="6027539"/>
                <a:ext cx="3643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437895" y="6027539"/>
                <a:ext cx="364395" cy="369332"/>
              </a:xfrm>
              <a:prstGeom prst="rect">
                <a:avLst/>
              </a:prstGeom>
              <a:blipFill>
                <a:blip r:embed="rId16"/>
                <a:stretch>
                  <a:fillRect l="-20000" r="-6667" b="-8333"/>
                </a:stretch>
              </a:blipFill>
            </p:spPr>
            <p:txBody>
              <a:bodyPr/>
              <a:lstStyle/>
              <a:p>
                <a:r>
                  <a:rPr lang="zh-TW" altLang="en-US">
                    <a:noFill/>
                  </a:rPr>
                  <a:t> </a:t>
                </a:r>
              </a:p>
            </p:txBody>
          </p:sp>
        </mc:Fallback>
      </mc:AlternateContent>
      <p:sp>
        <p:nvSpPr>
          <p:cNvPr id="9" name="矩形 8"/>
          <p:cNvSpPr/>
          <p:nvPr/>
        </p:nvSpPr>
        <p:spPr>
          <a:xfrm>
            <a:off x="6491961" y="958274"/>
            <a:ext cx="1850601" cy="132660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5487022" y="3113965"/>
            <a:ext cx="331510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Find </a:t>
            </a:r>
            <a:r>
              <a:rPr lang="en-US" altLang="zh-TW" sz="2800" b="1" i="1" u="sng" dirty="0"/>
              <a:t>a function in function set </a:t>
            </a:r>
            <a:r>
              <a:rPr lang="en-US" altLang="zh-TW" sz="2800" dirty="0"/>
              <a:t>that minimizes total loss L</a:t>
            </a:r>
            <a:endParaRPr lang="zh-TW" altLang="en-US" sz="2800" dirty="0"/>
          </a:p>
        </p:txBody>
      </p:sp>
      <p:sp>
        <p:nvSpPr>
          <p:cNvPr id="4" name="向下箭號 3"/>
          <p:cNvSpPr/>
          <p:nvPr/>
        </p:nvSpPr>
        <p:spPr>
          <a:xfrm>
            <a:off x="6749969" y="2552127"/>
            <a:ext cx="697424" cy="5542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向下箭號 81"/>
          <p:cNvSpPr/>
          <p:nvPr/>
        </p:nvSpPr>
        <p:spPr>
          <a:xfrm>
            <a:off x="6749969" y="4542207"/>
            <a:ext cx="697424" cy="5334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3" name="圖片 82"/>
          <p:cNvPicPr preferRelativeResize="0">
            <a:picLocks/>
          </p:cNvPicPr>
          <p:nvPr/>
        </p:nvPicPr>
        <p:blipFill>
          <a:blip r:embed="rId17"/>
          <a:stretch>
            <a:fillRect/>
          </a:stretch>
        </p:blipFill>
        <p:spPr>
          <a:xfrm>
            <a:off x="893866" y="4136973"/>
            <a:ext cx="720000" cy="720000"/>
          </a:xfrm>
          <a:prstGeom prst="rect">
            <a:avLst/>
          </a:prstGeom>
          <a:ln w="38100">
            <a:solidFill>
              <a:schemeClr val="tx1"/>
            </a:solidFill>
          </a:ln>
        </p:spPr>
      </p:pic>
      <p:pic>
        <p:nvPicPr>
          <p:cNvPr id="84" name="圖片 83"/>
          <p:cNvPicPr preferRelativeResize="0">
            <a:picLocks/>
          </p:cNvPicPr>
          <p:nvPr/>
        </p:nvPicPr>
        <p:blipFill>
          <a:blip r:embed="rId18"/>
          <a:stretch>
            <a:fillRect/>
          </a:stretch>
        </p:blipFill>
        <p:spPr>
          <a:xfrm>
            <a:off x="893267" y="5606622"/>
            <a:ext cx="720000" cy="720000"/>
          </a:xfrm>
          <a:prstGeom prst="rect">
            <a:avLst/>
          </a:prstGeom>
          <a:ln w="38100">
            <a:solidFill>
              <a:schemeClr val="tx1"/>
            </a:solidFill>
          </a:ln>
        </p:spPr>
      </p:pic>
      <p:pic>
        <p:nvPicPr>
          <p:cNvPr id="85" name="圖片 84"/>
          <p:cNvPicPr preferRelativeResize="0">
            <a:picLocks/>
          </p:cNvPicPr>
          <p:nvPr/>
        </p:nvPicPr>
        <p:blipFill>
          <a:blip r:embed="rId19"/>
          <a:stretch>
            <a:fillRect/>
          </a:stretch>
        </p:blipFill>
        <p:spPr>
          <a:xfrm>
            <a:off x="890958" y="5600800"/>
            <a:ext cx="720000" cy="720000"/>
          </a:xfrm>
          <a:prstGeom prst="rect">
            <a:avLst/>
          </a:prstGeom>
          <a:ln w="38100">
            <a:solidFill>
              <a:schemeClr val="tx1"/>
            </a:solidFill>
          </a:ln>
        </p:spPr>
      </p:pic>
    </p:spTree>
    <p:extLst>
      <p:ext uri="{BB962C8B-B14F-4D97-AF65-F5344CB8AC3E}">
        <p14:creationId xmlns:p14="http://schemas.microsoft.com/office/powerpoint/2010/main" val="92475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p:bldP spid="31" grpId="0"/>
      <p:bldP spid="47" grpId="0" animBg="1"/>
      <p:bldP spid="48" grpId="0" animBg="1"/>
      <p:bldP spid="49" grpId="0" animBg="1"/>
      <p:bldP spid="50" grpId="0"/>
      <p:bldP spid="51" grpId="0"/>
      <p:bldP spid="52" grpId="0"/>
      <p:bldP spid="53" grpId="0" animBg="1"/>
      <p:bldP spid="54" grpId="0" animBg="1"/>
      <p:bldP spid="55" grpId="0" animBg="1"/>
      <p:bldP spid="56" grpId="0"/>
      <p:bldP spid="59" grpId="0"/>
      <p:bldP spid="60" grpId="0"/>
      <p:bldP spid="67" grpId="0" animBg="1"/>
      <p:bldP spid="73" grpId="0" animBg="1"/>
      <p:bldP spid="74" grpId="0"/>
      <p:bldP spid="75" grpId="0" animBg="1"/>
      <p:bldP spid="7" grpId="0"/>
      <p:bldP spid="95" grpId="0" animBg="1"/>
      <p:bldP spid="77" grpId="0"/>
      <p:bldP spid="76" grpId="0"/>
      <p:bldP spid="78" grpId="0"/>
      <p:bldP spid="79" grpId="0"/>
      <p:bldP spid="9" grpId="0" animBg="1"/>
      <p:bldP spid="81" grpId="0" animBg="1"/>
      <p:bldP spid="4" grpId="0" animBg="1"/>
      <p:bldP spid="8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6342414" y="190882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342717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129518" y="2142624"/>
                <a:ext cx="962443" cy="34854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f>
                                <m:fPr>
                                  <m:ctrlPr>
                                    <a:rPr lang="en-US" altLang="zh-TW" sz="2800" i="1" smtClean="0">
                                      <a:latin typeface="Cambria Math" panose="02040503050406030204" pitchFamily="18" charset="0"/>
                                    </a:rPr>
                                  </m:ctrlPr>
                                </m:fPr>
                                <m:num>
                                  <m:r>
                                    <a:rPr lang="en-US" altLang="zh-TW" sz="2800" i="1" smtClean="0">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smtClean="0">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den>
                              </m:f>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2</m:t>
                                      </m:r>
                                    </m:sub>
                                  </m:sSub>
                                </m:den>
                              </m:f>
                            </m:e>
                            <m:e>
                              <m:r>
                                <a:rPr lang="zh-TW" altLang="en-US" sz="2800" i="1" smtClean="0">
                                  <a:latin typeface="Cambria Math" panose="02040503050406030204" pitchFamily="18" charset="0"/>
                                </a:rPr>
                                <m:t>⋮</m:t>
                              </m:r>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1</m:t>
                                      </m:r>
                                    </m:sub>
                                  </m:sSub>
                                </m:den>
                              </m:f>
                            </m:e>
                            <m:e>
                              <m:r>
                                <a:rPr lang="zh-TW" altLang="en-US" sz="2800" i="1">
                                  <a:latin typeface="Cambria Math" panose="02040503050406030204" pitchFamily="18" charset="0"/>
                                </a:rPr>
                                <m:t>⋮</m:t>
                              </m:r>
                            </m:e>
                          </m:eqArr>
                        </m:e>
                      </m:d>
                    </m:oMath>
                  </m:oMathPara>
                </a14:m>
                <a:endParaRPr lang="zh-TW" altLang="en-US" sz="28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7129518" y="2142624"/>
                <a:ext cx="962443" cy="3485441"/>
              </a:xfrm>
              <a:prstGeom prst="rect">
                <a:avLst/>
              </a:prstGeom>
              <a:blipFill rotWithShape="0">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086600" y="3668267"/>
                <a:ext cx="8605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086600" y="3668267"/>
                <a:ext cx="860557" cy="430887"/>
              </a:xfrm>
              <a:prstGeom prst="rect">
                <a:avLst/>
              </a:prstGeom>
              <a:blipFill rotWithShape="0">
                <a:blip r:embed="rId19"/>
                <a:stretch>
                  <a:fillRect/>
                </a:stretch>
              </a:blipFill>
            </p:spPr>
            <p:txBody>
              <a:bodyPr/>
              <a:lstStyle/>
              <a:p>
                <a:r>
                  <a:rPr lang="zh-TW" altLang="en-US">
                    <a:noFill/>
                  </a:rPr>
                  <a:t> </a:t>
                </a:r>
              </a:p>
            </p:txBody>
          </p:sp>
        </mc:Fallback>
      </mc:AlternateContent>
      <p:sp>
        <p:nvSpPr>
          <p:cNvPr id="42" name="文字方塊 41"/>
          <p:cNvSpPr txBox="1"/>
          <p:nvPr/>
        </p:nvSpPr>
        <p:spPr>
          <a:xfrm>
            <a:off x="5978189" y="5733860"/>
            <a:ext cx="2302657" cy="523220"/>
          </a:xfrm>
          <a:prstGeom prst="rect">
            <a:avLst/>
          </a:prstGeom>
          <a:noFill/>
        </p:spPr>
        <p:txBody>
          <a:bodyPr wrap="square" rtlCol="0">
            <a:spAutoFit/>
          </a:bodyPr>
          <a:lstStyle/>
          <a:p>
            <a:pPr algn="ctr"/>
            <a:r>
              <a:rPr lang="en-US" altLang="zh-TW" sz="2800" dirty="0"/>
              <a:t>gradient</a:t>
            </a:r>
            <a:endParaRPr lang="zh-TW" altLang="en-US" sz="2800" dirty="0"/>
          </a:p>
        </p:txBody>
      </p:sp>
    </p:spTree>
    <p:extLst>
      <p:ext uri="{BB962C8B-B14F-4D97-AF65-F5344CB8AC3E}">
        <p14:creationId xmlns:p14="http://schemas.microsoft.com/office/powerpoint/2010/main" val="74616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p:bldP spid="10" grpId="0" animBg="1"/>
      <p:bldP spid="15" grpId="0"/>
      <p:bldP spid="16" grpId="0"/>
      <p:bldP spid="18" grpId="0" animBg="1"/>
      <p:bldP spid="19" grpId="0"/>
      <p:bldP spid="20" grpId="0" animBg="1"/>
      <p:bldP spid="25" grpId="0"/>
      <p:bldP spid="26" grpId="0"/>
      <p:bldP spid="28" grpId="0" animBg="1"/>
      <p:bldP spid="29" grpId="0"/>
      <p:bldP spid="30" grpId="0" animBg="1"/>
      <p:bldP spid="35" grpId="0"/>
      <p:bldP spid="36" grpId="0"/>
      <p:bldP spid="6" grpId="0" animBg="1"/>
      <p:bldP spid="17" grpId="0" animBg="1"/>
      <p:bldP spid="27" grpId="0" animBg="1"/>
      <p:bldP spid="40" grpId="0"/>
      <p:bldP spid="3" grpId="0"/>
      <p:bldP spid="41"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p:sp>
        <p:nvSpPr>
          <p:cNvPr id="11" name="向右箭號 10"/>
          <p:cNvSpPr/>
          <p:nvPr/>
        </p:nvSpPr>
        <p:spPr>
          <a:xfrm>
            <a:off x="5013202" y="2326656"/>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p:cNvSpPr txBox="1"/>
              <p:nvPr/>
            </p:nvSpPr>
            <p:spPr>
              <a:xfrm>
                <a:off x="5368860" y="2618341"/>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368860" y="2618341"/>
                <a:ext cx="1889052" cy="369332"/>
              </a:xfrm>
              <a:prstGeom prst="rect">
                <a:avLst/>
              </a:prstGeom>
              <a:blipFill rotWithShape="0">
                <a:blip r:embed="rId5"/>
                <a:stretch>
                  <a:fillRect t="-171667" r="-10645"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4729017" y="2004537"/>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4729017" y="2004537"/>
                <a:ext cx="3119508" cy="369332"/>
              </a:xfrm>
              <a:prstGeom prst="rect">
                <a:avLst/>
              </a:prstGeom>
              <a:blipFill rotWithShape="0">
                <a:blip r:embed="rId6"/>
                <a:stretch>
                  <a:fillRect t="-171667" b="-255000"/>
                </a:stretch>
              </a:blipFill>
            </p:spPr>
            <p:txBody>
              <a:bodyPr/>
              <a:lstStyle/>
              <a:p>
                <a:r>
                  <a:rPr lang="zh-TW" altLang="en-US">
                    <a:noFill/>
                  </a:rPr>
                  <a:t> </a:t>
                </a:r>
              </a:p>
            </p:txBody>
          </p:sp>
        </mc:Fallback>
      </mc:AlternateContent>
      <p:sp>
        <p:nvSpPr>
          <p:cNvPr id="14" name="文字方塊 13"/>
          <p:cNvSpPr txBox="1"/>
          <p:nvPr/>
        </p:nvSpPr>
        <p:spPr>
          <a:xfrm>
            <a:off x="7773256" y="2341601"/>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0.09</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p:sp>
        <p:nvSpPr>
          <p:cNvPr id="21" name="向右箭號 20"/>
          <p:cNvSpPr/>
          <p:nvPr/>
        </p:nvSpPr>
        <p:spPr>
          <a:xfrm>
            <a:off x="5013202" y="353932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2" name="文字方塊 21"/>
              <p:cNvSpPr txBox="1"/>
              <p:nvPr/>
            </p:nvSpPr>
            <p:spPr>
              <a:xfrm>
                <a:off x="5368860" y="383100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368860" y="3831008"/>
                <a:ext cx="1889052" cy="369332"/>
              </a:xfrm>
              <a:prstGeom prst="rect">
                <a:avLst/>
              </a:prstGeom>
              <a:blipFill rotWithShape="0">
                <a:blip r:embed="rId10"/>
                <a:stretch>
                  <a:fillRect t="-167213" r="-10645"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9017" y="3217204"/>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729017" y="3217204"/>
                <a:ext cx="3119508" cy="369332"/>
              </a:xfrm>
              <a:prstGeom prst="rect">
                <a:avLst/>
              </a:prstGeom>
              <a:blipFill rotWithShape="0">
                <a:blip r:embed="rId11"/>
                <a:stretch>
                  <a:fillRect t="-171667" b="-255000"/>
                </a:stretch>
              </a:blipFill>
            </p:spPr>
            <p:txBody>
              <a:bodyPr/>
              <a:lstStyle/>
              <a:p>
                <a:r>
                  <a:rPr lang="zh-TW" altLang="en-US">
                    <a:noFill/>
                  </a:rPr>
                  <a:t> </a:t>
                </a:r>
              </a:p>
            </p:txBody>
          </p:sp>
        </mc:Fallback>
      </mc:AlternateContent>
      <p:sp>
        <p:nvSpPr>
          <p:cNvPr id="24" name="文字方塊 23"/>
          <p:cNvSpPr txBox="1"/>
          <p:nvPr/>
        </p:nvSpPr>
        <p:spPr>
          <a:xfrm>
            <a:off x="7773256" y="3554268"/>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1" name="向右箭號 30"/>
          <p:cNvSpPr/>
          <p:nvPr/>
        </p:nvSpPr>
        <p:spPr>
          <a:xfrm>
            <a:off x="5013202" y="5094267"/>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368860" y="5385952"/>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368860" y="5385952"/>
                <a:ext cx="1889052" cy="369332"/>
              </a:xfrm>
              <a:prstGeom prst="rect">
                <a:avLst/>
              </a:prstGeom>
              <a:blipFill rotWithShape="0">
                <a:blip r:embed="rId15"/>
                <a:stretch>
                  <a:fillRect t="-171667" r="-12258"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4729017" y="477214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4729017" y="4772148"/>
                <a:ext cx="3119508" cy="369332"/>
              </a:xfrm>
              <a:prstGeom prst="rect">
                <a:avLst/>
              </a:prstGeom>
              <a:blipFill rotWithShape="0">
                <a:blip r:embed="rId16"/>
                <a:stretch>
                  <a:fillRect t="-171667" r="-978" b="-255000"/>
                </a:stretch>
              </a:blipFill>
            </p:spPr>
            <p:txBody>
              <a:bodyPr/>
              <a:lstStyle/>
              <a:p>
                <a:r>
                  <a:rPr lang="zh-TW" altLang="en-US">
                    <a:noFill/>
                  </a:rPr>
                  <a:t> </a:t>
                </a:r>
              </a:p>
            </p:txBody>
          </p:sp>
        </mc:Fallback>
      </mc:AlternateContent>
      <p:sp>
        <p:nvSpPr>
          <p:cNvPr id="34" name="文字方塊 33"/>
          <p:cNvSpPr txBox="1"/>
          <p:nvPr/>
        </p:nvSpPr>
        <p:spPr>
          <a:xfrm>
            <a:off x="7773256" y="5109212"/>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0.10</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p:sp>
        <p:nvSpPr>
          <p:cNvPr id="37" name="文字方塊 36"/>
          <p:cNvSpPr txBox="1"/>
          <p:nvPr/>
        </p:nvSpPr>
        <p:spPr>
          <a:xfrm>
            <a:off x="8349321" y="2631184"/>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8" name="文字方塊 37"/>
          <p:cNvSpPr txBox="1"/>
          <p:nvPr/>
        </p:nvSpPr>
        <p:spPr>
          <a:xfrm>
            <a:off x="8336851" y="3965366"/>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9" name="文字方塊 38"/>
          <p:cNvSpPr txBox="1"/>
          <p:nvPr/>
        </p:nvSpPr>
        <p:spPr>
          <a:xfrm>
            <a:off x="8336850" y="5473308"/>
            <a:ext cx="794679"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25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21" grpId="0" animBg="1"/>
      <p:bldP spid="22" grpId="0"/>
      <p:bldP spid="23" grpId="0"/>
      <p:bldP spid="24" grpId="0" animBg="1"/>
      <p:bldP spid="31" grpId="0" animBg="1"/>
      <p:bldP spid="32" grpId="0"/>
      <p:bldP spid="33" grpId="0"/>
      <p:bldP spid="34" grpId="0" animBg="1"/>
      <p:bldP spid="37" grpId="0"/>
      <p:bldP spid="38"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sp>
        <p:nvSpPr>
          <p:cNvPr id="4" name="文字方塊 3"/>
          <p:cNvSpPr txBox="1"/>
          <p:nvPr/>
        </p:nvSpPr>
        <p:spPr>
          <a:xfrm>
            <a:off x="807331" y="1798458"/>
            <a:ext cx="7098650" cy="954107"/>
          </a:xfrm>
          <a:prstGeom prst="rect">
            <a:avLst/>
          </a:prstGeom>
          <a:noFill/>
        </p:spPr>
        <p:txBody>
          <a:bodyPr wrap="square" rtlCol="0">
            <a:spAutoFit/>
          </a:bodyPr>
          <a:lstStyle/>
          <a:p>
            <a:r>
              <a:rPr lang="en-US" altLang="zh-TW" sz="2800" dirty="0"/>
              <a:t>This is the “learning” of machines in deep learning ……</a:t>
            </a:r>
            <a:endParaRPr lang="zh-TW" altLang="en-US" sz="2800" dirty="0"/>
          </a:p>
        </p:txBody>
      </p:sp>
      <p:sp>
        <p:nvSpPr>
          <p:cNvPr id="5" name="文字方塊 4"/>
          <p:cNvSpPr txBox="1"/>
          <p:nvPr/>
        </p:nvSpPr>
        <p:spPr>
          <a:xfrm>
            <a:off x="3175091" y="2740981"/>
            <a:ext cx="5340259" cy="523220"/>
          </a:xfrm>
          <a:prstGeom prst="rect">
            <a:avLst/>
          </a:prstGeom>
          <a:noFill/>
        </p:spPr>
        <p:txBody>
          <a:bodyPr wrap="square" rtlCol="0">
            <a:spAutoFit/>
          </a:bodyPr>
          <a:lstStyle/>
          <a:p>
            <a:r>
              <a:rPr lang="en-US" altLang="zh-TW" sz="2800" dirty="0"/>
              <a:t>Even alpha go using this approach.</a:t>
            </a:r>
            <a:endParaRPr lang="zh-TW" altLang="en-US" sz="2800" dirty="0"/>
          </a:p>
        </p:txBody>
      </p:sp>
      <p:sp>
        <p:nvSpPr>
          <p:cNvPr id="6" name="文字方塊 5"/>
          <p:cNvSpPr txBox="1"/>
          <p:nvPr/>
        </p:nvSpPr>
        <p:spPr>
          <a:xfrm>
            <a:off x="1370402" y="3541247"/>
            <a:ext cx="6101137" cy="523220"/>
          </a:xfrm>
          <a:prstGeom prst="rect">
            <a:avLst/>
          </a:prstGeom>
          <a:noFill/>
        </p:spPr>
        <p:txBody>
          <a:bodyPr wrap="square" rtlCol="0">
            <a:spAutoFit/>
          </a:bodyPr>
          <a:lstStyle/>
          <a:p>
            <a:pPr algn="ctr"/>
            <a:r>
              <a:rPr lang="en-US" altLang="zh-TW" sz="2800" dirty="0"/>
              <a:t>I hope you are not too disappointed :p</a:t>
            </a:r>
            <a:endParaRPr lang="zh-TW" altLang="en-US" sz="2800" dirty="0"/>
          </a:p>
        </p:txBody>
      </p:sp>
      <p:sp>
        <p:nvSpPr>
          <p:cNvPr id="7" name="向右箭號 6"/>
          <p:cNvSpPr/>
          <p:nvPr/>
        </p:nvSpPr>
        <p:spPr>
          <a:xfrm>
            <a:off x="2348026" y="2823397"/>
            <a:ext cx="768626" cy="3583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3" name="Picture 2"/>
          <p:cNvPicPr>
            <a:picLocks noChangeAspect="1"/>
          </p:cNvPicPr>
          <p:nvPr/>
        </p:nvPicPr>
        <p:blipFill>
          <a:blip r:embed="rId3"/>
          <a:stretch>
            <a:fillRect/>
          </a:stretch>
        </p:blipFill>
        <p:spPr>
          <a:xfrm>
            <a:off x="2674720" y="4206724"/>
            <a:ext cx="3492500" cy="2324100"/>
          </a:xfrm>
          <a:prstGeom prst="rect">
            <a:avLst/>
          </a:prstGeom>
        </p:spPr>
      </p:pic>
    </p:spTree>
    <p:extLst>
      <p:ext uri="{BB962C8B-B14F-4D97-AF65-F5344CB8AC3E}">
        <p14:creationId xmlns:p14="http://schemas.microsoft.com/office/powerpoint/2010/main" val="42566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480" y="2540158"/>
            <a:ext cx="1618734" cy="1319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Backpropagation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400" dirty="0"/>
                  <a:t>Backpropagation: an efficient way to compute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r>
                  <a:rPr lang="en-US" altLang="zh-TW" sz="2400" dirty="0"/>
                  <a:t> in neural network</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1005" t="-14146"/>
                </a:stretch>
              </a:blipFill>
            </p:spPr>
            <p:txBody>
              <a:bodyPr/>
              <a:lstStyle/>
              <a:p>
                <a:r>
                  <a:rPr lang="zh-TW" altLang="en-US">
                    <a:noFill/>
                  </a:rPr>
                  <a:t> </a:t>
                </a:r>
              </a:p>
            </p:txBody>
          </p:sp>
        </mc:Fallback>
      </mc:AlternateContent>
      <p:pic>
        <p:nvPicPr>
          <p:cNvPr id="28" name="Picture 2" descr="http://deeplearning.net/software/theano/_static/theano_logo_allblue_200x4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007" y="2959862"/>
            <a:ext cx="2086342" cy="4798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devblogs.nvidia.com/parallelforall/wp-content/uploads/sites/3/2015/03/torch_lstm_thumb-179x11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542" y="2704049"/>
            <a:ext cx="1637367" cy="105194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developer.nvidia.com/sites/default/files/akamai/cuda/images/deeplearning/caff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5638" y="3900055"/>
            <a:ext cx="1560169" cy="10531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https://developer.nvidia.com/sites/default/files/akamai/cuda/images/deeplearning/cnt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5526" y="3785184"/>
            <a:ext cx="1670545" cy="1127618"/>
          </a:xfrm>
          <a:prstGeom prst="rect">
            <a:avLst/>
          </a:prstGeom>
          <a:noFill/>
          <a:extLst>
            <a:ext uri="{909E8E84-426E-40DD-AFC4-6F175D3DCCD1}">
              <a14:hiddenFill xmlns:a14="http://schemas.microsoft.com/office/drawing/2010/main">
                <a:solidFill>
                  <a:srgbClr val="FFFFFF"/>
                </a:solidFill>
              </a14:hiddenFill>
            </a:ext>
          </a:extLst>
        </p:spPr>
      </p:pic>
      <p:pic>
        <p:nvPicPr>
          <p:cNvPr id="22" name="圖片 21"/>
          <p:cNvPicPr>
            <a:picLocks noChangeAspect="1"/>
          </p:cNvPicPr>
          <p:nvPr/>
        </p:nvPicPr>
        <p:blipFill>
          <a:blip r:embed="rId9"/>
          <a:stretch>
            <a:fillRect/>
          </a:stretch>
        </p:blipFill>
        <p:spPr>
          <a:xfrm>
            <a:off x="6030207" y="4141078"/>
            <a:ext cx="1974264" cy="571068"/>
          </a:xfrm>
          <a:prstGeom prst="rect">
            <a:avLst/>
          </a:prstGeom>
        </p:spPr>
      </p:pic>
      <p:pic>
        <p:nvPicPr>
          <p:cNvPr id="23" name="圖片 22"/>
          <p:cNvPicPr>
            <a:picLocks noChangeAspect="1"/>
          </p:cNvPicPr>
          <p:nvPr/>
        </p:nvPicPr>
        <p:blipFill>
          <a:blip r:embed="rId10"/>
          <a:stretch>
            <a:fillRect/>
          </a:stretch>
        </p:blipFill>
        <p:spPr>
          <a:xfrm>
            <a:off x="4013376" y="5050435"/>
            <a:ext cx="1540523" cy="579342"/>
          </a:xfrm>
          <a:prstGeom prst="rect">
            <a:avLst/>
          </a:prstGeom>
        </p:spPr>
      </p:pic>
      <p:pic>
        <p:nvPicPr>
          <p:cNvPr id="24" name="Picture 2" descr="スクリーンショット 2016-05-24 午後4.01.5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8307" y="5046784"/>
            <a:ext cx="2737407" cy="61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55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learning </a:t>
            </a:r>
            <a:br>
              <a:rPr lang="en-US" altLang="zh-TW" dirty="0"/>
            </a:br>
            <a:r>
              <a:rPr lang="en-US" altLang="zh-TW" dirty="0"/>
              <a:t>attracts lots of attention.</a:t>
            </a:r>
            <a:endParaRPr lang="zh-TW" altLang="en-US" dirty="0"/>
          </a:p>
        </p:txBody>
      </p:sp>
      <p:sp>
        <p:nvSpPr>
          <p:cNvPr id="3" name="內容版面配置區 2"/>
          <p:cNvSpPr>
            <a:spLocks noGrp="1"/>
          </p:cNvSpPr>
          <p:nvPr>
            <p:ph idx="1"/>
          </p:nvPr>
        </p:nvSpPr>
        <p:spPr/>
        <p:txBody>
          <a:bodyPr/>
          <a:lstStyle/>
          <a:p>
            <a:r>
              <a:rPr lang="en-US" altLang="zh-TW" dirty="0"/>
              <a:t>I believe you have seen lots of exciting results before.</a:t>
            </a:r>
            <a:endParaRPr lang="zh-TW" altLang="en-US" dirty="0"/>
          </a:p>
          <a:p>
            <a:endParaRPr lang="zh-TW" altLang="en-US" dirty="0"/>
          </a:p>
        </p:txBody>
      </p:sp>
      <p:pic>
        <p:nvPicPr>
          <p:cNvPr id="82946" name="Picture 2" descr="Deep learning trends at Google. Source: SIGMOD/Jeff D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602" y="2775281"/>
            <a:ext cx="5844812" cy="34016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17639" y="6206460"/>
            <a:ext cx="7125649" cy="369332"/>
          </a:xfrm>
          <a:prstGeom prst="rect">
            <a:avLst/>
          </a:prstGeom>
        </p:spPr>
        <p:txBody>
          <a:bodyPr wrap="square">
            <a:spAutoFit/>
          </a:bodyPr>
          <a:lstStyle/>
          <a:p>
            <a:pPr algn="ctr"/>
            <a:r>
              <a:rPr lang="en-US" altLang="zh-TW" dirty="0">
                <a:solidFill>
                  <a:srgbClr val="000000"/>
                </a:solidFill>
                <a:latin typeface="arial" panose="020B0604020202020204" pitchFamily="34" charset="0"/>
              </a:rPr>
              <a:t>Deep learning trends at Google. Source: SIGMOD 2016/Jeff Dean</a:t>
            </a:r>
            <a:endParaRPr lang="zh-TW" altLang="en-US" dirty="0"/>
          </a:p>
        </p:txBody>
      </p:sp>
    </p:spTree>
    <p:extLst>
      <p:ext uri="{BB962C8B-B14F-4D97-AF65-F5344CB8AC3E}">
        <p14:creationId xmlns:p14="http://schemas.microsoft.com/office/powerpoint/2010/main" val="11065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36106" y="483464"/>
            <a:ext cx="8680174" cy="5771761"/>
          </a:xfrm>
        </p:spPr>
        <p:txBody>
          <a:bodyPr>
            <a:noAutofit/>
          </a:bodyPr>
          <a:lstStyle/>
          <a:p>
            <a:r>
              <a:rPr lang="en-US" altLang="zh-TW" sz="2400" dirty="0">
                <a:solidFill>
                  <a:srgbClr val="0000FF"/>
                </a:solidFill>
              </a:rPr>
              <a:t>1958: Perceptron (linear model)</a:t>
            </a:r>
          </a:p>
          <a:p>
            <a:r>
              <a:rPr lang="en-US" altLang="zh-TW" sz="2400" dirty="0">
                <a:solidFill>
                  <a:srgbClr val="FF0000"/>
                </a:solidFill>
              </a:rPr>
              <a:t>1969: Perceptron has limitation</a:t>
            </a:r>
          </a:p>
          <a:p>
            <a:r>
              <a:rPr lang="en-US" altLang="zh-TW" sz="2400" dirty="0">
                <a:solidFill>
                  <a:srgbClr val="0000FF"/>
                </a:solidFill>
              </a:rPr>
              <a:t>1980s: Multi-layer perceptron </a:t>
            </a:r>
          </a:p>
          <a:p>
            <a:pPr lvl="1"/>
            <a:r>
              <a:rPr lang="en-US" altLang="zh-TW" dirty="0"/>
              <a:t>Do not have significant difference from DNN today</a:t>
            </a:r>
          </a:p>
          <a:p>
            <a:r>
              <a:rPr lang="en-US" altLang="zh-TW" sz="2400" dirty="0">
                <a:solidFill>
                  <a:srgbClr val="0000FF"/>
                </a:solidFill>
              </a:rPr>
              <a:t>1986: Backpropagation</a:t>
            </a:r>
          </a:p>
          <a:p>
            <a:pPr lvl="1"/>
            <a:r>
              <a:rPr lang="en-US" altLang="zh-TW" dirty="0"/>
              <a:t>Usually more than 3 hidden layers is not helpful</a:t>
            </a:r>
          </a:p>
          <a:p>
            <a:r>
              <a:rPr lang="en-US" altLang="zh-TW" sz="2400" dirty="0">
                <a:solidFill>
                  <a:srgbClr val="FF0000"/>
                </a:solidFill>
              </a:rPr>
              <a:t>1989: 1 hidden layer is “good enough”, why deep?</a:t>
            </a:r>
          </a:p>
          <a:p>
            <a:r>
              <a:rPr lang="en-US" altLang="zh-TW" sz="2400" dirty="0">
                <a:solidFill>
                  <a:srgbClr val="0000FF"/>
                </a:solidFill>
              </a:rPr>
              <a:t>2006: RBM initialization</a:t>
            </a:r>
          </a:p>
          <a:p>
            <a:r>
              <a:rPr lang="en-US" altLang="zh-TW" sz="2400" dirty="0">
                <a:solidFill>
                  <a:srgbClr val="0000FF"/>
                </a:solidFill>
              </a:rPr>
              <a:t>2009: GPU</a:t>
            </a:r>
          </a:p>
          <a:p>
            <a:r>
              <a:rPr lang="en-US" altLang="zh-TW" sz="2400" dirty="0">
                <a:solidFill>
                  <a:srgbClr val="0000FF"/>
                </a:solidFill>
              </a:rPr>
              <a:t>2011: Start to be popular in speech recognition</a:t>
            </a:r>
          </a:p>
          <a:p>
            <a:r>
              <a:rPr lang="en-US" altLang="zh-TW" sz="2400" dirty="0">
                <a:solidFill>
                  <a:srgbClr val="0000FF"/>
                </a:solidFill>
              </a:rPr>
              <a:t>2012: win ILSVRC image competition </a:t>
            </a:r>
          </a:p>
          <a:p>
            <a:r>
              <a:rPr lang="en-US" altLang="zh-TW" sz="2400" dirty="0">
                <a:solidFill>
                  <a:srgbClr val="0000FF"/>
                </a:solidFill>
              </a:rPr>
              <a:t>2015.2: Image recognition surpassing human-level performance </a:t>
            </a:r>
          </a:p>
          <a:p>
            <a:r>
              <a:rPr lang="en-US" altLang="zh-TW" sz="2400" dirty="0">
                <a:solidFill>
                  <a:srgbClr val="0000FF"/>
                </a:solidFill>
              </a:rPr>
              <a:t>2016.3: Alpha GO beats Lee Sedol</a:t>
            </a:r>
          </a:p>
          <a:p>
            <a:r>
              <a:rPr lang="en-US" altLang="zh-TW" sz="2400" dirty="0">
                <a:solidFill>
                  <a:srgbClr val="0000FF"/>
                </a:solidFill>
              </a:rPr>
              <a:t>2016.10: Speech recognition system as good as humans</a:t>
            </a:r>
          </a:p>
          <a:p>
            <a:pPr marL="0" indent="0">
              <a:buNone/>
            </a:pPr>
            <a:endParaRPr lang="zh-TW" altLang="en-US" sz="2400" dirty="0"/>
          </a:p>
        </p:txBody>
      </p:sp>
      <p:sp>
        <p:nvSpPr>
          <p:cNvPr id="4" name="矩形 3"/>
          <p:cNvSpPr/>
          <p:nvPr/>
        </p:nvSpPr>
        <p:spPr>
          <a:xfrm>
            <a:off x="2189376" y="0"/>
            <a:ext cx="5068888" cy="523220"/>
          </a:xfrm>
          <a:prstGeom prst="rect">
            <a:avLst/>
          </a:prstGeom>
        </p:spPr>
        <p:txBody>
          <a:bodyPr wrap="none">
            <a:spAutoFit/>
          </a:bodyPr>
          <a:lstStyle/>
          <a:p>
            <a:r>
              <a:rPr lang="en-US" altLang="zh-TW" sz="2800" b="1" i="1" u="sng" dirty="0"/>
              <a:t>Ups and downs of Deep Learning</a:t>
            </a:r>
            <a:endParaRPr lang="zh-TW" altLang="en-US" sz="2800" b="1" i="1" u="sng" dirty="0"/>
          </a:p>
        </p:txBody>
      </p:sp>
    </p:spTree>
    <p:extLst>
      <p:ext uri="{BB962C8B-B14F-4D97-AF65-F5344CB8AC3E}">
        <p14:creationId xmlns:p14="http://schemas.microsoft.com/office/powerpoint/2010/main" val="12512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6400" y="1816098"/>
            <a:ext cx="5435600" cy="4076700"/>
          </a:xfrm>
          <a:prstGeom prst="rect">
            <a:avLst/>
          </a:prstGeom>
        </p:spPr>
      </p:pic>
      <p:sp>
        <p:nvSpPr>
          <p:cNvPr id="5" name="標題 1"/>
          <p:cNvSpPr>
            <a:spLocks noGrp="1"/>
          </p:cNvSpPr>
          <p:nvPr>
            <p:ph type="title"/>
          </p:nvPr>
        </p:nvSpPr>
        <p:spPr>
          <a:xfrm>
            <a:off x="628650" y="365126"/>
            <a:ext cx="7886700" cy="1325563"/>
          </a:xfrm>
        </p:spPr>
        <p:txBody>
          <a:bodyPr/>
          <a:lstStyle/>
          <a:p>
            <a:r>
              <a:rPr lang="en-US" altLang="zh-TW" dirty="0"/>
              <a:t>Deep learning Giant</a:t>
            </a:r>
            <a:endParaRPr lang="zh-TW" altLang="en-US" dirty="0"/>
          </a:p>
        </p:txBody>
      </p:sp>
    </p:spTree>
    <p:extLst>
      <p:ext uri="{BB962C8B-B14F-4D97-AF65-F5344CB8AC3E}">
        <p14:creationId xmlns:p14="http://schemas.microsoft.com/office/powerpoint/2010/main" val="54347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532262" y="1941449"/>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2110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Neural Network </a:t>
            </a:r>
            <a:endParaRPr lang="zh-TW" altLang="en-US" dirty="0"/>
          </a:p>
        </p:txBody>
      </p:sp>
      <p:grpSp>
        <p:nvGrpSpPr>
          <p:cNvPr id="11" name="群組 10"/>
          <p:cNvGrpSpPr/>
          <p:nvPr/>
        </p:nvGrpSpPr>
        <p:grpSpPr>
          <a:xfrm>
            <a:off x="4897340" y="294084"/>
            <a:ext cx="3854551" cy="2068497"/>
            <a:chOff x="4897340" y="294084"/>
            <a:chExt cx="3854551" cy="2068497"/>
          </a:xfrm>
        </p:grpSpPr>
        <p:pic>
          <p:nvPicPr>
            <p:cNvPr id="4" name="Picture 6" descr="http://bio1152.nicerweb.com/Locked/media/ch48/48_05Neuron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340" y="294084"/>
              <a:ext cx="3271985" cy="206849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6464097" y="432086"/>
              <a:ext cx="2287794" cy="1038723"/>
              <a:chOff x="3202412" y="1600580"/>
              <a:chExt cx="3275013" cy="1486948"/>
            </a:xfrm>
          </p:grpSpPr>
          <p:pic>
            <p:nvPicPr>
              <p:cNvPr id="6" name="Picture 4" descr="http://cdn.zmescience.com/wp-content/uploads/2011/07/neural_networ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02412" y="2732294"/>
                <a:ext cx="3275013" cy="307777"/>
              </a:xfrm>
              <a:prstGeom prst="rect">
                <a:avLst/>
              </a:prstGeom>
            </p:spPr>
            <p:txBody>
              <a:bodyPr wrap="square">
                <a:spAutoFit/>
              </a:bodyPr>
              <a:lstStyle/>
              <a:p>
                <a:endParaRPr lang="zh-TW" altLang="en-US" sz="1400" dirty="0"/>
              </a:p>
            </p:txBody>
          </p:sp>
        </p:grpSp>
      </p:grpSp>
      <p:grpSp>
        <p:nvGrpSpPr>
          <p:cNvPr id="39" name="群組 38"/>
          <p:cNvGrpSpPr/>
          <p:nvPr/>
        </p:nvGrpSpPr>
        <p:grpSpPr>
          <a:xfrm>
            <a:off x="3534928" y="2481260"/>
            <a:ext cx="2416814" cy="1897458"/>
            <a:chOff x="3223753" y="2941320"/>
            <a:chExt cx="2416814" cy="1897458"/>
          </a:xfrm>
        </p:grpSpPr>
        <p:grpSp>
          <p:nvGrpSpPr>
            <p:cNvPr id="38" name="群組 37"/>
            <p:cNvGrpSpPr/>
            <p:nvPr/>
          </p:nvGrpSpPr>
          <p:grpSpPr>
            <a:xfrm>
              <a:off x="4112351" y="3404891"/>
              <a:ext cx="1528216" cy="565603"/>
              <a:chOff x="4261309" y="3400794"/>
              <a:chExt cx="1528216" cy="565603"/>
            </a:xfrm>
          </p:grpSpPr>
          <p:cxnSp>
            <p:nvCxnSpPr>
              <p:cNvPr id="32" name="直線單箭頭接點 31"/>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4839124" y="3400794"/>
                <a:ext cx="565603" cy="5656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23" name="直線單箭頭接點 22"/>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522" name="方程式" r:id="rId6" imgW="317160" imgH="215640" progId="Equation.3">
                      <p:embed/>
                    </p:oleObj>
                  </mc:Choice>
                  <mc:Fallback>
                    <p:oleObj name="方程式" r:id="rId6" imgW="317160" imgH="215640" progId="Equation.3">
                      <p:embed/>
                      <p:pic>
                        <p:nvPicPr>
                          <p:cNvPr id="29"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21" name="直線單箭頭接點 20"/>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6988" y="3478177"/>
              <a:ext cx="439530" cy="439530"/>
              <a:chOff x="3371313" y="3530847"/>
              <a:chExt cx="439530" cy="439530"/>
            </a:xfrm>
          </p:grpSpPr>
          <p:sp>
            <p:nvSpPr>
              <p:cNvPr id="26" name="矩形 2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523" name="方程式" r:id="rId8" imgW="139680" imgH="139680" progId="Equation.3">
                      <p:embed/>
                    </p:oleObj>
                  </mc:Choice>
                  <mc:Fallback>
                    <p:oleObj name="方程式" r:id="rId8" imgW="139680" imgH="139680" progId="Equation.3">
                      <p:embed/>
                      <p:pic>
                        <p:nvPicPr>
                          <p:cNvPr id="2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37" name="群組 36"/>
            <p:cNvGrpSpPr/>
            <p:nvPr/>
          </p:nvGrpSpPr>
          <p:grpSpPr>
            <a:xfrm>
              <a:off x="3972433" y="3933548"/>
              <a:ext cx="385763" cy="905230"/>
              <a:chOff x="3982168" y="3985175"/>
              <a:chExt cx="385763" cy="905230"/>
            </a:xfrm>
          </p:grpSpPr>
          <p:sp>
            <p:nvSpPr>
              <p:cNvPr id="20" name="矩形 19"/>
              <p:cNvSpPr/>
              <p:nvPr/>
            </p:nvSpPr>
            <p:spPr>
              <a:xfrm>
                <a:off x="3982168" y="4512672"/>
                <a:ext cx="385763" cy="37773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28" name="直線單箭頭接點 27"/>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直線單箭頭接點 3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1070220" y="1724155"/>
            <a:ext cx="2416814" cy="1897458"/>
            <a:chOff x="3223753" y="2941320"/>
            <a:chExt cx="2416814" cy="1897458"/>
          </a:xfrm>
        </p:grpSpPr>
        <p:grpSp>
          <p:nvGrpSpPr>
            <p:cNvPr id="43" name="群組 42"/>
            <p:cNvGrpSpPr/>
            <p:nvPr/>
          </p:nvGrpSpPr>
          <p:grpSpPr>
            <a:xfrm>
              <a:off x="4112351" y="3404891"/>
              <a:ext cx="1528216" cy="565603"/>
              <a:chOff x="4261309" y="3400794"/>
              <a:chExt cx="1528216" cy="565603"/>
            </a:xfrm>
          </p:grpSpPr>
          <p:cxnSp>
            <p:nvCxnSpPr>
              <p:cNvPr id="53" name="直線單箭頭接點 5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55" name="直線單箭頭接點 5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524" name="方程式" r:id="rId10" imgW="317160" imgH="215640" progId="Equation.3">
                      <p:embed/>
                    </p:oleObj>
                  </mc:Choice>
                  <mc:Fallback>
                    <p:oleObj name="方程式" r:id="rId10" imgW="317160" imgH="215640" progId="Equation.3">
                      <p:embed/>
                      <p:pic>
                        <p:nvPicPr>
                          <p:cNvPr id="5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44" name="直線單箭頭接點 43"/>
            <p:cNvCxnSpPr/>
            <p:nvPr/>
          </p:nvCxnSpPr>
          <p:spPr>
            <a:xfrm flipV="1">
              <a:off x="3405107" y="3780105"/>
              <a:ext cx="503761" cy="6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3956988" y="3478177"/>
              <a:ext cx="439530" cy="439530"/>
              <a:chOff x="3371313" y="3530847"/>
              <a:chExt cx="439530" cy="439530"/>
            </a:xfrm>
          </p:grpSpPr>
          <p:sp>
            <p:nvSpPr>
              <p:cNvPr id="51" name="矩形 5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2"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525" name="方程式" r:id="rId11" imgW="139680" imgH="139680" progId="Equation.3">
                      <p:embed/>
                    </p:oleObj>
                  </mc:Choice>
                  <mc:Fallback>
                    <p:oleObj name="方程式" r:id="rId11" imgW="139680" imgH="139680" progId="Equation.3">
                      <p:embed/>
                      <p:pic>
                        <p:nvPicPr>
                          <p:cNvPr id="5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47" name="群組 46"/>
            <p:cNvGrpSpPr/>
            <p:nvPr/>
          </p:nvGrpSpPr>
          <p:grpSpPr>
            <a:xfrm>
              <a:off x="3972433" y="3933548"/>
              <a:ext cx="385763" cy="905230"/>
              <a:chOff x="3982168" y="3985175"/>
              <a:chExt cx="385763" cy="905230"/>
            </a:xfrm>
          </p:grpSpPr>
          <p:sp>
            <p:nvSpPr>
              <p:cNvPr id="49" name="矩形 48"/>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50" name="直線單箭頭接點 4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1099614" y="3584600"/>
            <a:ext cx="2405967" cy="1782000"/>
            <a:chOff x="3234600" y="3056778"/>
            <a:chExt cx="2405967" cy="1782000"/>
          </a:xfrm>
        </p:grpSpPr>
        <p:grpSp>
          <p:nvGrpSpPr>
            <p:cNvPr id="58" name="群組 57"/>
            <p:cNvGrpSpPr/>
            <p:nvPr/>
          </p:nvGrpSpPr>
          <p:grpSpPr>
            <a:xfrm>
              <a:off x="4112351" y="3404891"/>
              <a:ext cx="1528216" cy="565603"/>
              <a:chOff x="4261309" y="3400794"/>
              <a:chExt cx="1528216" cy="565603"/>
            </a:xfrm>
          </p:grpSpPr>
          <p:cxnSp>
            <p:nvCxnSpPr>
              <p:cNvPr id="68" name="直線單箭頭接點 67"/>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70" name="直線單箭頭接點 69"/>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526" name="方程式" r:id="rId12" imgW="317160" imgH="215640" progId="Equation.3">
                      <p:embed/>
                    </p:oleObj>
                  </mc:Choice>
                  <mc:Fallback>
                    <p:oleObj name="方程式" r:id="rId12" imgW="317160" imgH="215640" progId="Equation.3">
                      <p:embed/>
                      <p:pic>
                        <p:nvPicPr>
                          <p:cNvPr id="71"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59" name="直線單箭頭接點 58"/>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341416" y="3056778"/>
              <a:ext cx="586910" cy="57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群組 60"/>
            <p:cNvGrpSpPr/>
            <p:nvPr/>
          </p:nvGrpSpPr>
          <p:grpSpPr>
            <a:xfrm>
              <a:off x="3956988" y="3478177"/>
              <a:ext cx="439530" cy="439530"/>
              <a:chOff x="3371313" y="3530847"/>
              <a:chExt cx="439530" cy="439530"/>
            </a:xfrm>
          </p:grpSpPr>
          <p:sp>
            <p:nvSpPr>
              <p:cNvPr id="66" name="矩形 6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7"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527" name="方程式" r:id="rId13" imgW="139680" imgH="139680" progId="Equation.3">
                      <p:embed/>
                    </p:oleObj>
                  </mc:Choice>
                  <mc:Fallback>
                    <p:oleObj name="方程式" r:id="rId13" imgW="139680" imgH="139680" progId="Equation.3">
                      <p:embed/>
                      <p:pic>
                        <p:nvPicPr>
                          <p:cNvPr id="6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62" name="群組 61"/>
            <p:cNvGrpSpPr/>
            <p:nvPr/>
          </p:nvGrpSpPr>
          <p:grpSpPr>
            <a:xfrm>
              <a:off x="3972433" y="3933548"/>
              <a:ext cx="385763" cy="905230"/>
              <a:chOff x="3982168" y="3985175"/>
              <a:chExt cx="385763" cy="905230"/>
            </a:xfrm>
          </p:grpSpPr>
          <p:sp>
            <p:nvSpPr>
              <p:cNvPr id="64" name="矩形 63"/>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5" name="直線單箭頭接點 64"/>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直線單箭頭接點 6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6044284" y="2469344"/>
            <a:ext cx="2416814" cy="1897458"/>
            <a:chOff x="3223753" y="2941320"/>
            <a:chExt cx="2416814" cy="1897458"/>
          </a:xfrm>
        </p:grpSpPr>
        <p:grpSp>
          <p:nvGrpSpPr>
            <p:cNvPr id="73" name="群組 72"/>
            <p:cNvGrpSpPr/>
            <p:nvPr/>
          </p:nvGrpSpPr>
          <p:grpSpPr>
            <a:xfrm>
              <a:off x="4112351" y="3404891"/>
              <a:ext cx="1528216" cy="565603"/>
              <a:chOff x="4261309" y="3400794"/>
              <a:chExt cx="1528216" cy="565603"/>
            </a:xfrm>
          </p:grpSpPr>
          <p:cxnSp>
            <p:nvCxnSpPr>
              <p:cNvPr id="83" name="直線單箭頭接點 8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39124" y="3400794"/>
                <a:ext cx="565603" cy="5656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85" name="直線單箭頭接點 8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528" name="方程式" r:id="rId14" imgW="317160" imgH="215640" progId="Equation.3">
                      <p:embed/>
                    </p:oleObj>
                  </mc:Choice>
                  <mc:Fallback>
                    <p:oleObj name="方程式" r:id="rId14" imgW="317160" imgH="215640" progId="Equation.3">
                      <p:embed/>
                      <p:pic>
                        <p:nvPicPr>
                          <p:cNvPr id="8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74" name="直線單箭頭接點 73"/>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群組 75"/>
            <p:cNvGrpSpPr/>
            <p:nvPr/>
          </p:nvGrpSpPr>
          <p:grpSpPr>
            <a:xfrm>
              <a:off x="3956988" y="3478177"/>
              <a:ext cx="439530" cy="439530"/>
              <a:chOff x="3371313" y="3530847"/>
              <a:chExt cx="439530" cy="439530"/>
            </a:xfrm>
          </p:grpSpPr>
          <p:sp>
            <p:nvSpPr>
              <p:cNvPr id="81" name="矩形 8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529" name="方程式" r:id="rId15" imgW="139680" imgH="139680" progId="Equation.3">
                      <p:embed/>
                    </p:oleObj>
                  </mc:Choice>
                  <mc:Fallback>
                    <p:oleObj name="方程式" r:id="rId15" imgW="139680" imgH="139680" progId="Equation.3">
                      <p:embed/>
                      <p:pic>
                        <p:nvPicPr>
                          <p:cNvPr id="8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77" name="群組 76"/>
            <p:cNvGrpSpPr/>
            <p:nvPr/>
          </p:nvGrpSpPr>
          <p:grpSpPr>
            <a:xfrm>
              <a:off x="3972433" y="3933548"/>
              <a:ext cx="385763" cy="905230"/>
              <a:chOff x="3982168" y="3985175"/>
              <a:chExt cx="385763" cy="905230"/>
            </a:xfrm>
          </p:grpSpPr>
          <p:sp>
            <p:nvSpPr>
              <p:cNvPr id="79" name="矩形 78"/>
              <p:cNvSpPr/>
              <p:nvPr/>
            </p:nvSpPr>
            <p:spPr>
              <a:xfrm>
                <a:off x="3982168" y="4512672"/>
                <a:ext cx="385763" cy="3777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0" name="直線單箭頭接點 7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單箭頭接點 7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3729775" y="4347017"/>
            <a:ext cx="1949352" cy="461665"/>
          </a:xfrm>
          <a:prstGeom prst="rect">
            <a:avLst/>
          </a:prstGeom>
          <a:noFill/>
        </p:spPr>
        <p:txBody>
          <a:bodyPr wrap="square" rtlCol="0">
            <a:spAutoFit/>
          </a:bodyPr>
          <a:lstStyle/>
          <a:p>
            <a:pPr algn="ctr"/>
            <a:r>
              <a:rPr lang="en-US" altLang="zh-TW" sz="2400" dirty="0"/>
              <a:t>“Neuron”</a:t>
            </a:r>
            <a:endParaRPr lang="zh-TW" altLang="en-US" sz="2400" dirty="0"/>
          </a:p>
        </p:txBody>
      </p:sp>
      <p:sp>
        <p:nvSpPr>
          <p:cNvPr id="9" name="矩形 8"/>
          <p:cNvSpPr/>
          <p:nvPr/>
        </p:nvSpPr>
        <p:spPr>
          <a:xfrm>
            <a:off x="2575300" y="5320216"/>
            <a:ext cx="6176591" cy="830997"/>
          </a:xfrm>
          <a:prstGeom prst="rect">
            <a:avLst/>
          </a:prstGeom>
        </p:spPr>
        <p:txBody>
          <a:bodyPr wrap="square">
            <a:spAutoFit/>
          </a:bodyPr>
          <a:lstStyle/>
          <a:p>
            <a:pPr>
              <a:defRPr/>
            </a:pPr>
            <a:r>
              <a:rPr lang="en-US" altLang="zh-TW" sz="2400" dirty="0"/>
              <a:t>Different connection leads to different network structures</a:t>
            </a:r>
            <a:endParaRPr lang="zh-TW" altLang="en-US" sz="2400" dirty="0"/>
          </a:p>
        </p:txBody>
      </p:sp>
      <p:sp>
        <p:nvSpPr>
          <p:cNvPr id="8" name="矩形 7"/>
          <p:cNvSpPr/>
          <p:nvPr/>
        </p:nvSpPr>
        <p:spPr>
          <a:xfrm>
            <a:off x="3487034" y="2437267"/>
            <a:ext cx="2493685" cy="19295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p:nvSpPr>
        <p:spPr>
          <a:xfrm>
            <a:off x="2575300" y="4836191"/>
            <a:ext cx="2884267" cy="523220"/>
          </a:xfrm>
          <a:prstGeom prst="rect">
            <a:avLst/>
          </a:prstGeom>
        </p:spPr>
        <p:txBody>
          <a:bodyPr wrap="square">
            <a:spAutoFit/>
          </a:bodyPr>
          <a:lstStyle/>
          <a:p>
            <a:pPr>
              <a:defRPr/>
            </a:pPr>
            <a:r>
              <a:rPr lang="en-US" altLang="zh-TW" sz="2800" b="1" i="1" u="sng" dirty="0"/>
              <a:t>Neural Network</a:t>
            </a:r>
            <a:endParaRPr lang="zh-TW" altLang="en-US" sz="2800" b="1" i="1" u="sng" dirty="0"/>
          </a:p>
        </p:txBody>
      </p:sp>
      <mc:AlternateContent xmlns:mc="http://schemas.openxmlformats.org/markup-compatibility/2006" xmlns:a14="http://schemas.microsoft.com/office/drawing/2010/main">
        <mc:Choice Requires="a14">
          <p:sp>
            <p:nvSpPr>
              <p:cNvPr id="10" name="文字方塊 9"/>
              <p:cNvSpPr txBox="1"/>
              <p:nvPr/>
            </p:nvSpPr>
            <p:spPr>
              <a:xfrm>
                <a:off x="342195" y="6197619"/>
                <a:ext cx="8654351" cy="461665"/>
              </a:xfrm>
              <a:prstGeom prst="rect">
                <a:avLst/>
              </a:prstGeom>
              <a:noFill/>
            </p:spPr>
            <p:txBody>
              <a:bodyPr wrap="square" rtlCol="0">
                <a:spAutoFit/>
              </a:bodyPr>
              <a:lstStyle/>
              <a:p>
                <a:pPr algn="ctr"/>
                <a:r>
                  <a:rPr lang="en-US" altLang="zh-TW" sz="2400" dirty="0"/>
                  <a:t>Network parameter </a:t>
                </a:r>
                <a14:m>
                  <m:oMath xmlns:m="http://schemas.openxmlformats.org/officeDocument/2006/math">
                    <m:r>
                      <a:rPr lang="zh-TW" altLang="en-US" sz="2400" i="1" smtClean="0">
                        <a:latin typeface="Cambria Math" panose="02040503050406030204" pitchFamily="18" charset="0"/>
                      </a:rPr>
                      <m:t>𝜃</m:t>
                    </m:r>
                  </m:oMath>
                </a14:m>
                <a:r>
                  <a:rPr lang="en-US" altLang="zh-TW" sz="2400" dirty="0"/>
                  <a:t>:</a:t>
                </a:r>
                <a:r>
                  <a:rPr lang="zh-TW" altLang="en-US" sz="2400" dirty="0"/>
                  <a:t> </a:t>
                </a:r>
                <a:r>
                  <a:rPr lang="en-US" altLang="zh-TW" sz="2400" dirty="0"/>
                  <a:t>all the weights and biases in the “neurons” </a:t>
                </a:r>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42195" y="6197619"/>
                <a:ext cx="8654351" cy="461665"/>
              </a:xfrm>
              <a:prstGeom prst="rect">
                <a:avLst/>
              </a:prstGeom>
              <a:blipFill>
                <a:blip r:embed="rId16"/>
                <a:stretch>
                  <a:fillRect t="-10667" b="-30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3302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animBg="1"/>
      <p:bldP spid="8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6906115" y="3813978"/>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4676173" y="3786657"/>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群組 2"/>
          <p:cNvGrpSpPr/>
          <p:nvPr/>
        </p:nvGrpSpPr>
        <p:grpSpPr>
          <a:xfrm>
            <a:off x="3615463" y="4585976"/>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571750" cy="1838325"/>
              </a:xfrm>
              <a:prstGeom prst="rect">
                <a:avLst/>
              </a:prstGeom>
            </p:spPr>
          </p:pic>
          <p:graphicFrame>
            <p:nvGraphicFramePr>
              <p:cNvPr id="6" name="Object 12"/>
              <p:cNvGraphicFramePr>
                <a:graphicFrameLocks noChangeAspect="1"/>
              </p:cNvGraphicFramePr>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4265" name="方程式" r:id="rId5" imgW="317160" imgH="215640" progId="Equation.3">
                      <p:embed/>
                    </p:oleObj>
                  </mc:Choice>
                  <mc:Fallback>
                    <p:oleObj name="方程式" r:id="rId5" imgW="317160" imgH="215640" progId="Equation.3">
                      <p:embed/>
                      <p:pic>
                        <p:nvPicPr>
                          <p:cNvPr id="6" name="Object 12"/>
                          <p:cNvPicPr>
                            <a:picLocks noChangeAspect="1" noChangeArrowheads="1"/>
                          </p:cNvPicPr>
                          <p:nvPr/>
                        </p:nvPicPr>
                        <p:blipFill>
                          <a:blip r:embed="rId6"/>
                          <a:srcRect/>
                          <a:stretch>
                            <a:fillRect/>
                          </a:stretch>
                        </p:blipFill>
                        <p:spPr bwMode="auto">
                          <a:xfrm>
                            <a:off x="4474734" y="4768231"/>
                            <a:ext cx="717072" cy="489740"/>
                          </a:xfrm>
                          <a:prstGeom prst="rect">
                            <a:avLst/>
                          </a:prstGeom>
                          <a:noFill/>
                        </p:spPr>
                      </p:pic>
                    </p:oleObj>
                  </mc:Fallback>
                </mc:AlternateContent>
              </a:graphicData>
            </a:graphic>
          </p:graphicFrame>
          <p:graphicFrame>
            <p:nvGraphicFramePr>
              <p:cNvPr id="7" name="Object 12"/>
              <p:cNvGraphicFramePr>
                <a:graphicFrameLocks noChangeAspect="1"/>
              </p:cNvGraphicFramePr>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4266" name="方程式" r:id="rId7" imgW="126720" imgH="126720" progId="Equation.3">
                      <p:embed/>
                    </p:oleObj>
                  </mc:Choice>
                  <mc:Fallback>
                    <p:oleObj name="方程式" r:id="rId7" imgW="126720" imgH="126720" progId="Equation.3">
                      <p:embed/>
                      <p:pic>
                        <p:nvPicPr>
                          <p:cNvPr id="7" name="Object 12"/>
                          <p:cNvPicPr>
                            <a:picLocks noChangeAspect="1" noChangeArrowheads="1"/>
                          </p:cNvPicPr>
                          <p:nvPr/>
                        </p:nvPicPr>
                        <p:blipFill>
                          <a:blip r:embed="rId8"/>
                          <a:srcRect/>
                          <a:stretch>
                            <a:fillRect/>
                          </a:stretch>
                        </p:blipFill>
                        <p:spPr bwMode="auto">
                          <a:xfrm>
                            <a:off x="6512897" y="6101982"/>
                            <a:ext cx="327134" cy="325661"/>
                          </a:xfrm>
                          <a:prstGeom prst="rect">
                            <a:avLst/>
                          </a:prstGeom>
                          <a:noFill/>
                        </p:spPr>
                      </p:pic>
                    </p:oleObj>
                  </mc:Fallback>
                </mc:AlternateContent>
              </a:graphicData>
            </a:graphic>
          </p:graphicFrame>
        </p:grpSp>
        <p:graphicFrame>
          <p:nvGraphicFramePr>
            <p:cNvPr id="79" name="Object 12"/>
            <p:cNvGraphicFramePr>
              <a:graphicFrameLocks noChangeAspect="1"/>
            </p:cNvGraphicFramePr>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4267" name="方程式" r:id="rId9" imgW="863280" imgH="393480" progId="Equation.3">
                    <p:embed/>
                  </p:oleObj>
                </mc:Choice>
                <mc:Fallback>
                  <p:oleObj name="方程式" r:id="rId9" imgW="863280" imgH="393480" progId="Equation.3">
                    <p:embed/>
                    <p:pic>
                      <p:nvPicPr>
                        <p:cNvPr id="79" name="Object 12"/>
                        <p:cNvPicPr>
                          <a:picLocks noChangeAspect="1" noChangeArrowheads="1"/>
                        </p:cNvPicPr>
                        <p:nvPr/>
                      </p:nvPicPr>
                      <p:blipFill>
                        <a:blip r:embed="rId10"/>
                        <a:srcRect/>
                        <a:stretch>
                          <a:fillRect/>
                        </a:stretch>
                      </p:blipFill>
                      <p:spPr bwMode="auto">
                        <a:xfrm>
                          <a:off x="3800520" y="5368768"/>
                          <a:ext cx="2143125" cy="973138"/>
                        </a:xfrm>
                        <a:prstGeom prst="rect">
                          <a:avLst/>
                        </a:prstGeom>
                        <a:noFill/>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文字方塊 11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93998" y="264473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4673795" y="2262334"/>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6852035" y="2257142"/>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198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2471151" y="2274449"/>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2480676" y="3823788"/>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52837" y="166543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7505772" y="16261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7528091" y="323173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4673795" y="2262334"/>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4676173" y="3786657"/>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6852035" y="2257142"/>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6906115" y="3813978"/>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sp>
        <p:nvSpPr>
          <p:cNvPr id="121" name="矩形 120"/>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7" name="矩形 136"/>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15077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644</TotalTime>
  <Words>2037</Words>
  <Application>Microsoft Macintosh PowerPoint</Application>
  <PresentationFormat>On-screen Show (4:3)</PresentationFormat>
  <Paragraphs>595</Paragraphs>
  <Slides>29</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Arial</vt:lpstr>
      <vt:lpstr>Calibri</vt:lpstr>
      <vt:lpstr>Calibri Light</vt:lpstr>
      <vt:lpstr>Cambria Math</vt:lpstr>
      <vt:lpstr>Helvetica Light</vt:lpstr>
      <vt:lpstr>Office 佈景主題</vt:lpstr>
      <vt:lpstr>方程式</vt:lpstr>
      <vt:lpstr>Deep Learning</vt:lpstr>
      <vt:lpstr>Slide credits</vt:lpstr>
      <vt:lpstr>Deep learning  attracts lots of attention.</vt:lpstr>
      <vt:lpstr>PowerPoint Presentation</vt:lpstr>
      <vt:lpstr>Deep learning Giant</vt:lpstr>
      <vt:lpstr>Three Steps for Deep Learning</vt:lpstr>
      <vt:lpstr>Neural Network </vt:lpstr>
      <vt:lpstr>Fully Connect Feedforward Network</vt:lpstr>
      <vt:lpstr>Fully Connect Feedforward Network</vt:lpstr>
      <vt:lpstr>Fully Connect Feedforward Network</vt:lpstr>
      <vt:lpstr>Fully Connect Feedforward Network</vt:lpstr>
      <vt:lpstr>PowerPoint Presentation</vt:lpstr>
      <vt:lpstr>PowerPoint Presentation</vt:lpstr>
      <vt:lpstr>Matrix Operation</vt:lpstr>
      <vt:lpstr>Neural Network </vt:lpstr>
      <vt:lpstr>Neural Network </vt:lpstr>
      <vt:lpstr>Output Layer  as Multi-Class Classifier</vt:lpstr>
      <vt:lpstr>Example Application</vt:lpstr>
      <vt:lpstr>Example Application</vt:lpstr>
      <vt:lpstr>Example Application</vt:lpstr>
      <vt:lpstr>FAQ</vt:lpstr>
      <vt:lpstr>Three Steps for Deep Learning</vt:lpstr>
      <vt:lpstr>Loss for an Example</vt:lpstr>
      <vt:lpstr>Total Loss</vt:lpstr>
      <vt:lpstr>Three Steps for Deep Learning</vt:lpstr>
      <vt:lpstr>Gradient Descent</vt:lpstr>
      <vt:lpstr>Gradient Descent</vt:lpstr>
      <vt:lpstr>Gradient Descent</vt:lpstr>
      <vt:lpstr>Backpropagation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Yan, Yan</cp:lastModifiedBy>
  <cp:revision>53</cp:revision>
  <dcterms:created xsi:type="dcterms:W3CDTF">2016-10-09T14:12:16Z</dcterms:created>
  <dcterms:modified xsi:type="dcterms:W3CDTF">2021-01-13T03:34:17Z</dcterms:modified>
</cp:coreProperties>
</file>