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Muli"/>
      <p:regular r:id="rId56"/>
      <p:bold r:id="rId57"/>
      <p:italic r:id="rId58"/>
      <p:boldItalic r:id="rId59"/>
    </p:embeddedFont>
    <p:embeddedFont>
      <p:font typeface="Poppi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oppins-italic.fntdata"/><Relationship Id="rId61" Type="http://schemas.openxmlformats.org/officeDocument/2006/relationships/font" Target="fonts/Poppins-bold.fntdata"/><Relationship Id="rId20" Type="http://schemas.openxmlformats.org/officeDocument/2006/relationships/slide" Target="slides/slide15.xml"/><Relationship Id="rId63"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oppi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uli-bold.fntdata"/><Relationship Id="rId12" Type="http://schemas.openxmlformats.org/officeDocument/2006/relationships/slide" Target="slides/slide7.xml"/><Relationship Id="rId56" Type="http://schemas.openxmlformats.org/officeDocument/2006/relationships/font" Target="fonts/Muli-regular.fntdata"/><Relationship Id="rId15" Type="http://schemas.openxmlformats.org/officeDocument/2006/relationships/slide" Target="slides/slide10.xml"/><Relationship Id="rId59" Type="http://schemas.openxmlformats.org/officeDocument/2006/relationships/font" Target="fonts/Muli-boldItalic.fntdata"/><Relationship Id="rId14" Type="http://schemas.openxmlformats.org/officeDocument/2006/relationships/slide" Target="slides/slide9.xml"/><Relationship Id="rId58" Type="http://schemas.openxmlformats.org/officeDocument/2006/relationships/font" Target="fonts/Muli-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hef_server/organizations/myorg/"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fe4060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fe4060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2e6a472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2e6a472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use the application the user has to login. Login is to an external authentication system, not to the Chef Server. Nordstrom uses Okta to provide a common login experience and to control access to applications.  </a:t>
            </a:r>
            <a:br>
              <a:rPr lang="en"/>
            </a:br>
            <a:br>
              <a:rPr lang="en"/>
            </a:br>
            <a:r>
              <a:rPr lang="en"/>
              <a:t>Authorization to do things is commonly controlled by being a member of an Active Directory group.  For these demonstration applications we have another service that checks authorizations.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fe40604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fe40604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2e6a472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2e6a472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login screen Rachel can get authenticated and grab a token for using the other applications.</a:t>
            </a:r>
            <a:endParaRPr/>
          </a:p>
          <a:p>
            <a:pPr indent="0" lvl="0" marL="0" rtl="0" algn="l">
              <a:spcBef>
                <a:spcPts val="0"/>
              </a:spcBef>
              <a:spcAft>
                <a:spcPts val="0"/>
              </a:spcAft>
              <a:buNone/>
            </a:pPr>
            <a:r>
              <a:rPr lang="en"/>
              <a:t>The login application uses HTML and Javascript to call a REST interface to get the JSON Web Token.</a:t>
            </a:r>
            <a:endParaRPr/>
          </a:p>
          <a:p>
            <a:pPr indent="0" lvl="0" marL="0" rtl="0" algn="l">
              <a:spcBef>
                <a:spcPts val="0"/>
              </a:spcBef>
              <a:spcAft>
                <a:spcPts val="0"/>
              </a:spcAft>
              <a:buNone/>
            </a:pPr>
            <a:r>
              <a:rPr lang="en"/>
              <a:t>The REST interface could just as easily be called by a script as part of an automated onboarding process.</a:t>
            </a:r>
            <a:br>
              <a:rPr lang="en"/>
            </a:br>
            <a:br>
              <a:rPr lang="en"/>
            </a:br>
            <a:r>
              <a:rPr lang="en"/>
              <a:t>The REST interface for the demonstration authenticates any user that enters a password of “pa”.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purposes of the demo the JWT lives for 1 hour.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4fe40604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4fe40604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the nodes application to find Rachel’s server. That will tell us which organization the server is in.</a:t>
            </a:r>
            <a:endParaRPr/>
          </a:p>
          <a:p>
            <a:pPr indent="0" lvl="0" marL="0" rtl="0" algn="l">
              <a:spcBef>
                <a:spcPts val="0"/>
              </a:spcBef>
              <a:spcAft>
                <a:spcPts val="0"/>
              </a:spcAft>
              <a:buNone/>
            </a:pPr>
            <a:r>
              <a:rPr lang="en"/>
              <a:t>Finding the organization a server is managed from is a problem that Chef Manage doesn’t address.</a:t>
            </a:r>
            <a:endParaRPr/>
          </a:p>
          <a:p>
            <a:pPr indent="0" lvl="0" marL="0" rtl="0" algn="l">
              <a:spcBef>
                <a:spcPts val="0"/>
              </a:spcBef>
              <a:spcAft>
                <a:spcPts val="0"/>
              </a:spcAft>
              <a:buNone/>
            </a:pPr>
            <a:r>
              <a:rPr lang="en"/>
              <a:t>In a company with many Chef organizations finding the right organization is a challenging.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2e6a472d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2e6a472d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is looking for a particular server, red0015.  We have a few organizations and servers so we can use a node filter to narrow down the search.</a:t>
            </a:r>
            <a:endParaRPr/>
          </a:p>
          <a:p>
            <a:pPr indent="0" lvl="0" marL="0" rtl="0" algn="l">
              <a:spcBef>
                <a:spcPts val="0"/>
              </a:spcBef>
              <a:spcAft>
                <a:spcPts val="0"/>
              </a:spcAft>
              <a:buNone/>
            </a:pPr>
            <a:r>
              <a:rPr lang="en"/>
              <a:t>This page calls a demonstration nodes REST interface written in Go which in turn calls the Chef Server REST API to get lists of organizations and nodes.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4fe40604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4fe40604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Rachel knows which organization the server is part of Rachel can: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Join that organization</a:t>
            </a:r>
            <a:endParaRPr/>
          </a:p>
          <a:p>
            <a:pPr indent="-298450" lvl="0" marL="457200" rtl="0" algn="l">
              <a:spcBef>
                <a:spcPts val="0"/>
              </a:spcBef>
              <a:spcAft>
                <a:spcPts val="0"/>
              </a:spcAft>
              <a:buSzPts val="1100"/>
              <a:buAutoNum type="arabicPeriod"/>
            </a:pPr>
            <a:r>
              <a:rPr lang="en"/>
              <a:t>Manage the node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2e6a472d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2e6a472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preliminary step, Rachel wants to be a Chef user. Being a Chef user will let her authenticate to chef and download cookbooks while testing. Chef users are defined outside of the Chef organization structure, users are a global Chef construct, so that Chef users can belong to many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application uses go and the go-chef client api to send REST requests to the Chef Server.  The Users application runs with super user credentials in order to create and delete users.  Without Chef Manage creating users involves Chef Server Admins logging into the Chef Server and running chef-server-ctl commands to add new users.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2e6a472d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2e6a472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Nordstrom some organizations are read-only organizations. Anyone can join, operations are performed using CI/CD Pipelines.  Mainapp is a read-only organization.  When Rachel tries to join mainapp a call will be made to an authorization service to make sure Rachel is authorized to join the organization before she is added.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2e6a472d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2e6a472d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Rachel has problems with the organization. The Org Admin User LIst will display the admins for each organization.</a:t>
            </a:r>
            <a:br>
              <a:rPr lang="en"/>
            </a:br>
            <a:br>
              <a:rPr lang="en"/>
            </a:br>
            <a:r>
              <a:rPr b="1" lang="en"/>
              <a:t>User list </a:t>
            </a:r>
            <a:r>
              <a:rPr lang="en"/>
              <a:t>shows the Chef users.</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Org Admin List </a:t>
            </a:r>
            <a:r>
              <a:rPr lang="en">
                <a:solidFill>
                  <a:schemeClr val="dk1"/>
                </a:solidFill>
              </a:rPr>
              <a:t>shows the admin users for each organization.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Org User List </a:t>
            </a:r>
            <a:r>
              <a:rPr lang="en">
                <a:solidFill>
                  <a:schemeClr val="dk1"/>
                </a:solidFill>
              </a:rPr>
              <a:t>shows the users in each organization.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demonstration applications don’t handle nested groups in the membership lists.  I have another service, not part of this demonstration, that handles that part.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2e6a472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2e6a472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notices that the node needs to be in the production environment instead of _default.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fe4060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fe4060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ChefConf 2020.</a:t>
            </a:r>
            <a:br>
              <a:rPr lang="en"/>
            </a:br>
            <a:r>
              <a:rPr lang="en"/>
              <a:t>Let’s start off with a new Chef user as she jumps into using Chef at a large Enterprise Chef installation.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2e6a472d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2e6a472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on the node brings up an edit screen.  Attributes can be changed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4fe40604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4fe40604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environmental constraints lead to creating these applications?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4fe40604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4fe40604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MarkGibbons on github and slack.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Chef Infra user for 7 years.  I support the Chef environment at Nordstrom.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a Sous-Chef member and I actively support the line, vagrant, fileutils and chefdk-bootstrap public cookbooks.</a:t>
            </a:r>
            <a:endParaRPr/>
          </a:p>
          <a:p>
            <a:pPr indent="0" lvl="0" marL="0" rtl="0" algn="l">
              <a:spcBef>
                <a:spcPts val="0"/>
              </a:spcBef>
              <a:spcAft>
                <a:spcPts val="0"/>
              </a:spcAft>
              <a:buNone/>
            </a:pPr>
            <a:r>
              <a:rPr lang="en"/>
              <a:t>I’ve written several hundred cookbooks to configure servers and many library cookbooks to provide chef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ran into Rachel’s problems repeatedly and needed a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 existing API clients managed users and organizations.</a:t>
            </a:r>
            <a:endParaRPr/>
          </a:p>
          <a:p>
            <a:pPr indent="0" lvl="0" marL="0" rtl="0" algn="l">
              <a:spcBef>
                <a:spcPts val="0"/>
              </a:spcBef>
              <a:spcAft>
                <a:spcPts val="0"/>
              </a:spcAft>
              <a:buNone/>
            </a:pPr>
            <a:r>
              <a:rPr lang="en"/>
              <a:t>Go-chef/chef looked like it was maintainable and extendable. Our company standards</a:t>
            </a:r>
            <a:endParaRPr/>
          </a:p>
          <a:p>
            <a:pPr indent="0" lvl="0" marL="0" rtl="0" algn="l">
              <a:spcBef>
                <a:spcPts val="0"/>
              </a:spcBef>
              <a:spcAft>
                <a:spcPts val="0"/>
              </a:spcAft>
              <a:buNone/>
            </a:pPr>
            <a:r>
              <a:rPr lang="en"/>
              <a:t>preventing writing APIs in ruby.  Did some PRs to go-chef/chef and quickly got push permission.</a:t>
            </a:r>
            <a:endParaRPr/>
          </a:p>
          <a:p>
            <a:pPr indent="0" lvl="0" marL="0" rtl="0" algn="l">
              <a:spcBef>
                <a:spcPts val="0"/>
              </a:spcBef>
              <a:spcAft>
                <a:spcPts val="0"/>
              </a:spcAft>
              <a:buNone/>
            </a:pPr>
            <a:r>
              <a:rPr lang="en"/>
              <a:t>Continuing support by adding missing endpoints and getting some merge requests from Chef and the community.</a:t>
            </a:r>
            <a:endParaRPr/>
          </a:p>
          <a:p>
            <a:pPr indent="0" lvl="0" marL="0" rtl="0" algn="l">
              <a:spcBef>
                <a:spcPts val="0"/>
              </a:spcBef>
              <a:spcAft>
                <a:spcPts val="0"/>
              </a:spcAft>
              <a:buNone/>
            </a:pPr>
            <a:r>
              <a:rPr lang="en"/>
              <a:t>I’ve been working on go-chef for a year now.  PRs about evenly split between go-chef and the Chef Server API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Chef Server API documentation was generally 4 to 7 years out of date. As I wrote</a:t>
            </a:r>
            <a:endParaRPr/>
          </a:p>
          <a:p>
            <a:pPr indent="0" lvl="0" marL="0" rtl="0" algn="l">
              <a:spcBef>
                <a:spcPts val="0"/>
              </a:spcBef>
              <a:spcAft>
                <a:spcPts val="0"/>
              </a:spcAft>
              <a:buNone/>
            </a:pPr>
            <a:r>
              <a:rPr lang="en"/>
              <a:t>tests for go-chef/chef against a real chef server I submitted PRs for the API documentation.</a:t>
            </a:r>
            <a:endParaRPr/>
          </a:p>
          <a:p>
            <a:pPr indent="0" lvl="0" marL="0" rtl="0" algn="l">
              <a:spcBef>
                <a:spcPts val="0"/>
              </a:spcBef>
              <a:spcAft>
                <a:spcPts val="0"/>
              </a:spcAft>
              <a:buNone/>
            </a:pPr>
            <a:r>
              <a:rPr lang="en"/>
              <a:t>I’ve submitted 30 documentation pull requests at this point.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4fe406044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4fe40604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chemeClr val="dk1"/>
                </a:solidFill>
              </a:rPr>
              <a:t>At Nordstrom we have PCI, PII, HIPPA, SOX compliant applications.  Access controls and auditing need to be in place.</a:t>
            </a:r>
            <a:br>
              <a:rPr lang="en" sz="1200">
                <a:solidFill>
                  <a:schemeClr val="dk1"/>
                </a:solidFill>
              </a:rPr>
            </a:br>
            <a:r>
              <a:rPr lang="en" sz="1200">
                <a:solidFill>
                  <a:schemeClr val="dk1"/>
                </a:solidFill>
              </a:rPr>
              <a:t>Servers for our applications share Chef Server organizations which requires that the organizations be tightly controlled.</a:t>
            </a:r>
            <a:br>
              <a:rPr lang="en" sz="1200">
                <a:solidFill>
                  <a:schemeClr val="dk1"/>
                </a:solidFill>
              </a:rPr>
            </a:br>
            <a:r>
              <a:rPr lang="en" sz="1200">
                <a:solidFill>
                  <a:schemeClr val="dk1"/>
                </a:solidFill>
              </a:rPr>
              <a:t>We have 1000+ people in Technology and finding the right person can be difficult. With 100+ Chef organizations</a:t>
            </a:r>
            <a:br>
              <a:rPr lang="en" sz="1200">
                <a:solidFill>
                  <a:schemeClr val="dk1"/>
                </a:solidFill>
              </a:rPr>
            </a:br>
            <a:r>
              <a:rPr lang="en" sz="1200">
                <a:solidFill>
                  <a:schemeClr val="dk1"/>
                </a:solidFill>
              </a:rPr>
              <a:t>finding an admin for an organization is a challenge.</a:t>
            </a:r>
            <a:endParaRPr sz="1200">
              <a:solidFill>
                <a:schemeClr val="dk1"/>
              </a:solidFill>
            </a:endParaRPr>
          </a:p>
          <a:p>
            <a:pPr indent="0" lvl="0" marL="0" rtl="0" algn="l">
              <a:lnSpc>
                <a:spcPct val="115000"/>
              </a:lnSpc>
              <a:spcBef>
                <a:spcPts val="1800"/>
              </a:spcBef>
              <a:spcAft>
                <a:spcPts val="0"/>
              </a:spcAft>
              <a:buNone/>
            </a:pPr>
            <a:r>
              <a:rPr lang="en" sz="1200">
                <a:solidFill>
                  <a:schemeClr val="dk1"/>
                </a:solidFill>
              </a:rPr>
              <a:t>Developers and platform folks using chef average about 2 years of experience with the company which is fairly high turnover.</a:t>
            </a:r>
            <a:endParaRPr sz="1200">
              <a:solidFill>
                <a:schemeClr val="dk1"/>
              </a:solidFill>
            </a:endParaRPr>
          </a:p>
          <a:p>
            <a:pPr indent="0" lvl="0" marL="0" rtl="0" algn="l">
              <a:lnSpc>
                <a:spcPct val="115000"/>
              </a:lnSpc>
              <a:spcBef>
                <a:spcPts val="1800"/>
              </a:spcBef>
              <a:spcAft>
                <a:spcPts val="0"/>
              </a:spcAft>
              <a:buNone/>
            </a:pPr>
            <a:r>
              <a:rPr b="1" lang="en" sz="1200">
                <a:solidFill>
                  <a:schemeClr val="dk1"/>
                </a:solidFill>
              </a:rPr>
              <a:t>Mixed organizations</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        Read only organizations are for teams that don’t want or need the full Chef experience.  Servers are configured using Chef Infra Client. Applications interact with Chef as much as they want to via application cookbooks.  Pipelines manage promoting cookbooks and other Chef objects.  We have 10,000 -&gt; 60,000 nodes depending on the month.</a:t>
            </a:r>
            <a:br>
              <a:rPr lang="en" sz="1200">
                <a:solidFill>
                  <a:schemeClr val="dk1"/>
                </a:solidFill>
              </a:rPr>
            </a:br>
            <a:r>
              <a:rPr lang="en" sz="1200">
                <a:solidFill>
                  <a:schemeClr val="dk1"/>
                </a:solidFill>
              </a:rPr>
              <a:t>Very few people are Admins for these organizations.  The central Chef team handles most administrative work.</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We support 100+  applications each with security and compliance considerations.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Around 250 people use chef.</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Access to cookbook management is partitioned by external security.  Only the people in the right list can up a particular cookbook. Access is usually based on a cookbook naming standard.  PRs are done to get access.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Access to node management is partitioned by external security. We use Service-Now.</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Joining a read only organization is open to everyone.</a:t>
            </a:r>
            <a:endParaRPr b="1" sz="1200">
              <a:solidFill>
                <a:schemeClr val="dk1"/>
              </a:solidFill>
            </a:endParaRPr>
          </a:p>
          <a:p>
            <a:pPr indent="0" lvl="0" marL="0" rtl="0" algn="l">
              <a:lnSpc>
                <a:spcPct val="115000"/>
              </a:lnSpc>
              <a:spcBef>
                <a:spcPts val="1800"/>
              </a:spcBef>
              <a:spcAft>
                <a:spcPts val="0"/>
              </a:spcAft>
              <a:buNone/>
            </a:pPr>
            <a:r>
              <a:rPr lang="en" sz="1200">
                <a:solidFill>
                  <a:schemeClr val="dk1"/>
                </a:solidFill>
              </a:rPr>
              <a:t>For most people Chef has to be simple to use because they don’t have time to learn it well or use it very much.</a:t>
            </a:r>
            <a:br>
              <a:rPr lang="en" sz="1200">
                <a:solidFill>
                  <a:schemeClr val="dk1"/>
                </a:solidFill>
              </a:rPr>
            </a:br>
            <a:r>
              <a:rPr lang="en" sz="1200">
                <a:solidFill>
                  <a:schemeClr val="dk1"/>
                </a:solidFill>
              </a:rPr>
              <a:t>The process used to create and run cookbooks is: </a:t>
            </a:r>
            <a:endParaRPr sz="1200">
              <a:solidFill>
                <a:schemeClr val="dk1"/>
              </a:solidFill>
            </a:endParaRPr>
          </a:p>
          <a:p>
            <a:pPr indent="-304800" lvl="0" marL="457200" rtl="0" algn="l">
              <a:lnSpc>
                <a:spcPct val="115000"/>
              </a:lnSpc>
              <a:spcBef>
                <a:spcPts val="1800"/>
              </a:spcBef>
              <a:spcAft>
                <a:spcPts val="0"/>
              </a:spcAft>
              <a:buClr>
                <a:schemeClr val="dk1"/>
              </a:buClr>
              <a:buSzPts val="1200"/>
              <a:buChar char="●"/>
            </a:pPr>
            <a:r>
              <a:rPr lang="en" sz="1200">
                <a:solidFill>
                  <a:schemeClr val="dk1"/>
                </a:solidFill>
              </a:rPr>
              <a:t>Write and test the cookbook. Usually using Vagrant and VirtualBox for testing.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the cookbook to Chef with a merge to the master branch which launches a pipeline execution and pushes the cookbook to the Chef server.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the cookbook to the run_list of the application servers and set the servers’ environments.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Promote the cookbook through environments using a pipeline.</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dk1"/>
                </a:solidFill>
              </a:rPr>
              <a:t>Servers are assigned to organizations and environments. A commonly used model is that each server has two cookbooks unix_base or windows_base and an application cookbook in its run_list.</a:t>
            </a:r>
            <a:endParaRPr b="1" sz="1200">
              <a:solidFill>
                <a:schemeClr val="dk1"/>
              </a:solidFill>
            </a:endParaRPr>
          </a:p>
          <a:p>
            <a:pPr indent="0" lvl="0" marL="0" rtl="0" algn="l">
              <a:lnSpc>
                <a:spcPct val="115000"/>
              </a:lnSpc>
              <a:spcBef>
                <a:spcPts val="1800"/>
              </a:spcBef>
              <a:spcAft>
                <a:spcPts val="0"/>
              </a:spcAft>
              <a:buNone/>
            </a:pPr>
            <a:r>
              <a:rPr b="1" lang="en" sz="1200">
                <a:solidFill>
                  <a:schemeClr val="dk1"/>
                </a:solidFill>
              </a:rPr>
              <a:t>Single Application Organizations</a:t>
            </a:r>
            <a:endParaRPr b="1" sz="1200">
              <a:solidFill>
                <a:schemeClr val="dk1"/>
              </a:solidFill>
            </a:endParaRPr>
          </a:p>
          <a:p>
            <a:pPr indent="-304800" lvl="0" marL="457200" rtl="0" algn="l">
              <a:lnSpc>
                <a:spcPct val="115000"/>
              </a:lnSpc>
              <a:spcBef>
                <a:spcPts val="1400"/>
              </a:spcBef>
              <a:spcAft>
                <a:spcPts val="0"/>
              </a:spcAft>
              <a:buClr>
                <a:schemeClr val="dk1"/>
              </a:buClr>
              <a:buSzPts val="1200"/>
              <a:buChar char="●"/>
            </a:pPr>
            <a:r>
              <a:rPr lang="en" sz="1200">
                <a:solidFill>
                  <a:schemeClr val="dk1"/>
                </a:solidFill>
              </a:rPr>
              <a:t>Self-managed chef organizations. Essentially everyone in the organization is an admin and has full read-write access.  Around 10 organizations with under 500 nodes total.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Full features of Chef are available.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Users can move faster here. Some heavy use of compliance, groups that use policyfiles.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Creates clean up issues when all the people in the organization leave.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Admins need to add users to the organization.  They should be able to press a button on a request email or slack notification or have a fully automated process. So even these teams may use the demonstration being APIs shown.</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200">
                <a:solidFill>
                  <a:schemeClr val="dk1"/>
                </a:solidFill>
              </a:rPr>
              <a:t> </a:t>
            </a:r>
            <a:endParaRPr b="1" sz="1200">
              <a:solidFill>
                <a:schemeClr val="dk1"/>
              </a:solidFill>
            </a:endParaRPr>
          </a:p>
          <a:p>
            <a:pPr indent="0" lvl="0" marL="0" rtl="0" algn="l">
              <a:spcBef>
                <a:spcPts val="400"/>
              </a:spcBef>
              <a:spcAft>
                <a:spcPts val="0"/>
              </a:spcAft>
              <a:buNone/>
            </a:pPr>
            <a:r>
              <a:t/>
            </a:r>
            <a:endParaRPr b="1"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4fe40604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4fe40604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These API applications  make sense in the context of the environment at my company.  Your company will have their own things that they’ve always wanted to do but couldn’t.  Using the Chef Server API may help.  These examples show some of the possibilities. The demonstration code is publicly available and can be used for examples of techniques. The user management applications are something I want to help replace Chef Manage which we plan to retire shortly.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demonstration applications are all golang REST servers using the go-chef/chef api client to talk to a chef server. The login and authorization services are stubs imitating Okta and a REST service that gets authorization information from a Service-Now Configuration management database.  Okta and Service-Now are not hooked up to the demonstration code.</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4fe406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4fe406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organization of the processes used by the demonstration code.</a:t>
            </a:r>
            <a:endParaRPr/>
          </a:p>
          <a:p>
            <a:pPr indent="0" lvl="0" marL="0" rtl="0" algn="l">
              <a:spcBef>
                <a:spcPts val="0"/>
              </a:spcBef>
              <a:spcAft>
                <a:spcPts val="0"/>
              </a:spcAft>
              <a:buNone/>
            </a:pPr>
            <a:r>
              <a:rPr lang="en"/>
              <a:t>The web application code uses REST interfaces to access the individual components. </a:t>
            </a:r>
            <a:endParaRPr/>
          </a:p>
          <a:p>
            <a:pPr indent="0" lvl="0" marL="0" rtl="0" algn="l">
              <a:spcBef>
                <a:spcPts val="0"/>
              </a:spcBef>
              <a:spcAft>
                <a:spcPts val="0"/>
              </a:spcAft>
              <a:buNone/>
            </a:pPr>
            <a:r>
              <a:rPr lang="en"/>
              <a:t>Direct REST calls using curl or custom code could also be made to the demonstration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Organization and Nodes applications use the go-chef/chef Chef API client to make REST calls to a Chef Server.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4fe40604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4fe40604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Adding a user to Chef should not be an administrator function.  This demonstration application replaces that function from Chef Manage.  Chef manage also has its own rules for creating chef user names. By writing our own code we can use the Chef user naming style we want to use.</a:t>
            </a:r>
            <a:endParaRPr b="1"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4fe40604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4fe40604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This demo application simulates using external authentication and authorization.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The first thing to do with a user is to add the person as a Chef User.  Without Chef Manage creating a user takes Chef administrator action.</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Joining an organization is a self service action.  Which makes sense for read-only organizations that use pipelines to change things.</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Find organization names. In a large company with many organizations this capability eliminates administrator overhead.</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Find organization admins. Needed if you must ask someone to invite you to the organization.</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Using the global end points requires a lot of authorization. The demo code uses the pivotal user to get that authorization. </a:t>
            </a:r>
            <a:br>
              <a:rPr lang="en">
                <a:solidFill>
                  <a:schemeClr val="dk1"/>
                </a:solidFill>
              </a:rPr>
            </a:br>
            <a:r>
              <a:rPr lang="en">
                <a:solidFill>
                  <a:schemeClr val="dk1"/>
                </a:solidFill>
              </a:rPr>
              <a:t>An admin user may be set up so that pivotal does not have to be used.</a:t>
            </a:r>
            <a:endParaRPr>
              <a:solidFill>
                <a:schemeClr val="dk1"/>
              </a:solidFill>
            </a:endParaRPr>
          </a:p>
          <a:p>
            <a:pPr indent="0" lvl="0" marL="0" rtl="0" algn="l">
              <a:spcBef>
                <a:spcPts val="1600"/>
              </a:spcBef>
              <a:spcAft>
                <a:spcPts val="0"/>
              </a:spcAft>
              <a:buNone/>
            </a:pPr>
            <a:r>
              <a:t/>
            </a:r>
            <a:endParaRPr b="1">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4fe40604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4fe40604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Chef server doesn’t have the concept of server owner. My company does. We can access the same rules other services use to authorize changing a server by using external authorization.</a:t>
            </a:r>
            <a:endParaRPr sz="1200"/>
          </a:p>
          <a:p>
            <a:pPr indent="0" lvl="0" marL="0" rtl="0" algn="l">
              <a:lnSpc>
                <a:spcPct val="115000"/>
              </a:lnSpc>
              <a:spcBef>
                <a:spcPts val="1400"/>
              </a:spcBef>
              <a:spcAft>
                <a:spcPts val="0"/>
              </a:spcAft>
              <a:buClr>
                <a:schemeClr val="dk1"/>
              </a:buClr>
              <a:buSzPts val="1100"/>
              <a:buFont typeface="Arial"/>
              <a:buNone/>
            </a:pPr>
            <a:r>
              <a:rPr lang="en" sz="1200"/>
              <a:t>A person doesn’t need to be a chef user for some basic tasks. That’s true for the other services also.  Someone with no Chef knowledge or internal Chef authorization could use one of these applications to manage users and nodes.</a:t>
            </a:r>
            <a:endParaRPr sz="1200"/>
          </a:p>
          <a:p>
            <a:pPr indent="0" lvl="0" marL="0" rtl="0" algn="l">
              <a:lnSpc>
                <a:spcPct val="115000"/>
              </a:lnSpc>
              <a:spcBef>
                <a:spcPts val="40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None/>
            </a:pPr>
            <a:r>
              <a:t/>
            </a:r>
            <a:endParaRPr b="1"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4fe40604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4fe40604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This is an idea for another service. It’s not part of the demonstration applications.</a:t>
            </a:r>
            <a:endParaRPr sz="1200"/>
          </a:p>
          <a:p>
            <a:pPr indent="0" lvl="0" marL="0" rtl="0" algn="l">
              <a:lnSpc>
                <a:spcPct val="115000"/>
              </a:lnSpc>
              <a:spcBef>
                <a:spcPts val="0"/>
              </a:spcBef>
              <a:spcAft>
                <a:spcPts val="0"/>
              </a:spcAft>
              <a:buNone/>
            </a:pPr>
            <a:br>
              <a:rPr lang="en" sz="1200"/>
            </a:br>
            <a:r>
              <a:rPr lang="en" sz="1200"/>
              <a:t>Without Chef Manage resetting the private key requires a working private key.  I don’t want the calls to help people fix broken private keys.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This function could be extended to creating client keys for new nodes. We already do something along those lines to create clients when we build new servers.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4fe4060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4fe4060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is a composite of real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 is new to Chef.  </a:t>
            </a:r>
            <a:br>
              <a:rPr lang="en"/>
            </a:br>
            <a:br>
              <a:rPr lang="en"/>
            </a:br>
            <a:r>
              <a:rPr lang="en"/>
              <a:t>Rachel has a list of servers her team owns. The servers can be found by looking them up in a Service-Now configuration management database.  Service Now doesn’t know anything about Chef Infra nodes, organizations or users.</a:t>
            </a:r>
            <a:br>
              <a:rPr lang="en"/>
            </a:br>
            <a:endParaRPr/>
          </a:p>
          <a:p>
            <a:pPr indent="0" lvl="0" marL="0" rtl="0" algn="l">
              <a:spcBef>
                <a:spcPts val="0"/>
              </a:spcBef>
              <a:spcAft>
                <a:spcPts val="0"/>
              </a:spcAft>
              <a:buNone/>
            </a:pPr>
            <a:r>
              <a:rPr lang="en">
                <a:solidFill>
                  <a:schemeClr val="dk1"/>
                </a:solidFill>
              </a:rPr>
              <a:t>Users are frequently “given” access to Chef Infra via Okta. That means they can login to Chef Manage which will create a chef user for them and may give them some other options.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Let’s see what happens when Rachel logs into Chef Manage and tries to use Chef.</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4fe40604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4fe40604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a:solidFill>
                  <a:schemeClr val="dk1"/>
                </a:solidFill>
              </a:rPr>
              <a:t>This application was not part of the demonstration.</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rPr lang="en">
                <a:solidFill>
                  <a:schemeClr val="dk1"/>
                </a:solidFill>
              </a:rPr>
              <a:t>Group membership is complicated. Chef uses nested groups which makes looking up membership using knife a nightmare. This application can be very useful and was the first I implemented for real.  It’s not included in the demo or as part of the shared code.</a:t>
            </a:r>
            <a:endParaRPr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74fe40604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4fe40604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4fe406044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4fe40604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chemeClr val="dk1"/>
                </a:solidFill>
              </a:rPr>
              <a:t>The API is divided into two large sections.</a:t>
            </a:r>
            <a:endParaRPr sz="1200">
              <a:solidFill>
                <a:schemeClr val="dk1"/>
              </a:solidFill>
            </a:endParaRPr>
          </a:p>
          <a:p>
            <a:pPr indent="-304800" lvl="0" marL="457200" rtl="0" algn="l">
              <a:lnSpc>
                <a:spcPct val="115000"/>
              </a:lnSpc>
              <a:spcBef>
                <a:spcPts val="1800"/>
              </a:spcBef>
              <a:spcAft>
                <a:spcPts val="0"/>
              </a:spcAft>
              <a:buClr>
                <a:schemeClr val="dk1"/>
              </a:buClr>
              <a:buSzPts val="1200"/>
              <a:buAutoNum type="arabicPeriod"/>
            </a:pPr>
            <a:r>
              <a:rPr lang="en" sz="1200">
                <a:solidFill>
                  <a:schemeClr val="dk1"/>
                </a:solidFill>
              </a:rPr>
              <a:t>Global end points that apply to Chef as a whole.  Endpoints for managing organizations as objects and for managing Users are at this level.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Organization endpoints work within a single organization.</a:t>
            </a:r>
            <a:endParaRPr sz="1200">
              <a:solidFill>
                <a:schemeClr val="dk1"/>
              </a:solidFill>
            </a:endParaRPr>
          </a:p>
          <a:p>
            <a:pPr indent="0" lvl="0" marL="0" rtl="0" algn="l">
              <a:lnSpc>
                <a:spcPct val="115000"/>
              </a:lnSpc>
              <a:spcBef>
                <a:spcPts val="1800"/>
              </a:spcBef>
              <a:spcAft>
                <a:spcPts val="0"/>
              </a:spcAft>
              <a:buNone/>
            </a:pPr>
            <a:r>
              <a:rPr lang="en" sz="1200">
                <a:solidFill>
                  <a:schemeClr val="dk1"/>
                </a:solidFill>
              </a:rPr>
              <a:t>The documentation is organized around the two classes of endpoints be sure you know which type of endpoint you are using.  There are User endpoints in both parts of the documentation.  </a:t>
            </a:r>
            <a:endParaRPr sz="1200">
              <a:solidFill>
                <a:schemeClr val="dk1"/>
              </a:solidFill>
            </a:endParaRPr>
          </a:p>
          <a:p>
            <a:pPr indent="0" lvl="0" marL="0" rtl="0" algn="l">
              <a:lnSpc>
                <a:spcPct val="115000"/>
              </a:lnSpc>
              <a:spcBef>
                <a:spcPts val="1800"/>
              </a:spcBef>
              <a:spcAft>
                <a:spcPts val="0"/>
              </a:spcAft>
              <a:buNone/>
            </a:pPr>
            <a:r>
              <a:t/>
            </a:r>
            <a:endParaRPr sz="1200">
              <a:solidFill>
                <a:schemeClr val="accent3"/>
              </a:solidFill>
            </a:endParaRPr>
          </a:p>
          <a:p>
            <a:pPr indent="0" lvl="0" marL="0" rtl="0" algn="l">
              <a:lnSpc>
                <a:spcPct val="115000"/>
              </a:lnSpc>
              <a:spcBef>
                <a:spcPts val="1800"/>
              </a:spcBef>
              <a:spcAft>
                <a:spcPts val="400"/>
              </a:spcAft>
              <a:buNone/>
            </a:pPr>
            <a:r>
              <a:t/>
            </a:r>
            <a:endParaRPr sz="1200">
              <a:solidFill>
                <a:schemeClr val="accent3"/>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4fe40604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4fe406044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obvious methods are used.</a:t>
            </a:r>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GET lists all objects of that type or shows details of specific objects</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POST creates a new object</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PUT update an object</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JSON bodies are sent to pass information for requests and returned as responses.</a:t>
            </a:r>
            <a:endParaRPr sz="1200">
              <a:solidFill>
                <a:schemeClr val="dk1"/>
              </a:solidFill>
            </a:endParaRPr>
          </a:p>
          <a:p>
            <a:pPr indent="0" lvl="0" marL="0" rtl="0" algn="l">
              <a:lnSpc>
                <a:spcPct val="115000"/>
              </a:lnSpc>
              <a:spcBef>
                <a:spcPts val="1400"/>
              </a:spcBef>
              <a:spcAft>
                <a:spcPts val="400"/>
              </a:spcAft>
              <a:buClr>
                <a:schemeClr val="dk1"/>
              </a:buClr>
              <a:buSzPts val="1100"/>
              <a:buFont typeface="Arial"/>
              <a:buNone/>
            </a:pPr>
            <a:r>
              <a:rPr lang="en" sz="1200">
                <a:solidFill>
                  <a:schemeClr val="dk1"/>
                </a:solidFill>
              </a:rPr>
              <a:t>URL parameters are very rarely used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4fe40604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4fe40604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uses a JSON body to specify the node name to be created and the node attributes.</a:t>
            </a:r>
            <a:endParaRPr/>
          </a:p>
          <a:p>
            <a:pPr indent="0" lvl="0" marL="0" rtl="0" algn="l">
              <a:spcBef>
                <a:spcPts val="0"/>
              </a:spcBef>
              <a:spcAft>
                <a:spcPts val="0"/>
              </a:spcAft>
              <a:buNone/>
            </a:pPr>
            <a:r>
              <a:rPr lang="en"/>
              <a:t>GET, PUT and DELETE take the node name from the URL.</a:t>
            </a:r>
            <a:endParaRPr/>
          </a:p>
          <a:p>
            <a:pPr indent="0" lvl="0" marL="0" rtl="0" algn="l">
              <a:spcBef>
                <a:spcPts val="0"/>
              </a:spcBef>
              <a:spcAft>
                <a:spcPts val="0"/>
              </a:spcAft>
              <a:buNone/>
            </a:pPr>
            <a:r>
              <a:rPr lang="en"/>
              <a:t>This pattern of specifying the object affected is used for most Chef API objects.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Organization endpoints are documented with an implicit organization/ORGNAME.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549e1b7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549e1b7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authorization and request signing code is very picky. Let someone else do this for you.  Chef Server API calls require authentication credentials, specific http request headers, signed fields, time stamps, and  RSA key processing.  The Chef API clients have this code in place already.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Mixlib::Authenticate class is the authority on how to do API authentication and request signing.</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549e1b7f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549e1b7f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defines a node called red0005 with a runlist of mybook. The code is a go script run by a chef-client recipe to configure the demonstration Chef Server. All of the objects in the demonstration server are created using the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 URL for the client should be </a:t>
            </a:r>
            <a:r>
              <a:rPr lang="en" u="sng">
                <a:solidFill>
                  <a:schemeClr val="hlink"/>
                </a:solidFill>
                <a:hlinkClick r:id="rId2"/>
              </a:rPr>
              <a:t>https://chef_server/organizations/mainapp/</a:t>
            </a:r>
            <a:r>
              <a:rPr lang="en"/>
              <a:t> to create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Chefapi_client is code written for this demo.  It gathers credentials and URLs and calls chef.Client().  The test_setup repository has examples of adding objects to a Chef Server using the API.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4fe40604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4fe40604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read the documentation and try to roll your own API client calls.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74fe4060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4fe4060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rPr>
              <a:t>What do you gain by using an API client?</a:t>
            </a:r>
            <a:endParaRPr sz="1200">
              <a:solidFill>
                <a:schemeClr val="dk1"/>
              </a:solidFill>
            </a:endParaRPr>
          </a:p>
          <a:p>
            <a:pPr indent="-298450" lvl="0" marL="457200" rtl="0" algn="l">
              <a:lnSpc>
                <a:spcPct val="115000"/>
              </a:lnSpc>
              <a:spcBef>
                <a:spcPts val="140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Set up credentials and package the requests to the chef server. The code path for the needed manipulations is just a bit painful.</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Translate chef objects to specific language structures. Difficult, time consuming and exacting work.</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Generally faster than knife. Chef Inc. is using the go-chef API client in Chef Analyze for instance.</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Combined with a caching in a DB the APIs can be really fast and flexible. My real production applications use a mysql or redis database as a cache for speed and to allow me to write my own desired queries and manipulations.</a:t>
            </a:r>
            <a:endParaRPr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500ceda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500ceda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00">
                <a:solidFill>
                  <a:schemeClr val="dk1"/>
                </a:solidFill>
              </a:rPr>
              <a:t>Knife uses the API it functions as sort of CLI API.</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Knife exec api.Get, POST, PUT and DELETE lets you do authenticated api calls.</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go-chef/chef is the only API client that addresses the global level endpoints that I know of.</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The other clients cover different languages. </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chef/chef-api - Ruby</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chef/rs-chef-api - Rust</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coderanger/pychef - Python</a:t>
            </a:r>
            <a:endParaRPr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3fd7d0a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3fd7d0a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Rachel has an existing server, red0015, where the Chef Infra client is running. The server is defined in a Chef organization and she wants to be part of that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Rachel logs into Chef Manage.  She expects to be able to find her server and be part of the right organization.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AutoNum type="arabicParenR"/>
            </a:pPr>
            <a:r>
              <a:rPr lang="en"/>
              <a:t>Few people read the thank you and the notes until the third or fourth time they login and then only out of frustration. </a:t>
            </a:r>
            <a:r>
              <a:rPr lang="en">
                <a:solidFill>
                  <a:schemeClr val="dk1"/>
                </a:solidFill>
              </a:rPr>
              <a:t>Words = TLDR.</a:t>
            </a:r>
            <a:endParaRPr/>
          </a:p>
          <a:p>
            <a:pPr indent="-298450" lvl="0" marL="457200" rtl="0" algn="l">
              <a:spcBef>
                <a:spcPts val="0"/>
              </a:spcBef>
              <a:spcAft>
                <a:spcPts val="0"/>
              </a:spcAft>
              <a:buSzPts val="1100"/>
              <a:buAutoNum type="arabicParenR"/>
            </a:pPr>
            <a:r>
              <a:rPr lang="en"/>
              <a:t>There is only one live button,  Rachel will click it and create an organization</a:t>
            </a:r>
            <a:endParaRPr/>
          </a:p>
          <a:p>
            <a:pPr indent="-298450" lvl="0" marL="457200" rtl="0" algn="l">
              <a:spcBef>
                <a:spcPts val="0"/>
              </a:spcBef>
              <a:spcAft>
                <a:spcPts val="0"/>
              </a:spcAft>
              <a:buSzPts val="1100"/>
              <a:buAutoNum type="arabicParenR"/>
            </a:pPr>
            <a:r>
              <a:rPr lang="en"/>
              <a:t>She will realize that there is nothing useful in the newly created organization and she will have to clean that up eventually. 30% of users, the more capable and confident they are, the more likely they are to create a new organization on this screen.</a:t>
            </a:r>
            <a:endParaRPr/>
          </a:p>
          <a:p>
            <a:pPr indent="-298450" lvl="0" marL="457200" rtl="0" algn="l">
              <a:spcBef>
                <a:spcPts val="0"/>
              </a:spcBef>
              <a:spcAft>
                <a:spcPts val="0"/>
              </a:spcAft>
              <a:buSzPts val="1100"/>
              <a:buAutoNum type="arabicParenR"/>
            </a:pPr>
            <a:r>
              <a:rPr lang="en"/>
              <a:t>Rachel realizes</a:t>
            </a:r>
            <a:endParaRPr/>
          </a:p>
          <a:p>
            <a:pPr indent="-298450" lvl="1" marL="914400" rtl="0" algn="l">
              <a:spcBef>
                <a:spcPts val="0"/>
              </a:spcBef>
              <a:spcAft>
                <a:spcPts val="0"/>
              </a:spcAft>
              <a:buSzPts val="1100"/>
              <a:buAutoNum type="alphaLcParenR"/>
            </a:pPr>
            <a:r>
              <a:rPr lang="en"/>
              <a:t>She has no easy way from this screen to find the server and its organization. </a:t>
            </a:r>
            <a:endParaRPr/>
          </a:p>
          <a:p>
            <a:pPr indent="-298450" lvl="1" marL="914400" rtl="0" algn="l">
              <a:spcBef>
                <a:spcPts val="0"/>
              </a:spcBef>
              <a:spcAft>
                <a:spcPts val="0"/>
              </a:spcAft>
              <a:buSzPts val="1100"/>
              <a:buAutoNum type="alphaLcParenR"/>
            </a:pPr>
            <a:r>
              <a:rPr lang="en"/>
              <a:t>She has  no way to get a list of organizations. </a:t>
            </a:r>
            <a:endParaRPr/>
          </a:p>
          <a:p>
            <a:pPr indent="-298450" lvl="1" marL="914400" rtl="0" algn="l">
              <a:spcBef>
                <a:spcPts val="0"/>
              </a:spcBef>
              <a:spcAft>
                <a:spcPts val="0"/>
              </a:spcAft>
              <a:buSzPts val="1100"/>
              <a:buAutoNum type="alphaLcParenR"/>
            </a:pPr>
            <a:r>
              <a:rPr lang="en"/>
              <a:t>Rachel probably needs an organization administrator and there is no easily available list.</a:t>
            </a:r>
            <a:endParaRPr/>
          </a:p>
          <a:p>
            <a:pPr indent="-298450" lvl="1" marL="914400" rtl="0" algn="l">
              <a:spcBef>
                <a:spcPts val="0"/>
              </a:spcBef>
              <a:spcAft>
                <a:spcPts val="0"/>
              </a:spcAft>
              <a:buSzPts val="1100"/>
              <a:buAutoNum type="alphaLcParenR"/>
            </a:pPr>
            <a:r>
              <a:rPr lang="en"/>
              <a:t>Even if she finds an organization admin. It’s long odds they have much better things to do than be interrupted to invite users.</a:t>
            </a:r>
            <a:endParaRPr/>
          </a:p>
          <a:p>
            <a:pPr indent="-298450" lvl="0" marL="457200" rtl="0" algn="l">
              <a:spcBef>
                <a:spcPts val="0"/>
              </a:spcBef>
              <a:spcAft>
                <a:spcPts val="0"/>
              </a:spcAft>
              <a:buSzPts val="1100"/>
              <a:buAutoNum type="arabicParenR"/>
            </a:pPr>
            <a:r>
              <a:rPr lang="en"/>
              <a:t>That Rachel ends up here with her workflow now depending on responses from other people is partly due to how Chef Manage works and partly how Chef was implemented where she works.  Reasonable choices were made in both implementations that lead to a not so good  outcome.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74fe40604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4fe406044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74d73d48d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4d73d48d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700">
                <a:solidFill>
                  <a:schemeClr val="dk1"/>
                </a:solidFill>
                <a:latin typeface="Times New Roman"/>
                <a:ea typeface="Times New Roman"/>
                <a:cs typeface="Times New Roman"/>
                <a:sym typeface="Times New Roman"/>
              </a:rPr>
              <a:t> </a:t>
            </a:r>
            <a:r>
              <a:rPr lang="en" sz="1300">
                <a:solidFill>
                  <a:schemeClr val="dk1"/>
                </a:solidFill>
              </a:rPr>
              <a:t>Documentation is created from notes taken two months before in the lab environment.  The lab was updated drastically before the documentation was published.  The copy we see now is 4 years old and things have drifted since it was written. This seems to apply universally to all technical documentation.</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I use these keywords to find the documentation, the link is also included in the links section.</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A few of the endpoints are not documented.  Some haven’t been updated in a while. Most are complete and accurate. Lots of work is being done to get them up to date. </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The API documentation does not include anything like a swagger definition.  Working examples are the easiest way to figure things out.  The go-chef/chef client has working examples for most of the endpoints and the go examples should be translatable to ruby and other languages.  Many of the endpoints have specific fields that must be specified or that can’t be specified in combination.  Examples:</a:t>
            </a:r>
            <a:endParaRPr sz="1300">
              <a:solidFill>
                <a:schemeClr val="dk1"/>
              </a:solidFill>
            </a:endParaRPr>
          </a:p>
          <a:p>
            <a:pPr indent="-311150" lvl="0" marL="457200" rtl="0" algn="l">
              <a:lnSpc>
                <a:spcPct val="115000"/>
              </a:lnSpc>
              <a:spcBef>
                <a:spcPts val="1400"/>
              </a:spcBef>
              <a:spcAft>
                <a:spcPts val="0"/>
              </a:spcAft>
              <a:buClr>
                <a:schemeClr val="dk1"/>
              </a:buClr>
              <a:buSzPts val="1300"/>
              <a:buChar char="●"/>
            </a:pPr>
            <a:r>
              <a:rPr lang="en" sz="1300">
                <a:solidFill>
                  <a:schemeClr val="dk1"/>
                </a:solidFill>
              </a:rPr>
              <a:t>Creating a user requires external_authentication_uid or a password but not both.</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Creating a user also requires a unique email address, within the Chef server, and  a display name.</a:t>
            </a:r>
            <a:endParaRPr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7549e1b7f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549e1b7f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Look at the documentation pages.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For global endpoints use the base server url and the name in the documentation.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For organization endpoints use the base url + organization/ORGNAME + the endpoint name from the documentation.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In knife.rb and client.rb the chef_server_url specification includes  organization/Name.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LIVE DEMO!!  Browse the documentation</a:t>
            </a:r>
            <a:endParaRPr sz="1200">
              <a:solidFill>
                <a:schemeClr val="accent3"/>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Show the end point naming style, illustrate with /users in both. Do very different things.</a:t>
            </a:r>
            <a:endParaRPr sz="1200">
              <a:solidFill>
                <a:schemeClr val="accent3"/>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Lot’s of 404’s figuring out where things belonged.  Classification should be good now.</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7500ceda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500ceda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4d73d48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4d73d48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 Manage is deprecated.  It provides some functions that aren’t available any other way. We can use the API to replace the functions we care about.</a:t>
            </a:r>
            <a:br>
              <a:rPr lang="en"/>
            </a:br>
            <a:endParaRPr/>
          </a:p>
          <a:p>
            <a:pPr indent="0" lvl="0" marL="0" rtl="0" algn="l">
              <a:spcBef>
                <a:spcPts val="0"/>
              </a:spcBef>
              <a:spcAft>
                <a:spcPts val="0"/>
              </a:spcAft>
              <a:buNone/>
            </a:pPr>
            <a:r>
              <a:rPr lang="en"/>
              <a:t>Each organization will have their own problems.  The presented applications using the Chef Server API solve my problems.</a:t>
            </a:r>
            <a:br>
              <a:rPr lang="en"/>
            </a:br>
            <a:endParaRPr/>
          </a:p>
          <a:p>
            <a:pPr indent="0" lvl="0" marL="0" rtl="0" algn="l">
              <a:spcBef>
                <a:spcPts val="0"/>
              </a:spcBef>
              <a:spcAft>
                <a:spcPts val="0"/>
              </a:spcAft>
              <a:buNone/>
            </a:pPr>
            <a:r>
              <a:rPr lang="en"/>
              <a:t>Every place is different, you will probably be able to use the API to your advantage.</a:t>
            </a:r>
            <a:br>
              <a:rPr lang="en"/>
            </a:br>
            <a:endParaRPr/>
          </a:p>
          <a:p>
            <a:pPr indent="0" lvl="0" marL="0" rtl="0" algn="l">
              <a:spcBef>
                <a:spcPts val="0"/>
              </a:spcBef>
              <a:spcAft>
                <a:spcPts val="0"/>
              </a:spcAft>
              <a:buNone/>
            </a:pPr>
            <a:r>
              <a:rPr lang="en"/>
              <a:t>Nordstrom uses a version of the groups application to display group membership for auditing.</a:t>
            </a:r>
            <a:br>
              <a:rPr lang="en"/>
            </a:br>
            <a:r>
              <a:rPr lang="en"/>
              <a:t>Implementing the production versions of the other applications got held up by C19.</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4fe4060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4fe4060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4fe406044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4fe406044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 of go-chef/chef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Contributors old and recent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Mark and Steve - Where is stuff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Kimberly and Ian -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Mandi and Benny - Great outreach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Sous-Chefs - incredibly supportive OSS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Nordstrom opportunity to work on Chef and solve real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PCM - Virtual toast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watching and listening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74fe406044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4fe40604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4fe406044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4fe406044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links are:</a:t>
            </a:r>
            <a:endParaRPr/>
          </a:p>
          <a:p>
            <a:pPr indent="0" lvl="0" marL="0" rtl="0" algn="l">
              <a:spcBef>
                <a:spcPts val="0"/>
              </a:spcBef>
              <a:spcAft>
                <a:spcPts val="0"/>
              </a:spcAft>
              <a:buNone/>
            </a:pPr>
            <a:r>
              <a:rPr lang="en"/>
              <a:t>Documentation link for the chef doc website Chef Server API.</a:t>
            </a:r>
            <a:endParaRPr/>
          </a:p>
          <a:p>
            <a:pPr indent="0" lvl="0" marL="0" rtl="0" algn="l">
              <a:spcBef>
                <a:spcPts val="0"/>
              </a:spcBef>
              <a:spcAft>
                <a:spcPts val="0"/>
              </a:spcAft>
              <a:buNone/>
            </a:pPr>
            <a:r>
              <a:rPr lang="en"/>
              <a:t>The documentation source - please submit corrections and updates.</a:t>
            </a:r>
            <a:endParaRPr/>
          </a:p>
          <a:p>
            <a:pPr indent="0" lvl="0" marL="0" rtl="0" algn="l">
              <a:spcBef>
                <a:spcPts val="0"/>
              </a:spcBef>
              <a:spcAft>
                <a:spcPts val="0"/>
              </a:spcAft>
              <a:buNone/>
            </a:pPr>
            <a:r>
              <a:rPr lang="en"/>
              <a:t>Knife exec documentation.  This one shows many different ways to call the API and the coded needed.</a:t>
            </a:r>
            <a:endParaRPr/>
          </a:p>
          <a:p>
            <a:pPr indent="0" lvl="0" marL="0" rtl="0" algn="l">
              <a:spcBef>
                <a:spcPts val="0"/>
              </a:spcBef>
              <a:spcAft>
                <a:spcPts val="0"/>
              </a:spcAft>
              <a:buNone/>
            </a:pPr>
            <a:r>
              <a:rPr lang="en"/>
              <a:t>The go-chef/chef source.  This API client is what I use.</a:t>
            </a:r>
            <a:endParaRPr/>
          </a:p>
          <a:p>
            <a:pPr indent="0" lvl="0" marL="0" rtl="0" algn="l">
              <a:spcBef>
                <a:spcPts val="0"/>
              </a:spcBef>
              <a:spcAft>
                <a:spcPts val="0"/>
              </a:spcAft>
              <a:buNone/>
            </a:pPr>
            <a:r>
              <a:rPr lang="en"/>
              <a:t>The Chef ruby api client.</a:t>
            </a:r>
            <a:endParaRPr/>
          </a:p>
          <a:p>
            <a:pPr indent="0" lvl="0" marL="0" rtl="0" algn="l">
              <a:spcBef>
                <a:spcPts val="0"/>
              </a:spcBef>
              <a:spcAft>
                <a:spcPts val="0"/>
              </a:spcAft>
              <a:buNone/>
            </a:pPr>
            <a:r>
              <a:rPr lang="en"/>
              <a:t>The Chef server api test suite. </a:t>
            </a:r>
            <a:endParaRPr/>
          </a:p>
          <a:p>
            <a:pPr indent="0" lvl="0" marL="0" rtl="0" algn="l">
              <a:spcBef>
                <a:spcPts val="0"/>
              </a:spcBef>
              <a:spcAft>
                <a:spcPts val="0"/>
              </a:spcAft>
              <a:buNone/>
            </a:pPr>
            <a:r>
              <a:rPr lang="en"/>
              <a:t>One of the Chef Server erlang source api directories. This directory, knife and pedant are the primary sources I use for figuring out the API.</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74fe4060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4fe4060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Chefapi_chef_server is a cookbook that spins up a Chef Infra Server and the demo services. </a:t>
            </a:r>
            <a:endParaRPr/>
          </a:p>
          <a:p>
            <a:pPr indent="0" lvl="0" marL="0" rtl="0" algn="l">
              <a:spcBef>
                <a:spcPts val="0"/>
              </a:spcBef>
              <a:spcAft>
                <a:spcPts val="0"/>
              </a:spcAft>
              <a:buNone/>
            </a:pPr>
            <a:r>
              <a:rPr lang="en"/>
              <a:t>Chefapi_test_setup is used to create the initial set of organizations and objects</a:t>
            </a:r>
            <a:endParaRPr/>
          </a:p>
          <a:p>
            <a:pPr indent="0" lvl="0" marL="0" rtl="0" algn="l">
              <a:spcBef>
                <a:spcPts val="0"/>
              </a:spcBef>
              <a:spcAft>
                <a:spcPts val="0"/>
              </a:spcAft>
              <a:buNone/>
            </a:pPr>
            <a:r>
              <a:rPr lang="en"/>
              <a:t>The application REST server code is in chefapi_client_nodes, chefapi_clien_organizations and chefapi_client_users</a:t>
            </a:r>
            <a:endParaRPr/>
          </a:p>
          <a:p>
            <a:pPr indent="0" lvl="0" marL="0" rtl="0" algn="l">
              <a:spcBef>
                <a:spcPts val="0"/>
              </a:spcBef>
              <a:spcAft>
                <a:spcPts val="0"/>
              </a:spcAft>
              <a:buNone/>
            </a:pPr>
            <a:r>
              <a:rPr lang="en"/>
              <a:t>External authentication and authorization fakes are in chefapi_login and chefapi_node_auth. At Nordstrom this is where we would hook in calls to Okta and Service-Now for authentication and authorization.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fe4060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fe4060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runs into obstacles right at the start.  We hope to start people off on an easier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Dorado Peak in the North Cascades.  ½ Mile down on the left, 1 mile down on the right.  Chef feels like this for some people.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52e6a472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52e6a472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fd7d0a89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83fd7d0a89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Here’s what we hope to cover.</a:t>
            </a:r>
            <a:br>
              <a:rPr lang="en"/>
            </a:br>
            <a:endParaRPr/>
          </a:p>
          <a:p>
            <a:pPr indent="0" lvl="0" marL="0" rtl="0" algn="l">
              <a:lnSpc>
                <a:spcPct val="100000"/>
              </a:lnSpc>
              <a:spcBef>
                <a:spcPts val="0"/>
              </a:spcBef>
              <a:spcAft>
                <a:spcPts val="0"/>
              </a:spcAft>
              <a:buSzPts val="1400"/>
              <a:buNone/>
            </a:pPr>
            <a:r>
              <a:rPr lang="en"/>
              <a:t>Rachel tries to use Chef and gets stopped by obstacles at the very first screen.   During this talk we’ll see how we can use the Chef Server to make the initial process of using Chef easier.  We can get around these obstacles.  The solutions presented here use the Chef Infra Server API to provide services not easily available to unauthorized Chef users.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Most of the issues Rachel runs into are caused by the environment Chef Server is running in.  We’ll look at some of the Corporate requirements that drive the environmental restrictions.  Your needs and constraints will likely be different.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We’ll describe the demonstration applications for this talk and a few other possible applications that could be created using the Chef Server API.</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4fe40604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4fe40604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We’ll review the  API documentation and how to use it. </a:t>
            </a:r>
            <a:br>
              <a:rPr lang="en"/>
            </a:br>
            <a:endParaRPr/>
          </a:p>
          <a:p>
            <a:pPr indent="0" lvl="0" marL="0" rtl="0" algn="l">
              <a:spcBef>
                <a:spcPts val="0"/>
              </a:spcBef>
              <a:spcAft>
                <a:spcPts val="0"/>
              </a:spcAft>
              <a:buNone/>
            </a:pPr>
            <a:r>
              <a:rPr lang="en"/>
              <a:t>The API endpoints almost always use a very limited set of patterns.  Some examples will be discussed.</a:t>
            </a:r>
            <a:br>
              <a:rPr lang="en"/>
            </a:br>
            <a:endParaRPr/>
          </a:p>
          <a:p>
            <a:pPr indent="0" lvl="0" marL="0" rtl="0" algn="l">
              <a:spcBef>
                <a:spcPts val="0"/>
              </a:spcBef>
              <a:spcAft>
                <a:spcPts val="0"/>
              </a:spcAft>
              <a:buNone/>
            </a:pPr>
            <a:r>
              <a:rPr lang="en"/>
              <a:t>People have written API Client packages to to the heavy lifting for using the API in a few languages, these packages will be reviewed briefly.</a:t>
            </a:r>
            <a:br>
              <a:rPr lang="en"/>
            </a:br>
            <a:r>
              <a:rPr lang="en"/>
              <a:t> </a:t>
            </a:r>
            <a:endParaRPr/>
          </a:p>
          <a:p>
            <a:pPr indent="0" lvl="0" marL="0" rtl="0" algn="l">
              <a:spcBef>
                <a:spcPts val="0"/>
              </a:spcBef>
              <a:spcAft>
                <a:spcPts val="0"/>
              </a:spcAft>
              <a:buNone/>
            </a:pPr>
            <a:r>
              <a:rPr lang="en"/>
              <a:t>Live questions or slack would be good places to ask about the demo code.  The links to source materials and the demonstration code are at the end of the presentation.  These slides will be in github at MarkGibbons/chefapi_chefconf2020.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4fe40604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4fe40604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help Rachel find her server and get started.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4fe40604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4fe40604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starts using the chefapi demonstration code to get access to manage the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Uses external authentication for:</a:t>
            </a:r>
            <a:endParaRPr/>
          </a:p>
          <a:p>
            <a:pPr indent="0" lvl="0" marL="0" rtl="0" algn="l">
              <a:spcBef>
                <a:spcPts val="0"/>
              </a:spcBef>
              <a:spcAft>
                <a:spcPts val="0"/>
              </a:spcAft>
              <a:buNone/>
            </a:pPr>
            <a:r>
              <a:rPr lang="en"/>
              <a:t>	Login</a:t>
            </a:r>
            <a:endParaRPr/>
          </a:p>
          <a:p>
            <a:pPr indent="0" lvl="0" marL="0" rtl="0" algn="l">
              <a:spcBef>
                <a:spcPts val="0"/>
              </a:spcBef>
              <a:spcAft>
                <a:spcPts val="0"/>
              </a:spcAft>
              <a:buNone/>
            </a:pPr>
            <a:r>
              <a:rPr lang="en"/>
              <a:t>	Authorization to create a user</a:t>
            </a:r>
            <a:endParaRPr/>
          </a:p>
          <a:p>
            <a:pPr indent="0" lvl="0" marL="0" rtl="0" algn="l">
              <a:spcBef>
                <a:spcPts val="0"/>
              </a:spcBef>
              <a:spcAft>
                <a:spcPts val="0"/>
              </a:spcAft>
              <a:buNone/>
            </a:pPr>
            <a:r>
              <a:rPr lang="en"/>
              <a:t>	Finding the node</a:t>
            </a:r>
            <a:endParaRPr/>
          </a:p>
          <a:p>
            <a:pPr indent="0" lvl="0" marL="0" rtl="0" algn="l">
              <a:spcBef>
                <a:spcPts val="0"/>
              </a:spcBef>
              <a:spcAft>
                <a:spcPts val="0"/>
              </a:spcAft>
              <a:buNone/>
            </a:pPr>
            <a:r>
              <a:rPr lang="en"/>
              <a:t>	Joining the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External authentication and authorization for doing things inside Chef is the key point to all of this talk.  Trying to bootstrap user authentication from inside Chef doesn’t work in my corporate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Chef API applications make it easy to find a node and its organization.  The applications will also let Rachel add herself as a Chef user and join an organization to be able to manage the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LIVE DEMO!! The slides show the high points.</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Login</a:t>
            </a:r>
            <a:endParaRPr>
              <a:solidFill>
                <a:schemeClr val="accent3"/>
              </a:solidFill>
            </a:endParaRPr>
          </a:p>
          <a:p>
            <a:pPr indent="0" lvl="0" marL="0" rtl="0" algn="l">
              <a:spcBef>
                <a:spcPts val="0"/>
              </a:spcBef>
              <a:spcAft>
                <a:spcPts val="0"/>
              </a:spcAft>
              <a:buNone/>
            </a:pPr>
            <a:r>
              <a:rPr lang="en">
                <a:solidFill>
                  <a:schemeClr val="accent3"/>
                </a:solidFill>
              </a:rPr>
              <a:t>Find red0015</a:t>
            </a:r>
            <a:endParaRPr>
              <a:solidFill>
                <a:schemeClr val="accent3"/>
              </a:solidFill>
            </a:endParaRPr>
          </a:p>
          <a:p>
            <a:pPr indent="0" lvl="0" marL="0" rtl="0" algn="l">
              <a:spcBef>
                <a:spcPts val="0"/>
              </a:spcBef>
              <a:spcAft>
                <a:spcPts val="0"/>
              </a:spcAft>
              <a:buNone/>
            </a:pPr>
            <a:r>
              <a:rPr lang="en">
                <a:solidFill>
                  <a:schemeClr val="accent3"/>
                </a:solidFill>
              </a:rPr>
              <a:t>Find rachel user =&gt; create user, copy key</a:t>
            </a:r>
            <a:endParaRPr>
              <a:solidFill>
                <a:schemeClr val="accent3"/>
              </a:solidFill>
            </a:endParaRPr>
          </a:p>
          <a:p>
            <a:pPr indent="0" lvl="0" marL="0" rtl="0" algn="l">
              <a:spcBef>
                <a:spcPts val="0"/>
              </a:spcBef>
              <a:spcAft>
                <a:spcPts val="0"/>
              </a:spcAft>
              <a:buNone/>
            </a:pPr>
            <a:r>
              <a:rPr lang="en">
                <a:solidFill>
                  <a:schemeClr val="accent3"/>
                </a:solidFill>
              </a:rPr>
              <a:t>Show types of user lists</a:t>
            </a:r>
            <a:endParaRPr>
              <a:solidFill>
                <a:schemeClr val="accent3"/>
              </a:solidFill>
            </a:endParaRPr>
          </a:p>
          <a:p>
            <a:pPr indent="0" lvl="0" marL="0" rtl="0" algn="l">
              <a:spcBef>
                <a:spcPts val="0"/>
              </a:spcBef>
              <a:spcAft>
                <a:spcPts val="0"/>
              </a:spcAft>
              <a:buNone/>
            </a:pPr>
            <a:r>
              <a:rPr lang="en">
                <a:solidFill>
                  <a:schemeClr val="accent3"/>
                </a:solidFill>
              </a:rPr>
              <a:t>Add rachel to organization</a:t>
            </a:r>
            <a:endParaRPr>
              <a:solidFill>
                <a:schemeClr val="accent3"/>
              </a:solidFill>
            </a:endParaRPr>
          </a:p>
          <a:p>
            <a:pPr indent="0" lvl="0" marL="0" rtl="0" algn="l">
              <a:spcBef>
                <a:spcPts val="0"/>
              </a:spcBef>
              <a:spcAft>
                <a:spcPts val="0"/>
              </a:spcAft>
              <a:buNone/>
            </a:pPr>
            <a:r>
              <a:rPr lang="en">
                <a:solidFill>
                  <a:schemeClr val="accent3"/>
                </a:solidFill>
              </a:rPr>
              <a:t>Find node</a:t>
            </a:r>
            <a:endParaRPr>
              <a:solidFill>
                <a:schemeClr val="accent3"/>
              </a:solidFill>
            </a:endParaRPr>
          </a:p>
          <a:p>
            <a:pPr indent="0" lvl="0" marL="0" rtl="0" algn="l">
              <a:spcBef>
                <a:spcPts val="0"/>
              </a:spcBef>
              <a:spcAft>
                <a:spcPts val="0"/>
              </a:spcAft>
              <a:buNone/>
            </a:pPr>
            <a:r>
              <a:rPr lang="en">
                <a:solidFill>
                  <a:schemeClr val="accent3"/>
                </a:solidFill>
              </a:rPr>
              <a:t>Update it</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First web application, all told REST APIs, Web apps, authentication and authorization pieces took about 2 weeks.</a:t>
            </a:r>
            <a:endParaRPr>
              <a:solidFill>
                <a:schemeClr val="accent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Logo">
  <p:cSld name="BLANK_2_1">
    <p:bg>
      <p:bgPr>
        <a:gradFill>
          <a:gsLst>
            <a:gs pos="0">
              <a:schemeClr val="accent2"/>
            </a:gs>
            <a:gs pos="87000">
              <a:schemeClr val="accent1"/>
            </a:gs>
            <a:gs pos="100000">
              <a:schemeClr val="accent1"/>
            </a:gs>
          </a:gsLst>
          <a:lin ang="18900044" scaled="0"/>
        </a:gradFill>
      </p:bgPr>
    </p:bg>
    <p:spTree>
      <p:nvGrpSpPr>
        <p:cNvPr id="50" name="Shape 50"/>
        <p:cNvGrpSpPr/>
        <p:nvPr/>
      </p:nvGrpSpPr>
      <p:grpSpPr>
        <a:xfrm>
          <a:off x="0" y="0"/>
          <a:ext cx="0" cy="0"/>
          <a:chOff x="0" y="0"/>
          <a:chExt cx="0" cy="0"/>
        </a:xfrm>
      </p:grpSpPr>
      <p:sp>
        <p:nvSpPr>
          <p:cNvPr id="51" name="Google Shape;51;p13"/>
          <p:cNvSpPr txBox="1"/>
          <p:nvPr/>
        </p:nvSpPr>
        <p:spPr>
          <a:xfrm>
            <a:off x="1846350" y="4595650"/>
            <a:ext cx="5451300" cy="49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1200" u="none" cap="none" strike="noStrike">
                <a:solidFill>
                  <a:srgbClr val="FFFFFF"/>
                </a:solidFill>
                <a:latin typeface="Arial"/>
                <a:ea typeface="Arial"/>
                <a:cs typeface="Arial"/>
                <a:sym typeface="Arial"/>
              </a:rPr>
              <a:t>chef.io</a:t>
            </a:r>
            <a:endParaRPr b="1" i="0" sz="12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2"/>
              </a:solidFill>
              <a:latin typeface="Muli"/>
              <a:ea typeface="Muli"/>
              <a:cs typeface="Muli"/>
              <a:sym typeface="Muli"/>
            </a:endParaRPr>
          </a:p>
        </p:txBody>
      </p:sp>
      <p:pic>
        <p:nvPicPr>
          <p:cNvPr id="52" name="Google Shape;52;p13"/>
          <p:cNvPicPr preferRelativeResize="0"/>
          <p:nvPr/>
        </p:nvPicPr>
        <p:blipFill rotWithShape="1">
          <a:blip r:embed="rId2">
            <a:alphaModFix/>
          </a:blip>
          <a:srcRect b="0" l="0" r="0" t="0"/>
          <a:stretch/>
        </p:blipFill>
        <p:spPr>
          <a:xfrm>
            <a:off x="2818550" y="1361900"/>
            <a:ext cx="3506900" cy="22673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itle">
  <p:cSld name="BLANK_2">
    <p:bg>
      <p:bgPr>
        <a:gradFill>
          <a:gsLst>
            <a:gs pos="0">
              <a:schemeClr val="accent2"/>
            </a:gs>
            <a:gs pos="87000">
              <a:schemeClr val="accent1"/>
            </a:gs>
            <a:gs pos="100000">
              <a:schemeClr val="accent1"/>
            </a:gs>
          </a:gsLst>
          <a:lin ang="18900044" scaled="0"/>
        </a:gradFill>
      </p:bgPr>
    </p:bg>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20000"/>
          </a:blip>
          <a:srcRect b="22384" l="0" r="0" t="8204"/>
          <a:stretch/>
        </p:blipFill>
        <p:spPr>
          <a:xfrm>
            <a:off x="2314425" y="631100"/>
            <a:ext cx="4515198" cy="3542202"/>
          </a:xfrm>
          <a:prstGeom prst="rect">
            <a:avLst/>
          </a:prstGeom>
          <a:noFill/>
          <a:ln>
            <a:noFill/>
          </a:ln>
        </p:spPr>
      </p:pic>
      <p:sp>
        <p:nvSpPr>
          <p:cNvPr id="55" name="Google Shape;55;p14"/>
          <p:cNvSpPr txBox="1"/>
          <p:nvPr>
            <p:ph idx="1" type="subTitle"/>
          </p:nvPr>
        </p:nvSpPr>
        <p:spPr>
          <a:xfrm>
            <a:off x="928525" y="2773075"/>
            <a:ext cx="72870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sz="1800">
                <a:solidFill>
                  <a:srgbClr val="FFFFFF"/>
                </a:solidFill>
              </a:defRPr>
            </a:lvl1pPr>
            <a:lvl2pPr lvl="1" algn="l">
              <a:lnSpc>
                <a:spcPct val="115000"/>
              </a:lnSpc>
              <a:spcBef>
                <a:spcPts val="0"/>
              </a:spcBef>
              <a:spcAft>
                <a:spcPts val="0"/>
              </a:spcAft>
              <a:buSzPts val="1000"/>
              <a:buNone/>
              <a:defRPr>
                <a:solidFill>
                  <a:srgbClr val="FFFFFF"/>
                </a:solidFill>
              </a:defRPr>
            </a:lvl2pPr>
            <a:lvl3pPr lvl="2" algn="l">
              <a:lnSpc>
                <a:spcPct val="115000"/>
              </a:lnSpc>
              <a:spcBef>
                <a:spcPts val="0"/>
              </a:spcBef>
              <a:spcAft>
                <a:spcPts val="0"/>
              </a:spcAft>
              <a:buSzPts val="1000"/>
              <a:buNone/>
              <a:defRPr>
                <a:solidFill>
                  <a:srgbClr val="FFFFFF"/>
                </a:solidFill>
              </a:defRPr>
            </a:lvl3pPr>
            <a:lvl4pPr lvl="3" algn="l">
              <a:lnSpc>
                <a:spcPct val="115000"/>
              </a:lnSpc>
              <a:spcBef>
                <a:spcPts val="0"/>
              </a:spcBef>
              <a:spcAft>
                <a:spcPts val="0"/>
              </a:spcAft>
              <a:buSzPts val="1000"/>
              <a:buNone/>
              <a:defRPr>
                <a:solidFill>
                  <a:srgbClr val="FFFFFF"/>
                </a:solidFill>
              </a:defRPr>
            </a:lvl4pPr>
            <a:lvl5pPr lvl="4" algn="l">
              <a:lnSpc>
                <a:spcPct val="115000"/>
              </a:lnSpc>
              <a:spcBef>
                <a:spcPts val="0"/>
              </a:spcBef>
              <a:spcAft>
                <a:spcPts val="0"/>
              </a:spcAft>
              <a:buSzPts val="1000"/>
              <a:buNone/>
              <a:defRPr>
                <a:solidFill>
                  <a:srgbClr val="FFFFFF"/>
                </a:solidFill>
              </a:defRPr>
            </a:lvl5pPr>
            <a:lvl6pPr lvl="5" algn="l">
              <a:lnSpc>
                <a:spcPct val="115000"/>
              </a:lnSpc>
              <a:spcBef>
                <a:spcPts val="0"/>
              </a:spcBef>
              <a:spcAft>
                <a:spcPts val="0"/>
              </a:spcAft>
              <a:buSzPts val="1000"/>
              <a:buNone/>
              <a:defRPr>
                <a:solidFill>
                  <a:srgbClr val="FFFFFF"/>
                </a:solidFill>
              </a:defRPr>
            </a:lvl6pPr>
            <a:lvl7pPr lvl="6" algn="l">
              <a:lnSpc>
                <a:spcPct val="115000"/>
              </a:lnSpc>
              <a:spcBef>
                <a:spcPts val="0"/>
              </a:spcBef>
              <a:spcAft>
                <a:spcPts val="0"/>
              </a:spcAft>
              <a:buSzPts val="1000"/>
              <a:buNone/>
              <a:defRPr>
                <a:solidFill>
                  <a:srgbClr val="FFFFFF"/>
                </a:solidFill>
              </a:defRPr>
            </a:lvl7pPr>
            <a:lvl8pPr lvl="7" algn="l">
              <a:lnSpc>
                <a:spcPct val="115000"/>
              </a:lnSpc>
              <a:spcBef>
                <a:spcPts val="0"/>
              </a:spcBef>
              <a:spcAft>
                <a:spcPts val="0"/>
              </a:spcAft>
              <a:buSzPts val="1000"/>
              <a:buNone/>
              <a:defRPr>
                <a:solidFill>
                  <a:srgbClr val="FFFFFF"/>
                </a:solidFill>
              </a:defRPr>
            </a:lvl8pPr>
            <a:lvl9pPr lvl="8" algn="l">
              <a:lnSpc>
                <a:spcPct val="115000"/>
              </a:lnSpc>
              <a:spcBef>
                <a:spcPts val="0"/>
              </a:spcBef>
              <a:spcAft>
                <a:spcPts val="0"/>
              </a:spcAft>
              <a:buSzPts val="1000"/>
              <a:buNone/>
              <a:defRPr>
                <a:solidFill>
                  <a:srgbClr val="FFFFFF"/>
                </a:solidFill>
              </a:defRPr>
            </a:lvl9pPr>
          </a:lstStyle>
          <a:p/>
        </p:txBody>
      </p:sp>
      <p:sp>
        <p:nvSpPr>
          <p:cNvPr id="56" name="Google Shape;56;p14"/>
          <p:cNvSpPr txBox="1"/>
          <p:nvPr>
            <p:ph type="title"/>
          </p:nvPr>
        </p:nvSpPr>
        <p:spPr>
          <a:xfrm>
            <a:off x="928525" y="1969450"/>
            <a:ext cx="7287000" cy="77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40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p:txBody>
      </p:sp>
      <p:sp>
        <p:nvSpPr>
          <p:cNvPr id="57" name="Google Shape;57;p14"/>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Muli"/>
                <a:ea typeface="Muli"/>
                <a:cs typeface="Muli"/>
                <a:sym typeface="Muli"/>
              </a:rPr>
              <a:t>chef.io</a:t>
            </a:r>
            <a:endParaRPr b="0" i="0" sz="900" u="none" cap="none" strike="noStrike">
              <a:solidFill>
                <a:srgbClr val="FFFFFF"/>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58" name="Google Shape;58;p14"/>
          <p:cNvPicPr preferRelativeResize="0"/>
          <p:nvPr/>
        </p:nvPicPr>
        <p:blipFill rotWithShape="1">
          <a:blip r:embed="rId3">
            <a:alphaModFix/>
          </a:blip>
          <a:srcRect b="0" l="0" r="0" t="0"/>
          <a:stretch/>
        </p:blipFill>
        <p:spPr>
          <a:xfrm>
            <a:off x="8377700" y="101851"/>
            <a:ext cx="618000" cy="3995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able of Contents">
  <p:cSld name="BLANK_1">
    <p:spTree>
      <p:nvGrpSpPr>
        <p:cNvPr id="59" name="Shape 59"/>
        <p:cNvGrpSpPr/>
        <p:nvPr/>
      </p:nvGrpSpPr>
      <p:grpSpPr>
        <a:xfrm>
          <a:off x="0" y="0"/>
          <a:ext cx="0" cy="0"/>
          <a:chOff x="0" y="0"/>
          <a:chExt cx="0" cy="0"/>
        </a:xfrm>
      </p:grpSpPr>
      <p:sp>
        <p:nvSpPr>
          <p:cNvPr id="60" name="Google Shape;60;p15"/>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2" name="Google Shape;62;p15"/>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3" name="Google Shape;63;p15"/>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4" name="Google Shape;64;p15"/>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5" name="Google Shape;65;p15"/>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66" name="Google Shape;66;p15"/>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5"/>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Separate Columns">
  <p:cSld name="TITLE_AND_TWO_COLUMNS_2">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70" name="Google Shape;70;p16"/>
          <p:cNvCxnSpPr/>
          <p:nvPr/>
        </p:nvCxnSpPr>
        <p:spPr>
          <a:xfrm>
            <a:off x="431850" y="4741853"/>
            <a:ext cx="8280300" cy="0"/>
          </a:xfrm>
          <a:prstGeom prst="straightConnector1">
            <a:avLst/>
          </a:prstGeom>
          <a:noFill/>
          <a:ln cap="flat" cmpd="sng" w="9525">
            <a:solidFill>
              <a:srgbClr val="C6C5C5"/>
            </a:solidFill>
            <a:prstDash val="dot"/>
            <a:round/>
            <a:headEnd len="sm" w="sm" type="none"/>
            <a:tailEnd len="sm" w="sm" type="none"/>
          </a:ln>
        </p:spPr>
      </p:cxnSp>
      <p:sp>
        <p:nvSpPr>
          <p:cNvPr id="71" name="Google Shape;71;p16"/>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C6C5C5"/>
                </a:solidFill>
                <a:latin typeface="Arial"/>
                <a:ea typeface="Arial"/>
                <a:cs typeface="Arial"/>
                <a:sym typeface="Arial"/>
              </a:rPr>
              <a:t>chef.io</a:t>
            </a:r>
            <a:endParaRPr b="0" i="0" sz="900" u="none" cap="none" strike="noStrike">
              <a:solidFill>
                <a:srgbClr val="C6C5C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73" name="Google Shape;73;p16"/>
          <p:cNvSpPr txBox="1"/>
          <p:nvPr>
            <p:ph idx="2" type="body"/>
          </p:nvPr>
        </p:nvSpPr>
        <p:spPr>
          <a:xfrm>
            <a:off x="4668300"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6"/>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cxnSp>
        <p:nvCxnSpPr>
          <p:cNvPr id="75" name="Google Shape;75;p16"/>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76" name="Google Shape;76;p16"/>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77" name="Google Shape;77;p16"/>
          <p:cNvSpPr txBox="1"/>
          <p:nvPr>
            <p:ph idx="3" type="subTitle"/>
          </p:nvPr>
        </p:nvSpPr>
        <p:spPr>
          <a:xfrm>
            <a:off x="311700" y="911600"/>
            <a:ext cx="41640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78" name="Google Shape;78;p16"/>
          <p:cNvSpPr txBox="1"/>
          <p:nvPr>
            <p:ph idx="4" type="subTitle"/>
          </p:nvPr>
        </p:nvSpPr>
        <p:spPr>
          <a:xfrm>
            <a:off x="4668300" y="911600"/>
            <a:ext cx="41640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79" name="Google Shape;79;p1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80" name="Google Shape;80;p16"/>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cxnSp>
        <p:nvCxnSpPr>
          <p:cNvPr id="81" name="Google Shape;81;p16"/>
          <p:cNvCxnSpPr/>
          <p:nvPr/>
        </p:nvCxnSpPr>
        <p:spPr>
          <a:xfrm flipH="1">
            <a:off x="4475700" y="1338475"/>
            <a:ext cx="600" cy="30444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hree Separate Columns ">
  <p:cSld name="TITLE_AND_TWO_COLUMNS_2_2">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17"/>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17"/>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cxnSp>
        <p:nvCxnSpPr>
          <p:cNvPr id="86" name="Google Shape;86;p17"/>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87" name="Google Shape;87;p17"/>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88" name="Google Shape;88;p17"/>
          <p:cNvSpPr txBox="1"/>
          <p:nvPr>
            <p:ph idx="2" type="subTitle"/>
          </p:nvPr>
        </p:nvSpPr>
        <p:spPr>
          <a:xfrm>
            <a:off x="342450"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cxnSp>
        <p:nvCxnSpPr>
          <p:cNvPr id="89" name="Google Shape;89;p17"/>
          <p:cNvCxnSpPr/>
          <p:nvPr/>
        </p:nvCxnSpPr>
        <p:spPr>
          <a:xfrm flipH="1">
            <a:off x="6035625" y="1263425"/>
            <a:ext cx="600" cy="3044400"/>
          </a:xfrm>
          <a:prstGeom prst="straightConnector1">
            <a:avLst/>
          </a:prstGeom>
          <a:noFill/>
          <a:ln cap="flat" cmpd="sng" w="9525">
            <a:solidFill>
              <a:srgbClr val="CCCCCC"/>
            </a:solidFill>
            <a:prstDash val="solid"/>
            <a:round/>
            <a:headEnd len="sm" w="sm" type="none"/>
            <a:tailEnd len="sm" w="sm" type="none"/>
          </a:ln>
        </p:spPr>
      </p:cxnSp>
      <p:sp>
        <p:nvSpPr>
          <p:cNvPr id="90" name="Google Shape;90;p17"/>
          <p:cNvSpPr txBox="1"/>
          <p:nvPr>
            <p:ph idx="3" type="subTitle"/>
          </p:nvPr>
        </p:nvSpPr>
        <p:spPr>
          <a:xfrm>
            <a:off x="3254925"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91" name="Google Shape;91;p17"/>
          <p:cNvSpPr txBox="1"/>
          <p:nvPr>
            <p:ph idx="4" type="subTitle"/>
          </p:nvPr>
        </p:nvSpPr>
        <p:spPr>
          <a:xfrm>
            <a:off x="6167400"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92" name="Google Shape;92;p17"/>
          <p:cNvSpPr txBox="1"/>
          <p:nvPr>
            <p:ph idx="5" type="body"/>
          </p:nvPr>
        </p:nvSpPr>
        <p:spPr>
          <a:xfrm>
            <a:off x="616740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3" name="Google Shape;93;p17"/>
          <p:cNvSpPr txBox="1"/>
          <p:nvPr>
            <p:ph idx="6" type="body"/>
          </p:nvPr>
        </p:nvSpPr>
        <p:spPr>
          <a:xfrm>
            <a:off x="323955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4" name="Google Shape;94;p17"/>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95" name="Google Shape;95;p17"/>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cxnSp>
        <p:nvCxnSpPr>
          <p:cNvPr id="96" name="Google Shape;96;p17"/>
          <p:cNvCxnSpPr/>
          <p:nvPr/>
        </p:nvCxnSpPr>
        <p:spPr>
          <a:xfrm flipH="1">
            <a:off x="3107775" y="1263425"/>
            <a:ext cx="600" cy="30444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One Column - More Space">
  <p:cSld name="ONE_COLUMN_TEXT_1">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760400"/>
            <a:ext cx="85206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9" name="Google Shape;99;p18"/>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8"/>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01" name="Google Shape;101;p18"/>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Column - More Space ">
  <p:cSld name="ONE_COLUMN_TEXT_1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760400"/>
            <a:ext cx="41640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p19"/>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p19"/>
          <p:cNvSpPr txBox="1"/>
          <p:nvPr>
            <p:ph idx="2" type="body"/>
          </p:nvPr>
        </p:nvSpPr>
        <p:spPr>
          <a:xfrm>
            <a:off x="4668175" y="760400"/>
            <a:ext cx="41640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6" name="Google Shape;106;p19"/>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07" name="Google Shape;107;p19"/>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Image Right">
  <p:cSld name="TITLE_AND_TWO_COLUMNS_1">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1152475"/>
            <a:ext cx="4608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110" name="Google Shape;110;p20"/>
          <p:cNvCxnSpPr/>
          <p:nvPr/>
        </p:nvCxnSpPr>
        <p:spPr>
          <a:xfrm>
            <a:off x="431850" y="4741850"/>
            <a:ext cx="4839000" cy="0"/>
          </a:xfrm>
          <a:prstGeom prst="straightConnector1">
            <a:avLst/>
          </a:prstGeom>
          <a:noFill/>
          <a:ln cap="flat" cmpd="sng" w="9525">
            <a:solidFill>
              <a:schemeClr val="accent5"/>
            </a:solidFill>
            <a:prstDash val="dot"/>
            <a:round/>
            <a:headEnd len="sm" w="sm" type="none"/>
            <a:tailEnd len="sm" w="sm" type="none"/>
          </a:ln>
        </p:spPr>
      </p:cxnSp>
      <p:sp>
        <p:nvSpPr>
          <p:cNvPr id="111" name="Google Shape;111;p20"/>
          <p:cNvSpPr txBox="1"/>
          <p:nvPr>
            <p:ph type="title"/>
          </p:nvPr>
        </p:nvSpPr>
        <p:spPr>
          <a:xfrm>
            <a:off x="311700" y="213700"/>
            <a:ext cx="49590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12" name="Google Shape;112;p20"/>
          <p:cNvCxnSpPr/>
          <p:nvPr/>
        </p:nvCxnSpPr>
        <p:spPr>
          <a:xfrm>
            <a:off x="431850" y="751750"/>
            <a:ext cx="4839000" cy="0"/>
          </a:xfrm>
          <a:prstGeom prst="straightConnector1">
            <a:avLst/>
          </a:prstGeom>
          <a:noFill/>
          <a:ln cap="flat" cmpd="sng" w="9525">
            <a:solidFill>
              <a:schemeClr val="accent5"/>
            </a:solidFill>
            <a:prstDash val="dot"/>
            <a:round/>
            <a:headEnd len="sm" w="sm" type="none"/>
            <a:tailEnd len="sm" w="sm" type="none"/>
          </a:ln>
        </p:spPr>
      </p:cxnSp>
      <p:sp>
        <p:nvSpPr>
          <p:cNvPr id="113" name="Google Shape;113;p20"/>
          <p:cNvSpPr txBox="1"/>
          <p:nvPr/>
        </p:nvSpPr>
        <p:spPr>
          <a:xfrm>
            <a:off x="3474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14" name="Google Shape;114;p20"/>
          <p:cNvSpPr/>
          <p:nvPr/>
        </p:nvSpPr>
        <p:spPr>
          <a:xfrm>
            <a:off x="5471375" y="0"/>
            <a:ext cx="36726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5"/>
                </a:solidFill>
                <a:latin typeface="Poppins"/>
                <a:ea typeface="Poppins"/>
                <a:cs typeface="Poppins"/>
                <a:sym typeface="Poppins"/>
              </a:rPr>
              <a:t>To place an image: </a:t>
            </a: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Insert image into slide</a:t>
            </a: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With the image selected, click arrow next to the crop symbol</a:t>
            </a:r>
            <a:br>
              <a:rPr b="0" i="0" lang="en" sz="1400" u="none" cap="none" strike="noStrike">
                <a:solidFill>
                  <a:schemeClr val="accent5"/>
                </a:solidFill>
                <a:latin typeface="Poppins"/>
                <a:ea typeface="Poppins"/>
                <a:cs typeface="Poppins"/>
                <a:sym typeface="Poppins"/>
              </a:rPr>
            </a:b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Select the rectangle shape and crop image to fit area.</a:t>
            </a:r>
            <a:endParaRPr b="0" i="0" sz="1400" u="none" cap="none" strike="noStrike">
              <a:solidFill>
                <a:schemeClr val="accent5"/>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Poppins"/>
              <a:ea typeface="Poppins"/>
              <a:cs typeface="Poppins"/>
              <a:sym typeface="Poppins"/>
            </a:endParaRPr>
          </a:p>
        </p:txBody>
      </p:sp>
      <p:pic>
        <p:nvPicPr>
          <p:cNvPr id="115" name="Google Shape;115;p20"/>
          <p:cNvPicPr preferRelativeResize="0"/>
          <p:nvPr/>
        </p:nvPicPr>
        <p:blipFill rotWithShape="1">
          <a:blip r:embed="rId2">
            <a:alphaModFix/>
          </a:blip>
          <a:srcRect b="16209" l="10770" r="10202" t="15389"/>
          <a:stretch/>
        </p:blipFill>
        <p:spPr>
          <a:xfrm>
            <a:off x="6027725" y="2580275"/>
            <a:ext cx="506000" cy="372275"/>
          </a:xfrm>
          <a:prstGeom prst="rect">
            <a:avLst/>
          </a:prstGeom>
          <a:noFill/>
          <a:ln>
            <a:noFill/>
          </a:ln>
        </p:spPr>
      </p:pic>
      <p:sp>
        <p:nvSpPr>
          <p:cNvPr id="116" name="Google Shape;116;p20"/>
          <p:cNvSpPr/>
          <p:nvPr/>
        </p:nvSpPr>
        <p:spPr>
          <a:xfrm>
            <a:off x="6295525" y="2627350"/>
            <a:ext cx="278100" cy="278100"/>
          </a:xfrm>
          <a:prstGeom prst="ellipse">
            <a:avLst/>
          </a:prstGeom>
          <a:solidFill>
            <a:srgbClr val="FF9300">
              <a:alpha val="23137"/>
            </a:srgbClr>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txBox="1"/>
          <p:nvPr>
            <p:ph idx="2" type="subTitle"/>
          </p:nvPr>
        </p:nvSpPr>
        <p:spPr>
          <a:xfrm>
            <a:off x="311700" y="760400"/>
            <a:ext cx="49590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18" name="Google Shape;118;p20"/>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mall Image Right">
  <p:cSld name="TITLE_AND_TWO_COLUMNS_1_1">
    <p:spTree>
      <p:nvGrpSpPr>
        <p:cNvPr id="119" name="Shape 119"/>
        <p:cNvGrpSpPr/>
        <p:nvPr/>
      </p:nvGrpSpPr>
      <p:grpSpPr>
        <a:xfrm>
          <a:off x="0" y="0"/>
          <a:ext cx="0" cy="0"/>
          <a:chOff x="0" y="0"/>
          <a:chExt cx="0" cy="0"/>
        </a:xfrm>
      </p:grpSpPr>
      <p:sp>
        <p:nvSpPr>
          <p:cNvPr id="120" name="Google Shape;120;p21"/>
          <p:cNvSpPr txBox="1"/>
          <p:nvPr>
            <p:ph idx="1" type="body"/>
          </p:nvPr>
        </p:nvSpPr>
        <p:spPr>
          <a:xfrm>
            <a:off x="311700" y="1152475"/>
            <a:ext cx="4608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1" name="Google Shape;121;p21"/>
          <p:cNvSpPr txBox="1"/>
          <p:nvPr>
            <p:ph idx="2" type="subTitle"/>
          </p:nvPr>
        </p:nvSpPr>
        <p:spPr>
          <a:xfrm>
            <a:off x="311700" y="760400"/>
            <a:ext cx="85206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cxnSp>
        <p:nvCxnSpPr>
          <p:cNvPr id="122" name="Google Shape;122;p21"/>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123" name="Google Shape;123;p21"/>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124" name="Google Shape;124;p21"/>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21"/>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26" name="Google Shape;126;p21"/>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27" name="Google Shape;127;p21"/>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Image Left">
  <p:cSld name="TITLE_AND_TWO_COLUMNS_2_1">
    <p:spTree>
      <p:nvGrpSpPr>
        <p:cNvPr id="128" name="Shape 128"/>
        <p:cNvGrpSpPr/>
        <p:nvPr/>
      </p:nvGrpSpPr>
      <p:grpSpPr>
        <a:xfrm>
          <a:off x="0" y="0"/>
          <a:ext cx="0" cy="0"/>
          <a:chOff x="0" y="0"/>
          <a:chExt cx="0" cy="0"/>
        </a:xfrm>
      </p:grpSpPr>
      <p:sp>
        <p:nvSpPr>
          <p:cNvPr id="129" name="Google Shape;129;p22"/>
          <p:cNvSpPr txBox="1"/>
          <p:nvPr>
            <p:ph idx="1" type="body"/>
          </p:nvPr>
        </p:nvSpPr>
        <p:spPr>
          <a:xfrm>
            <a:off x="3977075" y="1152475"/>
            <a:ext cx="473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130" name="Google Shape;130;p22"/>
          <p:cNvCxnSpPr/>
          <p:nvPr/>
        </p:nvCxnSpPr>
        <p:spPr>
          <a:xfrm>
            <a:off x="3977125" y="4741850"/>
            <a:ext cx="4734900" cy="0"/>
          </a:xfrm>
          <a:prstGeom prst="straightConnector1">
            <a:avLst/>
          </a:prstGeom>
          <a:noFill/>
          <a:ln cap="flat" cmpd="sng" w="9525">
            <a:solidFill>
              <a:schemeClr val="accent5"/>
            </a:solidFill>
            <a:prstDash val="dot"/>
            <a:round/>
            <a:headEnd len="sm" w="sm" type="none"/>
            <a:tailEnd len="sm" w="sm" type="none"/>
          </a:ln>
        </p:spPr>
      </p:cxnSp>
      <p:sp>
        <p:nvSpPr>
          <p:cNvPr id="131" name="Google Shape;131;p22"/>
          <p:cNvSpPr txBox="1"/>
          <p:nvPr>
            <p:ph type="title"/>
          </p:nvPr>
        </p:nvSpPr>
        <p:spPr>
          <a:xfrm>
            <a:off x="3977125" y="213700"/>
            <a:ext cx="4855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32" name="Google Shape;132;p22"/>
          <p:cNvCxnSpPr/>
          <p:nvPr/>
        </p:nvCxnSpPr>
        <p:spPr>
          <a:xfrm>
            <a:off x="3977125" y="751750"/>
            <a:ext cx="4734900" cy="0"/>
          </a:xfrm>
          <a:prstGeom prst="straightConnector1">
            <a:avLst/>
          </a:prstGeom>
          <a:noFill/>
          <a:ln cap="flat" cmpd="sng" w="9525">
            <a:solidFill>
              <a:schemeClr val="accent5"/>
            </a:solidFill>
            <a:prstDash val="dot"/>
            <a:round/>
            <a:headEnd len="sm" w="sm" type="none"/>
            <a:tailEnd len="sm" w="sm" type="none"/>
          </a:ln>
        </p:spPr>
      </p:cxnSp>
      <p:sp>
        <p:nvSpPr>
          <p:cNvPr id="133" name="Google Shape;133;p22"/>
          <p:cNvSpPr/>
          <p:nvPr/>
        </p:nvSpPr>
        <p:spPr>
          <a:xfrm>
            <a:off x="0" y="0"/>
            <a:ext cx="36726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5"/>
                </a:solidFill>
                <a:latin typeface="Poppins"/>
                <a:ea typeface="Poppins"/>
                <a:cs typeface="Poppins"/>
                <a:sym typeface="Poppins"/>
              </a:rPr>
              <a:t>To place an image: </a:t>
            </a: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Insert image into slide</a:t>
            </a: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With the image selected, click arrow next to the crop symbol</a:t>
            </a:r>
            <a:br>
              <a:rPr b="0" i="0" lang="en" sz="1400" u="none" cap="none" strike="noStrike">
                <a:solidFill>
                  <a:schemeClr val="accent5"/>
                </a:solidFill>
                <a:latin typeface="Poppins"/>
                <a:ea typeface="Poppins"/>
                <a:cs typeface="Poppins"/>
                <a:sym typeface="Poppins"/>
              </a:rPr>
            </a:b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Select the rectangle shape and crop image to fit area.</a:t>
            </a:r>
            <a:endParaRPr b="0" i="0" sz="1400" u="none" cap="none" strike="noStrike">
              <a:solidFill>
                <a:schemeClr val="accent5"/>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Poppins"/>
              <a:ea typeface="Poppins"/>
              <a:cs typeface="Poppins"/>
              <a:sym typeface="Poppins"/>
            </a:endParaRPr>
          </a:p>
        </p:txBody>
      </p:sp>
      <p:pic>
        <p:nvPicPr>
          <p:cNvPr id="134" name="Google Shape;134;p22"/>
          <p:cNvPicPr preferRelativeResize="0"/>
          <p:nvPr/>
        </p:nvPicPr>
        <p:blipFill rotWithShape="1">
          <a:blip r:embed="rId2">
            <a:alphaModFix/>
          </a:blip>
          <a:srcRect b="16209" l="10770" r="10202" t="15389"/>
          <a:stretch/>
        </p:blipFill>
        <p:spPr>
          <a:xfrm>
            <a:off x="556350" y="2580275"/>
            <a:ext cx="506000" cy="372275"/>
          </a:xfrm>
          <a:prstGeom prst="rect">
            <a:avLst/>
          </a:prstGeom>
          <a:noFill/>
          <a:ln>
            <a:noFill/>
          </a:ln>
        </p:spPr>
      </p:pic>
      <p:sp>
        <p:nvSpPr>
          <p:cNvPr id="135" name="Google Shape;135;p22"/>
          <p:cNvSpPr/>
          <p:nvPr/>
        </p:nvSpPr>
        <p:spPr>
          <a:xfrm>
            <a:off x="824150" y="2627350"/>
            <a:ext cx="278100" cy="278100"/>
          </a:xfrm>
          <a:prstGeom prst="ellipse">
            <a:avLst/>
          </a:prstGeom>
          <a:solidFill>
            <a:srgbClr val="FF9300">
              <a:alpha val="23137"/>
            </a:srgbClr>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txBox="1"/>
          <p:nvPr>
            <p:ph idx="2" type="subTitle"/>
          </p:nvPr>
        </p:nvSpPr>
        <p:spPr>
          <a:xfrm>
            <a:off x="3977100" y="760400"/>
            <a:ext cx="48552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37" name="Google Shape;137;p22"/>
          <p:cNvSpPr txBox="1"/>
          <p:nvPr/>
        </p:nvSpPr>
        <p:spPr>
          <a:xfrm>
            <a:off x="3977075"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38" name="Google Shape;138;p22"/>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39" name="Google Shape;139;p22"/>
          <p:cNvPicPr preferRelativeResize="0"/>
          <p:nvPr/>
        </p:nvPicPr>
        <p:blipFill rotWithShape="1">
          <a:blip r:embed="rId3">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mall Image Left ">
  <p:cSld name="TITLE_AND_TWO_COLUMNS_2_1_1">
    <p:spTree>
      <p:nvGrpSpPr>
        <p:cNvPr id="140" name="Shape 140"/>
        <p:cNvGrpSpPr/>
        <p:nvPr/>
      </p:nvGrpSpPr>
      <p:grpSpPr>
        <a:xfrm>
          <a:off x="0" y="0"/>
          <a:ext cx="0" cy="0"/>
          <a:chOff x="0" y="0"/>
          <a:chExt cx="0" cy="0"/>
        </a:xfrm>
      </p:grpSpPr>
      <p:sp>
        <p:nvSpPr>
          <p:cNvPr id="141" name="Google Shape;141;p23"/>
          <p:cNvSpPr txBox="1"/>
          <p:nvPr>
            <p:ph idx="1" type="body"/>
          </p:nvPr>
        </p:nvSpPr>
        <p:spPr>
          <a:xfrm>
            <a:off x="3977075" y="1152475"/>
            <a:ext cx="473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2" name="Google Shape;142;p23"/>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3" name="Google Shape;143;p23"/>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44" name="Google Shape;144;p23"/>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cxnSp>
        <p:nvCxnSpPr>
          <p:cNvPr id="145" name="Google Shape;145;p23"/>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146" name="Google Shape;146;p23"/>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pic>
        <p:nvPicPr>
          <p:cNvPr id="147" name="Google Shape;147;p23"/>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Title [no background]">
  <p:cSld name="BLANK_2_2_1">
    <p:bg>
      <p:bgPr>
        <a:solidFill>
          <a:srgbClr val="FFFFFF"/>
        </a:solidFill>
      </p:bgPr>
    </p:bg>
    <p:spTree>
      <p:nvGrpSpPr>
        <p:cNvPr id="148" name="Shape 148"/>
        <p:cNvGrpSpPr/>
        <p:nvPr/>
      </p:nvGrpSpPr>
      <p:grpSpPr>
        <a:xfrm>
          <a:off x="0" y="0"/>
          <a:ext cx="0" cy="0"/>
          <a:chOff x="0" y="0"/>
          <a:chExt cx="0" cy="0"/>
        </a:xfrm>
      </p:grpSpPr>
      <p:sp>
        <p:nvSpPr>
          <p:cNvPr id="149" name="Google Shape;149;p24"/>
          <p:cNvSpPr txBox="1"/>
          <p:nvPr>
            <p:ph idx="1" type="subTitle"/>
          </p:nvPr>
        </p:nvSpPr>
        <p:spPr>
          <a:xfrm>
            <a:off x="1499988" y="2619250"/>
            <a:ext cx="60567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50" name="Google Shape;150;p24"/>
          <p:cNvSpPr txBox="1"/>
          <p:nvPr>
            <p:ph type="title"/>
          </p:nvPr>
        </p:nvSpPr>
        <p:spPr>
          <a:xfrm>
            <a:off x="1485050" y="2048775"/>
            <a:ext cx="6086700" cy="4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2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1" name="Google Shape;151;p24"/>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52" name="Google Shape;152;p24"/>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Photo Background Title">
  <p:cSld name="BLANK_2_2_2">
    <p:bg>
      <p:bgPr>
        <a:solidFill>
          <a:srgbClr val="FFFFFF"/>
        </a:solidFill>
      </p:bgPr>
    </p:bg>
    <p:spTree>
      <p:nvGrpSpPr>
        <p:cNvPr id="153" name="Shape 153"/>
        <p:cNvGrpSpPr/>
        <p:nvPr/>
      </p:nvGrpSpPr>
      <p:grpSpPr>
        <a:xfrm>
          <a:off x="0" y="0"/>
          <a:ext cx="0" cy="0"/>
          <a:chOff x="0" y="0"/>
          <a:chExt cx="0" cy="0"/>
        </a:xfrm>
      </p:grpSpPr>
      <p:sp>
        <p:nvSpPr>
          <p:cNvPr id="154" name="Google Shape;154;p25"/>
          <p:cNvSpPr/>
          <p:nvPr/>
        </p:nvSpPr>
        <p:spPr>
          <a:xfrm>
            <a:off x="0" y="0"/>
            <a:ext cx="9144000" cy="5143500"/>
          </a:xfrm>
          <a:prstGeom prst="rect">
            <a:avLst/>
          </a:prstGeom>
          <a:solidFill>
            <a:srgbClr val="FFFFFF">
              <a:alpha val="745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txBox="1"/>
          <p:nvPr>
            <p:ph idx="1" type="subTitle"/>
          </p:nvPr>
        </p:nvSpPr>
        <p:spPr>
          <a:xfrm>
            <a:off x="1499988" y="2619250"/>
            <a:ext cx="60567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56" name="Google Shape;156;p25"/>
          <p:cNvSpPr txBox="1"/>
          <p:nvPr>
            <p:ph type="title"/>
          </p:nvPr>
        </p:nvSpPr>
        <p:spPr>
          <a:xfrm>
            <a:off x="1485050" y="2048775"/>
            <a:ext cx="6086700" cy="4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200">
                <a:solidFill>
                  <a:srgbClr val="000000"/>
                </a:solidFill>
              </a:defRPr>
            </a:lvl1pPr>
            <a:lvl2pPr lvl="1" algn="l">
              <a:lnSpc>
                <a:spcPct val="100000"/>
              </a:lnSpc>
              <a:spcBef>
                <a:spcPts val="0"/>
              </a:spcBef>
              <a:spcAft>
                <a:spcPts val="0"/>
              </a:spcAft>
              <a:buSzPts val="2800"/>
              <a:buNone/>
              <a:defRPr>
                <a:solidFill>
                  <a:srgbClr val="000000"/>
                </a:solidFill>
              </a:defRPr>
            </a:lvl2pPr>
            <a:lvl3pPr lvl="2" algn="l">
              <a:lnSpc>
                <a:spcPct val="100000"/>
              </a:lnSpc>
              <a:spcBef>
                <a:spcPts val="0"/>
              </a:spcBef>
              <a:spcAft>
                <a:spcPts val="0"/>
              </a:spcAft>
              <a:buSzPts val="2800"/>
              <a:buNone/>
              <a:defRPr>
                <a:solidFill>
                  <a:srgbClr val="000000"/>
                </a:solidFill>
              </a:defRPr>
            </a:lvl3pPr>
            <a:lvl4pPr lvl="3" algn="l">
              <a:lnSpc>
                <a:spcPct val="100000"/>
              </a:lnSpc>
              <a:spcBef>
                <a:spcPts val="0"/>
              </a:spcBef>
              <a:spcAft>
                <a:spcPts val="0"/>
              </a:spcAft>
              <a:buSzPts val="2800"/>
              <a:buNone/>
              <a:defRPr>
                <a:solidFill>
                  <a:srgbClr val="000000"/>
                </a:solidFill>
              </a:defRPr>
            </a:lvl4pPr>
            <a:lvl5pPr lvl="4" algn="l">
              <a:lnSpc>
                <a:spcPct val="100000"/>
              </a:lnSpc>
              <a:spcBef>
                <a:spcPts val="0"/>
              </a:spcBef>
              <a:spcAft>
                <a:spcPts val="0"/>
              </a:spcAft>
              <a:buSzPts val="2800"/>
              <a:buNone/>
              <a:defRPr>
                <a:solidFill>
                  <a:srgbClr val="000000"/>
                </a:solidFill>
              </a:defRPr>
            </a:lvl5pPr>
            <a:lvl6pPr lvl="5" algn="l">
              <a:lnSpc>
                <a:spcPct val="100000"/>
              </a:lnSpc>
              <a:spcBef>
                <a:spcPts val="0"/>
              </a:spcBef>
              <a:spcAft>
                <a:spcPts val="0"/>
              </a:spcAft>
              <a:buSzPts val="2800"/>
              <a:buNone/>
              <a:defRPr>
                <a:solidFill>
                  <a:srgbClr val="000000"/>
                </a:solidFill>
              </a:defRPr>
            </a:lvl6pPr>
            <a:lvl7pPr lvl="6" algn="l">
              <a:lnSpc>
                <a:spcPct val="100000"/>
              </a:lnSpc>
              <a:spcBef>
                <a:spcPts val="0"/>
              </a:spcBef>
              <a:spcAft>
                <a:spcPts val="0"/>
              </a:spcAft>
              <a:buSzPts val="2800"/>
              <a:buNone/>
              <a:defRPr>
                <a:solidFill>
                  <a:srgbClr val="000000"/>
                </a:solidFill>
              </a:defRPr>
            </a:lvl7pPr>
            <a:lvl8pPr lvl="7" algn="l">
              <a:lnSpc>
                <a:spcPct val="100000"/>
              </a:lnSpc>
              <a:spcBef>
                <a:spcPts val="0"/>
              </a:spcBef>
              <a:spcAft>
                <a:spcPts val="0"/>
              </a:spcAft>
              <a:buSzPts val="2800"/>
              <a:buNone/>
              <a:defRPr>
                <a:solidFill>
                  <a:srgbClr val="000000"/>
                </a:solidFill>
              </a:defRPr>
            </a:lvl8pPr>
            <a:lvl9pPr lvl="8" algn="l">
              <a:lnSpc>
                <a:spcPct val="100000"/>
              </a:lnSpc>
              <a:spcBef>
                <a:spcPts val="0"/>
              </a:spcBef>
              <a:spcAft>
                <a:spcPts val="0"/>
              </a:spcAft>
              <a:buSzPts val="2800"/>
              <a:buNone/>
              <a:defRPr>
                <a:solidFill>
                  <a:srgbClr val="000000"/>
                </a:solidFill>
              </a:defRPr>
            </a:lvl9pPr>
          </a:lstStyle>
          <a:p/>
        </p:txBody>
      </p:sp>
      <p:sp>
        <p:nvSpPr>
          <p:cNvPr id="157" name="Google Shape;157;p25"/>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58" name="Google Shape;158;p25"/>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parated Content">
  <p:cSld name="BLANK_3_1">
    <p:spTree>
      <p:nvGrpSpPr>
        <p:cNvPr id="159" name="Shape 159"/>
        <p:cNvGrpSpPr/>
        <p:nvPr/>
      </p:nvGrpSpPr>
      <p:grpSpPr>
        <a:xfrm>
          <a:off x="0" y="0"/>
          <a:ext cx="0" cy="0"/>
          <a:chOff x="0" y="0"/>
          <a:chExt cx="0" cy="0"/>
        </a:xfrm>
      </p:grpSpPr>
      <p:cxnSp>
        <p:nvCxnSpPr>
          <p:cNvPr id="160" name="Google Shape;160;p26"/>
          <p:cNvCxnSpPr/>
          <p:nvPr/>
        </p:nvCxnSpPr>
        <p:spPr>
          <a:xfrm>
            <a:off x="2724300" y="1502750"/>
            <a:ext cx="3695400" cy="0"/>
          </a:xfrm>
          <a:prstGeom prst="straightConnector1">
            <a:avLst/>
          </a:prstGeom>
          <a:noFill/>
          <a:ln cap="flat" cmpd="sng" w="19050">
            <a:solidFill>
              <a:schemeClr val="accent2"/>
            </a:solidFill>
            <a:prstDash val="solid"/>
            <a:round/>
            <a:headEnd len="sm" w="sm" type="none"/>
            <a:tailEnd len="sm" w="sm" type="none"/>
          </a:ln>
        </p:spPr>
      </p:cxnSp>
      <p:cxnSp>
        <p:nvCxnSpPr>
          <p:cNvPr id="161" name="Google Shape;161;p26"/>
          <p:cNvCxnSpPr/>
          <p:nvPr/>
        </p:nvCxnSpPr>
        <p:spPr>
          <a:xfrm>
            <a:off x="2724300" y="2575163"/>
            <a:ext cx="3695400" cy="0"/>
          </a:xfrm>
          <a:prstGeom prst="straightConnector1">
            <a:avLst/>
          </a:prstGeom>
          <a:noFill/>
          <a:ln cap="flat" cmpd="sng" w="19050">
            <a:solidFill>
              <a:schemeClr val="accent2"/>
            </a:solidFill>
            <a:prstDash val="solid"/>
            <a:round/>
            <a:headEnd len="sm" w="sm" type="none"/>
            <a:tailEnd len="sm" w="sm" type="none"/>
          </a:ln>
        </p:spPr>
      </p:cxnSp>
      <p:cxnSp>
        <p:nvCxnSpPr>
          <p:cNvPr id="162" name="Google Shape;162;p26"/>
          <p:cNvCxnSpPr/>
          <p:nvPr/>
        </p:nvCxnSpPr>
        <p:spPr>
          <a:xfrm>
            <a:off x="2724300" y="3647575"/>
            <a:ext cx="3695400" cy="0"/>
          </a:xfrm>
          <a:prstGeom prst="straightConnector1">
            <a:avLst/>
          </a:prstGeom>
          <a:noFill/>
          <a:ln cap="flat" cmpd="sng" w="19050">
            <a:solidFill>
              <a:schemeClr val="accent2"/>
            </a:solidFill>
            <a:prstDash val="solid"/>
            <a:round/>
            <a:headEnd len="sm" w="sm" type="none"/>
            <a:tailEnd len="sm" w="sm" type="none"/>
          </a:ln>
        </p:spPr>
      </p:cxnSp>
      <p:sp>
        <p:nvSpPr>
          <p:cNvPr id="163" name="Google Shape;163;p26"/>
          <p:cNvSpPr txBox="1"/>
          <p:nvPr>
            <p:ph idx="1" type="subTitle"/>
          </p:nvPr>
        </p:nvSpPr>
        <p:spPr>
          <a:xfrm>
            <a:off x="954450" y="1529342"/>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4" name="Google Shape;164;p26"/>
          <p:cNvSpPr txBox="1"/>
          <p:nvPr>
            <p:ph idx="2" type="subTitle"/>
          </p:nvPr>
        </p:nvSpPr>
        <p:spPr>
          <a:xfrm>
            <a:off x="954450" y="2588458"/>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5" name="Google Shape;165;p26"/>
          <p:cNvSpPr txBox="1"/>
          <p:nvPr>
            <p:ph idx="3" type="subTitle"/>
          </p:nvPr>
        </p:nvSpPr>
        <p:spPr>
          <a:xfrm>
            <a:off x="954450" y="3647575"/>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6" name="Google Shape;166;p26"/>
          <p:cNvSpPr txBox="1"/>
          <p:nvPr>
            <p:ph idx="4" type="subTitle"/>
          </p:nvPr>
        </p:nvSpPr>
        <p:spPr>
          <a:xfrm>
            <a:off x="954450" y="470225"/>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7" name="Google Shape;167;p26"/>
          <p:cNvSpPr txBox="1"/>
          <p:nvPr>
            <p:ph idx="5" type="body"/>
          </p:nvPr>
        </p:nvSpPr>
        <p:spPr>
          <a:xfrm>
            <a:off x="956050" y="80675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68" name="Google Shape;168;p26"/>
          <p:cNvSpPr txBox="1"/>
          <p:nvPr>
            <p:ph idx="6" type="body"/>
          </p:nvPr>
        </p:nvSpPr>
        <p:spPr>
          <a:xfrm>
            <a:off x="956050" y="186590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69" name="Google Shape;169;p26"/>
          <p:cNvSpPr txBox="1"/>
          <p:nvPr>
            <p:ph idx="7" type="body"/>
          </p:nvPr>
        </p:nvSpPr>
        <p:spPr>
          <a:xfrm>
            <a:off x="956050" y="292505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0" name="Google Shape;170;p26"/>
          <p:cNvSpPr txBox="1"/>
          <p:nvPr>
            <p:ph idx="8" type="body"/>
          </p:nvPr>
        </p:nvSpPr>
        <p:spPr>
          <a:xfrm>
            <a:off x="956050" y="3970925"/>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1" name="Google Shape;171;p2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72" name="Google Shape;172;p26"/>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Tone Content">
  <p:cSld name="BLANK_4">
    <p:spTree>
      <p:nvGrpSpPr>
        <p:cNvPr id="173" name="Shape 173"/>
        <p:cNvGrpSpPr/>
        <p:nvPr/>
      </p:nvGrpSpPr>
      <p:grpSpPr>
        <a:xfrm>
          <a:off x="0" y="0"/>
          <a:ext cx="0" cy="0"/>
          <a:chOff x="0" y="0"/>
          <a:chExt cx="0" cy="0"/>
        </a:xfrm>
      </p:grpSpPr>
      <p:sp>
        <p:nvSpPr>
          <p:cNvPr id="174" name="Google Shape;174;p27"/>
          <p:cNvSpPr/>
          <p:nvPr/>
        </p:nvSpPr>
        <p:spPr>
          <a:xfrm>
            <a:off x="0" y="0"/>
            <a:ext cx="4582500" cy="5143500"/>
          </a:xfrm>
          <a:prstGeom prst="rect">
            <a:avLst/>
          </a:prstGeom>
          <a:gradFill>
            <a:gsLst>
              <a:gs pos="0">
                <a:schemeClr val="accent2"/>
              </a:gs>
              <a:gs pos="87000">
                <a:schemeClr val="accent1"/>
              </a:gs>
              <a:gs pos="100000">
                <a:schemeClr val="accent1"/>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txBox="1"/>
          <p:nvPr>
            <p:ph idx="1" type="subTitle"/>
          </p:nvPr>
        </p:nvSpPr>
        <p:spPr>
          <a:xfrm>
            <a:off x="261600" y="1470450"/>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6" name="Google Shape;176;p27"/>
          <p:cNvSpPr txBox="1"/>
          <p:nvPr>
            <p:ph idx="2" type="subTitle"/>
          </p:nvPr>
        </p:nvSpPr>
        <p:spPr>
          <a:xfrm>
            <a:off x="261600" y="3238325"/>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7" name="Google Shape;177;p27"/>
          <p:cNvSpPr txBox="1"/>
          <p:nvPr>
            <p:ph idx="3" type="subTitle"/>
          </p:nvPr>
        </p:nvSpPr>
        <p:spPr>
          <a:xfrm>
            <a:off x="261600" y="2354388"/>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8" name="Google Shape;178;p27"/>
          <p:cNvSpPr txBox="1"/>
          <p:nvPr>
            <p:ph idx="4" type="body"/>
          </p:nvPr>
        </p:nvSpPr>
        <p:spPr>
          <a:xfrm>
            <a:off x="5111625" y="1419450"/>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9" name="Google Shape;179;p27"/>
          <p:cNvSpPr txBox="1"/>
          <p:nvPr>
            <p:ph idx="5" type="body"/>
          </p:nvPr>
        </p:nvSpPr>
        <p:spPr>
          <a:xfrm>
            <a:off x="5111625" y="2320050"/>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80" name="Google Shape;180;p27"/>
          <p:cNvSpPr txBox="1"/>
          <p:nvPr>
            <p:ph idx="6" type="body"/>
          </p:nvPr>
        </p:nvSpPr>
        <p:spPr>
          <a:xfrm>
            <a:off x="5111625" y="3187325"/>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81" name="Google Shape;181;p27"/>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82" name="Google Shape;182;p27"/>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Contents with Image Background">
  <p:cSld name="BLANK_1_1">
    <p:spTree>
      <p:nvGrpSpPr>
        <p:cNvPr id="183" name="Shape 183"/>
        <p:cNvGrpSpPr/>
        <p:nvPr/>
      </p:nvGrpSpPr>
      <p:grpSpPr>
        <a:xfrm>
          <a:off x="0" y="0"/>
          <a:ext cx="0" cy="0"/>
          <a:chOff x="0" y="0"/>
          <a:chExt cx="0" cy="0"/>
        </a:xfrm>
      </p:grpSpPr>
      <p:sp>
        <p:nvSpPr>
          <p:cNvPr id="184" name="Google Shape;184;p28"/>
          <p:cNvSpPr/>
          <p:nvPr/>
        </p:nvSpPr>
        <p:spPr>
          <a:xfrm>
            <a:off x="0" y="0"/>
            <a:ext cx="9144000" cy="5143500"/>
          </a:xfrm>
          <a:prstGeom prst="rect">
            <a:avLst/>
          </a:prstGeom>
          <a:solidFill>
            <a:srgbClr val="FFFFFF">
              <a:alpha val="82352"/>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8"/>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6" name="Google Shape;186;p28"/>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7" name="Google Shape;187;p28"/>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8" name="Google Shape;188;p28"/>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9" name="Google Shape;189;p28"/>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90" name="Google Shape;190;p28"/>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91" name="Google Shape;191;p28"/>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p28"/>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Contact Info">
  <p:cSld name="TITLE_ONLY_1">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29"/>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96" name="Google Shape;196;p29"/>
          <p:cNvSpPr txBox="1"/>
          <p:nvPr>
            <p:ph idx="1" type="subTitle"/>
          </p:nvPr>
        </p:nvSpPr>
        <p:spPr>
          <a:xfrm>
            <a:off x="311700" y="760400"/>
            <a:ext cx="85206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5"/>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97" name="Google Shape;197;p29"/>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98" name="Google Shape;198;p29"/>
          <p:cNvSpPr/>
          <p:nvPr/>
        </p:nvSpPr>
        <p:spPr>
          <a:xfrm>
            <a:off x="0" y="1271275"/>
            <a:ext cx="4157100" cy="2951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29"/>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200" name="Google Shape;200;p29"/>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pic>
        <p:nvPicPr>
          <p:cNvPr id="201" name="Google Shape;201;p29"/>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202" name="Shape 202"/>
        <p:cNvGrpSpPr/>
        <p:nvPr/>
      </p:nvGrpSpPr>
      <p:grpSpPr>
        <a:xfrm>
          <a:off x="0" y="0"/>
          <a:ext cx="0" cy="0"/>
          <a:chOff x="0" y="0"/>
          <a:chExt cx="0" cy="0"/>
        </a:xfrm>
      </p:grpSpPr>
      <p:sp>
        <p:nvSpPr>
          <p:cNvPr id="203" name="Google Shape;203;p30"/>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0" y="0"/>
            <a:ext cx="3789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ph type="title"/>
          </p:nvPr>
        </p:nvSpPr>
        <p:spPr>
          <a:xfrm>
            <a:off x="265500" y="316700"/>
            <a:ext cx="3163500" cy="260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206" name="Google Shape;206;p30"/>
          <p:cNvSpPr txBox="1"/>
          <p:nvPr>
            <p:ph idx="1" type="subTitle"/>
          </p:nvPr>
        </p:nvSpPr>
        <p:spPr>
          <a:xfrm>
            <a:off x="265500" y="3009000"/>
            <a:ext cx="31635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207" name="Google Shape;207;p30"/>
          <p:cNvSpPr txBox="1"/>
          <p:nvPr>
            <p:ph idx="2" type="body"/>
          </p:nvPr>
        </p:nvSpPr>
        <p:spPr>
          <a:xfrm>
            <a:off x="4283675" y="992575"/>
            <a:ext cx="4407300" cy="3158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208" name="Google Shape;208;p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s://localhost:8143"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docs.chef.io/api_chef_server/" TargetMode="External"/><Relationship Id="rId4" Type="http://schemas.openxmlformats.org/officeDocument/2006/relationships/hyperlink" Target="https://github.com/chef/chef-web-docs" TargetMode="External"/><Relationship Id="rId9" Type="http://schemas.openxmlformats.org/officeDocument/2006/relationships/hyperlink" Target="https://github.com/chef/chef-server/tree/master/src/oc_erchef/apps/oc_chef_wm/src" TargetMode="External"/><Relationship Id="rId5" Type="http://schemas.openxmlformats.org/officeDocument/2006/relationships/hyperlink" Target="https://github.com/go-chef/chef" TargetMode="External"/><Relationship Id="rId6" Type="http://schemas.openxmlformats.org/officeDocument/2006/relationships/hyperlink" Target="https://github.com/chef/chef-api" TargetMode="External"/><Relationship Id="rId7" Type="http://schemas.openxmlformats.org/officeDocument/2006/relationships/hyperlink" Target="https://github.com/chef/chef-api" TargetMode="External"/><Relationship Id="rId8" Type="http://schemas.openxmlformats.org/officeDocument/2006/relationships/hyperlink" Target="https://github.com/chef/chef-server/tree/master/oc-chef-pedan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hyperlink" Target="https://github.com/MarkGibbons/chefapi_chefconf2020_slides" TargetMode="External"/><Relationship Id="rId4" Type="http://schemas.openxmlformats.org/officeDocument/2006/relationships/hyperlink" Target="https://github.com/MarkGibbons/chefapi_client" TargetMode="External"/><Relationship Id="rId9" Type="http://schemas.openxmlformats.org/officeDocument/2006/relationships/hyperlink" Target="https://github.com/MarkGibbons/chefapi_client_users" TargetMode="External"/><Relationship Id="rId5" Type="http://schemas.openxmlformats.org/officeDocument/2006/relationships/hyperlink" Target="https://github.com/MarkGibbons/chefapi_client" TargetMode="External"/><Relationship Id="rId6" Type="http://schemas.openxmlformats.org/officeDocument/2006/relationships/hyperlink" Target="https://github.com/MarkGibbons/chefapi_client" TargetMode="External"/><Relationship Id="rId7" Type="http://schemas.openxmlformats.org/officeDocument/2006/relationships/hyperlink" Target="https://github.com/MarkGibbons/chefapi_client_nodes" TargetMode="External"/><Relationship Id="rId8" Type="http://schemas.openxmlformats.org/officeDocument/2006/relationships/hyperlink" Target="https://github.com/MarkGibbons/chefapi_client_organizations" TargetMode="External"/><Relationship Id="rId11" Type="http://schemas.openxmlformats.org/officeDocument/2006/relationships/hyperlink" Target="https://github.com/MarkGibbons/chefapi_login" TargetMode="External"/><Relationship Id="rId10" Type="http://schemas.openxmlformats.org/officeDocument/2006/relationships/hyperlink" Target="https://github.com/MarkGibbons/chefapi_lib" TargetMode="External"/><Relationship Id="rId13" Type="http://schemas.openxmlformats.org/officeDocument/2006/relationships/hyperlink" Target="https://github.com/MarkGibbons/chefapi_test_setup" TargetMode="External"/><Relationship Id="rId12" Type="http://schemas.openxmlformats.org/officeDocument/2006/relationships/hyperlink" Target="https://github.com/MarkGibbons/chefapi_node_auth" TargetMode="External"/><Relationship Id="rId14" Type="http://schemas.openxmlformats.org/officeDocument/2006/relationships/hyperlink" Target="https://github.com/MarkGibbons/chefapi_nodes_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options are available.</a:t>
            </a:r>
            <a:br>
              <a:rPr lang="en"/>
            </a:br>
            <a:endParaRPr/>
          </a:p>
          <a:p>
            <a:pPr indent="0" lvl="0" marL="0" rtl="0" algn="l">
              <a:spcBef>
                <a:spcPts val="0"/>
              </a:spcBef>
              <a:spcAft>
                <a:spcPts val="0"/>
              </a:spcAft>
              <a:buNone/>
            </a:pPr>
            <a:r>
              <a:rPr lang="en"/>
              <a:t>Login - to get a JSON Web Token(JWT).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Nodes - to display and manage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 to create users and add them to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40"/>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Applications</a:t>
            </a:r>
            <a:endParaRPr/>
          </a:p>
        </p:txBody>
      </p:sp>
      <p:sp>
        <p:nvSpPr>
          <p:cNvPr id="288" name="Google Shape;288;p40"/>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40"/>
          <p:cNvPicPr preferRelativeResize="0"/>
          <p:nvPr/>
        </p:nvPicPr>
        <p:blipFill rotWithShape="1">
          <a:blip r:embed="rId3">
            <a:alphaModFix/>
          </a:blip>
          <a:srcRect b="2796" l="0" r="10730" t="-4102"/>
          <a:stretch/>
        </p:blipFill>
        <p:spPr>
          <a:xfrm>
            <a:off x="5071725" y="-521000"/>
            <a:ext cx="4136101" cy="6077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Login</a:t>
            </a:r>
            <a:endParaRPr>
              <a:solidFill>
                <a:srgbClr val="FFFFFF"/>
              </a:solidFill>
            </a:endParaRPr>
          </a:p>
        </p:txBody>
      </p:sp>
      <p:sp>
        <p:nvSpPr>
          <p:cNvPr id="295" name="Google Shape;295;p41"/>
          <p:cNvSpPr txBox="1"/>
          <p:nvPr>
            <p:ph idx="1" type="subTitle"/>
          </p:nvPr>
        </p:nvSpPr>
        <p:spPr>
          <a:xfrm>
            <a:off x="261600" y="147047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6" name="Google Shape;296;p41"/>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8" name="Google Shape;298;p41"/>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9" name="Google Shape;299;p41"/>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Login using external authorization </a:t>
            </a:r>
            <a:endParaRPr b="1" sz="1800"/>
          </a:p>
        </p:txBody>
      </p:sp>
      <p:sp>
        <p:nvSpPr>
          <p:cNvPr id="300" name="Google Shape;300;p41"/>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Verifies the user against an external server</a:t>
            </a:r>
            <a:br>
              <a:rPr lang="en"/>
            </a:br>
            <a:endParaRPr/>
          </a:p>
          <a:p>
            <a:pPr indent="0" lvl="0" marL="0" rtl="0" algn="l">
              <a:spcBef>
                <a:spcPts val="0"/>
              </a:spcBef>
              <a:spcAft>
                <a:spcPts val="0"/>
              </a:spcAft>
              <a:buNone/>
            </a:pPr>
            <a:r>
              <a:rPr lang="en"/>
              <a:t>Creates a JWT (JSON Web Token) to pass between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HTML, Javascript application calls a login REST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Demo Applications</a:t>
            </a:r>
            <a:endParaRPr/>
          </a:p>
          <a:p>
            <a:pPr indent="0" lvl="0" marL="0" rtl="0" algn="l">
              <a:spcBef>
                <a:spcPts val="0"/>
              </a:spcBef>
              <a:spcAft>
                <a:spcPts val="0"/>
              </a:spcAft>
              <a:buNone/>
            </a:pPr>
            <a:r>
              <a:t/>
            </a:r>
            <a:endParaRPr/>
          </a:p>
        </p:txBody>
      </p:sp>
      <p:sp>
        <p:nvSpPr>
          <p:cNvPr id="306" name="Google Shape;306;p42"/>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307" name="Google Shape;307;p42"/>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2"/>
          <p:cNvPicPr preferRelativeResize="0"/>
          <p:nvPr/>
        </p:nvPicPr>
        <p:blipFill>
          <a:blip r:embed="rId4">
            <a:alphaModFix/>
          </a:blip>
          <a:stretch>
            <a:fillRect/>
          </a:stretch>
        </p:blipFill>
        <p:spPr>
          <a:xfrm>
            <a:off x="5061100" y="-382775"/>
            <a:ext cx="4494176" cy="6188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Find Node and Organization</a:t>
            </a:r>
            <a:endParaRPr>
              <a:solidFill>
                <a:srgbClr val="FFFFFF"/>
              </a:solidFill>
            </a:endParaRPr>
          </a:p>
        </p:txBody>
      </p:sp>
      <p:sp>
        <p:nvSpPr>
          <p:cNvPr id="314" name="Google Shape;314;p43"/>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5" name="Google Shape;315;p43"/>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 sz="1800"/>
              <a:t>Use the demo nodes application</a:t>
            </a:r>
            <a:endParaRPr b="1" sz="1800"/>
          </a:p>
          <a:p>
            <a:pPr indent="0" lvl="0" marL="0" rtl="0" algn="l">
              <a:spcBef>
                <a:spcPts val="0"/>
              </a:spcBef>
              <a:spcAft>
                <a:spcPts val="0"/>
              </a:spcAft>
              <a:buNone/>
            </a:pPr>
            <a:r>
              <a:t/>
            </a:r>
            <a:endParaRPr b="1" sz="1800"/>
          </a:p>
        </p:txBody>
      </p:sp>
      <p:sp>
        <p:nvSpPr>
          <p:cNvPr id="316" name="Google Shape;316;p4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7" name="Google Shape;317;p4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8" name="Google Shape;318;p43"/>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Rachel’s server</a:t>
            </a:r>
            <a:endParaRPr/>
          </a:p>
        </p:txBody>
      </p:sp>
      <p:sp>
        <p:nvSpPr>
          <p:cNvPr id="319" name="Google Shape;319;p43"/>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related organization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wants to manage node red0015. She needs to find its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filters we see it turns up in the mainapp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HTML, Javascript application calls the Node and Organizations REST interface. </a:t>
            </a:r>
            <a:endParaRPr/>
          </a:p>
        </p:txBody>
      </p:sp>
      <p:sp>
        <p:nvSpPr>
          <p:cNvPr id="325" name="Google Shape;325;p44"/>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 Node</a:t>
            </a:r>
            <a:endParaRPr/>
          </a:p>
        </p:txBody>
      </p:sp>
      <p:sp>
        <p:nvSpPr>
          <p:cNvPr id="326" name="Google Shape;326;p44"/>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44"/>
          <p:cNvPicPr preferRelativeResize="0"/>
          <p:nvPr/>
        </p:nvPicPr>
        <p:blipFill>
          <a:blip r:embed="rId3">
            <a:alphaModFix/>
          </a:blip>
          <a:stretch>
            <a:fillRect/>
          </a:stretch>
        </p:blipFill>
        <p:spPr>
          <a:xfrm>
            <a:off x="5080450" y="-291850"/>
            <a:ext cx="4462424" cy="6001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Join the Organization</a:t>
            </a:r>
            <a:endParaRPr>
              <a:solidFill>
                <a:srgbClr val="FFFFFF"/>
              </a:solidFill>
            </a:endParaRPr>
          </a:p>
        </p:txBody>
      </p:sp>
      <p:sp>
        <p:nvSpPr>
          <p:cNvPr id="333" name="Google Shape;333;p45"/>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4" name="Google Shape;334;p45"/>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Self service join an organization</a:t>
            </a:r>
            <a:endParaRPr/>
          </a:p>
        </p:txBody>
      </p:sp>
      <p:sp>
        <p:nvSpPr>
          <p:cNvPr id="335" name="Google Shape;335;p45"/>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6" name="Google Shape;336;p45"/>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5"/>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an admin user for an organization</a:t>
            </a:r>
            <a:endParaRPr b="1" sz="1800"/>
          </a:p>
        </p:txBody>
      </p:sp>
      <p:sp>
        <p:nvSpPr>
          <p:cNvPr id="338" name="Google Shape;338;p45"/>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User for Rachel</a:t>
            </a:r>
            <a:endParaRPr/>
          </a:p>
        </p:txBody>
      </p:sp>
      <p:sp>
        <p:nvSpPr>
          <p:cNvPr id="345" name="Google Shape;345;p46"/>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46"/>
          <p:cNvPicPr preferRelativeResize="0"/>
          <p:nvPr/>
        </p:nvPicPr>
        <p:blipFill>
          <a:blip r:embed="rId3">
            <a:alphaModFix/>
          </a:blip>
          <a:stretch>
            <a:fillRect/>
          </a:stretch>
        </p:blipFill>
        <p:spPr>
          <a:xfrm>
            <a:off x="5205600" y="-223275"/>
            <a:ext cx="4255074" cy="58138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Mainapp is a read-only organization and anyone can join it.</a:t>
            </a:r>
            <a:endParaRPr/>
          </a:p>
        </p:txBody>
      </p:sp>
      <p:sp>
        <p:nvSpPr>
          <p:cNvPr id="352" name="Google Shape;352;p47"/>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 the mainapp organization</a:t>
            </a:r>
            <a:endParaRPr/>
          </a:p>
        </p:txBody>
      </p:sp>
      <p:sp>
        <p:nvSpPr>
          <p:cNvPr id="353" name="Google Shape;353;p47"/>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47"/>
          <p:cNvPicPr preferRelativeResize="0"/>
          <p:nvPr/>
        </p:nvPicPr>
        <p:blipFill>
          <a:blip r:embed="rId3">
            <a:alphaModFix/>
          </a:blip>
          <a:stretch>
            <a:fillRect/>
          </a:stretch>
        </p:blipFill>
        <p:spPr>
          <a:xfrm>
            <a:off x="5181300" y="-223275"/>
            <a:ext cx="4232449" cy="58138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 Organization Admin</a:t>
            </a:r>
            <a:endParaRPr/>
          </a:p>
        </p:txBody>
      </p:sp>
      <p:sp>
        <p:nvSpPr>
          <p:cNvPr id="360" name="Google Shape;360;p48"/>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8"/>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options are under List Users.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User list </a:t>
            </a:r>
            <a:r>
              <a:rPr lang="en"/>
              <a:t>shows the users defined to Chef.</a:t>
            </a:r>
            <a:endParaRPr/>
          </a:p>
          <a:p>
            <a:pPr indent="0" lvl="0" marL="0" rtl="0" algn="l">
              <a:spcBef>
                <a:spcPts val="0"/>
              </a:spcBef>
              <a:spcAft>
                <a:spcPts val="0"/>
              </a:spcAft>
              <a:buNone/>
            </a:pPr>
            <a:r>
              <a:rPr b="1" lang="en"/>
              <a:t>Org Admin List </a:t>
            </a:r>
            <a:r>
              <a:rPr lang="en"/>
              <a:t>shows the admin users for each organization.</a:t>
            </a:r>
            <a:endParaRPr/>
          </a:p>
          <a:p>
            <a:pPr indent="0" lvl="0" marL="0" rtl="0" algn="l">
              <a:spcBef>
                <a:spcPts val="0"/>
              </a:spcBef>
              <a:spcAft>
                <a:spcPts val="0"/>
              </a:spcAft>
              <a:buNone/>
            </a:pPr>
            <a:r>
              <a:rPr b="1" lang="en"/>
              <a:t>Org User List </a:t>
            </a:r>
            <a:r>
              <a:rPr lang="en"/>
              <a:t>shows the users in each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lists displayed can be filtered by username or by origin.</a:t>
            </a:r>
            <a:endParaRPr/>
          </a:p>
          <a:p>
            <a:pPr indent="0" lvl="0" marL="0" rtl="0" algn="l">
              <a:spcBef>
                <a:spcPts val="0"/>
              </a:spcBef>
              <a:spcAft>
                <a:spcPts val="0"/>
              </a:spcAft>
              <a:buNone/>
            </a:pPr>
            <a:r>
              <a:t/>
            </a:r>
            <a:endParaRPr/>
          </a:p>
        </p:txBody>
      </p:sp>
      <p:pic>
        <p:nvPicPr>
          <p:cNvPr id="362" name="Google Shape;362;p48"/>
          <p:cNvPicPr preferRelativeResize="0"/>
          <p:nvPr/>
        </p:nvPicPr>
        <p:blipFill>
          <a:blip r:embed="rId3">
            <a:alphaModFix/>
          </a:blip>
          <a:stretch>
            <a:fillRect/>
          </a:stretch>
        </p:blipFill>
        <p:spPr>
          <a:xfrm>
            <a:off x="5196275" y="-251150"/>
            <a:ext cx="4219599" cy="5888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Change the Node</a:t>
            </a:r>
            <a:endParaRPr>
              <a:solidFill>
                <a:srgbClr val="FFFFFF"/>
              </a:solidFill>
            </a:endParaRPr>
          </a:p>
        </p:txBody>
      </p:sp>
      <p:sp>
        <p:nvSpPr>
          <p:cNvPr id="368" name="Google Shape;368;p49"/>
          <p:cNvSpPr txBox="1"/>
          <p:nvPr>
            <p:ph idx="1" type="subTitle"/>
          </p:nvPr>
        </p:nvSpPr>
        <p:spPr>
          <a:xfrm rot="272">
            <a:off x="261715" y="1470507"/>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9" name="Google Shape;369;p49"/>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Edit the node using the demo application </a:t>
            </a:r>
            <a:endParaRPr b="1" sz="1800">
              <a:solidFill>
                <a:schemeClr val="dk1"/>
              </a:solidFill>
            </a:endParaRPr>
          </a:p>
        </p:txBody>
      </p:sp>
      <p:sp>
        <p:nvSpPr>
          <p:cNvPr id="370" name="Google Shape;370;p4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1" name="Google Shape;371;p4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2" name="Google Shape;372;p49"/>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9"/>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idx="1" type="subTitle"/>
          </p:nvPr>
        </p:nvSpPr>
        <p:spPr>
          <a:xfrm>
            <a:off x="928525" y="4316225"/>
            <a:ext cx="7287000" cy="4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Care, Feeding and Use</a:t>
            </a:r>
            <a:endParaRPr/>
          </a:p>
        </p:txBody>
      </p:sp>
      <p:sp>
        <p:nvSpPr>
          <p:cNvPr id="218" name="Google Shape;218;p32"/>
          <p:cNvSpPr txBox="1"/>
          <p:nvPr>
            <p:ph type="title"/>
          </p:nvPr>
        </p:nvSpPr>
        <p:spPr>
          <a:xfrm>
            <a:off x="3105275" y="1969450"/>
            <a:ext cx="3021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Chef Server 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0"/>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node’s environment from _default to production.</a:t>
            </a:r>
            <a:endParaRPr/>
          </a:p>
        </p:txBody>
      </p:sp>
      <p:sp>
        <p:nvSpPr>
          <p:cNvPr id="379" name="Google Shape;379;p50"/>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node</a:t>
            </a:r>
            <a:endParaRPr/>
          </a:p>
        </p:txBody>
      </p:sp>
      <p:sp>
        <p:nvSpPr>
          <p:cNvPr id="380" name="Google Shape;380;p50"/>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50"/>
          <p:cNvPicPr preferRelativeResize="0"/>
          <p:nvPr/>
        </p:nvPicPr>
        <p:blipFill>
          <a:blip r:embed="rId3">
            <a:alphaModFix/>
          </a:blip>
          <a:stretch>
            <a:fillRect/>
          </a:stretch>
        </p:blipFill>
        <p:spPr>
          <a:xfrm>
            <a:off x="5190575" y="-269750"/>
            <a:ext cx="4332727" cy="58689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a:t>
            </a:r>
            <a:endParaRPr/>
          </a:p>
        </p:txBody>
      </p:sp>
      <p:sp>
        <p:nvSpPr>
          <p:cNvPr id="387" name="Google Shape;387;p51"/>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2"/>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My Background</a:t>
            </a:r>
            <a:endParaRPr>
              <a:solidFill>
                <a:srgbClr val="FFFFFF"/>
              </a:solidFill>
            </a:endParaRPr>
          </a:p>
        </p:txBody>
      </p:sp>
      <p:sp>
        <p:nvSpPr>
          <p:cNvPr id="393" name="Google Shape;393;p52"/>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800"/>
              <a:t>My </a:t>
            </a:r>
            <a:r>
              <a:rPr b="1" lang="en" sz="1800"/>
              <a:t>Chef History</a:t>
            </a:r>
            <a:endParaRPr b="1" sz="1800"/>
          </a:p>
          <a:p>
            <a:pPr indent="0" lvl="0" marL="0" rtl="0" algn="l">
              <a:spcBef>
                <a:spcPts val="0"/>
              </a:spcBef>
              <a:spcAft>
                <a:spcPts val="0"/>
              </a:spcAft>
              <a:buNone/>
            </a:pPr>
            <a:r>
              <a:t/>
            </a:r>
            <a:endParaRPr/>
          </a:p>
        </p:txBody>
      </p:sp>
      <p:sp>
        <p:nvSpPr>
          <p:cNvPr id="394" name="Google Shape;394;p5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@gibbonsmj80</a:t>
            </a:r>
            <a:endParaRPr/>
          </a:p>
        </p:txBody>
      </p:sp>
      <p:sp>
        <p:nvSpPr>
          <p:cNvPr id="395" name="Google Shape;395;p5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MarkGibbons</a:t>
            </a:r>
            <a:endParaRPr/>
          </a:p>
        </p:txBody>
      </p:sp>
      <p:sp>
        <p:nvSpPr>
          <p:cNvPr id="396" name="Google Shape;396;p52"/>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API interest</a:t>
            </a:r>
            <a:endParaRPr b="1" sz="1800"/>
          </a:p>
        </p:txBody>
      </p:sp>
      <p:sp>
        <p:nvSpPr>
          <p:cNvPr id="397" name="Google Shape;397;p52"/>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GO-CHEF Client</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Company Background</a:t>
            </a:r>
            <a:endParaRPr>
              <a:solidFill>
                <a:srgbClr val="FFFFFF"/>
              </a:solidFill>
            </a:endParaRPr>
          </a:p>
        </p:txBody>
      </p:sp>
      <p:sp>
        <p:nvSpPr>
          <p:cNvPr id="403" name="Google Shape;403;p53"/>
          <p:cNvSpPr txBox="1"/>
          <p:nvPr>
            <p:ph idx="4" type="body"/>
          </p:nvPr>
        </p:nvSpPr>
        <p:spPr>
          <a:xfrm>
            <a:off x="5111625" y="12331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PCI, PII, HIPPA, SOX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4" name="Google Shape;404;p5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5" name="Google Shape;405;p5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53"/>
          <p:cNvSpPr txBox="1"/>
          <p:nvPr>
            <p:ph idx="5" type="body"/>
          </p:nvPr>
        </p:nvSpPr>
        <p:spPr>
          <a:xfrm>
            <a:off x="5111625" y="2851850"/>
            <a:ext cx="3906900" cy="5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Mixed application Organizations</a:t>
            </a:r>
            <a:endParaRPr b="1" sz="1800"/>
          </a:p>
        </p:txBody>
      </p:sp>
      <p:sp>
        <p:nvSpPr>
          <p:cNvPr id="407" name="Google Shape;407;p53"/>
          <p:cNvSpPr txBox="1"/>
          <p:nvPr>
            <p:ph idx="6" type="body"/>
          </p:nvPr>
        </p:nvSpPr>
        <p:spPr>
          <a:xfrm>
            <a:off x="5111625" y="3469875"/>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Single Application Organizations</a:t>
            </a:r>
            <a:endParaRPr b="1" sz="1800"/>
          </a:p>
        </p:txBody>
      </p:sp>
      <p:sp>
        <p:nvSpPr>
          <p:cNvPr id="408" name="Google Shape;408;p53"/>
          <p:cNvSpPr txBox="1"/>
          <p:nvPr>
            <p:ph idx="4" type="body"/>
          </p:nvPr>
        </p:nvSpPr>
        <p:spPr>
          <a:xfrm>
            <a:off x="5125725" y="1871850"/>
            <a:ext cx="4045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High Developer turnover</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9" name="Google Shape;409;p53"/>
          <p:cNvSpPr txBox="1"/>
          <p:nvPr>
            <p:ph idx="4" type="body"/>
          </p:nvPr>
        </p:nvSpPr>
        <p:spPr>
          <a:xfrm>
            <a:off x="5111625" y="2354400"/>
            <a:ext cx="3906900" cy="6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100+ Organizations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3021350" y="1969450"/>
            <a:ext cx="3213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API Applications</a:t>
            </a:r>
            <a:endParaRPr/>
          </a:p>
        </p:txBody>
      </p:sp>
      <p:sp>
        <p:nvSpPr>
          <p:cNvPr id="415" name="Google Shape;415;p54"/>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5375425" y="213700"/>
            <a:ext cx="34569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PROCESSES</a:t>
            </a:r>
            <a:endParaRPr/>
          </a:p>
        </p:txBody>
      </p:sp>
      <p:sp>
        <p:nvSpPr>
          <p:cNvPr id="421" name="Google Shape;421;p55"/>
          <p:cNvSpPr txBox="1"/>
          <p:nvPr>
            <p:ph idx="2" type="subTitle"/>
          </p:nvPr>
        </p:nvSpPr>
        <p:spPr>
          <a:xfrm>
            <a:off x="5317625" y="760400"/>
            <a:ext cx="35145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5"/>
          <p:cNvSpPr txBox="1"/>
          <p:nvPr>
            <p:ph idx="1" type="body"/>
          </p:nvPr>
        </p:nvSpPr>
        <p:spPr>
          <a:xfrm>
            <a:off x="5259825" y="1234500"/>
            <a:ext cx="38034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Code is at github.com/MarkGibbons</a:t>
            </a:r>
            <a:endParaRPr sz="1900"/>
          </a:p>
          <a:p>
            <a:pPr indent="-349250" lvl="0" marL="457200" rtl="0" algn="l">
              <a:spcBef>
                <a:spcPts val="0"/>
              </a:spcBef>
              <a:spcAft>
                <a:spcPts val="0"/>
              </a:spcAft>
              <a:buSzPts val="1900"/>
              <a:buAutoNum type="arabicParenBoth"/>
            </a:pPr>
            <a:r>
              <a:rPr lang="en" sz="1900"/>
              <a:t>chefapi_nodes_web</a:t>
            </a:r>
            <a:endParaRPr sz="1900"/>
          </a:p>
          <a:p>
            <a:pPr indent="-349250" lvl="0" marL="457200" rtl="0" algn="l">
              <a:spcBef>
                <a:spcPts val="0"/>
              </a:spcBef>
              <a:spcAft>
                <a:spcPts val="0"/>
              </a:spcAft>
              <a:buSzPts val="1900"/>
              <a:buAutoNum type="arabicParenBoth"/>
            </a:pPr>
            <a:r>
              <a:rPr lang="en" sz="1900"/>
              <a:t>chefapi_client_organizations</a:t>
            </a:r>
            <a:endParaRPr sz="1900"/>
          </a:p>
          <a:p>
            <a:pPr indent="-349250" lvl="0" marL="457200" rtl="0" algn="l">
              <a:spcBef>
                <a:spcPts val="0"/>
              </a:spcBef>
              <a:spcAft>
                <a:spcPts val="0"/>
              </a:spcAft>
              <a:buSzPts val="1900"/>
              <a:buAutoNum type="arabicParenBoth"/>
            </a:pPr>
            <a:r>
              <a:rPr lang="en" sz="1900"/>
              <a:t>chefapi_client_nodes</a:t>
            </a:r>
            <a:endParaRPr sz="1900"/>
          </a:p>
          <a:p>
            <a:pPr indent="-349250" lvl="0" marL="457200" rtl="0" algn="l">
              <a:spcBef>
                <a:spcPts val="0"/>
              </a:spcBef>
              <a:spcAft>
                <a:spcPts val="0"/>
              </a:spcAft>
              <a:buSzPts val="1900"/>
              <a:buAutoNum type="arabicParenBoth"/>
            </a:pPr>
            <a:r>
              <a:rPr lang="en" sz="1900"/>
              <a:t>chefapi_node_auth</a:t>
            </a:r>
            <a:endParaRPr sz="1900"/>
          </a:p>
          <a:p>
            <a:pPr indent="-349250" lvl="0" marL="457200" rtl="0" algn="l">
              <a:spcBef>
                <a:spcPts val="0"/>
              </a:spcBef>
              <a:spcAft>
                <a:spcPts val="0"/>
              </a:spcAft>
              <a:buSzPts val="1900"/>
              <a:buAutoNum type="arabicParenBoth"/>
            </a:pPr>
            <a:r>
              <a:rPr lang="en" sz="1900"/>
              <a:t>chefapi_users</a:t>
            </a:r>
            <a:endParaRPr sz="1900"/>
          </a:p>
          <a:p>
            <a:pPr indent="-349250" lvl="0" marL="457200" rtl="0" algn="l">
              <a:spcBef>
                <a:spcPts val="0"/>
              </a:spcBef>
              <a:spcAft>
                <a:spcPts val="0"/>
              </a:spcAft>
              <a:buSzPts val="1900"/>
              <a:buAutoNum type="arabicParenBoth"/>
            </a:pPr>
            <a:r>
              <a:rPr lang="en" sz="1900"/>
              <a:t>chefapi_login</a:t>
            </a:r>
            <a:endParaRPr sz="1900"/>
          </a:p>
          <a:p>
            <a:pPr indent="0" lvl="0" marL="0" rtl="0" algn="l">
              <a:spcBef>
                <a:spcPts val="0"/>
              </a:spcBef>
              <a:spcAft>
                <a:spcPts val="0"/>
              </a:spcAft>
              <a:buNone/>
            </a:pPr>
            <a:r>
              <a:t/>
            </a:r>
            <a:endParaRPr sz="1900"/>
          </a:p>
        </p:txBody>
      </p:sp>
      <p:pic>
        <p:nvPicPr>
          <p:cNvPr id="423" name="Google Shape;423;p55"/>
          <p:cNvPicPr preferRelativeResize="0"/>
          <p:nvPr/>
        </p:nvPicPr>
        <p:blipFill>
          <a:blip r:embed="rId3">
            <a:alphaModFix/>
          </a:blip>
          <a:stretch>
            <a:fillRect/>
          </a:stretch>
        </p:blipFill>
        <p:spPr>
          <a:xfrm>
            <a:off x="152400" y="152400"/>
            <a:ext cx="4875497"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Create a User</a:t>
            </a:r>
            <a:endParaRPr>
              <a:solidFill>
                <a:srgbClr val="FFFFFF"/>
              </a:solidFill>
            </a:endParaRPr>
          </a:p>
        </p:txBody>
      </p:sp>
      <p:sp>
        <p:nvSpPr>
          <p:cNvPr id="429" name="Google Shape;429;p56"/>
          <p:cNvSpPr txBox="1"/>
          <p:nvPr>
            <p:ph idx="1" type="subTitle"/>
          </p:nvPr>
        </p:nvSpPr>
        <p:spPr>
          <a:xfrm>
            <a:off x="132025" y="1521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0" name="Google Shape;430;p56"/>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Uses external authentication</a:t>
            </a:r>
            <a:endParaRPr sz="1800"/>
          </a:p>
        </p:txBody>
      </p:sp>
      <p:sp>
        <p:nvSpPr>
          <p:cNvPr id="431" name="Google Shape;431;p56"/>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2" name="Google Shape;432;p56"/>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3" name="Google Shape;433;p56"/>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Replaces the Chef Manage function</a:t>
            </a:r>
            <a:endParaRPr sz="1800"/>
          </a:p>
        </p:txBody>
      </p:sp>
      <p:sp>
        <p:nvSpPr>
          <p:cNvPr id="434" name="Google Shape;434;p56"/>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Customizable. Pick the user name style you want.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7"/>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Join an Organization</a:t>
            </a:r>
            <a:endParaRPr>
              <a:solidFill>
                <a:srgbClr val="FFFFFF"/>
              </a:solidFill>
            </a:endParaRPr>
          </a:p>
        </p:txBody>
      </p:sp>
      <p:sp>
        <p:nvSpPr>
          <p:cNvPr id="440" name="Google Shape;440;p57"/>
          <p:cNvSpPr txBox="1"/>
          <p:nvPr>
            <p:ph idx="1" type="subTitle"/>
          </p:nvPr>
        </p:nvSpPr>
        <p:spPr>
          <a:xfrm>
            <a:off x="261600" y="1730525"/>
            <a:ext cx="3792300" cy="14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1" name="Google Shape;441;p57"/>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1800">
                <a:solidFill>
                  <a:schemeClr val="dk1"/>
                </a:solidFill>
              </a:rPr>
              <a:t>Join organization - self service</a:t>
            </a:r>
            <a:endParaRPr b="1" sz="18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442" name="Google Shape;442;p57"/>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3" name="Google Shape;443;p57"/>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4" name="Google Shape;444;p57"/>
          <p:cNvSpPr txBox="1"/>
          <p:nvPr>
            <p:ph idx="5" type="body"/>
          </p:nvPr>
        </p:nvSpPr>
        <p:spPr>
          <a:xfrm>
            <a:off x="5111625" y="2303388"/>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organization names</a:t>
            </a:r>
            <a:endParaRPr b="1" sz="1800">
              <a:solidFill>
                <a:schemeClr val="dk1"/>
              </a:solidFill>
            </a:endParaRPr>
          </a:p>
        </p:txBody>
      </p:sp>
      <p:sp>
        <p:nvSpPr>
          <p:cNvPr id="445" name="Google Shape;445;p57"/>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organization admins</a:t>
            </a:r>
            <a:endParaRPr b="1" sz="1800">
              <a:solidFill>
                <a:schemeClr val="dk1"/>
              </a:solidFill>
            </a:endParaRPr>
          </a:p>
        </p:txBody>
      </p:sp>
      <p:sp>
        <p:nvSpPr>
          <p:cNvPr id="446" name="Google Shape;446;p57"/>
          <p:cNvSpPr txBox="1"/>
          <p:nvPr>
            <p:ph idx="6" type="body"/>
          </p:nvPr>
        </p:nvSpPr>
        <p:spPr>
          <a:xfrm>
            <a:off x="5098800" y="865250"/>
            <a:ext cx="40452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authorization</a:t>
            </a:r>
            <a:endParaRPr b="1"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8"/>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Manage Nodes</a:t>
            </a:r>
            <a:endParaRPr>
              <a:solidFill>
                <a:srgbClr val="FFFFFF"/>
              </a:solidFill>
            </a:endParaRPr>
          </a:p>
        </p:txBody>
      </p:sp>
      <p:sp>
        <p:nvSpPr>
          <p:cNvPr id="452" name="Google Shape;452;p58"/>
          <p:cNvSpPr txBox="1"/>
          <p:nvPr>
            <p:ph idx="4" type="body"/>
          </p:nvPr>
        </p:nvSpPr>
        <p:spPr>
          <a:xfrm>
            <a:off x="5111625" y="1916550"/>
            <a:ext cx="3906900" cy="6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authorization.</a:t>
            </a:r>
            <a:r>
              <a:rPr lang="en" sz="2000">
                <a:solidFill>
                  <a:schemeClr val="dk1"/>
                </a:solidFill>
              </a:rPr>
              <a:t> </a:t>
            </a:r>
            <a:endParaRPr>
              <a:solidFill>
                <a:schemeClr val="dk1"/>
              </a:solidFill>
            </a:endParaRPr>
          </a:p>
          <a:p>
            <a:pPr indent="0" lvl="0" marL="0" rtl="0" algn="l">
              <a:spcBef>
                <a:spcPts val="1400"/>
              </a:spcBef>
              <a:spcAft>
                <a:spcPts val="0"/>
              </a:spcAft>
              <a:buClr>
                <a:schemeClr val="dk1"/>
              </a:buClr>
              <a:buSzPts val="1100"/>
              <a:buFont typeface="Arial"/>
              <a:buNone/>
            </a:pPr>
            <a:r>
              <a:rPr b="1" lang="en" sz="1800">
                <a:solidFill>
                  <a:schemeClr val="dk1"/>
                </a:solidFill>
              </a:rPr>
              <a:t>Server ownership</a:t>
            </a:r>
            <a:endParaRPr b="1" sz="1800">
              <a:solidFill>
                <a:schemeClr val="dk1"/>
              </a:solidFill>
            </a:endParaRPr>
          </a:p>
          <a:p>
            <a:pPr indent="0" lvl="0" marL="0" rtl="0" algn="l">
              <a:spcBef>
                <a:spcPts val="400"/>
              </a:spcBef>
              <a:spcAft>
                <a:spcPts val="0"/>
              </a:spcAft>
              <a:buNone/>
            </a:pPr>
            <a:r>
              <a:t/>
            </a:r>
            <a:endParaRPr/>
          </a:p>
          <a:p>
            <a:pPr indent="0" lvl="0" marL="0" rtl="0" algn="l">
              <a:spcBef>
                <a:spcPts val="0"/>
              </a:spcBef>
              <a:spcAft>
                <a:spcPts val="0"/>
              </a:spcAft>
              <a:buNone/>
            </a:pPr>
            <a:r>
              <a:t/>
            </a:r>
            <a:endParaRPr/>
          </a:p>
        </p:txBody>
      </p:sp>
      <p:sp>
        <p:nvSpPr>
          <p:cNvPr id="453" name="Google Shape;453;p58"/>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4" name="Google Shape;454;p58"/>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5" name="Google Shape;455;p58"/>
          <p:cNvSpPr txBox="1"/>
          <p:nvPr>
            <p:ph idx="5" type="body"/>
          </p:nvPr>
        </p:nvSpPr>
        <p:spPr>
          <a:xfrm>
            <a:off x="5111625" y="2517450"/>
            <a:ext cx="3906900" cy="7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the organization the node lives in </a:t>
            </a:r>
            <a:endParaRPr b="1" sz="1800">
              <a:solidFill>
                <a:schemeClr val="dk1"/>
              </a:solidFill>
            </a:endParaRPr>
          </a:p>
        </p:txBody>
      </p:sp>
      <p:sp>
        <p:nvSpPr>
          <p:cNvPr id="456" name="Google Shape;456;p58"/>
          <p:cNvSpPr txBox="1"/>
          <p:nvPr>
            <p:ph idx="6" type="body"/>
          </p:nvPr>
        </p:nvSpPr>
        <p:spPr>
          <a:xfrm>
            <a:off x="5111625" y="3238325"/>
            <a:ext cx="3906900" cy="6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Common ownership rules</a:t>
            </a:r>
            <a:endParaRPr b="1" sz="1800">
              <a:solidFill>
                <a:schemeClr val="dk1"/>
              </a:solidFill>
            </a:endParaRPr>
          </a:p>
        </p:txBody>
      </p:sp>
      <p:sp>
        <p:nvSpPr>
          <p:cNvPr id="457" name="Google Shape;457;p58"/>
          <p:cNvSpPr txBox="1"/>
          <p:nvPr>
            <p:ph idx="6" type="body"/>
          </p:nvPr>
        </p:nvSpPr>
        <p:spPr>
          <a:xfrm>
            <a:off x="5111625" y="3953775"/>
            <a:ext cx="3698700" cy="5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Can manage nodes without being a chef user</a:t>
            </a:r>
            <a:endParaRPr b="1"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Reset Private Key</a:t>
            </a:r>
            <a:endParaRPr>
              <a:solidFill>
                <a:srgbClr val="FFFFFF"/>
              </a:solidFill>
            </a:endParaRPr>
          </a:p>
        </p:txBody>
      </p:sp>
      <p:sp>
        <p:nvSpPr>
          <p:cNvPr id="463" name="Google Shape;463;p59"/>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4" name="Google Shape;464;p5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5" name="Google Shape;465;p5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6" name="Google Shape;466;p59"/>
          <p:cNvSpPr txBox="1"/>
          <p:nvPr>
            <p:ph idx="5" type="body"/>
          </p:nvPr>
        </p:nvSpPr>
        <p:spPr>
          <a:xfrm>
            <a:off x="5111625" y="23033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External authorization</a:t>
            </a:r>
            <a:endParaRPr b="1" sz="1800">
              <a:solidFill>
                <a:schemeClr val="dk1"/>
              </a:solidFill>
            </a:endParaRPr>
          </a:p>
        </p:txBody>
      </p:sp>
      <p:sp>
        <p:nvSpPr>
          <p:cNvPr id="467" name="Google Shape;467;p59"/>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Self service private key recovery</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2006000" y="213700"/>
            <a:ext cx="6826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Rachel</a:t>
            </a:r>
            <a:endParaRPr/>
          </a:p>
        </p:txBody>
      </p:sp>
      <p:sp>
        <p:nvSpPr>
          <p:cNvPr id="224" name="Google Shape;224;p33"/>
          <p:cNvSpPr txBox="1"/>
          <p:nvPr>
            <p:ph idx="1" type="subTitle"/>
          </p:nvPr>
        </p:nvSpPr>
        <p:spPr>
          <a:xfrm>
            <a:off x="2006000" y="1182800"/>
            <a:ext cx="34614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to Chef Infra</a:t>
            </a:r>
            <a:endParaRPr/>
          </a:p>
        </p:txBody>
      </p:sp>
      <p:sp>
        <p:nvSpPr>
          <p:cNvPr id="225" name="Google Shape;225;p33"/>
          <p:cNvSpPr txBox="1"/>
          <p:nvPr>
            <p:ph idx="2" type="subTitle"/>
          </p:nvPr>
        </p:nvSpPr>
        <p:spPr>
          <a:xfrm>
            <a:off x="2006000" y="1992200"/>
            <a:ext cx="33966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to manage a server</a:t>
            </a:r>
            <a:endParaRPr/>
          </a:p>
        </p:txBody>
      </p:sp>
      <p:sp>
        <p:nvSpPr>
          <p:cNvPr id="226" name="Google Shape;226;p33"/>
          <p:cNvSpPr txBox="1"/>
          <p:nvPr>
            <p:ph idx="3" type="subTitle"/>
          </p:nvPr>
        </p:nvSpPr>
        <p:spPr>
          <a:xfrm>
            <a:off x="2006000" y="2801600"/>
            <a:ext cx="34614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a Chef Manage URL</a:t>
            </a:r>
            <a:endParaRPr/>
          </a:p>
        </p:txBody>
      </p:sp>
      <p:sp>
        <p:nvSpPr>
          <p:cNvPr id="227" name="Google Shape;227;p33"/>
          <p:cNvSpPr txBox="1"/>
          <p:nvPr>
            <p:ph idx="4" type="subTitle"/>
          </p:nvPr>
        </p:nvSpPr>
        <p:spPr>
          <a:xfrm>
            <a:off x="2006000" y="3611000"/>
            <a:ext cx="44850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and capable.  Expects to use the Chef Manage URL get access and start using Chef to manage the server</a:t>
            </a:r>
            <a:endParaRPr/>
          </a:p>
        </p:txBody>
      </p:sp>
      <p:pic>
        <p:nvPicPr>
          <p:cNvPr id="228" name="Google Shape;228;p33"/>
          <p:cNvPicPr preferRelativeResize="0"/>
          <p:nvPr/>
        </p:nvPicPr>
        <p:blipFill>
          <a:blip r:embed="rId3">
            <a:alphaModFix/>
          </a:blip>
          <a:stretch>
            <a:fillRect/>
          </a:stretch>
        </p:blipFill>
        <p:spPr>
          <a:xfrm>
            <a:off x="6643400" y="831700"/>
            <a:ext cx="1905000" cy="1905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0"/>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Manage Chef Groups</a:t>
            </a:r>
            <a:endParaRPr>
              <a:solidFill>
                <a:srgbClr val="FFFFFF"/>
              </a:solidFill>
            </a:endParaRPr>
          </a:p>
        </p:txBody>
      </p:sp>
      <p:sp>
        <p:nvSpPr>
          <p:cNvPr id="473" name="Google Shape;473;p60"/>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400"/>
              </a:spcBef>
              <a:spcAft>
                <a:spcPts val="0"/>
              </a:spcAft>
              <a:buNone/>
            </a:pPr>
            <a:r>
              <a:t/>
            </a:r>
            <a:endParaRPr b="1">
              <a:solidFill>
                <a:schemeClr val="dk1"/>
              </a:solidFill>
            </a:endParaRPr>
          </a:p>
          <a:p>
            <a:pPr indent="0" lvl="0" marL="0" rtl="0" algn="l">
              <a:spcBef>
                <a:spcPts val="1400"/>
              </a:spcBef>
              <a:spcAft>
                <a:spcPts val="0"/>
              </a:spcAft>
              <a:buClr>
                <a:schemeClr val="dk1"/>
              </a:buClr>
              <a:buSzPts val="1100"/>
              <a:buFont typeface="Arial"/>
              <a:buNone/>
            </a:pPr>
            <a:r>
              <a:t/>
            </a:r>
            <a:endParaRPr b="1">
              <a:solidFill>
                <a:schemeClr val="dk1"/>
              </a:solidFill>
            </a:endParaRPr>
          </a:p>
          <a:p>
            <a:pPr indent="0" lvl="0" marL="0" rtl="0" algn="l">
              <a:spcBef>
                <a:spcPts val="4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4" name="Google Shape;474;p60"/>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5" name="Google Shape;475;p60"/>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6" name="Google Shape;476;p60"/>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authentication </a:t>
            </a:r>
            <a:endParaRPr b="1" sz="1800">
              <a:solidFill>
                <a:schemeClr val="dk1"/>
              </a:solidFill>
            </a:endParaRPr>
          </a:p>
        </p:txBody>
      </p:sp>
      <p:sp>
        <p:nvSpPr>
          <p:cNvPr id="477" name="Google Shape;477;p60"/>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Group membership - lookup and changes </a:t>
            </a:r>
            <a:endParaRPr b="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275" y="1270900"/>
            <a:ext cx="3081300" cy="14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use the Chef Infra Server API</a:t>
            </a:r>
            <a:endParaRPr/>
          </a:p>
        </p:txBody>
      </p:sp>
      <p:sp>
        <p:nvSpPr>
          <p:cNvPr id="483" name="Google Shape;483;p61"/>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2"/>
          <p:cNvSpPr txBox="1"/>
          <p:nvPr>
            <p:ph idx="4294967295" type="title"/>
          </p:nvPr>
        </p:nvSpPr>
        <p:spPr>
          <a:xfrm>
            <a:off x="261600" y="1273500"/>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API Endpoints</a:t>
            </a:r>
            <a:endParaRPr>
              <a:solidFill>
                <a:srgbClr val="FFFFFF"/>
              </a:solidFill>
            </a:endParaRPr>
          </a:p>
        </p:txBody>
      </p:sp>
      <p:sp>
        <p:nvSpPr>
          <p:cNvPr id="489" name="Google Shape;489;p62"/>
          <p:cNvSpPr txBox="1"/>
          <p:nvPr>
            <p:ph idx="4" type="body"/>
          </p:nvPr>
        </p:nvSpPr>
        <p:spPr>
          <a:xfrm>
            <a:off x="5111625" y="144662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a:p>
          <a:p>
            <a:pPr indent="0" lvl="0" marL="0" rtl="0" algn="l">
              <a:spcBef>
                <a:spcPts val="1400"/>
              </a:spcBef>
              <a:spcAft>
                <a:spcPts val="0"/>
              </a:spcAft>
              <a:buNone/>
            </a:pPr>
            <a:r>
              <a:t/>
            </a:r>
            <a:endParaRPr sz="1300">
              <a:solidFill>
                <a:schemeClr val="dk1"/>
              </a:solidFill>
            </a:endParaRPr>
          </a:p>
          <a:p>
            <a:pPr indent="0" lvl="0" marL="0" rtl="0" algn="l">
              <a:spcBef>
                <a:spcPts val="1400"/>
              </a:spcBef>
              <a:spcAft>
                <a:spcPts val="0"/>
              </a:spcAft>
              <a:buNone/>
            </a:pPr>
            <a:r>
              <a:t/>
            </a:r>
            <a:endParaRPr sz="1300">
              <a:solidFill>
                <a:schemeClr val="dk1"/>
              </a:solidFill>
            </a:endParaRPr>
          </a:p>
          <a:p>
            <a:pPr indent="0" lvl="0" marL="0" rtl="0" algn="l">
              <a:spcBef>
                <a:spcPts val="400"/>
              </a:spcBef>
              <a:spcAft>
                <a:spcPts val="0"/>
              </a:spcAft>
              <a:buNone/>
            </a:pPr>
            <a:r>
              <a:t/>
            </a:r>
            <a:endParaRPr/>
          </a:p>
        </p:txBody>
      </p:sp>
      <p:sp>
        <p:nvSpPr>
          <p:cNvPr id="490" name="Google Shape;490;p6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6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2" name="Google Shape;492;p62"/>
          <p:cNvSpPr txBox="1"/>
          <p:nvPr>
            <p:ph idx="5" type="body"/>
          </p:nvPr>
        </p:nvSpPr>
        <p:spPr>
          <a:xfrm>
            <a:off x="5111625" y="1684275"/>
            <a:ext cx="3906900" cy="11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Global Endpoints</a:t>
            </a:r>
            <a:endParaRPr b="1" sz="1800">
              <a:solidFill>
                <a:schemeClr val="dk1"/>
              </a:solidFill>
            </a:endParaRPr>
          </a:p>
          <a:p>
            <a:pPr indent="0" lvl="0" marL="0" rtl="0" algn="l">
              <a:spcBef>
                <a:spcPts val="1400"/>
              </a:spcBef>
              <a:spcAft>
                <a:spcPts val="0"/>
              </a:spcAft>
              <a:buNone/>
            </a:pPr>
            <a:r>
              <a:rPr b="1" lang="en" sz="1300">
                <a:solidFill>
                  <a:schemeClr val="dk1"/>
                </a:solidFill>
              </a:rPr>
              <a:t>https://chefserver.co.com/organizations</a:t>
            </a:r>
            <a:endParaRPr b="1" sz="1300">
              <a:solidFill>
                <a:schemeClr val="dk1"/>
              </a:solidFill>
            </a:endParaRPr>
          </a:p>
          <a:p>
            <a:pPr indent="0" lvl="0" marL="0" rtl="0" algn="l">
              <a:spcBef>
                <a:spcPts val="1400"/>
              </a:spcBef>
              <a:spcAft>
                <a:spcPts val="400"/>
              </a:spcAft>
              <a:buClr>
                <a:schemeClr val="dk1"/>
              </a:buClr>
              <a:buSzPts val="1100"/>
              <a:buFont typeface="Arial"/>
              <a:buNone/>
            </a:pPr>
            <a:r>
              <a:rPr b="1" lang="en" sz="1300">
                <a:solidFill>
                  <a:schemeClr val="dk1"/>
                </a:solidFill>
              </a:rPr>
              <a:t>https://chefserver.co.com/users</a:t>
            </a:r>
            <a:endParaRPr b="1" sz="1300">
              <a:solidFill>
                <a:schemeClr val="dk1"/>
              </a:solidFill>
            </a:endParaRPr>
          </a:p>
        </p:txBody>
      </p:sp>
      <p:sp>
        <p:nvSpPr>
          <p:cNvPr id="493" name="Google Shape;493;p62"/>
          <p:cNvSpPr txBox="1"/>
          <p:nvPr>
            <p:ph idx="6" type="body"/>
          </p:nvPr>
        </p:nvSpPr>
        <p:spPr>
          <a:xfrm>
            <a:off x="5111625" y="3220650"/>
            <a:ext cx="3906900" cy="12618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800">
                <a:solidFill>
                  <a:schemeClr val="dk1"/>
                </a:solidFill>
              </a:rPr>
              <a:t>Organization Endpoints</a:t>
            </a:r>
            <a:endParaRPr b="1" sz="1800">
              <a:solidFill>
                <a:schemeClr val="dk1"/>
              </a:solidFill>
            </a:endParaRPr>
          </a:p>
          <a:p>
            <a:pPr indent="0" lvl="0" marL="0" rtl="0" algn="l">
              <a:spcBef>
                <a:spcPts val="1400"/>
              </a:spcBef>
              <a:spcAft>
                <a:spcPts val="400"/>
              </a:spcAft>
              <a:buClr>
                <a:schemeClr val="dk1"/>
              </a:buClr>
              <a:buSzPts val="1100"/>
              <a:buFont typeface="Arial"/>
              <a:buNone/>
            </a:pPr>
            <a:r>
              <a:rPr b="1" lang="en" sz="1300">
                <a:solidFill>
                  <a:schemeClr val="dk1"/>
                </a:solidFill>
              </a:rPr>
              <a:t>https://chefserver.co.com/organizations/ORG/nodes/NODENAME</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Methods</a:t>
            </a:r>
            <a:endParaRPr>
              <a:solidFill>
                <a:srgbClr val="FFFFFF"/>
              </a:solidFill>
            </a:endParaRPr>
          </a:p>
        </p:txBody>
      </p:sp>
      <p:sp>
        <p:nvSpPr>
          <p:cNvPr id="499" name="Google Shape;499;p63"/>
          <p:cNvSpPr txBox="1"/>
          <p:nvPr>
            <p:ph idx="4" type="body"/>
          </p:nvPr>
        </p:nvSpPr>
        <p:spPr>
          <a:xfrm>
            <a:off x="5068325" y="103467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800">
                <a:solidFill>
                  <a:schemeClr val="dk1"/>
                </a:solidFill>
              </a:rPr>
              <a:t>Delete destroys an object</a:t>
            </a:r>
            <a:endParaRPr b="1" sz="1800">
              <a:solidFill>
                <a:schemeClr val="dk1"/>
              </a:solidFill>
            </a:endParaRPr>
          </a:p>
          <a:p>
            <a:pPr indent="0" lvl="0" marL="0" rtl="0" algn="l">
              <a:spcBef>
                <a:spcPts val="400"/>
              </a:spcBef>
              <a:spcAft>
                <a:spcPts val="0"/>
              </a:spcAft>
              <a:buNone/>
            </a:pPr>
            <a:r>
              <a:t/>
            </a:r>
            <a:endParaRPr/>
          </a:p>
        </p:txBody>
      </p:sp>
      <p:sp>
        <p:nvSpPr>
          <p:cNvPr id="500" name="Google Shape;500;p6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1" name="Google Shape;501;p6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2" name="Google Shape;502;p63"/>
          <p:cNvSpPr txBox="1"/>
          <p:nvPr>
            <p:ph idx="5" type="body"/>
          </p:nvPr>
        </p:nvSpPr>
        <p:spPr>
          <a:xfrm>
            <a:off x="5111625" y="2415025"/>
            <a:ext cx="37233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POST creates a new object</a:t>
            </a:r>
            <a:endParaRPr sz="1800"/>
          </a:p>
        </p:txBody>
      </p:sp>
      <p:sp>
        <p:nvSpPr>
          <p:cNvPr id="503" name="Google Shape;503;p63"/>
          <p:cNvSpPr txBox="1"/>
          <p:nvPr>
            <p:ph idx="6" type="body"/>
          </p:nvPr>
        </p:nvSpPr>
        <p:spPr>
          <a:xfrm>
            <a:off x="5068325" y="369822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JSON bodies  pass requests and return responses.</a:t>
            </a:r>
            <a:endParaRPr sz="1800"/>
          </a:p>
        </p:txBody>
      </p:sp>
      <p:sp>
        <p:nvSpPr>
          <p:cNvPr id="504" name="Google Shape;504;p63"/>
          <p:cNvSpPr txBox="1"/>
          <p:nvPr>
            <p:ph idx="5" type="body"/>
          </p:nvPr>
        </p:nvSpPr>
        <p:spPr>
          <a:xfrm>
            <a:off x="5111625" y="3007650"/>
            <a:ext cx="37233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PUT update an object</a:t>
            </a:r>
            <a:endParaRPr sz="1800"/>
          </a:p>
        </p:txBody>
      </p:sp>
      <p:sp>
        <p:nvSpPr>
          <p:cNvPr id="505" name="Google Shape;505;p63"/>
          <p:cNvSpPr txBox="1"/>
          <p:nvPr>
            <p:ph idx="4" type="body"/>
          </p:nvPr>
        </p:nvSpPr>
        <p:spPr>
          <a:xfrm>
            <a:off x="5068325" y="1664625"/>
            <a:ext cx="3906900" cy="401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b="1">
              <a:solidFill>
                <a:schemeClr val="dk1"/>
              </a:solidFill>
            </a:endParaRPr>
          </a:p>
          <a:p>
            <a:pPr indent="0" lvl="0" marL="0" rtl="0" algn="l">
              <a:spcBef>
                <a:spcPts val="1400"/>
              </a:spcBef>
              <a:spcAft>
                <a:spcPts val="0"/>
              </a:spcAft>
              <a:buClr>
                <a:schemeClr val="dk1"/>
              </a:buClr>
              <a:buSzPts val="1100"/>
              <a:buFont typeface="Arial"/>
              <a:buNone/>
            </a:pPr>
            <a:r>
              <a:rPr b="1" lang="en" sz="1800">
                <a:solidFill>
                  <a:schemeClr val="dk1"/>
                </a:solidFill>
              </a:rPr>
              <a:t>GET lists objects  or show details of specific objects</a:t>
            </a:r>
            <a:endParaRPr b="1" sz="1800">
              <a:solidFill>
                <a:schemeClr val="dk1"/>
              </a:solidFill>
            </a:endParaRPr>
          </a:p>
          <a:p>
            <a:pPr indent="0" lvl="0" marL="0" rtl="0" algn="l">
              <a:spcBef>
                <a:spcPts val="1400"/>
              </a:spcBef>
              <a:spcAft>
                <a:spcPts val="400"/>
              </a:spcAft>
              <a:buClr>
                <a:schemeClr val="dk1"/>
              </a:buClr>
              <a:buSzPts val="1100"/>
              <a:buFont typeface="Arial"/>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4"/>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Example Endpoints</a:t>
            </a:r>
            <a:endParaRPr>
              <a:solidFill>
                <a:srgbClr val="FFFFFF"/>
              </a:solidFill>
            </a:endParaRPr>
          </a:p>
        </p:txBody>
      </p:sp>
      <p:sp>
        <p:nvSpPr>
          <p:cNvPr id="511" name="Google Shape;511;p64"/>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None/>
            </a:pPr>
            <a:r>
              <a:rPr b="1" lang="en" sz="1800">
                <a:solidFill>
                  <a:schemeClr val="dk1"/>
                </a:solidFill>
              </a:rPr>
              <a:t>POST /</a:t>
            </a:r>
            <a:r>
              <a:rPr b="1" lang="en" sz="1800">
                <a:solidFill>
                  <a:schemeClr val="dk1"/>
                </a:solidFill>
              </a:rPr>
              <a:t>organizations/MYORG/nodes</a:t>
            </a:r>
            <a:r>
              <a:rPr b="1" lang="en" sz="1800">
                <a:solidFill>
                  <a:schemeClr val="dk1"/>
                </a:solidFill>
                <a:latin typeface="Times New Roman"/>
                <a:ea typeface="Times New Roman"/>
                <a:cs typeface="Times New Roman"/>
                <a:sym typeface="Times New Roman"/>
              </a:rPr>
              <a:t> </a:t>
            </a:r>
            <a:endParaRPr b="1" sz="1800">
              <a:solidFill>
                <a:schemeClr val="dk1"/>
              </a:solidFill>
            </a:endParaRPr>
          </a:p>
        </p:txBody>
      </p:sp>
      <p:sp>
        <p:nvSpPr>
          <p:cNvPr id="512" name="Google Shape;512;p64"/>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3" name="Google Shape;513;p64"/>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4" name="Google Shape;514;p64"/>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GET /organizations/MYORG/nodes/N1</a:t>
            </a:r>
            <a:endParaRPr sz="1800"/>
          </a:p>
        </p:txBody>
      </p:sp>
      <p:sp>
        <p:nvSpPr>
          <p:cNvPr id="515" name="Google Shape;515;p64"/>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5"/>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API Authentication</a:t>
            </a:r>
            <a:endParaRPr sz="2800"/>
          </a:p>
        </p:txBody>
      </p:sp>
      <p:sp>
        <p:nvSpPr>
          <p:cNvPr id="521" name="Google Shape;521;p65"/>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2" name="Google Shape;522;p65"/>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3" name="Google Shape;523;p65"/>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Very picky code</a:t>
            </a:r>
            <a:r>
              <a:rPr b="1" lang="en" sz="1800">
                <a:solidFill>
                  <a:schemeClr val="dk1"/>
                </a:solidFill>
              </a:rPr>
              <a:t> </a:t>
            </a:r>
            <a:endParaRPr b="1" sz="1800">
              <a:solidFill>
                <a:schemeClr val="dk1"/>
              </a:solidFill>
            </a:endParaRPr>
          </a:p>
        </p:txBody>
      </p:sp>
      <p:sp>
        <p:nvSpPr>
          <p:cNvPr id="524" name="Google Shape;524;p65"/>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Mixlib::Authenticate</a:t>
            </a:r>
            <a:endParaRPr b="1" sz="1800">
              <a:solidFill>
                <a:schemeClr val="dk1"/>
              </a:solidFill>
            </a:endParaRPr>
          </a:p>
        </p:txBody>
      </p:sp>
      <p:sp>
        <p:nvSpPr>
          <p:cNvPr id="525" name="Google Shape;525;p65"/>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Clients do this for you</a:t>
            </a:r>
            <a:endParaRPr b="1"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Code </a:t>
            </a:r>
            <a:r>
              <a:rPr lang="en">
                <a:solidFill>
                  <a:schemeClr val="dk2"/>
                </a:solidFill>
              </a:rPr>
              <a:t>Example</a:t>
            </a:r>
            <a:endParaRPr>
              <a:solidFill>
                <a:schemeClr val="dk2"/>
              </a:solidFill>
            </a:endParaRPr>
          </a:p>
        </p:txBody>
      </p:sp>
      <p:sp>
        <p:nvSpPr>
          <p:cNvPr id="531" name="Google Shape;531;p66"/>
          <p:cNvSpPr txBox="1"/>
          <p:nvPr>
            <p:ph idx="2" type="subTitle"/>
          </p:nvPr>
        </p:nvSpPr>
        <p:spPr>
          <a:xfrm>
            <a:off x="311700" y="760400"/>
            <a:ext cx="85206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go-chef/chef client creating a node </a:t>
            </a:r>
            <a:endParaRPr>
              <a:solidFill>
                <a:schemeClr val="dk2"/>
              </a:solidFill>
            </a:endParaRPr>
          </a:p>
        </p:txBody>
      </p:sp>
      <p:sp>
        <p:nvSpPr>
          <p:cNvPr id="532" name="Google Shape;532;p66"/>
          <p:cNvSpPr txBox="1"/>
          <p:nvPr>
            <p:ph idx="1" type="body"/>
          </p:nvPr>
        </p:nvSpPr>
        <p:spPr>
          <a:xfrm>
            <a:off x="311700" y="1152475"/>
            <a:ext cx="769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Create a client for a given organization</a:t>
            </a:r>
            <a:endParaRPr b="1"/>
          </a:p>
          <a:p>
            <a:pPr indent="0" lvl="0" marL="0" rtl="0" algn="l">
              <a:spcBef>
                <a:spcPts val="0"/>
              </a:spcBef>
              <a:spcAft>
                <a:spcPts val="0"/>
              </a:spcAft>
              <a:buNone/>
            </a:pPr>
            <a:r>
              <a:rPr lang="en"/>
              <a:t>client := chefapi_client.OrgClient(“mainapp”)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set up a node definition</a:t>
            </a:r>
            <a:br>
              <a:rPr lang="en"/>
            </a:br>
            <a:r>
              <a:rPr lang="en"/>
              <a:t>node := chef.NewNode(“red0005”)</a:t>
            </a:r>
            <a:br>
              <a:rPr lang="en"/>
            </a:br>
            <a:r>
              <a:rPr lang="en"/>
              <a:t>node.RunList = []string{“mybook::default"}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Add the node</a:t>
            </a:r>
            <a:br>
              <a:rPr lang="en"/>
            </a:br>
            <a:r>
              <a:rPr lang="en"/>
              <a:t>newNode, err := client.Nodes.Post(node)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7"/>
          <p:cNvSpPr txBox="1"/>
          <p:nvPr>
            <p:ph type="title"/>
          </p:nvPr>
        </p:nvSpPr>
        <p:spPr>
          <a:xfrm>
            <a:off x="3117275" y="1522675"/>
            <a:ext cx="3201000" cy="17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 Client Packages</a:t>
            </a:r>
            <a:endParaRPr/>
          </a:p>
        </p:txBody>
      </p:sp>
      <p:sp>
        <p:nvSpPr>
          <p:cNvPr id="538" name="Google Shape;538;p67"/>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8"/>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Purpose and Function</a:t>
            </a:r>
            <a:endParaRPr>
              <a:solidFill>
                <a:srgbClr val="FFFFFF"/>
              </a:solidFill>
            </a:endParaRPr>
          </a:p>
        </p:txBody>
      </p:sp>
      <p:sp>
        <p:nvSpPr>
          <p:cNvPr id="544" name="Google Shape;544;p68"/>
          <p:cNvSpPr txBox="1"/>
          <p:nvPr>
            <p:ph idx="4" type="body"/>
          </p:nvPr>
        </p:nvSpPr>
        <p:spPr>
          <a:xfrm>
            <a:off x="5111625" y="1752463"/>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800"/>
              <a:t>Request packaging</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68"/>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6" name="Google Shape;546;p68"/>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7" name="Google Shape;547;p68"/>
          <p:cNvSpPr txBox="1"/>
          <p:nvPr>
            <p:ph idx="5" type="body"/>
          </p:nvPr>
        </p:nvSpPr>
        <p:spPr>
          <a:xfrm>
            <a:off x="5111625" y="2354400"/>
            <a:ext cx="3906900" cy="68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Native Language Structures</a:t>
            </a:r>
            <a:endParaRPr b="1" sz="1800"/>
          </a:p>
        </p:txBody>
      </p:sp>
      <p:sp>
        <p:nvSpPr>
          <p:cNvPr id="548" name="Google Shape;548;p68"/>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Application Speed</a:t>
            </a:r>
            <a:endParaRPr b="1" sz="1800"/>
          </a:p>
        </p:txBody>
      </p:sp>
      <p:sp>
        <p:nvSpPr>
          <p:cNvPr id="549" name="Google Shape;549;p68"/>
          <p:cNvSpPr txBox="1"/>
          <p:nvPr>
            <p:ph idx="6" type="body"/>
          </p:nvPr>
        </p:nvSpPr>
        <p:spPr>
          <a:xfrm>
            <a:off x="5125725" y="1150525"/>
            <a:ext cx="4045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 Server Credentials</a:t>
            </a:r>
            <a:endParaRPr b="1"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API </a:t>
            </a:r>
            <a:r>
              <a:rPr lang="en">
                <a:solidFill>
                  <a:srgbClr val="FFFFFF"/>
                </a:solidFill>
              </a:rPr>
              <a:t>Clients</a:t>
            </a:r>
            <a:endParaRPr>
              <a:solidFill>
                <a:srgbClr val="FFFFFF"/>
              </a:solidFill>
            </a:endParaRPr>
          </a:p>
        </p:txBody>
      </p:sp>
      <p:sp>
        <p:nvSpPr>
          <p:cNvPr id="555" name="Google Shape;555;p69"/>
          <p:cNvSpPr txBox="1"/>
          <p:nvPr>
            <p:ph idx="4" type="body"/>
          </p:nvPr>
        </p:nvSpPr>
        <p:spPr>
          <a:xfrm>
            <a:off x="5072950" y="2470838"/>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800"/>
              <a:t>go-chef/chef</a:t>
            </a:r>
            <a:endParaRPr b="1" sz="1800"/>
          </a:p>
          <a:p>
            <a:pPr indent="0" lvl="0" marL="0" rtl="0" algn="l">
              <a:spcBef>
                <a:spcPts val="0"/>
              </a:spcBef>
              <a:spcAft>
                <a:spcPts val="0"/>
              </a:spcAft>
              <a:buNone/>
            </a:pPr>
            <a:r>
              <a:t/>
            </a:r>
            <a:endParaRPr/>
          </a:p>
        </p:txBody>
      </p:sp>
      <p:sp>
        <p:nvSpPr>
          <p:cNvPr id="556" name="Google Shape;556;p6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7" name="Google Shape;557;p6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8" name="Google Shape;558;p69"/>
          <p:cNvSpPr txBox="1"/>
          <p:nvPr>
            <p:ph idx="5" type="body"/>
          </p:nvPr>
        </p:nvSpPr>
        <p:spPr>
          <a:xfrm>
            <a:off x="5072950" y="30164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chef/chef-api</a:t>
            </a:r>
            <a:endParaRPr b="1" sz="1800"/>
          </a:p>
        </p:txBody>
      </p:sp>
      <p:sp>
        <p:nvSpPr>
          <p:cNvPr id="559" name="Google Shape;559;p69"/>
          <p:cNvSpPr txBox="1"/>
          <p:nvPr>
            <p:ph idx="6" type="body"/>
          </p:nvPr>
        </p:nvSpPr>
        <p:spPr>
          <a:xfrm>
            <a:off x="5111625" y="3569663"/>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chef/rs-chef-api</a:t>
            </a:r>
            <a:endParaRPr b="1" sz="1800"/>
          </a:p>
        </p:txBody>
      </p:sp>
      <p:sp>
        <p:nvSpPr>
          <p:cNvPr id="560" name="Google Shape;560;p69"/>
          <p:cNvSpPr txBox="1"/>
          <p:nvPr>
            <p:ph idx="6" type="body"/>
          </p:nvPr>
        </p:nvSpPr>
        <p:spPr>
          <a:xfrm>
            <a:off x="5111625" y="4122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coderanger/pychef</a:t>
            </a:r>
            <a:endParaRPr b="1" sz="1800"/>
          </a:p>
        </p:txBody>
      </p:sp>
      <p:sp>
        <p:nvSpPr>
          <p:cNvPr id="561" name="Google Shape;561;p69"/>
          <p:cNvSpPr txBox="1"/>
          <p:nvPr>
            <p:ph idx="6" type="body"/>
          </p:nvPr>
        </p:nvSpPr>
        <p:spPr>
          <a:xfrm>
            <a:off x="5053600" y="140830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800"/>
          </a:p>
        </p:txBody>
      </p:sp>
      <p:sp>
        <p:nvSpPr>
          <p:cNvPr id="562" name="Google Shape;562;p69"/>
          <p:cNvSpPr txBox="1"/>
          <p:nvPr>
            <p:ph idx="6" type="body"/>
          </p:nvPr>
        </p:nvSpPr>
        <p:spPr>
          <a:xfrm>
            <a:off x="5072950" y="1967450"/>
            <a:ext cx="3868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Knife  and knife exec api.*</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 Manage Experience</a:t>
            </a:r>
            <a:endParaRPr/>
          </a:p>
        </p:txBody>
      </p:sp>
      <p:pic>
        <p:nvPicPr>
          <p:cNvPr id="234" name="Google Shape;234;p34"/>
          <p:cNvPicPr preferRelativeResize="0"/>
          <p:nvPr/>
        </p:nvPicPr>
        <p:blipFill rotWithShape="1">
          <a:blip r:embed="rId3">
            <a:alphaModFix/>
          </a:blip>
          <a:srcRect b="0" l="0" r="0" t="0"/>
          <a:stretch/>
        </p:blipFill>
        <p:spPr>
          <a:xfrm>
            <a:off x="1502800" y="1262600"/>
            <a:ext cx="6589225" cy="3820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0"/>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Documentation</a:t>
            </a:r>
            <a:endParaRPr/>
          </a:p>
        </p:txBody>
      </p:sp>
      <p:sp>
        <p:nvSpPr>
          <p:cNvPr id="568" name="Google Shape;568;p70"/>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71"/>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Chef Server API Documentation</a:t>
            </a:r>
            <a:endParaRPr sz="2800"/>
          </a:p>
        </p:txBody>
      </p:sp>
      <p:sp>
        <p:nvSpPr>
          <p:cNvPr id="574" name="Google Shape;574;p71"/>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5" name="Google Shape;575;p71"/>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6" name="Google Shape;576;p71"/>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General observation about documentation</a:t>
            </a:r>
            <a:endParaRPr b="1" sz="1800">
              <a:solidFill>
                <a:schemeClr val="dk1"/>
              </a:solidFill>
            </a:endParaRPr>
          </a:p>
        </p:txBody>
      </p:sp>
      <p:sp>
        <p:nvSpPr>
          <p:cNvPr id="577" name="Google Shape;577;p71"/>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a:t>
            </a:r>
            <a:r>
              <a:rPr b="1" lang="en" sz="1800">
                <a:solidFill>
                  <a:schemeClr val="dk1"/>
                </a:solidFill>
              </a:rPr>
              <a:t>hef server api</a:t>
            </a:r>
            <a:endParaRPr sz="1800"/>
          </a:p>
        </p:txBody>
      </p:sp>
      <p:sp>
        <p:nvSpPr>
          <p:cNvPr id="578" name="Google Shape;578;p71"/>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Missing pieces</a:t>
            </a:r>
            <a:endParaRPr b="1" sz="1800">
              <a:solidFill>
                <a:schemeClr val="dk1"/>
              </a:solidFill>
            </a:endParaRPr>
          </a:p>
        </p:txBody>
      </p:sp>
      <p:sp>
        <p:nvSpPr>
          <p:cNvPr id="579" name="Google Shape;579;p71"/>
          <p:cNvSpPr txBox="1"/>
          <p:nvPr>
            <p:ph idx="4" type="body"/>
          </p:nvPr>
        </p:nvSpPr>
        <p:spPr>
          <a:xfrm>
            <a:off x="5111625" y="3857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Swagger</a:t>
            </a:r>
            <a:endParaRPr b="1"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2"/>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Chef Server API Documentation</a:t>
            </a:r>
            <a:endParaRPr sz="2800"/>
          </a:p>
        </p:txBody>
      </p:sp>
      <p:sp>
        <p:nvSpPr>
          <p:cNvPr id="585" name="Google Shape;585;p7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6" name="Google Shape;586;p7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7" name="Google Shape;587;p72"/>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https://docs.chef.io/api_chef_server/</a:t>
            </a:r>
            <a:endParaRPr b="1" sz="1800">
              <a:solidFill>
                <a:schemeClr val="dk1"/>
              </a:solidFill>
            </a:endParaRPr>
          </a:p>
        </p:txBody>
      </p:sp>
      <p:sp>
        <p:nvSpPr>
          <p:cNvPr id="588" name="Google Shape;588;p72"/>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Global endpoints</a:t>
            </a:r>
            <a:endParaRPr sz="1800"/>
          </a:p>
        </p:txBody>
      </p:sp>
      <p:sp>
        <p:nvSpPr>
          <p:cNvPr id="589" name="Google Shape;589;p72"/>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Organization endpoints</a:t>
            </a:r>
            <a:endParaRPr b="1" sz="1800">
              <a:solidFill>
                <a:schemeClr val="dk1"/>
              </a:solidFill>
            </a:endParaRPr>
          </a:p>
        </p:txBody>
      </p:sp>
      <p:sp>
        <p:nvSpPr>
          <p:cNvPr id="590" name="Google Shape;590;p72"/>
          <p:cNvSpPr txBox="1"/>
          <p:nvPr>
            <p:ph idx="4" type="body"/>
          </p:nvPr>
        </p:nvSpPr>
        <p:spPr>
          <a:xfrm>
            <a:off x="5111625" y="3857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3"/>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596" name="Google Shape;596;p73"/>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74"/>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Chef Server API</a:t>
            </a:r>
            <a:endParaRPr/>
          </a:p>
        </p:txBody>
      </p:sp>
      <p:sp>
        <p:nvSpPr>
          <p:cNvPr id="602" name="Google Shape;602;p74"/>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3" name="Google Shape;603;p74"/>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4" name="Google Shape;604;p74"/>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Chef Manage is deprecated</a:t>
            </a:r>
            <a:endParaRPr b="1" sz="1800"/>
          </a:p>
        </p:txBody>
      </p:sp>
      <p:sp>
        <p:nvSpPr>
          <p:cNvPr id="605" name="Google Shape;605;p74"/>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Some solutions for my company</a:t>
            </a:r>
            <a:endParaRPr b="1" sz="1800"/>
          </a:p>
        </p:txBody>
      </p:sp>
      <p:sp>
        <p:nvSpPr>
          <p:cNvPr id="606" name="Google Shape;606;p74"/>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Your problems and solutions</a:t>
            </a:r>
            <a:endParaRPr b="1"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5"/>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Acknowlegments</a:t>
            </a:r>
            <a:endParaRPr/>
          </a:p>
        </p:txBody>
      </p:sp>
      <p:sp>
        <p:nvSpPr>
          <p:cNvPr id="612" name="Google Shape;612;p75"/>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7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18" name="Google Shape;618;p7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rPr>
              <a:t>Jesse Nelson @sphereomak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Contributors to go-chef/chef</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Chef Inc.</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Mark Anderson &amp; Steve Danna</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Kimberly Garmoe &amp; Ian Maddus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Mandi Walls &amp; Benny Vasquez</a:t>
            </a:r>
            <a:endParaRPr>
              <a:solidFill>
                <a:schemeClr val="dk1"/>
              </a:solidFill>
            </a:endParaRPr>
          </a:p>
          <a:p>
            <a:pPr indent="0" lvl="0" marL="0" rtl="0" algn="l">
              <a:spcBef>
                <a:spcPts val="1200"/>
              </a:spcBef>
              <a:spcAft>
                <a:spcPts val="0"/>
              </a:spcAft>
              <a:buNone/>
            </a:pPr>
            <a:r>
              <a:rPr lang="en">
                <a:solidFill>
                  <a:schemeClr val="dk1"/>
                </a:solidFill>
              </a:rPr>
              <a:t>Sous-Chefs Group</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Nordstrom Inc. and PCM</a:t>
            </a:r>
            <a:endParaRPr>
              <a:solidFill>
                <a:schemeClr val="dk1"/>
              </a:solidFill>
            </a:endParaRPr>
          </a:p>
          <a:p>
            <a:pPr indent="0" lvl="0" marL="0" rtl="0" algn="l">
              <a:spcBef>
                <a:spcPts val="200"/>
              </a:spcBef>
              <a:spcAft>
                <a:spcPts val="1600"/>
              </a:spcAft>
              <a:buNone/>
            </a:pPr>
            <a:r>
              <a:t/>
            </a:r>
            <a:endParaRPr sz="2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77"/>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Links</a:t>
            </a:r>
            <a:endParaRPr/>
          </a:p>
        </p:txBody>
      </p:sp>
      <p:sp>
        <p:nvSpPr>
          <p:cNvPr id="625" name="Google Shape;625;p77"/>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8"/>
          <p:cNvSpPr txBox="1"/>
          <p:nvPr>
            <p:ph type="title"/>
          </p:nvPr>
        </p:nvSpPr>
        <p:spPr>
          <a:xfrm>
            <a:off x="1972675" y="483000"/>
            <a:ext cx="2819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Links</a:t>
            </a:r>
            <a:endParaRPr b="1"/>
          </a:p>
        </p:txBody>
      </p:sp>
      <p:sp>
        <p:nvSpPr>
          <p:cNvPr id="631" name="Google Shape;631;p78"/>
          <p:cNvSpPr txBox="1"/>
          <p:nvPr>
            <p:ph idx="1" type="body"/>
          </p:nvPr>
        </p:nvSpPr>
        <p:spPr>
          <a:xfrm>
            <a:off x="496200" y="1389600"/>
            <a:ext cx="7648800" cy="3179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SzPts val="1800"/>
              <a:buChar char="●"/>
            </a:pPr>
            <a:r>
              <a:rPr b="1" lang="en" sz="1800" u="sng">
                <a:solidFill>
                  <a:schemeClr val="hlink"/>
                </a:solidFill>
                <a:hlinkClick r:id="rId3"/>
              </a:rPr>
              <a:t>https://docs.chef.io/api_chef_server/</a:t>
            </a:r>
            <a:r>
              <a:rPr b="1" lang="en" sz="1800">
                <a:solidFill>
                  <a:schemeClr val="dk1"/>
                </a:solidFill>
              </a:rPr>
              <a:t>  </a:t>
            </a:r>
            <a:endParaRPr b="1" sz="1800">
              <a:solidFill>
                <a:schemeClr val="dk1"/>
              </a:solidFill>
            </a:endParaRPr>
          </a:p>
          <a:p>
            <a:pPr indent="-342900" lvl="0" marL="457200" rtl="0" algn="l">
              <a:spcBef>
                <a:spcPts val="0"/>
              </a:spcBef>
              <a:spcAft>
                <a:spcPts val="0"/>
              </a:spcAft>
              <a:buSzPts val="1800"/>
              <a:buChar char="●"/>
            </a:pPr>
            <a:r>
              <a:rPr b="1" lang="en" sz="1800" u="sng">
                <a:solidFill>
                  <a:schemeClr val="hlink"/>
                </a:solidFill>
                <a:hlinkClick r:id="rId4"/>
              </a:rPr>
              <a:t>https://github.com/chef/chef-web-docs</a:t>
            </a:r>
            <a:endParaRPr b="1" sz="1800" u="sng">
              <a:solidFill>
                <a:schemeClr val="hlink"/>
              </a:solidFill>
            </a:endParaRPr>
          </a:p>
          <a:p>
            <a:pPr indent="-342900" lvl="0" marL="457200" rtl="0" algn="l">
              <a:spcBef>
                <a:spcPts val="0"/>
              </a:spcBef>
              <a:spcAft>
                <a:spcPts val="0"/>
              </a:spcAft>
              <a:buClr>
                <a:schemeClr val="hlink"/>
              </a:buClr>
              <a:buSzPts val="1800"/>
              <a:buChar char="●"/>
            </a:pPr>
            <a:r>
              <a:rPr b="1" lang="en" sz="1800" u="sng">
                <a:solidFill>
                  <a:schemeClr val="hlink"/>
                </a:solidFill>
              </a:rPr>
              <a:t>https://docs.chef.io/workstation/knife_exec/</a:t>
            </a:r>
            <a:endParaRPr b="1" sz="1800" u="sng">
              <a:solidFill>
                <a:schemeClr val="hlink"/>
              </a:solidFill>
            </a:endParaRPr>
          </a:p>
          <a:p>
            <a:pPr indent="-342900" lvl="0" marL="457200" rtl="0" algn="l">
              <a:spcBef>
                <a:spcPts val="0"/>
              </a:spcBef>
              <a:spcAft>
                <a:spcPts val="0"/>
              </a:spcAft>
              <a:buSzPts val="1800"/>
              <a:buChar char="●"/>
            </a:pPr>
            <a:r>
              <a:rPr b="1" lang="en" sz="1800" u="sng">
                <a:solidFill>
                  <a:schemeClr val="hlink"/>
                </a:solidFill>
                <a:hlinkClick r:id="rId5"/>
              </a:rPr>
              <a:t>https://github.com/go-chef/chef</a:t>
            </a:r>
            <a:endParaRPr b="1" sz="1800" u="sng">
              <a:solidFill>
                <a:schemeClr val="hlink"/>
              </a:solidFill>
            </a:endParaRPr>
          </a:p>
          <a:p>
            <a:pPr indent="-342900" lvl="0" marL="457200" rtl="0" algn="l">
              <a:spcBef>
                <a:spcPts val="0"/>
              </a:spcBef>
              <a:spcAft>
                <a:spcPts val="0"/>
              </a:spcAft>
              <a:buSzPts val="1800"/>
              <a:buChar char="●"/>
            </a:pPr>
            <a:r>
              <a:rPr b="1" lang="en" sz="1800" u="sng">
                <a:solidFill>
                  <a:schemeClr val="hlink"/>
                </a:solidFill>
                <a:hlinkClick r:id="rId6"/>
              </a:rPr>
              <a:t>https://github.com/chef/chef-a</a:t>
            </a:r>
            <a:r>
              <a:rPr b="1" lang="en" sz="1800" u="sng">
                <a:solidFill>
                  <a:schemeClr val="hlink"/>
                </a:solidFill>
                <a:hlinkClick r:id="rId7"/>
              </a:rPr>
              <a:t>pi</a:t>
            </a:r>
            <a:endParaRPr/>
          </a:p>
          <a:p>
            <a:pPr indent="-342900" lvl="0" marL="457200" rtl="0" algn="l">
              <a:spcBef>
                <a:spcPts val="0"/>
              </a:spcBef>
              <a:spcAft>
                <a:spcPts val="0"/>
              </a:spcAft>
              <a:buSzPts val="1800"/>
              <a:buChar char="●"/>
            </a:pPr>
            <a:r>
              <a:rPr b="1" lang="en" sz="1800" u="sng">
                <a:solidFill>
                  <a:schemeClr val="hlink"/>
                </a:solidFill>
                <a:hlinkClick r:id="rId8"/>
              </a:rPr>
              <a:t>https://github.com/chef/chef-server/tree/master/oc-chef-pedant</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u="sng">
                <a:solidFill>
                  <a:schemeClr val="hlink"/>
                </a:solidFill>
                <a:hlinkClick r:id="rId9"/>
              </a:rPr>
              <a:t>https://github.com/chef/chef-server/tree/master/src/oc_erchef/apps/oc_chef_wm/src</a:t>
            </a:r>
            <a:endParaRPr b="1" sz="1800">
              <a:solidFill>
                <a:schemeClr val="dk1"/>
              </a:solidFill>
            </a:endParaRPr>
          </a:p>
          <a:p>
            <a:pPr indent="0" lvl="0" marL="0" rtl="0" algn="l">
              <a:spcBef>
                <a:spcPts val="1800"/>
              </a:spcBef>
              <a:spcAft>
                <a:spcPts val="0"/>
              </a:spcAft>
              <a:buNone/>
            </a:pPr>
            <a:r>
              <a:rPr b="1" lang="en" sz="1700">
                <a:solidFill>
                  <a:schemeClr val="dk1"/>
                </a:solidFill>
              </a:rPr>
              <a:t> </a:t>
            </a:r>
            <a:endParaRPr b="1" sz="1700">
              <a:solidFill>
                <a:schemeClr val="dk1"/>
              </a:solidFill>
            </a:endParaRPr>
          </a:p>
          <a:p>
            <a:pPr indent="0" lvl="0" marL="0" rtl="0" algn="l">
              <a:spcBef>
                <a:spcPts val="1200"/>
              </a:spcBef>
              <a:spcAft>
                <a:spcPts val="200"/>
              </a:spcAft>
              <a:buNone/>
            </a:pPr>
            <a:r>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9"/>
          <p:cNvSpPr txBox="1"/>
          <p:nvPr>
            <p:ph idx="4294967295" type="title"/>
          </p:nvPr>
        </p:nvSpPr>
        <p:spPr>
          <a:xfrm>
            <a:off x="265500" y="254150"/>
            <a:ext cx="85329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Application Source Code Links</a:t>
            </a:r>
            <a:endParaRPr/>
          </a:p>
        </p:txBody>
      </p:sp>
      <p:sp>
        <p:nvSpPr>
          <p:cNvPr id="637" name="Google Shape;637;p79"/>
          <p:cNvSpPr txBox="1"/>
          <p:nvPr>
            <p:ph idx="1" type="body"/>
          </p:nvPr>
        </p:nvSpPr>
        <p:spPr>
          <a:xfrm>
            <a:off x="311700" y="1367575"/>
            <a:ext cx="8716500" cy="3110400"/>
          </a:xfrm>
          <a:prstGeom prst="rect">
            <a:avLst/>
          </a:prstGeom>
        </p:spPr>
        <p:txBody>
          <a:bodyPr anchorCtr="0" anchor="ctr"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b="1" sz="1700">
              <a:solidFill>
                <a:schemeClr val="dk1"/>
              </a:solidFill>
            </a:endParaRPr>
          </a:p>
          <a:p>
            <a:pPr indent="-342900" lvl="0" marL="457200" rtl="0" algn="l">
              <a:spcBef>
                <a:spcPts val="1400"/>
              </a:spcBef>
              <a:spcAft>
                <a:spcPts val="0"/>
              </a:spcAft>
              <a:buSzPts val="1800"/>
              <a:buChar char="●"/>
            </a:pPr>
            <a:r>
              <a:rPr b="1" lang="en" u="sng">
                <a:solidFill>
                  <a:schemeClr val="hlink"/>
                </a:solidFill>
                <a:hlinkClick r:id="rId3"/>
              </a:rPr>
              <a:t>https://github.com/MarkGibbons/chefapi_chefconf2020_slides</a:t>
            </a:r>
            <a:endParaRPr b="1" sz="1700">
              <a:solidFill>
                <a:schemeClr val="dk1"/>
              </a:solidFill>
            </a:endParaRPr>
          </a:p>
          <a:p>
            <a:pPr indent="-342900" lvl="0" marL="457200" rtl="0" algn="l">
              <a:spcBef>
                <a:spcPts val="0"/>
              </a:spcBef>
              <a:spcAft>
                <a:spcPts val="0"/>
              </a:spcAft>
              <a:buSzPts val="1800"/>
              <a:buChar char="●"/>
            </a:pPr>
            <a:r>
              <a:rPr b="1" lang="en" u="sng">
                <a:solidFill>
                  <a:schemeClr val="hlink"/>
                </a:solidFill>
                <a:hlinkClick r:id="rId4"/>
              </a:rPr>
              <a:t>https://github.com/MarkGibbons/chefapi</a:t>
            </a:r>
            <a:r>
              <a:rPr b="1" lang="en" sz="1700" u="sng">
                <a:solidFill>
                  <a:schemeClr val="hlink"/>
                </a:solidFill>
                <a:hlinkClick r:id="rId5"/>
              </a:rPr>
              <a:t>_chef_server</a:t>
            </a:r>
            <a:endParaRPr b="1" sz="1700">
              <a:solidFill>
                <a:schemeClr val="dk1"/>
              </a:solidFill>
            </a:endParaRPr>
          </a:p>
          <a:p>
            <a:pPr indent="-342900" lvl="0" marL="457200" rtl="0" algn="l">
              <a:spcBef>
                <a:spcPts val="0"/>
              </a:spcBef>
              <a:spcAft>
                <a:spcPts val="0"/>
              </a:spcAft>
              <a:buSzPts val="1800"/>
              <a:buChar char="●"/>
            </a:pPr>
            <a:r>
              <a:rPr b="1" lang="en" u="sng">
                <a:solidFill>
                  <a:schemeClr val="hlink"/>
                </a:solidFill>
                <a:hlinkClick r:id="rId6"/>
              </a:rPr>
              <a:t>https://github.com/MarkGibbons/chefapi_client</a:t>
            </a:r>
            <a:endParaRPr/>
          </a:p>
          <a:p>
            <a:pPr indent="-342900" lvl="0" marL="457200" rtl="0" algn="l">
              <a:spcBef>
                <a:spcPts val="0"/>
              </a:spcBef>
              <a:spcAft>
                <a:spcPts val="0"/>
              </a:spcAft>
              <a:buSzPts val="1800"/>
              <a:buChar char="●"/>
            </a:pPr>
            <a:r>
              <a:rPr b="1" lang="en" u="sng">
                <a:solidFill>
                  <a:schemeClr val="hlink"/>
                </a:solidFill>
                <a:hlinkClick r:id="rId7"/>
              </a:rPr>
              <a:t>https://github.com/MarkGibbons/chefapi_client_nodes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8"/>
              </a:rPr>
              <a:t>https://github.com/MarkGibbons/chefapi_client_organizations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9"/>
              </a:rPr>
              <a:t>https://github.com/MarkGibbons/chefapi_client_users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0"/>
              </a:rPr>
              <a:t>https://github.com/MarkGibbons/chefapi_lib</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1"/>
              </a:rPr>
              <a:t>https://github.com/MarkGibbons/chefapi_login</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2"/>
              </a:rPr>
              <a:t>https://github.com/MarkGibbons/chefapi_node_auth</a:t>
            </a:r>
            <a:endParaRPr b="1" u="sng">
              <a:solidFill>
                <a:schemeClr val="hlink"/>
              </a:solidFill>
            </a:endParaRPr>
          </a:p>
          <a:p>
            <a:pPr indent="-342900" lvl="0" marL="457200" rtl="0" algn="l">
              <a:spcBef>
                <a:spcPts val="0"/>
              </a:spcBef>
              <a:spcAft>
                <a:spcPts val="0"/>
              </a:spcAft>
              <a:buClr>
                <a:schemeClr val="hlink"/>
              </a:buClr>
              <a:buSzPts val="1800"/>
              <a:buChar char="●"/>
            </a:pPr>
            <a:r>
              <a:rPr b="1" lang="en" u="sng">
                <a:solidFill>
                  <a:schemeClr val="hlink"/>
                </a:solidFill>
                <a:hlinkClick r:id="rId13"/>
              </a:rPr>
              <a:t>https://github.com/MarkGibbons/chefapi_test_setup</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4"/>
              </a:rPr>
              <a:t>https://github.com/MarkGibbons/chefapi_web</a:t>
            </a:r>
            <a:endParaRPr b="1" u="sng">
              <a:solidFill>
                <a:schemeClr val="hlink"/>
              </a:solidFill>
            </a:endParaRPr>
          </a:p>
          <a:p>
            <a:pPr indent="0" lvl="0" marL="45720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idx="2" type="subTitle"/>
          </p:nvPr>
        </p:nvSpPr>
        <p:spPr>
          <a:xfrm>
            <a:off x="3977125" y="1010275"/>
            <a:ext cx="48552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2"/>
                </a:solidFill>
              </a:rPr>
              <a:t>Apparent Chef Infra Learning Curve</a:t>
            </a:r>
            <a:endParaRPr b="1" sz="1400">
              <a:solidFill>
                <a:schemeClr val="dk2"/>
              </a:solidFill>
            </a:endParaRPr>
          </a:p>
          <a:p>
            <a:pPr indent="0" lvl="0" marL="0" rtl="0" algn="l">
              <a:spcBef>
                <a:spcPts val="0"/>
              </a:spcBef>
              <a:spcAft>
                <a:spcPts val="0"/>
              </a:spcAft>
              <a:buNone/>
            </a:pPr>
            <a:r>
              <a:t/>
            </a:r>
            <a:endParaRPr/>
          </a:p>
        </p:txBody>
      </p:sp>
      <p:sp>
        <p:nvSpPr>
          <p:cNvPr id="240" name="Google Shape;240;p35"/>
          <p:cNvSpPr txBox="1"/>
          <p:nvPr>
            <p:ph type="title"/>
          </p:nvPr>
        </p:nvSpPr>
        <p:spPr>
          <a:xfrm>
            <a:off x="3977125" y="213700"/>
            <a:ext cx="4855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a:t>
            </a:r>
            <a:endParaRPr/>
          </a:p>
        </p:txBody>
      </p:sp>
      <p:sp>
        <p:nvSpPr>
          <p:cNvPr id="241" name="Google Shape;241;p35"/>
          <p:cNvSpPr txBox="1"/>
          <p:nvPr>
            <p:ph idx="1" type="body"/>
          </p:nvPr>
        </p:nvSpPr>
        <p:spPr>
          <a:xfrm>
            <a:off x="3977075" y="1152475"/>
            <a:ext cx="473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5"/>
          <p:cNvPicPr preferRelativeResize="0"/>
          <p:nvPr/>
        </p:nvPicPr>
        <p:blipFill>
          <a:blip r:embed="rId3">
            <a:alphaModFix/>
          </a:blip>
          <a:stretch>
            <a:fillRect/>
          </a:stretch>
        </p:blipFill>
        <p:spPr>
          <a:xfrm>
            <a:off x="0" y="-50925"/>
            <a:ext cx="3779175" cy="5194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6" name="Shape 246"/>
        <p:cNvGrpSpPr/>
        <p:nvPr/>
      </p:nvGrpSpPr>
      <p:grpSpPr>
        <a:xfrm>
          <a:off x="0" y="0"/>
          <a:ext cx="0" cy="0"/>
          <a:chOff x="0" y="0"/>
          <a:chExt cx="0" cy="0"/>
        </a:xfrm>
      </p:grpSpPr>
      <p:sp>
        <p:nvSpPr>
          <p:cNvPr id="247" name="Google Shape;247;p36"/>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249" name="Google Shape;249;p36"/>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00"/>
              <a:buNone/>
            </a:pPr>
            <a:r>
              <a:rPr b="1" lang="en"/>
              <a:t>Rachel Tries to Use Chef</a:t>
            </a:r>
            <a:endParaRPr sz="1200"/>
          </a:p>
        </p:txBody>
      </p:sp>
      <p:sp>
        <p:nvSpPr>
          <p:cNvPr id="250" name="Google Shape;250;p36"/>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Environment</a:t>
            </a:r>
            <a:r>
              <a:rPr lang="en" sz="1200"/>
              <a:t>.</a:t>
            </a: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
        <p:nvSpPr>
          <p:cNvPr id="251" name="Google Shape;251;p36"/>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Chefapi Demo - Rachel Gets Going</a:t>
            </a:r>
            <a:br>
              <a:rPr lang="en"/>
            </a:b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
        <p:nvSpPr>
          <p:cNvPr id="252" name="Google Shape;252;p36"/>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Demo </a:t>
            </a:r>
            <a:r>
              <a:rPr b="1" lang="en"/>
              <a:t>API Applications</a:t>
            </a:r>
            <a:br>
              <a:rPr lang="en"/>
            </a:b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2006000" y="213700"/>
            <a:ext cx="6826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a:t>
            </a:r>
            <a:endParaRPr/>
          </a:p>
        </p:txBody>
      </p:sp>
      <p:sp>
        <p:nvSpPr>
          <p:cNvPr id="258" name="Google Shape;258;p37"/>
          <p:cNvSpPr txBox="1"/>
          <p:nvPr>
            <p:ph idx="1" type="subTitle"/>
          </p:nvPr>
        </p:nvSpPr>
        <p:spPr>
          <a:xfrm>
            <a:off x="2006000" y="11828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Chef Server API Documentation</a:t>
            </a:r>
            <a:endParaRPr b="1"/>
          </a:p>
          <a:p>
            <a:pPr indent="0" lvl="0" marL="0" rtl="0" algn="l">
              <a:spcBef>
                <a:spcPts val="0"/>
              </a:spcBef>
              <a:spcAft>
                <a:spcPts val="0"/>
              </a:spcAft>
              <a:buClr>
                <a:schemeClr val="dk1"/>
              </a:buClr>
              <a:buSzPts val="1100"/>
              <a:buFont typeface="Arial"/>
              <a:buNone/>
            </a:pPr>
            <a:r>
              <a:rPr lang="en" sz="1200"/>
              <a:t>Documentation location and how to use it.</a:t>
            </a:r>
            <a:endParaRPr sz="1200"/>
          </a:p>
        </p:txBody>
      </p:sp>
      <p:sp>
        <p:nvSpPr>
          <p:cNvPr id="259" name="Google Shape;259;p37"/>
          <p:cNvSpPr txBox="1"/>
          <p:nvPr>
            <p:ph idx="2" type="subTitle"/>
          </p:nvPr>
        </p:nvSpPr>
        <p:spPr>
          <a:xfrm>
            <a:off x="2006000" y="19922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to Use the Chef Server API</a:t>
            </a:r>
            <a:endParaRPr b="1"/>
          </a:p>
          <a:p>
            <a:pPr indent="0" lvl="0" marL="0" rtl="0" algn="l">
              <a:spcBef>
                <a:spcPts val="0"/>
              </a:spcBef>
              <a:spcAft>
                <a:spcPts val="0"/>
              </a:spcAft>
              <a:buNone/>
            </a:pPr>
            <a:r>
              <a:rPr lang="en" sz="1200"/>
              <a:t>API basics</a:t>
            </a:r>
            <a:endParaRPr sz="1200"/>
          </a:p>
          <a:p>
            <a:pPr indent="0" lvl="0" marL="0" rtl="0" algn="l">
              <a:spcBef>
                <a:spcPts val="0"/>
              </a:spcBef>
              <a:spcAft>
                <a:spcPts val="0"/>
              </a:spcAft>
              <a:buNone/>
            </a:pPr>
            <a:r>
              <a:t/>
            </a:r>
            <a:endParaRPr b="1"/>
          </a:p>
        </p:txBody>
      </p:sp>
      <p:sp>
        <p:nvSpPr>
          <p:cNvPr id="260" name="Google Shape;260;p37"/>
          <p:cNvSpPr txBox="1"/>
          <p:nvPr>
            <p:ph idx="3" type="subTitle"/>
          </p:nvPr>
        </p:nvSpPr>
        <p:spPr>
          <a:xfrm>
            <a:off x="2006000" y="28016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Chef Server API Client Packages</a:t>
            </a:r>
            <a:endParaRPr b="1"/>
          </a:p>
          <a:p>
            <a:pPr indent="0" lvl="0" marL="0" rtl="0" algn="l">
              <a:spcBef>
                <a:spcPts val="0"/>
              </a:spcBef>
              <a:spcAft>
                <a:spcPts val="0"/>
              </a:spcAft>
              <a:buNone/>
            </a:pPr>
            <a:r>
              <a:rPr lang="en" sz="1200"/>
              <a:t>Support for using the Chef Infra Server API in different languages</a:t>
            </a:r>
            <a:endParaRPr sz="1200"/>
          </a:p>
        </p:txBody>
      </p:sp>
      <p:sp>
        <p:nvSpPr>
          <p:cNvPr id="261" name="Google Shape;261;p37"/>
          <p:cNvSpPr txBox="1"/>
          <p:nvPr>
            <p:ph idx="4" type="subTitle"/>
          </p:nvPr>
        </p:nvSpPr>
        <p:spPr>
          <a:xfrm>
            <a:off x="2006000" y="36110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and Acknowledgements</a:t>
            </a:r>
            <a:endParaRPr sz="1200"/>
          </a:p>
        </p:txBody>
      </p:sp>
      <p:sp>
        <p:nvSpPr>
          <p:cNvPr id="262" name="Google Shape;262;p37"/>
          <p:cNvSpPr txBox="1"/>
          <p:nvPr>
            <p:ph idx="2" type="subTitle"/>
          </p:nvPr>
        </p:nvSpPr>
        <p:spPr>
          <a:xfrm>
            <a:off x="2006000" y="42464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Links</a:t>
            </a:r>
            <a:endParaRPr b="1"/>
          </a:p>
          <a:p>
            <a:pPr indent="0" lvl="0" marL="0" rtl="0" algn="l">
              <a:spcBef>
                <a:spcPts val="0"/>
              </a:spcBef>
              <a:spcAft>
                <a:spcPts val="0"/>
              </a:spcAft>
              <a:buNone/>
            </a:pPr>
            <a:r>
              <a:rPr lang="en" sz="1200"/>
              <a:t>Sources and code for the example applications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2947375" y="2001775"/>
            <a:ext cx="3249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Rachel Gets Going</a:t>
            </a:r>
            <a:endParaRPr/>
          </a:p>
        </p:txBody>
      </p:sp>
      <p:sp>
        <p:nvSpPr>
          <p:cNvPr id="268" name="Google Shape;268;p38"/>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idx="4294967295" type="title"/>
          </p:nvPr>
        </p:nvSpPr>
        <p:spPr>
          <a:xfrm>
            <a:off x="265500" y="1233175"/>
            <a:ext cx="4045200" cy="1036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rPr>
              <a:t>Chefapi Demo</a:t>
            </a:r>
            <a:endParaRPr b="1"/>
          </a:p>
        </p:txBody>
      </p:sp>
      <p:sp>
        <p:nvSpPr>
          <p:cNvPr id="274" name="Google Shape;274;p39"/>
          <p:cNvSpPr txBox="1"/>
          <p:nvPr>
            <p:ph idx="4" type="body"/>
          </p:nvPr>
        </p:nvSpPr>
        <p:spPr>
          <a:xfrm>
            <a:off x="5111625" y="1452775"/>
            <a:ext cx="3906900" cy="4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sz="1800"/>
              <a:t>Login to the demo application</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p3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6" name="Google Shape;276;p3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p>
        </p:txBody>
      </p:sp>
      <p:sp>
        <p:nvSpPr>
          <p:cNvPr id="277" name="Google Shape;277;p39"/>
          <p:cNvSpPr txBox="1"/>
          <p:nvPr>
            <p:ph idx="5" type="body"/>
          </p:nvPr>
        </p:nvSpPr>
        <p:spPr>
          <a:xfrm>
            <a:off x="5111625" y="2501050"/>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node</a:t>
            </a:r>
            <a:endParaRPr b="1" sz="1800"/>
          </a:p>
        </p:txBody>
      </p:sp>
      <p:sp>
        <p:nvSpPr>
          <p:cNvPr id="278" name="Google Shape;278;p39"/>
          <p:cNvSpPr txBox="1"/>
          <p:nvPr>
            <p:ph idx="6" type="body"/>
          </p:nvPr>
        </p:nvSpPr>
        <p:spPr>
          <a:xfrm>
            <a:off x="5111625" y="3639725"/>
            <a:ext cx="3906900" cy="3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Join the organization</a:t>
            </a:r>
            <a:endParaRPr b="1" sz="1800"/>
          </a:p>
        </p:txBody>
      </p:sp>
      <p:sp>
        <p:nvSpPr>
          <p:cNvPr id="279" name="Google Shape;279;p39"/>
          <p:cNvSpPr txBox="1"/>
          <p:nvPr>
            <p:ph idx="4" type="body"/>
          </p:nvPr>
        </p:nvSpPr>
        <p:spPr>
          <a:xfrm>
            <a:off x="5111625" y="4269725"/>
            <a:ext cx="3906900" cy="3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Change node attributes</a:t>
            </a:r>
            <a:endParaRPr b="1" sz="1800"/>
          </a:p>
        </p:txBody>
      </p:sp>
      <p:sp>
        <p:nvSpPr>
          <p:cNvPr id="280" name="Google Shape;280;p39"/>
          <p:cNvSpPr txBox="1"/>
          <p:nvPr>
            <p:ph idx="4" type="body"/>
          </p:nvPr>
        </p:nvSpPr>
        <p:spPr>
          <a:xfrm>
            <a:off x="5111625" y="3016175"/>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organization</a:t>
            </a:r>
            <a:endParaRPr b="1" sz="1800"/>
          </a:p>
        </p:txBody>
      </p:sp>
      <p:sp>
        <p:nvSpPr>
          <p:cNvPr id="281" name="Google Shape;281;p39"/>
          <p:cNvSpPr txBox="1"/>
          <p:nvPr>
            <p:ph idx="5" type="body"/>
          </p:nvPr>
        </p:nvSpPr>
        <p:spPr>
          <a:xfrm>
            <a:off x="5084925" y="1990750"/>
            <a:ext cx="39603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Create a Chef Infra User</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