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9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0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59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3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2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8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0B0DCC-D12A-49C7-919C-FF8680D73C6C}" type="datetimeFigureOut">
              <a:rPr lang="it-IT" smtClean="0"/>
              <a:t>21/02/2024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429139-F2BC-4FFC-B253-6BDE25B65F56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4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2EDE01-F56E-5526-5EA0-30256FC8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2159692"/>
            <a:ext cx="11582400" cy="1642937"/>
          </a:xfrm>
        </p:spPr>
        <p:txBody>
          <a:bodyPr>
            <a:normAutofit/>
          </a:bodyPr>
          <a:lstStyle/>
          <a:p>
            <a:pPr algn="ctr"/>
            <a:r>
              <a:rPr lang="it-IT" sz="4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Bubbly</a:t>
            </a:r>
            <a:r>
              <a:rPr lang="it-IT" sz="48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 </a:t>
            </a:r>
            <a:r>
              <a:rPr lang="it-IT" sz="4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Emulsions</a:t>
            </a:r>
            <a:r>
              <a:rPr lang="it-IT" sz="48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 </a:t>
            </a:r>
            <a:r>
              <a:rPr lang="it-IT" sz="4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characterization</a:t>
            </a:r>
            <a:r>
              <a:rPr lang="it-IT" sz="48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 by </a:t>
            </a:r>
            <a:r>
              <a:rPr lang="it-IT" sz="4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Diffusing</a:t>
            </a:r>
            <a:r>
              <a:rPr lang="it-IT" sz="48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 </a:t>
            </a:r>
            <a:r>
              <a:rPr lang="it-IT" sz="4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Wave</a:t>
            </a:r>
            <a:r>
              <a:rPr lang="it-IT" sz="48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 </a:t>
            </a:r>
            <a:r>
              <a:rPr lang="it-IT" sz="4800" b="1" dirty="0" err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Spectroscopy</a:t>
            </a:r>
            <a:r>
              <a:rPr lang="it-IT" sz="4800" b="1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ea typeface="Yu Mincho" panose="02020400000000000000" pitchFamily="18" charset="-128"/>
              </a:rPr>
              <a:t> </a:t>
            </a:r>
            <a:endParaRPr lang="it-IT" sz="4800" b="1" dirty="0">
              <a:solidFill>
                <a:schemeClr val="accent2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390979-0292-DE3E-C285-11F490142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720" y="4496260"/>
            <a:ext cx="3523634" cy="1548940"/>
          </a:xfrm>
        </p:spPr>
        <p:txBody>
          <a:bodyPr numCol="2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it-IT" sz="2000" b="1" dirty="0">
                <a:cs typeface="Times New Roman" panose="02020603050405020304" pitchFamily="18" charset="0"/>
              </a:rPr>
              <a:t>Relatore: </a:t>
            </a:r>
          </a:p>
          <a:p>
            <a:pPr>
              <a:lnSpc>
                <a:spcPct val="100000"/>
              </a:lnSpc>
            </a:pPr>
            <a:r>
              <a:rPr lang="it-IT" sz="2000" b="1" dirty="0">
                <a:cs typeface="Times New Roman" panose="02020603050405020304" pitchFamily="18" charset="0"/>
              </a:rPr>
              <a:t>Prof. Luigi </a:t>
            </a:r>
            <a:r>
              <a:rPr lang="it-IT" sz="2000" b="1" dirty="0" err="1">
                <a:cs typeface="Times New Roman" panose="02020603050405020304" pitchFamily="18" charset="0"/>
              </a:rPr>
              <a:t>cristofolini</a:t>
            </a:r>
            <a:r>
              <a:rPr lang="it-IT" sz="2000" b="1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it-IT" sz="2000" b="1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t-IT" sz="2000" b="1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it-IT" sz="2000" b="1" dirty="0">
                <a:cs typeface="Times New Roman" panose="02020603050405020304" pitchFamily="18" charset="0"/>
              </a:rPr>
              <a:t>Co-relatori:</a:t>
            </a:r>
          </a:p>
          <a:p>
            <a:pPr>
              <a:lnSpc>
                <a:spcPct val="100000"/>
              </a:lnSpc>
            </a:pPr>
            <a:r>
              <a:rPr lang="it-IT" sz="2000" b="1" dirty="0">
                <a:cs typeface="Times New Roman" panose="02020603050405020304" pitchFamily="18" charset="0"/>
              </a:rPr>
              <a:t>Prof. Davide Orsi</a:t>
            </a:r>
          </a:p>
          <a:p>
            <a:pPr>
              <a:lnSpc>
                <a:spcPct val="100000"/>
              </a:lnSpc>
            </a:pPr>
            <a:r>
              <a:rPr lang="it-IT" sz="2000" b="1" dirty="0">
                <a:cs typeface="Times New Roman" panose="02020603050405020304" pitchFamily="18" charset="0"/>
              </a:rPr>
              <a:t>Dott.ssa Lorusso valentina</a:t>
            </a:r>
          </a:p>
        </p:txBody>
      </p:sp>
      <p:pic>
        <p:nvPicPr>
          <p:cNvPr id="4" name="Immagine 3" descr="Immagine che contiene testo, dispositivo, calibro, metro&#10;&#10;Descrizione generata automaticamente">
            <a:extLst>
              <a:ext uri="{FF2B5EF4-FFF2-40B4-BE49-F238E27FC236}">
                <a16:creationId xmlns:a16="http://schemas.microsoft.com/office/drawing/2014/main" id="{0BFC078C-E3B2-49EB-9E49-EBE719884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514" y="23256"/>
            <a:ext cx="2449486" cy="200857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5CA527F-21CC-06D0-4E8B-A3997A202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219968"/>
            <a:ext cx="1257672" cy="118566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9D05F3F-42A6-3EF8-C11A-8FB068ABE5B0}"/>
              </a:ext>
            </a:extLst>
          </p:cNvPr>
          <p:cNvSpPr txBox="1"/>
          <p:nvPr/>
        </p:nvSpPr>
        <p:spPr>
          <a:xfrm>
            <a:off x="1300480" y="4444863"/>
            <a:ext cx="2225040" cy="659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1400" b="1" cap="all" spc="2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Laureanda: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1400" b="1" cap="all" spc="2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Ilaria Paliotti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61CAE3E-930F-4D48-E189-B9C6203982CF}"/>
              </a:ext>
            </a:extLst>
          </p:cNvPr>
          <p:cNvSpPr txBox="1"/>
          <p:nvPr/>
        </p:nvSpPr>
        <p:spPr>
          <a:xfrm>
            <a:off x="3263900" y="5554170"/>
            <a:ext cx="566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2"/>
                </a:solidFill>
              </a:rPr>
              <a:t>Corso di laurea Triennale in Fisica  </a:t>
            </a:r>
          </a:p>
          <a:p>
            <a:pPr algn="ctr"/>
            <a:r>
              <a:rPr lang="it-IT" sz="2000" dirty="0">
                <a:solidFill>
                  <a:schemeClr val="tx2"/>
                </a:solidFill>
              </a:rPr>
              <a:t>A.A. 2021/2022</a:t>
            </a:r>
          </a:p>
        </p:txBody>
      </p:sp>
    </p:spTree>
    <p:extLst>
      <p:ext uri="{BB962C8B-B14F-4D97-AF65-F5344CB8AC3E}">
        <p14:creationId xmlns:p14="http://schemas.microsoft.com/office/powerpoint/2010/main" val="381667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FA5F3A-DAA2-5212-44AD-54FD9E66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4403635" cy="1450754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chemeClr val="tx2"/>
                </a:solidFill>
                <a:latin typeface="+mn-lt"/>
              </a:rPr>
              <a:t>Risultati sperimentali: dinamica del campione</a:t>
            </a:r>
            <a:endParaRPr lang="it-IT" sz="3200" dirty="0">
              <a:solidFill>
                <a:schemeClr val="tx2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68F4F38-A2AF-5FE7-54FF-E9CD912F4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r="3308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9">
                <a:extLst>
                  <a:ext uri="{FF2B5EF4-FFF2-40B4-BE49-F238E27FC236}">
                    <a16:creationId xmlns:a16="http://schemas.microsoft.com/office/drawing/2014/main" id="{013DB3EA-23DF-B1D4-6B72-3B778187E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9411" y="2306322"/>
                <a:ext cx="3598590" cy="3562667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r>
                  <a:rPr lang="it-IT" dirty="0"/>
                  <a:t>- I tempi caratteristici del moto sono disaccoppiati tramite </a:t>
                </a:r>
                <a:r>
                  <a:rPr lang="it-IT" dirty="0" err="1"/>
                  <a:t>fit</a:t>
                </a:r>
                <a:endParaRPr lang="it-IT" dirty="0"/>
              </a:p>
              <a:p>
                <a:r>
                  <a:rPr lang="it-IT" dirty="0"/>
                  <a:t>-Nei primi minuti in cui è presente il </a:t>
                </a:r>
                <a:r>
                  <a:rPr lang="it-IT" dirty="0" err="1"/>
                  <a:t>creamig</a:t>
                </a:r>
                <a:r>
                  <a:rPr lang="it-IT" dirty="0"/>
                  <a:t> domina un moto balistico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r>
                  <a:rPr lang="it-IT" dirty="0"/>
                  <a:t>-Dopo un certo tempo che varia a seconda della percentuale di aria presente,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diventa irrilevante e domina la sola diffusione browniana </a:t>
                </a:r>
              </a:p>
            </p:txBody>
          </p:sp>
        </mc:Choice>
        <mc:Fallback xmlns="">
          <p:sp>
            <p:nvSpPr>
              <p:cNvPr id="10" name="Segnaposto contenuto 9">
                <a:extLst>
                  <a:ext uri="{FF2B5EF4-FFF2-40B4-BE49-F238E27FC236}">
                    <a16:creationId xmlns:a16="http://schemas.microsoft.com/office/drawing/2014/main" id="{013DB3EA-23DF-B1D4-6B72-3B778187E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9411" y="2306322"/>
                <a:ext cx="3598590" cy="356266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2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FA5F3A-DAA2-5212-44AD-54FD9E66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3000" b="1" dirty="0">
                <a:solidFill>
                  <a:schemeClr val="tx2"/>
                </a:solidFill>
                <a:latin typeface="+mn-lt"/>
              </a:rPr>
              <a:t>Risultati sperimentali: </a:t>
            </a:r>
            <a:br>
              <a:rPr lang="it-IT" sz="3000" b="1" dirty="0">
                <a:solidFill>
                  <a:schemeClr val="tx2"/>
                </a:solidFill>
                <a:latin typeface="+mn-lt"/>
              </a:rPr>
            </a:br>
            <a:r>
              <a:rPr lang="it-IT" sz="3000" b="1" dirty="0">
                <a:solidFill>
                  <a:schemeClr val="tx2"/>
                </a:solidFill>
                <a:latin typeface="+mn-lt"/>
              </a:rPr>
              <a:t>libero cammino medio di trasporto</a:t>
            </a:r>
            <a:endParaRPr lang="it-IT" sz="3000" dirty="0">
              <a:solidFill>
                <a:schemeClr val="tx2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B3CE716-8EFA-9807-5332-413BFB7B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" r="2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>
                <a:extLst>
                  <a:ext uri="{FF2B5EF4-FFF2-40B4-BE49-F238E27FC236}">
                    <a16:creationId xmlns:a16="http://schemas.microsoft.com/office/drawing/2014/main" id="{692E7177-11BC-8F5D-220E-1C32A76E3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2143" y="2196954"/>
                <a:ext cx="3566160" cy="3511231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r>
                  <a:rPr lang="it-IT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legato alla distanza fra le due funzioni di correlazione</a:t>
                </a:r>
              </a:p>
              <a:p>
                <a:endParaRPr lang="it-IT" dirty="0"/>
              </a:p>
              <a:p>
                <a:r>
                  <a:rPr lang="it-IT" dirty="0"/>
                  <a:t>-legame tra il libero cammino medio di trasporto e il raggio delle </a:t>
                </a:r>
                <a:r>
                  <a:rPr lang="it-IT" dirty="0" err="1"/>
                  <a:t>gocce</a:t>
                </a:r>
                <a:r>
                  <a:rPr lang="it-IT" dirty="0" err="1">
                    <a:sym typeface="Wingdings" panose="05000000000000000000" pitchFamily="2" charset="2"/>
                  </a:rPr>
                  <a:t>Crassous</a:t>
                </a:r>
                <a:endParaRPr lang="it-IT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Segnaposto contenuto 13">
                <a:extLst>
                  <a:ext uri="{FF2B5EF4-FFF2-40B4-BE49-F238E27FC236}">
                    <a16:creationId xmlns:a16="http://schemas.microsoft.com/office/drawing/2014/main" id="{692E7177-11BC-8F5D-220E-1C32A76E3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2143" y="2196954"/>
                <a:ext cx="3566160" cy="3511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69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FA5F3A-DAA2-5212-44AD-54FD9E66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it-IT" sz="3000" b="1" dirty="0">
                <a:solidFill>
                  <a:schemeClr val="tx2"/>
                </a:solidFill>
                <a:latin typeface="+mn-lt"/>
              </a:rPr>
              <a:t>Risultati sperimentali: </a:t>
            </a:r>
            <a:br>
              <a:rPr lang="it-IT" sz="3000" b="1" dirty="0">
                <a:solidFill>
                  <a:schemeClr val="tx2"/>
                </a:solidFill>
                <a:latin typeface="+mn-lt"/>
              </a:rPr>
            </a:br>
            <a:r>
              <a:rPr lang="it-IT" sz="3000" b="1" dirty="0">
                <a:solidFill>
                  <a:schemeClr val="tx2"/>
                </a:solidFill>
                <a:latin typeface="+mn-lt"/>
              </a:rPr>
              <a:t>libero cammino medio di trasporto</a:t>
            </a:r>
            <a:endParaRPr lang="it-IT" sz="3000" dirty="0">
              <a:solidFill>
                <a:schemeClr val="tx2"/>
              </a:solidFill>
            </a:endParaRP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B3CE716-8EFA-9807-5332-413BFB7B7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" r="2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egnaposto contenuto 13">
                <a:extLst>
                  <a:ext uri="{FF2B5EF4-FFF2-40B4-BE49-F238E27FC236}">
                    <a16:creationId xmlns:a16="http://schemas.microsoft.com/office/drawing/2014/main" id="{692E7177-11BC-8F5D-220E-1C32A76E3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2143" y="2196954"/>
                <a:ext cx="3566160" cy="3511231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ym typeface="Wingdings" panose="05000000000000000000" pitchFamily="2" charset="2"/>
                  </a:rPr>
                  <a:t>-Approssimazione valida solo dopo che il </a:t>
                </a:r>
                <a:r>
                  <a:rPr lang="it-IT" dirty="0" err="1">
                    <a:sym typeface="Wingdings" panose="05000000000000000000" pitchFamily="2" charset="2"/>
                  </a:rPr>
                  <a:t>creaming</a:t>
                </a:r>
                <a:r>
                  <a:rPr lang="it-IT" dirty="0">
                    <a:sym typeface="Wingdings" panose="05000000000000000000" pitchFamily="2" charset="2"/>
                  </a:rPr>
                  <a:t> è avvenuto</a:t>
                </a:r>
              </a:p>
              <a:p>
                <a:pPr marL="0" indent="0">
                  <a:buNone/>
                </a:pPr>
                <a:endParaRPr lang="it-IT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ar-SA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۰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ar-SA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۰</m:t>
                              </m:r>
                              <m:sSup>
                                <m:sSup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SA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۰</m:t>
                      </m:r>
                      <m:sSup>
                        <m:sSup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sz="1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it-IT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it-IT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14" name="Segnaposto contenuto 13">
                <a:extLst>
                  <a:ext uri="{FF2B5EF4-FFF2-40B4-BE49-F238E27FC236}">
                    <a16:creationId xmlns:a16="http://schemas.microsoft.com/office/drawing/2014/main" id="{692E7177-11BC-8F5D-220E-1C32A76E3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2143" y="2196954"/>
                <a:ext cx="3566160" cy="3511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F01EFC58-0D13-AA80-D956-C302797021B1}"/>
              </a:ext>
            </a:extLst>
          </p:cNvPr>
          <p:cNvSpPr/>
          <p:nvPr/>
        </p:nvSpPr>
        <p:spPr>
          <a:xfrm>
            <a:off x="3616960" y="2763520"/>
            <a:ext cx="3017520" cy="208280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BD30E389-E3AE-4CCF-E0FD-FFA9C75F6BE1}"/>
              </a:ext>
            </a:extLst>
          </p:cNvPr>
          <p:cNvSpPr/>
          <p:nvPr/>
        </p:nvSpPr>
        <p:spPr>
          <a:xfrm>
            <a:off x="9521730" y="4220081"/>
            <a:ext cx="335195" cy="6441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347768ED-9057-5CBF-5B9D-E86FA3C3D176}"/>
              </a:ext>
            </a:extLst>
          </p:cNvPr>
          <p:cNvSpPr/>
          <p:nvPr/>
        </p:nvSpPr>
        <p:spPr>
          <a:xfrm>
            <a:off x="9521731" y="3271884"/>
            <a:ext cx="335195" cy="6441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64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C571F-6846-43BC-717C-36A92D2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Grazie a tutti per l’attenzione!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68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32556AF9-E62B-3DBC-6534-B778F301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601563"/>
            <a:ext cx="9489440" cy="1044357"/>
          </a:xfrm>
        </p:spPr>
        <p:txBody>
          <a:bodyPr>
            <a:normAutofit/>
          </a:bodyPr>
          <a:lstStyle/>
          <a:p>
            <a:pPr algn="ctr"/>
            <a:r>
              <a:rPr lang="it-IT" sz="6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Introduzione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B76A441-BADC-9DFB-57AD-FF1F9AAB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9600"/>
            <a:ext cx="9834880" cy="206248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/>
              <a:t> EMULSIONI: </a:t>
            </a:r>
            <a:r>
              <a:rPr lang="it-IT" sz="2400" dirty="0">
                <a:effectLst/>
                <a:ea typeface="Times New Roman" panose="02020603050405020304" pitchFamily="18" charset="0"/>
              </a:rPr>
              <a:t>dispersioni formate da liquidi immiscibili, tipicamente arrangiati in forma di goccioline disperse in una fase continua.</a:t>
            </a:r>
          </a:p>
          <a:p>
            <a:pPr marL="0" indent="0" algn="just">
              <a:buNone/>
            </a:pPr>
            <a:endParaRPr lang="it-IT" dirty="0">
              <a:effectLst/>
              <a:ea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400" dirty="0"/>
              <a:t> PROGETTO EDDI (</a:t>
            </a:r>
            <a:r>
              <a:rPr lang="it-IT" sz="2400" dirty="0" err="1"/>
              <a:t>Emulsion</a:t>
            </a:r>
            <a:r>
              <a:rPr lang="it-IT" sz="2400" dirty="0"/>
              <a:t> Dynamics and Droplet </a:t>
            </a:r>
            <a:r>
              <a:rPr lang="it-IT" sz="2400" dirty="0" err="1"/>
              <a:t>Interfaces</a:t>
            </a:r>
            <a:r>
              <a:rPr lang="it-IT" sz="2400" dirty="0"/>
              <a:t>)</a:t>
            </a:r>
          </a:p>
        </p:txBody>
      </p:sp>
      <p:sp>
        <p:nvSpPr>
          <p:cNvPr id="7" name="Freccia circolare a destra 6">
            <a:extLst>
              <a:ext uri="{FF2B5EF4-FFF2-40B4-BE49-F238E27FC236}">
                <a16:creationId xmlns:a16="http://schemas.microsoft.com/office/drawing/2014/main" id="{E8C3DFD3-0EF3-F2E9-4757-1E1893153912}"/>
              </a:ext>
            </a:extLst>
          </p:cNvPr>
          <p:cNvSpPr/>
          <p:nvPr/>
        </p:nvSpPr>
        <p:spPr>
          <a:xfrm>
            <a:off x="1808480" y="3596640"/>
            <a:ext cx="640080" cy="10363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BAEE08-61C8-9E9D-F949-291F2BD16F75}"/>
              </a:ext>
            </a:extLst>
          </p:cNvPr>
          <p:cNvSpPr txBox="1"/>
          <p:nvPr/>
        </p:nvSpPr>
        <p:spPr>
          <a:xfrm>
            <a:off x="2550160" y="4338321"/>
            <a:ext cx="901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Obiettivi e interessi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Riduzione/ottimizzazione della quantità di additivi utilizzati in tecnologie e prodotti </a:t>
            </a:r>
            <a:r>
              <a:rPr lang="it-IT" sz="2000" dirty="0" err="1"/>
              <a:t>emulsion-based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Legame tra proprietà interfacciali e meccanismi di </a:t>
            </a:r>
            <a:r>
              <a:rPr lang="it-IT" sz="2000" dirty="0" err="1"/>
              <a:t>emulsificazione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Esperimenti in micro-gravità su ISS, studio dei meccanismi di destabilizzazione non </a:t>
            </a:r>
            <a:r>
              <a:rPr lang="it-IT" sz="2000" dirty="0" err="1"/>
              <a:t>gravity-driven</a:t>
            </a:r>
            <a:r>
              <a:rPr lang="it-IT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b="1" i="1" dirty="0"/>
          </a:p>
        </p:txBody>
      </p:sp>
    </p:spTree>
    <p:extLst>
      <p:ext uri="{BB962C8B-B14F-4D97-AF65-F5344CB8AC3E}">
        <p14:creationId xmlns:p14="http://schemas.microsoft.com/office/powerpoint/2010/main" val="396881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875E4-A29B-5B45-195C-F87D6310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423920" cy="1021081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+mn-lt"/>
              </a:rPr>
              <a:t>Stabilità delle emulsioni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A2889C-25ED-10EE-CFE1-7792C32A9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4550" y="2161278"/>
            <a:ext cx="3505200" cy="3607723"/>
          </a:xfrm>
        </p:spPr>
        <p:txBody>
          <a:bodyPr>
            <a:normAutofit/>
          </a:bodyPr>
          <a:lstStyle/>
          <a:p>
            <a:r>
              <a:rPr lang="it-IT" sz="2000" dirty="0"/>
              <a:t>La struttura delle emulsioni è sfavorita energicamente ma è possibile raggiungere la stabilità grazie all’aggiunta di agenti emulsionanti come i surfattanti. </a:t>
            </a:r>
          </a:p>
          <a:p>
            <a:r>
              <a:rPr lang="it-IT" sz="2000" dirty="0"/>
              <a:t>Le emulsioni sono soggette a processi di destabilizzazione come il </a:t>
            </a:r>
            <a:r>
              <a:rPr lang="it-IT" sz="2000" dirty="0" err="1"/>
              <a:t>creaming</a:t>
            </a:r>
            <a:r>
              <a:rPr lang="it-IT" sz="2000" dirty="0"/>
              <a:t>, la coalescenza, la flocculazione e l’</a:t>
            </a:r>
            <a:r>
              <a:rPr lang="it-IT" sz="2000" dirty="0" err="1"/>
              <a:t>Ostwald</a:t>
            </a:r>
            <a:r>
              <a:rPr lang="it-IT" sz="2000" dirty="0"/>
              <a:t> </a:t>
            </a:r>
            <a:r>
              <a:rPr lang="it-IT" sz="2000" dirty="0" err="1"/>
              <a:t>Ripening</a:t>
            </a:r>
            <a:r>
              <a:rPr lang="it-IT" sz="2000" dirty="0"/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9DC5983-34B5-2482-B3A8-D7D1C0D4B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120" y="1088998"/>
            <a:ext cx="7448330" cy="46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960245FF-D535-57F3-D0E5-CB7E93C9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Tecnica DWS</a:t>
            </a:r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78D6D40-1445-2763-EF8C-D8D3E43BB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70" y="2188527"/>
            <a:ext cx="5038090" cy="32057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C620591-B705-202D-7D7F-6F511D829BF8}"/>
              </a:ext>
            </a:extLst>
          </p:cNvPr>
          <p:cNvSpPr txBox="1"/>
          <p:nvPr/>
        </p:nvSpPr>
        <p:spPr>
          <a:xfrm>
            <a:off x="6512560" y="5660815"/>
            <a:ext cx="417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(Born et al. R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ev. Sci. </a:t>
            </a:r>
            <a:r>
              <a:rPr lang="it-IT" i="1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Instr</a:t>
            </a:r>
            <a:r>
              <a:rPr lang="it-IT" i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2021</a:t>
            </a:r>
            <a:r>
              <a:rPr lang="it-IT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it-IT" i="1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FE71346-B5CD-D452-D0ED-18F0B02931AC}"/>
              </a:ext>
            </a:extLst>
          </p:cNvPr>
          <p:cNvSpPr/>
          <p:nvPr/>
        </p:nvSpPr>
        <p:spPr>
          <a:xfrm>
            <a:off x="1198880" y="1876214"/>
            <a:ext cx="3960000" cy="4320000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Studio di campioni torbidi </a:t>
            </a:r>
          </a:p>
          <a:p>
            <a:pPr marL="285750" indent="-285750" algn="just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Molti eventi di scattering</a:t>
            </a:r>
          </a:p>
          <a:p>
            <a:pPr algn="just"/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Sonda tutto il volume del campione </a:t>
            </a:r>
          </a:p>
          <a:p>
            <a:pPr algn="just"/>
            <a:endParaRPr lang="it-IT" dirty="0">
              <a:solidFill>
                <a:schemeClr val="bg1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Accesso a scale temporali veloci e piccoli spostamenti dai centri di scattering</a:t>
            </a:r>
          </a:p>
          <a:p>
            <a:pPr algn="just"/>
            <a:endParaRPr lang="it-IT" dirty="0">
              <a:solidFill>
                <a:schemeClr val="bg1"/>
              </a:solidFill>
            </a:endParaRPr>
          </a:p>
          <a:p>
            <a:pPr algn="just"/>
            <a:r>
              <a:rPr lang="it-IT" dirty="0">
                <a:solidFill>
                  <a:schemeClr val="bg1"/>
                </a:solidFill>
              </a:rPr>
              <a:t>- Rilevazione di fluttuazione di intensità di luce 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22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5CEF6-E927-068C-5C64-6069963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Tecnica DWS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52A59B8C-C271-B2D7-0EC6-AF8F5C423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520" y="2048241"/>
                <a:ext cx="5709920" cy="3975946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/>
                  <a:t>Due geometrie: </a:t>
                </a:r>
                <a:r>
                  <a:rPr lang="it-IT" sz="1800" dirty="0" err="1"/>
                  <a:t>backscattering</a:t>
                </a:r>
                <a:r>
                  <a:rPr lang="it-IT" sz="1800" dirty="0"/>
                  <a:t> (BS) e </a:t>
                </a:r>
                <a:r>
                  <a:rPr lang="it-IT" sz="1800" dirty="0" err="1"/>
                  <a:t>forward</a:t>
                </a:r>
                <a:r>
                  <a:rPr lang="it-IT" sz="1800" dirty="0"/>
                  <a:t> (FW)</a:t>
                </a:r>
              </a:p>
              <a:p>
                <a:pPr marL="384048" lvl="2" indent="0" algn="just">
                  <a:lnSpc>
                    <a:spcPct val="150000"/>
                  </a:lnSpc>
                  <a:spcAft>
                    <a:spcPts val="800"/>
                  </a:spcAft>
                  <a:buNone/>
                  <a:tabLst>
                    <a:tab pos="5568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𝐵𝑆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ar-SA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۰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ar-SA" sz="18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۰</m:t>
                                  </m:r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  <m:r>
                                    <a:rPr lang="ar-SA" sz="18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۰</m:t>
                                  </m:r>
                                  <m:d>
                                    <m:d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ar-SA" sz="18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۰</m:t>
                                  </m:r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it-IT" sz="1800" i="1" dirty="0">
                  <a:effectLst/>
                  <a:latin typeface="Cambria Math" panose="020405030504060302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𝐹𝑊</m:t>
                        </m:r>
                      </m:sub>
                    </m:sSub>
                    <m:d>
                      <m:d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ar-SA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۰</m:t>
                            </m:r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SA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۰</m:t>
                            </m:r>
                            <m:func>
                              <m:func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sinh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it-IT" sz="18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Yu Mincho" panose="02020400000000000000" pitchFamily="18" charset="-128"/>
                                                <a:cs typeface="Times New Roman" panose="020206030504050203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it-IT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Yu Mincho" panose="02020400000000000000" pitchFamily="18" charset="-128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ar-SA" sz="18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۰</m:t>
                                    </m:r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  <m:r>
                                  <a:rPr lang="ar-SA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۰</m:t>
                                </m:r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𝑐𝑜𝑠h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SA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۰</m:t>
                                </m:r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it-IT" sz="18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52A59B8C-C271-B2D7-0EC6-AF8F5C423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520" y="2048241"/>
                <a:ext cx="5709920" cy="397594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C51C5AB-C09F-AEAB-1F27-0A501FF5B57E}"/>
              </a:ext>
            </a:extLst>
          </p:cNvPr>
          <p:cNvSpPr/>
          <p:nvPr/>
        </p:nvSpPr>
        <p:spPr>
          <a:xfrm>
            <a:off x="1198880" y="1876214"/>
            <a:ext cx="3960000" cy="4320000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540FD06-8301-CB9D-C3B5-35F0E04805DA}"/>
                  </a:ext>
                </a:extLst>
              </p:cNvPr>
              <p:cNvSpPr txBox="1"/>
              <p:nvPr/>
            </p:nvSpPr>
            <p:spPr>
              <a:xfrm>
                <a:off x="1345000" y="2383024"/>
                <a:ext cx="3667760" cy="395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solidFill>
                      <a:schemeClr val="bg1"/>
                    </a:solidFill>
                  </a:rPr>
                  <a:t>Funzione di correlazione dell’intensità luminosa</a:t>
                </a: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18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r>
                  <a:rPr lang="it-IT" dirty="0">
                    <a:solidFill>
                      <a:schemeClr val="bg1"/>
                    </a:solidFill>
                  </a:rPr>
                  <a:t>Legata alla funzione di correlazione del campo elettrico dalla relazione di </a:t>
                </a:r>
                <a:r>
                  <a:rPr lang="it-IT" dirty="0" err="1">
                    <a:solidFill>
                      <a:schemeClr val="bg1"/>
                    </a:solidFill>
                  </a:rPr>
                  <a:t>Siegert</a:t>
                </a:r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it-IT" sz="18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00" b="0" i="1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540FD06-8301-CB9D-C3B5-35F0E048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00" y="2383024"/>
                <a:ext cx="3667760" cy="3952044"/>
              </a:xfrm>
              <a:prstGeom prst="rect">
                <a:avLst/>
              </a:prstGeom>
              <a:blipFill>
                <a:blip r:embed="rId3"/>
                <a:stretch>
                  <a:fillRect l="-1498" t="-926" r="-14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82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C5CEF6-E927-068C-5C64-6069963C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Tecnica DWS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52A59B8C-C271-B2D7-0EC6-AF8F5C423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520" y="2048241"/>
                <a:ext cx="5709920" cy="3975946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/>
                  <a:t>Due geometrie: </a:t>
                </a:r>
                <a:r>
                  <a:rPr lang="it-IT" sz="1800" dirty="0" err="1"/>
                  <a:t>backscattering</a:t>
                </a:r>
                <a:r>
                  <a:rPr lang="it-IT" sz="1800" dirty="0"/>
                  <a:t> (BS) e </a:t>
                </a:r>
                <a:r>
                  <a:rPr lang="it-IT" sz="1800" dirty="0" err="1"/>
                  <a:t>forward</a:t>
                </a:r>
                <a:r>
                  <a:rPr lang="it-IT" sz="1800" dirty="0"/>
                  <a:t> (FW)</a:t>
                </a:r>
              </a:p>
              <a:p>
                <a:pPr marL="384048" lvl="2" indent="0" algn="just">
                  <a:lnSpc>
                    <a:spcPct val="150000"/>
                  </a:lnSpc>
                  <a:spcAft>
                    <a:spcPts val="800"/>
                  </a:spcAft>
                  <a:buNone/>
                  <a:tabLst>
                    <a:tab pos="5568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𝐵𝑆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ar-SA" sz="18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libri" panose="020F0502020204030204" pitchFamily="34" charset="0"/>
                        </a:rPr>
                        <m:t>۰</m:t>
                      </m:r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ar-SA" sz="18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۰</m:t>
                                  </m:r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  <m:r>
                                    <a:rPr lang="ar-SA" sz="18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۰</m:t>
                                  </m:r>
                                  <m:d>
                                    <m:d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it-IT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Yu Mincho" panose="02020400000000000000" pitchFamily="18" charset="-128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8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ar-SA" sz="1800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Calibri" panose="020F0502020204030204" pitchFamily="34" charset="0"/>
                                    </a:rPr>
                                    <m:t>۰</m:t>
                                  </m:r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it-IT" sz="1800" i="1" dirty="0">
                  <a:effectLst/>
                  <a:latin typeface="Cambria Math" panose="02040503050406030204" pitchFamily="18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it-IT" sz="1800" i="1"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𝐹𝑊</m:t>
                        </m:r>
                      </m:sub>
                    </m:sSub>
                    <m:d>
                      <m:d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it-IT" sz="1800" i="1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ar-SA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۰</m:t>
                            </m:r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SA" sz="1800"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Calibri" panose="020F0502020204030204" pitchFamily="34" charset="0"/>
                              </a:rPr>
                              <m:t>۰</m:t>
                            </m:r>
                            <m:func>
                              <m:func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sinh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it-IT" sz="18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Yu Mincho" panose="02020400000000000000" pitchFamily="18" charset="-128"/>
                                                <a:cs typeface="Times New Roman" panose="020206030504050203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it-IT" sz="18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Yu Mincho" panose="02020400000000000000" pitchFamily="18" charset="-128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ar-SA" sz="1800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Calibri" panose="020F0502020204030204" pitchFamily="34" charset="0"/>
                                      </a:rPr>
                                      <m:t>۰</m:t>
                                    </m:r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  <m:r>
                                  <a:rPr lang="ar-SA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۰</m:t>
                                </m:r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𝑐𝑜𝑠h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i="1">
                                        <a:effectLst/>
                                        <a:latin typeface="Cambria Math" panose="02040503050406030204" pitchFamily="18" charset="0"/>
                                        <a:ea typeface="Yu Mincho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it-IT" sz="1800" i="1">
                                            <a:effectLst/>
                                            <a:latin typeface="Cambria Math" panose="02040503050406030204" pitchFamily="18" charset="0"/>
                                            <a:ea typeface="Yu Mincho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SA" sz="18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Calibri" panose="020F0502020204030204" pitchFamily="34" charset="0"/>
                                  </a:rPr>
                                  <m:t>۰</m:t>
                                </m:r>
                                <m:r>
                                  <a:rPr lang="it-IT" sz="1800" i="1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it-IT" sz="18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52A59B8C-C271-B2D7-0EC6-AF8F5C423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520" y="2048241"/>
                <a:ext cx="5709920" cy="397594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8C51C5AB-C09F-AEAB-1F27-0A501FF5B57E}"/>
                  </a:ext>
                </a:extLst>
              </p:cNvPr>
              <p:cNvSpPr/>
              <p:nvPr/>
            </p:nvSpPr>
            <p:spPr>
              <a:xfrm>
                <a:off x="1198880" y="1876214"/>
                <a:ext cx="3960000" cy="4320000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Introduzione di un moto balistico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1800" i="1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1800" i="1"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800" i="1">
                                          <a:effectLst/>
                                          <a:latin typeface="Cambria Math" panose="02040503050406030204" pitchFamily="18" charset="0"/>
                                          <a:ea typeface="Yu Mincho" panose="02020400000000000000" pitchFamily="18" charset="-128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it-IT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Yu Mincho" panose="02020400000000000000" pitchFamily="18" charset="-128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1800" dirty="0">
                  <a:effectLst/>
                  <a:latin typeface="Calibri" panose="020F0502020204030204" pitchFamily="34" charset="0"/>
                  <a:ea typeface="Yu Mincho" panose="02020400000000000000" pitchFamily="18" charset="-128"/>
                  <a:cs typeface="Arial" panose="020B0604020202020204" pitchFamily="34" charset="0"/>
                </a:endParaRPr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8C51C5AB-C09F-AEAB-1F27-0A501FF5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1876214"/>
                <a:ext cx="3960000" cy="432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540FD06-8301-CB9D-C3B5-35F0E04805DA}"/>
                  </a:ext>
                </a:extLst>
              </p:cNvPr>
              <p:cNvSpPr txBox="1"/>
              <p:nvPr/>
            </p:nvSpPr>
            <p:spPr>
              <a:xfrm>
                <a:off x="1345000" y="2383024"/>
                <a:ext cx="3653720" cy="201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it-IT" sz="18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8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it-IT" sz="1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it-IT" sz="18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Yu Mincho" panose="02020400000000000000" pitchFamily="18" charset="-128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it-IT" sz="18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Yu Mincho" panose="02020400000000000000" pitchFamily="18" charset="-128"/>
                </a:endParaRPr>
              </a:p>
              <a:p>
                <a:pPr algn="just"/>
                <a:r>
                  <a:rPr lang="it-IT" sz="1800" dirty="0">
                    <a:solidFill>
                      <a:schemeClr val="bg1"/>
                    </a:solidFill>
                    <a:effectLst/>
                    <a:ea typeface="Yu Mincho" panose="02020400000000000000" pitchFamily="18" charset="-128"/>
                  </a:rPr>
                  <a:t> tempo di rilassamento delle fluttuazioni dinamiche del sistema </a:t>
                </a:r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  <a:p>
                <a:pPr algn="just"/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540FD06-8301-CB9D-C3B5-35F0E048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00" y="2383024"/>
                <a:ext cx="3653720" cy="2018694"/>
              </a:xfrm>
              <a:prstGeom prst="rect">
                <a:avLst/>
              </a:prstGeom>
              <a:blipFill>
                <a:blip r:embed="rId4"/>
                <a:stretch>
                  <a:fillRect l="-1503" r="-13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in giù 2">
            <a:extLst>
              <a:ext uri="{FF2B5EF4-FFF2-40B4-BE49-F238E27FC236}">
                <a16:creationId xmlns:a16="http://schemas.microsoft.com/office/drawing/2014/main" id="{54297150-C21C-4388-F7C9-FE3E2B6A47B8}"/>
              </a:ext>
            </a:extLst>
          </p:cNvPr>
          <p:cNvSpPr/>
          <p:nvPr/>
        </p:nvSpPr>
        <p:spPr>
          <a:xfrm>
            <a:off x="3078480" y="3850640"/>
            <a:ext cx="213360" cy="55107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2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0E250-DE3F-5BAA-FB04-962ECBF2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Preparazione dei campioni e processo di </a:t>
            </a:r>
            <a:r>
              <a:rPr lang="it-IT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emulsificazione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C21C7F3-2198-49C9-82D4-5DC433DA8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56435"/>
            <a:ext cx="3810000" cy="2095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36B235E-96A5-2B39-1B92-81A95FF9AB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" t="19298" r="1402" b="31990"/>
          <a:stretch/>
        </p:blipFill>
        <p:spPr>
          <a:xfrm rot="10800000">
            <a:off x="8471059" y="2864697"/>
            <a:ext cx="3550602" cy="3089485"/>
          </a:xfrm>
          <a:prstGeom prst="rect">
            <a:avLst/>
          </a:prstGeom>
        </p:spPr>
      </p:pic>
      <p:sp>
        <p:nvSpPr>
          <p:cNvPr id="7" name="Freccia in su 6">
            <a:extLst>
              <a:ext uri="{FF2B5EF4-FFF2-40B4-BE49-F238E27FC236}">
                <a16:creationId xmlns:a16="http://schemas.microsoft.com/office/drawing/2014/main" id="{82B91680-B4D9-E4E7-9B88-6CB1B3E3CB22}"/>
              </a:ext>
            </a:extLst>
          </p:cNvPr>
          <p:cNvSpPr/>
          <p:nvPr/>
        </p:nvSpPr>
        <p:spPr>
          <a:xfrm>
            <a:off x="2616200" y="4267200"/>
            <a:ext cx="213360" cy="77216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C5A52A8-F462-EA1D-7CA1-A6D05F37629A}"/>
              </a:ext>
            </a:extLst>
          </p:cNvPr>
          <p:cNvSpPr/>
          <p:nvPr/>
        </p:nvSpPr>
        <p:spPr>
          <a:xfrm>
            <a:off x="1097280" y="5110480"/>
            <a:ext cx="3413760" cy="983190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Ciclo di 5 ripetizioni da due minuti intervallate da pause di 1 minuti a 18 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3E146062-FC40-0A9B-4771-4C41669144AE}"/>
                  </a:ext>
                </a:extLst>
              </p:cNvPr>
              <p:cNvSpPr/>
              <p:nvPr/>
            </p:nvSpPr>
            <p:spPr>
              <a:xfrm>
                <a:off x="4943158" y="2129472"/>
                <a:ext cx="2727644" cy="2401888"/>
              </a:xfrm>
              <a:prstGeom prst="roundRect">
                <a:avLst/>
              </a:prstGeom>
              <a:solidFill>
                <a:srgbClr val="1C6294"/>
              </a:solidFill>
              <a:ln>
                <a:solidFill>
                  <a:srgbClr val="1C6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/>
                  <a:t>Campione</a:t>
                </a:r>
              </a:p>
              <a:p>
                <a:pPr algn="ctr"/>
                <a:endParaRPr lang="it-IT" b="1" dirty="0"/>
              </a:p>
              <a:p>
                <a:pPr algn="ctr"/>
                <a:endParaRPr lang="it-IT" b="1" dirty="0"/>
              </a:p>
              <a:p>
                <a:pPr algn="ctr"/>
                <a:endParaRPr lang="it-IT" b="1" dirty="0"/>
              </a:p>
              <a:p>
                <a:pPr algn="ctr"/>
                <a:r>
                  <a:rPr lang="it-IT" dirty="0"/>
                  <a:t>emulsione 50% MCT oil 50% soluzione acquosa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𝑚𝑜𝑙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m:rPr>
                        <m:sty m:val="p"/>
                      </m:rPr>
                      <a:rPr lang="it-IT" b="0" i="0" dirty="0" smtClean="0">
                        <a:latin typeface="Cambria Math" panose="02040503050406030204" pitchFamily="18" charset="0"/>
                      </a:rPr>
                      <m:t>EO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it-IT" dirty="0"/>
                  <a:t>) </a:t>
                </a: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3E146062-FC40-0A9B-4771-4C4166914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58" y="2129472"/>
                <a:ext cx="2727644" cy="2401888"/>
              </a:xfrm>
              <a:prstGeom prst="roundRect">
                <a:avLst/>
              </a:prstGeom>
              <a:blipFill>
                <a:blip r:embed="rId4"/>
                <a:stretch>
                  <a:fillRect b="-1259"/>
                </a:stretch>
              </a:blipFill>
              <a:ln>
                <a:solidFill>
                  <a:srgbClr val="1C6294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in su 9">
            <a:extLst>
              <a:ext uri="{FF2B5EF4-FFF2-40B4-BE49-F238E27FC236}">
                <a16:creationId xmlns:a16="http://schemas.microsoft.com/office/drawing/2014/main" id="{51D03D8E-64CC-5BC5-2226-949EB1B44AD4}"/>
              </a:ext>
            </a:extLst>
          </p:cNvPr>
          <p:cNvSpPr/>
          <p:nvPr/>
        </p:nvSpPr>
        <p:spPr>
          <a:xfrm rot="10800000">
            <a:off x="6200300" y="2558256"/>
            <a:ext cx="213360" cy="772160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in su 10">
            <a:extLst>
              <a:ext uri="{FF2B5EF4-FFF2-40B4-BE49-F238E27FC236}">
                <a16:creationId xmlns:a16="http://schemas.microsoft.com/office/drawing/2014/main" id="{C124DAD1-A2EE-AA3C-C40C-434222488353}"/>
              </a:ext>
            </a:extLst>
          </p:cNvPr>
          <p:cNvSpPr/>
          <p:nvPr/>
        </p:nvSpPr>
        <p:spPr>
          <a:xfrm>
            <a:off x="9784400" y="2619011"/>
            <a:ext cx="172400" cy="1680733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76451110-D9D9-CD4D-1638-0041CD99B8C7}"/>
              </a:ext>
            </a:extLst>
          </p:cNvPr>
          <p:cNvSpPr/>
          <p:nvPr/>
        </p:nvSpPr>
        <p:spPr>
          <a:xfrm>
            <a:off x="8664260" y="2129472"/>
            <a:ext cx="2468880" cy="428784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0% nominale</a:t>
            </a:r>
          </a:p>
        </p:txBody>
      </p:sp>
    </p:spTree>
    <p:extLst>
      <p:ext uri="{BB962C8B-B14F-4D97-AF65-F5344CB8AC3E}">
        <p14:creationId xmlns:p14="http://schemas.microsoft.com/office/powerpoint/2010/main" val="3651872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DB1E8-29F2-E1B1-57AE-C7393063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tx2"/>
                </a:solidFill>
                <a:latin typeface="+mn-lt"/>
              </a:rPr>
              <a:t>Processo di misura</a:t>
            </a:r>
            <a:endParaRPr lang="it-IT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F1C4C7-B388-545A-AA67-BEA10C7D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0E0196-C92A-F5E9-199D-2D5E6827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9" y="818850"/>
            <a:ext cx="6954419" cy="5014415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BDE9548-1631-DE66-FACE-32EE72CE6F8C}"/>
              </a:ext>
            </a:extLst>
          </p:cNvPr>
          <p:cNvSpPr/>
          <p:nvPr/>
        </p:nvSpPr>
        <p:spPr>
          <a:xfrm>
            <a:off x="7892143" y="2306320"/>
            <a:ext cx="3657599" cy="3526945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2000" dirty="0"/>
              <a:t>-La luce del laser viene collimata e incide sul prisma per poi attraversare il campione</a:t>
            </a:r>
          </a:p>
          <a:p>
            <a:pPr algn="just"/>
            <a:r>
              <a:rPr lang="it-IT" sz="2000" dirty="0"/>
              <a:t>-La rilevazione avviene in entrambe le geometrie grazie a dei fotomoltiplicatori che sono connessi al correlatore e poi al software.</a:t>
            </a:r>
          </a:p>
        </p:txBody>
      </p:sp>
    </p:spTree>
    <p:extLst>
      <p:ext uri="{BB962C8B-B14F-4D97-AF65-F5344CB8AC3E}">
        <p14:creationId xmlns:p14="http://schemas.microsoft.com/office/powerpoint/2010/main" val="33712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8C1C49-86D9-A587-C2A3-86B87879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227349"/>
            <a:ext cx="3989832" cy="1483360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rgbClr val="FFFFFF"/>
                </a:solidFill>
                <a:latin typeface="+mn-lt"/>
              </a:rPr>
              <a:t>Risultati sperimentali: funzioni di correlazione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EEBA3A-07EB-CF24-0F5F-7CF51CEB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74" y="2516094"/>
            <a:ext cx="3325125" cy="33728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>
                <a:solidFill>
                  <a:srgbClr val="FFFFFF"/>
                </a:solidFill>
              </a:rPr>
              <a:t>-Shift </a:t>
            </a:r>
            <a:r>
              <a:rPr lang="en-US" sz="2200" dirty="0" err="1">
                <a:solidFill>
                  <a:srgbClr val="FFFFFF"/>
                </a:solidFill>
              </a:rPr>
              <a:t>dei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decadimenti</a:t>
            </a:r>
            <a:r>
              <a:rPr lang="en-US" sz="2200" dirty="0">
                <a:solidFill>
                  <a:srgbClr val="FFFFFF"/>
                </a:solidFill>
              </a:rPr>
              <a:t>  a tempi </a:t>
            </a:r>
            <a:r>
              <a:rPr lang="en-US" sz="2200" dirty="0" err="1">
                <a:solidFill>
                  <a:srgbClr val="FFFFFF"/>
                </a:solidFill>
              </a:rPr>
              <a:t>più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lunghi</a:t>
            </a:r>
            <a:endParaRPr lang="en-US" sz="2200" dirty="0">
              <a:solidFill>
                <a:srgbClr val="FFFFFF"/>
              </a:solidFill>
            </a:endParaRPr>
          </a:p>
          <a:p>
            <a:pPr algn="just"/>
            <a:endParaRPr lang="en-US" sz="2200" dirty="0">
              <a:solidFill>
                <a:srgbClr val="FFFFFF"/>
              </a:solidFill>
            </a:endParaRPr>
          </a:p>
          <a:p>
            <a:pPr algn="just"/>
            <a:r>
              <a:rPr lang="en-US" sz="2200" dirty="0">
                <a:solidFill>
                  <a:srgbClr val="FFFFFF"/>
                </a:solidFill>
              </a:rPr>
              <a:t>-</a:t>
            </a:r>
            <a:r>
              <a:rPr lang="en-US" sz="2200" dirty="0" err="1">
                <a:solidFill>
                  <a:srgbClr val="FFFFFF"/>
                </a:solidFill>
              </a:rPr>
              <a:t>Dinamica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più</a:t>
            </a:r>
            <a:r>
              <a:rPr lang="en-US" sz="2200" dirty="0">
                <a:solidFill>
                  <a:srgbClr val="FFFFFF"/>
                </a:solidFill>
              </a:rPr>
              <a:t> veloce </a:t>
            </a:r>
            <a:r>
              <a:rPr lang="en-US" sz="2200" dirty="0" err="1">
                <a:solidFill>
                  <a:srgbClr val="FFFFFF"/>
                </a:solidFill>
              </a:rPr>
              <a:t>nei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primi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minuti</a:t>
            </a:r>
            <a:endParaRPr lang="en-US" sz="2200" dirty="0">
              <a:solidFill>
                <a:srgbClr val="FFFFFF"/>
              </a:solidFill>
            </a:endParaRPr>
          </a:p>
          <a:p>
            <a:pPr algn="just"/>
            <a:endParaRPr lang="en-US" sz="2200" dirty="0">
              <a:solidFill>
                <a:srgbClr val="FFFFFF"/>
              </a:solidFill>
            </a:endParaRPr>
          </a:p>
          <a:p>
            <a:pPr algn="just"/>
            <a:r>
              <a:rPr lang="en-US" sz="2200" dirty="0">
                <a:solidFill>
                  <a:srgbClr val="FFFFFF"/>
                </a:solidFill>
              </a:rPr>
              <a:t>-</a:t>
            </a:r>
            <a:r>
              <a:rPr lang="en-US" sz="2200" dirty="0" err="1">
                <a:solidFill>
                  <a:srgbClr val="FFFFFF"/>
                </a:solidFill>
              </a:rPr>
              <a:t>Cambiamento</a:t>
            </a:r>
            <a:r>
              <a:rPr lang="en-US" sz="2200" dirty="0">
                <a:solidFill>
                  <a:srgbClr val="FFFFFF"/>
                </a:solidFill>
              </a:rPr>
              <a:t> di forma </a:t>
            </a:r>
            <a:r>
              <a:rPr lang="en-US" sz="2200" dirty="0" err="1">
                <a:solidFill>
                  <a:srgbClr val="FFFFFF"/>
                </a:solidFill>
              </a:rPr>
              <a:t>dovuta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alla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variazione</a:t>
            </a:r>
            <a:r>
              <a:rPr lang="en-US" sz="2200" dirty="0">
                <a:solidFill>
                  <a:srgbClr val="FFFFFF"/>
                </a:solidFill>
              </a:rPr>
              <a:t> del libero </a:t>
            </a:r>
            <a:r>
              <a:rPr lang="en-US" sz="2200" dirty="0" err="1">
                <a:solidFill>
                  <a:srgbClr val="FFFFFF"/>
                </a:solidFill>
              </a:rPr>
              <a:t>cammino</a:t>
            </a:r>
            <a:r>
              <a:rPr lang="en-US" sz="2200" dirty="0">
                <a:solidFill>
                  <a:srgbClr val="FFFFFF"/>
                </a:solidFill>
              </a:rPr>
              <a:t> medio di </a:t>
            </a:r>
            <a:r>
              <a:rPr lang="en-US" sz="2200" dirty="0" err="1">
                <a:solidFill>
                  <a:srgbClr val="FFFFFF"/>
                </a:solidFill>
              </a:rPr>
              <a:t>trasporto</a:t>
            </a:r>
            <a:r>
              <a:rPr lang="en-US" sz="2200" dirty="0">
                <a:solidFill>
                  <a:srgbClr val="FFFFFF"/>
                </a:solidFill>
              </a:rPr>
              <a:t> e </a:t>
            </a:r>
            <a:r>
              <a:rPr lang="en-US" sz="2200" dirty="0" err="1">
                <a:solidFill>
                  <a:srgbClr val="FFFFFF"/>
                </a:solidFill>
              </a:rPr>
              <a:t>alla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presenza</a:t>
            </a:r>
            <a:r>
              <a:rPr lang="en-US" sz="2200" dirty="0">
                <a:solidFill>
                  <a:srgbClr val="FFFFFF"/>
                </a:solidFill>
              </a:rPr>
              <a:t> di creaming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E06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AC5B5F9-64E9-DB9D-39C0-CFD8F349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21" y="43269"/>
            <a:ext cx="4697189" cy="352289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652801-A365-C709-2FAC-0996ADD4C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92" y="3220009"/>
            <a:ext cx="4792964" cy="3594723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6BCA755-FF4E-A5D2-13E7-2334ADB7FB21}"/>
              </a:ext>
            </a:extLst>
          </p:cNvPr>
          <p:cNvSpPr/>
          <p:nvPr/>
        </p:nvSpPr>
        <p:spPr>
          <a:xfrm>
            <a:off x="9421310" y="386079"/>
            <a:ext cx="2161090" cy="546011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Age 1’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0170A7D-D7AA-D653-1210-6F11A1B0886D}"/>
              </a:ext>
            </a:extLst>
          </p:cNvPr>
          <p:cNvSpPr/>
          <p:nvPr/>
        </p:nvSpPr>
        <p:spPr>
          <a:xfrm>
            <a:off x="5129753" y="3929526"/>
            <a:ext cx="2161090" cy="546011"/>
          </a:xfrm>
          <a:prstGeom prst="roundRect">
            <a:avLst/>
          </a:prstGeom>
          <a:solidFill>
            <a:srgbClr val="1C6294"/>
          </a:solidFill>
          <a:ln>
            <a:solidFill>
              <a:srgbClr val="1C6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Age 10’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B894923-0EF7-EE2C-CD18-2F7CFBDC1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411" y="1096162"/>
            <a:ext cx="1768888" cy="1959775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2C66E520-AF53-AF93-692D-CAC007AF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512" y="4615157"/>
            <a:ext cx="1930919" cy="19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ttivo">
  <a:themeElements>
    <a:clrScheme name="Personalizzato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344068"/>
      </a:accent1>
      <a:accent2>
        <a:srgbClr val="1C629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1072</TotalTime>
  <Words>566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Retrospettivo</vt:lpstr>
      <vt:lpstr>Bubbly Emulsions characterization by Diffusing Wave Spectroscopy </vt:lpstr>
      <vt:lpstr>Introduzione</vt:lpstr>
      <vt:lpstr>Stabilità delle emulsioni </vt:lpstr>
      <vt:lpstr>Tecnica DWS</vt:lpstr>
      <vt:lpstr>Tecnica DWS</vt:lpstr>
      <vt:lpstr>Tecnica DWS</vt:lpstr>
      <vt:lpstr>Preparazione dei campioni e processo di emulsificazione </vt:lpstr>
      <vt:lpstr>Processo di misura</vt:lpstr>
      <vt:lpstr>Risultati sperimentali: funzioni di correlazione</vt:lpstr>
      <vt:lpstr>Risultati sperimentali: dinamica del campione</vt:lpstr>
      <vt:lpstr>Risultati sperimentali:  libero cammino medio di trasporto</vt:lpstr>
      <vt:lpstr>Risultati sperimentali:  libero cammino medio di trasporto</vt:lpstr>
      <vt:lpstr>Grazie a tutti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Diffusing Wave Spettroscopy     on creaming emulsion </dc:title>
  <dc:creator>Ilaria PALIOTTI</dc:creator>
  <cp:lastModifiedBy>marchettorondelli@outlook.it</cp:lastModifiedBy>
  <cp:revision>10</cp:revision>
  <dcterms:created xsi:type="dcterms:W3CDTF">2022-07-03T09:16:00Z</dcterms:created>
  <dcterms:modified xsi:type="dcterms:W3CDTF">2024-02-21T17:37:05Z</dcterms:modified>
</cp:coreProperties>
</file>