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 snapToObjects="1">
      <p:cViewPr varScale="1">
        <p:scale>
          <a:sx n="112" d="100"/>
          <a:sy n="112" d="100"/>
        </p:scale>
        <p:origin x="1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E696290-E066-45E4-B3BF-44B6E98F38E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E87E927-F045-49EC-90E1-61168F7BC809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Simple or complex algorithm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Python interpreter (sits between your code and the machine)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Using and writing programs require completely different mindsets. As a programmer, you have to anticipate a lot of requirements: a) how your program will be used; b) how it will evolve; c) user interface; d) performance requirements, and much more.  A lot of choices to be made that require a more granular thought process.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0322B3E-5E63-4F7E-A84B-1F69F55C2360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83CEDD9-8927-4E50-9DD1-CCE5A878CF96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88B6D9C-A84A-4D89-9A88-9EFCE245FF6F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5411EDA-853B-4B1B-9638-EAE8B38DF910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DB51190-F22A-49BE-87D5-9FE1E21C2D6E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Low-level conceptual patterns used to build programs…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AFC7783-D563-4E21-B9A5-2AFD538DBE3B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A7ECF12-3E58-474B-A0ED-F2AD614C7485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31F14D3-B0E4-4ACF-810F-EDB8300E364B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15FA926-3346-4CCD-93FC-6372C4166BBF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15170E8-0B7E-452B-A943-93E84369E950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A3A4CB3-AD90-4C52-B8F5-51A4868C6921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5AC73A8-9EFC-4CF2-AB07-0FC59843E138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9CB1E13-35A2-47E7-89A9-28F7BEB699FF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B3134F9-1706-4DD1-A1B2-0DC4FBC16B2B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F35289A-F2D1-43E3-84A6-6E3A1E176E01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8BBA1C3-A2A8-4720-B33C-7E00D8824133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5F63DA38-DAC3-42BB-883A-EFAA423D135A}" type="slidenum">
              <a:rPr lang="en-US" sz="1400" b="0" strike="noStrike" spc="-1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16E397D-C125-4AB4-A136-FAAB95C0C572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560" cy="3646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6D801FF-D9D3-4D0B-AFDF-F399DE4F1E0E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560" cy="3646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AF64780-EC46-49FC-9CB3-6257E59BA208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trinket.io/pfe/01-intro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fjiV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MarkGrivainis/2019_it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tom.io" TargetMode="External"/><Relationship Id="rId4" Type="http://schemas.openxmlformats.org/officeDocument/2006/relationships/hyperlink" Target="http://github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27760" y="2710080"/>
            <a:ext cx="8086680" cy="1061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Calibri"/>
              </a:rPr>
              <a:t>Introduction to Programming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234440" y="4083120"/>
            <a:ext cx="6400440" cy="69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08 July 2019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381240"/>
            <a:ext cx="8229240" cy="80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What are Programs?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80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What are Programs?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285840" y="1615320"/>
            <a:ext cx="8857800" cy="4906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Essentially, they solve problems (esp. recurring problems)!!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More specifically: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     Sequence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of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stored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instructions for the computer (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what next?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expressing a logical series of steps (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algorithm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to perform 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computation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or implement 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process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on some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input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to generate some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output (value, behavior etc.)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using some language - lexicon, syntax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semantics (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communication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42920" y="274680"/>
            <a:ext cx="8800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959" b="1" strike="noStrike" spc="-1">
                <a:solidFill>
                  <a:srgbClr val="000000"/>
                </a:solidFill>
                <a:latin typeface="Calibri"/>
                <a:ea typeface="Calibri"/>
              </a:rPr>
              <a:t>Example: </a:t>
            </a:r>
            <a:r>
              <a:rPr lang="en-US" sz="3959" b="0" strike="noStrike" spc="-1">
                <a:solidFill>
                  <a:srgbClr val="000000"/>
                </a:solidFill>
                <a:latin typeface="Calibri"/>
                <a:ea typeface="Calibri"/>
              </a:rPr>
              <a:t>Find the largest number in a list</a:t>
            </a:r>
            <a:endParaRPr lang="en-US" sz="395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[1, 4, 9, 3, 2, 13, 8, 10, 14, 5, 11]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Think about the mental process!!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052720" y="3264840"/>
            <a:ext cx="4843080" cy="5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latin typeface="Calibri"/>
                <a:ea typeface="Calibri"/>
              </a:rPr>
              <a:t>[1, 4, </a:t>
            </a:r>
            <a:r>
              <a:rPr lang="en-US" sz="2500" b="1" strike="noStrike" spc="-1">
                <a:solidFill>
                  <a:srgbClr val="FF0000"/>
                </a:solidFill>
                <a:latin typeface="Calibri"/>
                <a:ea typeface="Calibri"/>
              </a:rPr>
              <a:t>9</a:t>
            </a:r>
            <a:r>
              <a:rPr lang="en-US" sz="2500" b="0" strike="noStrike" spc="-1">
                <a:solidFill>
                  <a:srgbClr val="000000"/>
                </a:solidFill>
                <a:latin typeface="Calibri"/>
                <a:ea typeface="Calibri"/>
              </a:rPr>
              <a:t>, 3, 2, 13, 8, 10, 14, 5, 11]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Example: </a:t>
            </a: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Largest number in a list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367080" y="3264840"/>
            <a:ext cx="371160" cy="442440"/>
          </a:xfrm>
          <a:prstGeom prst="rect">
            <a:avLst/>
          </a:prstGeom>
          <a:solidFill>
            <a:schemeClr val="accent1">
              <a:alpha val="25882"/>
            </a:schemeClr>
          </a:solidFill>
          <a:ln w="93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043000" y="2164680"/>
            <a:ext cx="4843080" cy="5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latin typeface="Calibri"/>
                <a:ea typeface="Calibri"/>
              </a:rPr>
              <a:t>[1, </a:t>
            </a:r>
            <a:r>
              <a:rPr lang="en-US" sz="2500" b="1" strike="noStrike" spc="-1">
                <a:solidFill>
                  <a:srgbClr val="FF0000"/>
                </a:solidFill>
                <a:latin typeface="Calibri"/>
                <a:ea typeface="Calibri"/>
              </a:rPr>
              <a:t>4</a:t>
            </a:r>
            <a:r>
              <a:rPr lang="en-US" sz="2500" b="0" strike="noStrike" spc="-1">
                <a:solidFill>
                  <a:srgbClr val="000000"/>
                </a:solidFill>
                <a:latin typeface="Calibri"/>
                <a:ea typeface="Calibri"/>
              </a:rPr>
              <a:t>, 9, 3, 2, 13, 8, 10, 14, 5, 11]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2714760" y="2207520"/>
            <a:ext cx="371160" cy="442440"/>
          </a:xfrm>
          <a:prstGeom prst="rect">
            <a:avLst/>
          </a:prstGeom>
          <a:solidFill>
            <a:schemeClr val="accent1">
              <a:alpha val="25882"/>
            </a:schemeClr>
          </a:solidFill>
          <a:ln w="93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6"/>
          <p:cNvSpPr/>
          <p:nvPr/>
        </p:nvSpPr>
        <p:spPr>
          <a:xfrm>
            <a:off x="2043000" y="2721600"/>
            <a:ext cx="4843080" cy="5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latin typeface="Calibri"/>
                <a:ea typeface="Calibri"/>
              </a:rPr>
              <a:t>[1, 4, </a:t>
            </a:r>
            <a:r>
              <a:rPr lang="en-US" sz="2500" b="1" strike="noStrike" spc="-1">
                <a:solidFill>
                  <a:srgbClr val="FF0000"/>
                </a:solidFill>
                <a:latin typeface="Calibri"/>
                <a:ea typeface="Calibri"/>
              </a:rPr>
              <a:t>9</a:t>
            </a:r>
            <a:r>
              <a:rPr lang="en-US" sz="2500" b="0" strike="noStrike" spc="-1">
                <a:solidFill>
                  <a:srgbClr val="000000"/>
                </a:solidFill>
                <a:latin typeface="Calibri"/>
                <a:ea typeface="Calibri"/>
              </a:rPr>
              <a:t>, 3, 2, 13, 8, 10, 14, 5, 11]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2986200" y="2764440"/>
            <a:ext cx="371160" cy="442440"/>
          </a:xfrm>
          <a:prstGeom prst="rect">
            <a:avLst/>
          </a:prstGeom>
          <a:solidFill>
            <a:schemeClr val="accent1">
              <a:alpha val="25882"/>
            </a:schemeClr>
          </a:solidFill>
          <a:ln w="93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8"/>
          <p:cNvSpPr/>
          <p:nvPr/>
        </p:nvSpPr>
        <p:spPr>
          <a:xfrm>
            <a:off x="2052720" y="1595520"/>
            <a:ext cx="4843080" cy="5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latin typeface="Calibri"/>
                <a:ea typeface="Calibri"/>
              </a:rPr>
              <a:t>[</a:t>
            </a:r>
            <a:r>
              <a:rPr lang="en-US" sz="2500" b="1" strike="noStrike" spc="-1">
                <a:solidFill>
                  <a:srgbClr val="FF0000"/>
                </a:solidFill>
                <a:latin typeface="Calibri"/>
                <a:ea typeface="Calibri"/>
              </a:rPr>
              <a:t>1</a:t>
            </a:r>
            <a:r>
              <a:rPr lang="en-US" sz="2500" b="0" strike="noStrike" spc="-1">
                <a:solidFill>
                  <a:srgbClr val="000000"/>
                </a:solidFill>
                <a:latin typeface="Calibri"/>
                <a:ea typeface="Calibri"/>
              </a:rPr>
              <a:t>, 4, 9, 3, 2, 13, 8, 10, 14, 5, 11]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2395440" y="1638360"/>
            <a:ext cx="371160" cy="442440"/>
          </a:xfrm>
          <a:prstGeom prst="rect">
            <a:avLst/>
          </a:prstGeom>
          <a:solidFill>
            <a:schemeClr val="accent1">
              <a:alpha val="25882"/>
            </a:schemeClr>
          </a:solidFill>
          <a:ln w="93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10"/>
          <p:cNvSpPr/>
          <p:nvPr/>
        </p:nvSpPr>
        <p:spPr>
          <a:xfrm>
            <a:off x="2043000" y="3764880"/>
            <a:ext cx="4843080" cy="5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latin typeface="Calibri"/>
                <a:ea typeface="Calibri"/>
              </a:rPr>
              <a:t>[1, 4, </a:t>
            </a:r>
            <a:r>
              <a:rPr lang="en-US" sz="2500" b="1" strike="noStrike" spc="-1">
                <a:solidFill>
                  <a:srgbClr val="FF0000"/>
                </a:solidFill>
                <a:latin typeface="Calibri"/>
                <a:ea typeface="Calibri"/>
              </a:rPr>
              <a:t>9</a:t>
            </a:r>
            <a:r>
              <a:rPr lang="en-US" sz="2500" b="0" strike="noStrike" spc="-1">
                <a:solidFill>
                  <a:srgbClr val="000000"/>
                </a:solidFill>
                <a:latin typeface="Calibri"/>
                <a:ea typeface="Calibri"/>
              </a:rPr>
              <a:t>, 3, 2, 13, 8, 10, 14, 5, 11]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20" name="CustomShape 11"/>
          <p:cNvSpPr/>
          <p:nvPr/>
        </p:nvSpPr>
        <p:spPr>
          <a:xfrm>
            <a:off x="3629160" y="3793320"/>
            <a:ext cx="371160" cy="442440"/>
          </a:xfrm>
          <a:prstGeom prst="rect">
            <a:avLst/>
          </a:prstGeom>
          <a:solidFill>
            <a:schemeClr val="accent1">
              <a:alpha val="25882"/>
            </a:schemeClr>
          </a:solidFill>
          <a:ln w="93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12"/>
          <p:cNvSpPr/>
          <p:nvPr/>
        </p:nvSpPr>
        <p:spPr>
          <a:xfrm>
            <a:off x="2052720" y="4298040"/>
            <a:ext cx="4843080" cy="5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latin typeface="Calibri"/>
                <a:ea typeface="Calibri"/>
              </a:rPr>
              <a:t>[1, 4, 9, 3, 2, </a:t>
            </a:r>
            <a:r>
              <a:rPr lang="en-US" sz="2500" b="1" strike="noStrike" spc="-1">
                <a:solidFill>
                  <a:srgbClr val="FF0000"/>
                </a:solidFill>
                <a:latin typeface="Calibri"/>
                <a:ea typeface="Calibri"/>
              </a:rPr>
              <a:t>13</a:t>
            </a:r>
            <a:r>
              <a:rPr lang="en-US" sz="2500" b="0" strike="noStrike" spc="-1">
                <a:solidFill>
                  <a:srgbClr val="000000"/>
                </a:solidFill>
                <a:latin typeface="Calibri"/>
                <a:ea typeface="Calibri"/>
              </a:rPr>
              <a:t>, 8, 10, 14, 5, 11]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22" name="CustomShape 13"/>
          <p:cNvSpPr/>
          <p:nvPr/>
        </p:nvSpPr>
        <p:spPr>
          <a:xfrm>
            <a:off x="4043520" y="4326840"/>
            <a:ext cx="371160" cy="442440"/>
          </a:xfrm>
          <a:prstGeom prst="rect">
            <a:avLst/>
          </a:prstGeom>
          <a:solidFill>
            <a:schemeClr val="accent1">
              <a:alpha val="25882"/>
            </a:schemeClr>
          </a:solidFill>
          <a:ln w="93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14"/>
          <p:cNvSpPr/>
          <p:nvPr/>
        </p:nvSpPr>
        <p:spPr>
          <a:xfrm>
            <a:off x="2052720" y="4836240"/>
            <a:ext cx="4843080" cy="5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latin typeface="Calibri"/>
                <a:ea typeface="Calibri"/>
              </a:rPr>
              <a:t>[1, 4, 9, 3, 2, </a:t>
            </a:r>
            <a:r>
              <a:rPr lang="en-US" sz="2500" b="1" strike="noStrike" spc="-1">
                <a:solidFill>
                  <a:srgbClr val="FF0000"/>
                </a:solidFill>
                <a:latin typeface="Calibri"/>
                <a:ea typeface="Calibri"/>
              </a:rPr>
              <a:t>13</a:t>
            </a:r>
            <a:r>
              <a:rPr lang="en-US" sz="2500" b="0" strike="noStrike" spc="-1">
                <a:solidFill>
                  <a:srgbClr val="000000"/>
                </a:solidFill>
                <a:latin typeface="Calibri"/>
                <a:ea typeface="Calibri"/>
              </a:rPr>
              <a:t>, 8, 10, 14, 5, 11]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24" name="CustomShape 15"/>
          <p:cNvSpPr/>
          <p:nvPr/>
        </p:nvSpPr>
        <p:spPr>
          <a:xfrm>
            <a:off x="4429080" y="4860000"/>
            <a:ext cx="371160" cy="442440"/>
          </a:xfrm>
          <a:prstGeom prst="rect">
            <a:avLst/>
          </a:prstGeom>
          <a:solidFill>
            <a:schemeClr val="accent1">
              <a:alpha val="25882"/>
            </a:schemeClr>
          </a:solidFill>
          <a:ln w="93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16"/>
          <p:cNvSpPr/>
          <p:nvPr/>
        </p:nvSpPr>
        <p:spPr>
          <a:xfrm>
            <a:off x="2395440" y="5364720"/>
            <a:ext cx="1076040" cy="55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4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4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4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26" name="Group 17"/>
          <p:cNvGrpSpPr/>
          <p:nvPr/>
        </p:nvGrpSpPr>
        <p:grpSpPr>
          <a:xfrm>
            <a:off x="2014560" y="6266880"/>
            <a:ext cx="4843080" cy="528120"/>
            <a:chOff x="2014560" y="6266880"/>
            <a:chExt cx="4843080" cy="528120"/>
          </a:xfrm>
        </p:grpSpPr>
        <p:sp>
          <p:nvSpPr>
            <p:cNvPr id="127" name="CustomShape 18"/>
            <p:cNvSpPr/>
            <p:nvPr/>
          </p:nvSpPr>
          <p:spPr>
            <a:xfrm>
              <a:off x="2014560" y="6266880"/>
              <a:ext cx="4843080" cy="528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5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[1, 4, 9, 3, 2, 13, 8, 10, </a:t>
              </a:r>
              <a:r>
                <a:rPr lang="en-US" sz="2500" b="1" strike="noStrike" spc="-1">
                  <a:solidFill>
                    <a:srgbClr val="FF0000"/>
                  </a:solidFill>
                  <a:latin typeface="Calibri"/>
                  <a:ea typeface="Calibri"/>
                </a:rPr>
                <a:t>14</a:t>
              </a:r>
              <a:r>
                <a:rPr lang="en-US" sz="25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, 5, 11]</a:t>
              </a:r>
              <a:endParaRPr lang="en-US" sz="2500" b="0" strike="noStrike" spc="-1">
                <a:latin typeface="Arial"/>
              </a:endParaRPr>
            </a:p>
          </p:txBody>
        </p:sp>
        <p:sp>
          <p:nvSpPr>
            <p:cNvPr id="128" name="CustomShape 19"/>
            <p:cNvSpPr/>
            <p:nvPr/>
          </p:nvSpPr>
          <p:spPr>
            <a:xfrm>
              <a:off x="6064200" y="6309720"/>
              <a:ext cx="371160" cy="442440"/>
            </a:xfrm>
            <a:prstGeom prst="rect">
              <a:avLst/>
            </a:prstGeom>
            <a:solidFill>
              <a:schemeClr val="accent1">
                <a:alpha val="25882"/>
              </a:schemeClr>
            </a:solidFill>
            <a:ln w="9360">
              <a:solidFill>
                <a:schemeClr val="dk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66320" y="304200"/>
            <a:ext cx="8977320" cy="931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200" b="1" strike="noStrike" spc="-1">
                <a:solidFill>
                  <a:srgbClr val="000000"/>
                </a:solidFill>
                <a:latin typeface="Calibri"/>
                <a:ea typeface="Calibri"/>
              </a:rPr>
              <a:t>Largest number in a List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272880" y="2107080"/>
            <a:ext cx="5197680" cy="1540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1080" lvl="1" indent="-180720">
              <a:lnSpc>
                <a:spcPct val="90000"/>
              </a:lnSpc>
              <a:buClr>
                <a:srgbClr val="0432FF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432FF"/>
                </a:solidFill>
                <a:latin typeface="Calibri"/>
                <a:ea typeface="Calibri"/>
              </a:rPr>
              <a:t>Iterate/loop/scan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through the list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81080" lvl="1" indent="-180720">
              <a:lnSpc>
                <a:spcPct val="90000"/>
              </a:lnSpc>
              <a:spcBef>
                <a:spcPts val="499"/>
              </a:spcBef>
              <a:buClr>
                <a:srgbClr val="0432FF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432FF"/>
                </a:solidFill>
                <a:latin typeface="Calibri"/>
                <a:ea typeface="Calibri"/>
              </a:rPr>
              <a:t>Keep track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of “largest” so far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38280" lvl="2" indent="-180720">
              <a:lnSpc>
                <a:spcPct val="90000"/>
              </a:lnSpc>
              <a:spcBef>
                <a:spcPts val="499"/>
              </a:spcBef>
              <a:buClr>
                <a:srgbClr val="0432FF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432FF"/>
                </a:solidFill>
                <a:latin typeface="Calibri"/>
                <a:ea typeface="Calibri"/>
              </a:rPr>
              <a:t>Initialize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38280" lvl="2" indent="-180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Update (</a:t>
            </a:r>
            <a:r>
              <a:rPr lang="en-US" sz="2000" b="1" strike="noStrike" spc="-1">
                <a:solidFill>
                  <a:srgbClr val="0432FF"/>
                </a:solidFill>
                <a:latin typeface="Calibri"/>
                <a:ea typeface="Calibri"/>
              </a:rPr>
              <a:t>apply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) the current “largest” </a:t>
            </a:r>
            <a:r>
              <a:rPr lang="en-US" sz="2000" b="1" strike="noStrike" spc="-1">
                <a:solidFill>
                  <a:srgbClr val="0000FF"/>
                </a:solidFill>
                <a:latin typeface="Calibri"/>
                <a:ea typeface="Calibri"/>
              </a:rPr>
              <a:t>if</a:t>
            </a:r>
            <a:r>
              <a:rPr lang="en-US" sz="2000" b="1" strike="noStrike" spc="-1">
                <a:solidFill>
                  <a:srgbClr val="00B050"/>
                </a:solidFill>
                <a:latin typeface="Calibri"/>
                <a:ea typeface="Calibri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you find something bigger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81080" lvl="1" indent="-180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Print largest at termination (</a:t>
            </a:r>
            <a:r>
              <a:rPr lang="en-US" sz="2400" b="1" strike="noStrike" spc="-1">
                <a:solidFill>
                  <a:srgbClr val="0432FF"/>
                </a:solidFill>
                <a:latin typeface="Calibri"/>
                <a:ea typeface="Calibri"/>
              </a:rPr>
              <a:t>use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Shape 190"/>
          <p:cNvPicPr/>
          <p:nvPr/>
        </p:nvPicPr>
        <p:blipFill>
          <a:blip r:embed="rId3"/>
          <a:stretch/>
        </p:blipFill>
        <p:spPr>
          <a:xfrm>
            <a:off x="5471280" y="1763640"/>
            <a:ext cx="3161160" cy="360504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466920" y="4982040"/>
            <a:ext cx="4682880" cy="87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90000"/>
              </a:lnSpc>
              <a:spcBef>
                <a:spcPts val="499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input → algorithm → output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66320" y="197640"/>
            <a:ext cx="8977320" cy="931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200" b="1" strike="noStrike" spc="-1">
                <a:solidFill>
                  <a:srgbClr val="000000"/>
                </a:solidFill>
                <a:latin typeface="Calibri"/>
                <a:ea typeface="Calibri"/>
              </a:rPr>
              <a:t>Largest number in a List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344240" y="4537800"/>
            <a:ext cx="6188400" cy="1540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162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numbers = [1,4,9,3,2,13,8,10,14,5,11]</a:t>
            </a:r>
            <a:endParaRPr lang="en-US" sz="162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lang="en-US" sz="162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largest = None </a:t>
            </a:r>
            <a:endParaRPr lang="en-US" sz="162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lang="en-US" sz="162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for</a:t>
            </a:r>
            <a:r>
              <a:rPr lang="en-US" sz="162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number in numbers:</a:t>
            </a:r>
            <a:endParaRPr lang="en-US" sz="162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6120">
              <a:lnSpc>
                <a:spcPct val="70000"/>
              </a:lnSpc>
              <a:spcBef>
                <a:spcPts val="499"/>
              </a:spcBef>
            </a:pPr>
            <a:r>
              <a:rPr lang="en-US" sz="162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if</a:t>
            </a:r>
            <a:r>
              <a:rPr lang="en-US" sz="162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US" sz="1620" b="1" strike="noStrike" spc="-1">
                <a:solidFill>
                  <a:srgbClr val="00B050"/>
                </a:solidFill>
                <a:latin typeface="Courier New"/>
                <a:ea typeface="Courier New"/>
              </a:rPr>
              <a:t>largest is None</a:t>
            </a:r>
            <a:r>
              <a:rPr lang="en-US" sz="162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US" sz="1620" b="1" strike="noStrike" spc="-1">
                <a:solidFill>
                  <a:srgbClr val="0432FF"/>
                </a:solidFill>
                <a:latin typeface="Courier New"/>
                <a:ea typeface="Courier New"/>
              </a:rPr>
              <a:t>or</a:t>
            </a:r>
            <a:r>
              <a:rPr lang="en-US" sz="162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US" sz="1620" b="1" strike="noStrike" spc="-1">
                <a:solidFill>
                  <a:srgbClr val="00B050"/>
                </a:solidFill>
                <a:latin typeface="Courier New"/>
                <a:ea typeface="Courier New"/>
              </a:rPr>
              <a:t>number &gt; largest</a:t>
            </a:r>
            <a:r>
              <a:rPr lang="en-US" sz="162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: </a:t>
            </a:r>
            <a:endParaRPr lang="en-US" sz="1620" b="0" strike="noStrike" spc="-1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70000"/>
              </a:lnSpc>
              <a:spcBef>
                <a:spcPts val="499"/>
              </a:spcBef>
            </a:pPr>
            <a:r>
              <a:rPr lang="en-US" sz="14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largest = number </a:t>
            </a:r>
            <a:endParaRPr lang="en-US" sz="14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499"/>
              </a:spcBef>
            </a:pPr>
            <a:r>
              <a:rPr lang="en-US" sz="14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print('Largest: ', largest)</a:t>
            </a:r>
            <a:endParaRPr lang="en-US" sz="14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Shape 199"/>
          <p:cNvPicPr/>
          <p:nvPr/>
        </p:nvPicPr>
        <p:blipFill>
          <a:blip r:embed="rId3"/>
          <a:stretch/>
        </p:blipFill>
        <p:spPr>
          <a:xfrm>
            <a:off x="6355080" y="1376640"/>
            <a:ext cx="2475360" cy="282276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218880" y="1435680"/>
            <a:ext cx="6188400" cy="154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181080" lvl="1" indent="-180720">
              <a:lnSpc>
                <a:spcPct val="90000"/>
              </a:lnSpc>
              <a:buClr>
                <a:srgbClr val="0432FF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432FF"/>
                </a:solidFill>
                <a:latin typeface="Calibri"/>
                <a:ea typeface="Calibri"/>
              </a:rPr>
              <a:t>Iterate/loop/scan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through the list (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  <a:ea typeface="Calibri"/>
              </a:rPr>
              <a:t>for loop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lang="en-US" sz="2400" b="0" strike="noStrike" spc="-1">
              <a:latin typeface="Arial"/>
            </a:endParaRPr>
          </a:p>
          <a:p>
            <a:pPr marL="181080" lvl="1" indent="-180720">
              <a:lnSpc>
                <a:spcPct val="90000"/>
              </a:lnSpc>
              <a:spcBef>
                <a:spcPts val="499"/>
              </a:spcBef>
              <a:buClr>
                <a:srgbClr val="0432FF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432FF"/>
                </a:solidFill>
                <a:latin typeface="Calibri"/>
                <a:ea typeface="Calibri"/>
              </a:rPr>
              <a:t>Keep track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of “largest” so far (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  <a:ea typeface="Calibri"/>
              </a:rPr>
              <a:t>memory/variables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  <a:ea typeface="Calibri"/>
              </a:rPr>
              <a:t>assignment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  <a:ea typeface="Calibri"/>
              </a:rPr>
              <a:t>re-assignment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lang="en-US" sz="2400" b="0" strike="noStrike" spc="-1">
              <a:latin typeface="Arial"/>
            </a:endParaRPr>
          </a:p>
          <a:p>
            <a:pPr marL="638280" lvl="2" indent="-180720">
              <a:lnSpc>
                <a:spcPct val="90000"/>
              </a:lnSpc>
              <a:spcBef>
                <a:spcPts val="499"/>
              </a:spcBef>
              <a:buClr>
                <a:srgbClr val="0432FF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432FF"/>
                </a:solidFill>
                <a:latin typeface="Calibri"/>
                <a:ea typeface="Calibri"/>
              </a:rPr>
              <a:t>Initialize</a:t>
            </a:r>
            <a:endParaRPr lang="en-US" sz="2000" b="0" strike="noStrike" spc="-1">
              <a:latin typeface="Arial"/>
            </a:endParaRPr>
          </a:p>
          <a:p>
            <a:pPr marL="638280" lvl="2" indent="-180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Update (</a:t>
            </a:r>
            <a:r>
              <a:rPr lang="en-US" sz="2000" b="1" strike="noStrike" spc="-1">
                <a:solidFill>
                  <a:srgbClr val="0432FF"/>
                </a:solidFill>
                <a:latin typeface="Calibri"/>
                <a:ea typeface="Calibri"/>
              </a:rPr>
              <a:t>apply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) the current “largest” </a:t>
            </a:r>
            <a:r>
              <a:rPr lang="en-US" sz="2000" b="0" strike="noStrike" spc="-1">
                <a:solidFill>
                  <a:srgbClr val="00B050"/>
                </a:solidFill>
                <a:latin typeface="Calibri"/>
                <a:ea typeface="Calibri"/>
              </a:rPr>
              <a:t>if (conditional)</a:t>
            </a:r>
            <a:r>
              <a:rPr lang="en-US" sz="2000" b="1" strike="noStrike" spc="-1">
                <a:solidFill>
                  <a:srgbClr val="0432FF"/>
                </a:solidFill>
                <a:latin typeface="Calibri"/>
                <a:ea typeface="Calibri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you find something bigger</a:t>
            </a:r>
            <a:endParaRPr lang="en-US" sz="2000" b="0" strike="noStrike" spc="-1">
              <a:latin typeface="Arial"/>
            </a:endParaRPr>
          </a:p>
          <a:p>
            <a:pPr marL="181080" lvl="1" indent="-180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Print largest at termination (</a:t>
            </a:r>
            <a:r>
              <a:rPr lang="en-US" sz="2400" b="1" strike="noStrike" spc="-1">
                <a:solidFill>
                  <a:srgbClr val="0432FF"/>
                </a:solidFill>
                <a:latin typeface="Calibri"/>
                <a:ea typeface="Calibri"/>
              </a:rPr>
              <a:t>use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lang="en-US" sz="2400" b="0" strike="noStrike" spc="-1">
              <a:latin typeface="Arial"/>
            </a:endParaRPr>
          </a:p>
          <a:p>
            <a:pPr marL="181080" indent="-180720">
              <a:lnSpc>
                <a:spcPct val="90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Some Conceptual Patterns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9328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Input (user-supplied, files / databases, other programs, over the network)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Statements representing: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Memory storage or Assignment (variables)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Expressions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Conditional Execution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Repeated Execution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Constructs to organize code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…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Output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Word Counting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714680"/>
            <a:ext cx="8557920" cy="3828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Calibri"/>
              </a:rPr>
              <a:t>Find the most frequent word in a piece of text / file.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Calibri"/>
              </a:rPr>
              <a:t>Again, think about the mental process!!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2121480" y="6364440"/>
            <a:ext cx="4149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https://books.trinket.io/pfe/01-intro.html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28560" y="273240"/>
            <a:ext cx="7886520" cy="85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Why Python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285920"/>
            <a:ext cx="8229240" cy="547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Generic programming language (Web, Databases, Gaming, Informatics / analytics / big data, AI/ML/Data Science, scientific programming… )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Very easy to learn and use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High-level data types and structures to organize and manipulate data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Batteries included or available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Very expressive; less verbose (although requires practice); higher developer productivity; fast prototyping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Clean syntax; easy to read sourcecode; easy to maintain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Talks to other languages (C/C++, R, Java, …)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Active community of developers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Several others…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28560" y="197640"/>
            <a:ext cx="7886520" cy="1006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Python Program Execution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514520"/>
            <a:ext cx="8229240" cy="5257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Python is two things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759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Language specification (lexicon, syntax, semantics)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759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Language interpreter – intermediary between your code and the machine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101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Reads and executes the program statements one after the other, from top to bottom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Two modes of execution: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Interactive (for ex. in plotting and visualization)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Script / batch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28560" y="167040"/>
            <a:ext cx="7886520" cy="9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Course Format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389960"/>
            <a:ext cx="8229240" cy="5147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In-class lectures covering core programming constructs (using Python), processes, tools.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Reference (see course syllabus for links):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Python for Informatics (+ Python for Everybody specialization on coursera)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Think Python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Introduction to Programming in Python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Weekly assignments (starting beginning of week 3)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172440"/>
            <a:ext cx="8229240" cy="805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Summary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57200" y="1308240"/>
            <a:ext cx="8229240" cy="5257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What are programs and the mindset required to write programs (be explicit!!)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Initial setup and tooling (Anaconda, Jupyter notebooks, git / github, Atom)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338400"/>
            <a:ext cx="7886520" cy="834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Logistics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571400"/>
            <a:ext cx="8229240" cy="4583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Slides, notebooks, code examples, assignments, solutions etc. will be shared on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github</a:t>
            </a:r>
            <a:endParaRPr lang="en-US" sz="28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hlinkClick r:id="rId3"/>
              </a:rPr>
              <a:t>https://git.io/fjiV2</a:t>
            </a:r>
            <a:endParaRPr lang="en-US" sz="2800" spc="-1" dirty="0">
              <a:solidFill>
                <a:srgbClr val="000000"/>
              </a:solidFill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>
                <a:hlinkClick r:id="rId4"/>
              </a:rPr>
              <a:t>https://github.com/MarkGrivainis/2019_itp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Open office hours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discuss doubts, code, concepts, lightening talk ideas, anything remotely Pythonic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Email before dropping by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Science Building 9</a:t>
            </a:r>
            <a:r>
              <a:rPr lang="en-US" sz="2400" spc="-1" baseline="30000" dirty="0">
                <a:solidFill>
                  <a:srgbClr val="000000"/>
                </a:solidFill>
                <a:latin typeface="Calibri"/>
              </a:rPr>
              <a:t>th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Floor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Grading Policy (pass / fail)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5" name="Table 2"/>
          <p:cNvGraphicFramePr/>
          <p:nvPr>
            <p:extLst>
              <p:ext uri="{D42A27DB-BD31-4B8C-83A1-F6EECF244321}">
                <p14:modId xmlns:p14="http://schemas.microsoft.com/office/powerpoint/2010/main" val="4144169970"/>
              </p:ext>
            </p:extLst>
          </p:nvPr>
        </p:nvGraphicFramePr>
        <p:xfrm>
          <a:off x="1127880" y="2198160"/>
          <a:ext cx="6888240" cy="2586960"/>
        </p:xfrm>
        <a:graphic>
          <a:graphicData uri="http://schemas.openxmlformats.org/drawingml/2006/table">
            <a:tbl>
              <a:tblPr/>
              <a:tblGrid>
                <a:gridCol w="344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Course Component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D9A7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Percentage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D9A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Assignments (4)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4*15 = 60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Lightning talk (1)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Group project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Class participation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59200" y="365040"/>
            <a:ext cx="88844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Lightning Talks: Become an Explorer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28560" y="1825560"/>
            <a:ext cx="8271000" cy="4729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Library / tool / concept of your choice.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Starting week 3 (lookout for signup sheet!)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Format and deliverable: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5-7 mins hands-on demo to class, explaining the idea and its application / utility (preferably using Jupyter notebooks)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If it is a coding concept, show a short snippet of code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Final project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2286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Groups of 2-3 members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Larger programming task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Implement an algorithm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Analyze dataset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Build a small application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Presentations in last lecture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17600" y="28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Course Goals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17600" y="1287720"/>
            <a:ext cx="8720640" cy="5190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9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Mental process of solving problems through writing programs; also pseudo coding skills.</a:t>
            </a:r>
            <a:endParaRPr lang="en-US" sz="259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</a:pPr>
            <a:endParaRPr lang="en-US" sz="259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9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Some level of proficiency in using Python</a:t>
            </a:r>
            <a:endParaRPr lang="en-US" sz="259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</a:pPr>
            <a:endParaRPr lang="en-US" sz="259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9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Best-practices</a:t>
            </a:r>
            <a:endParaRPr lang="en-US" sz="259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</a:pPr>
            <a:endParaRPr lang="en-US" sz="259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9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Hands-on with analytics / informatics ecosystem (Matplotlib, Pandas, others as needed)</a:t>
            </a:r>
            <a:endParaRPr lang="en-US" sz="259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</a:pPr>
            <a:endParaRPr lang="en-US" sz="259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9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Basic tools for efficient programming</a:t>
            </a:r>
            <a:endParaRPr lang="en-US" sz="259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lang="en-US" sz="222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Anaconda distribution</a:t>
            </a:r>
            <a:endParaRPr lang="en-US" sz="222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lang="en-US" sz="222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Development Environments (Atom editor, </a:t>
            </a:r>
            <a:r>
              <a:rPr lang="en-US" sz="222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Jupyter</a:t>
            </a:r>
            <a:r>
              <a:rPr lang="en-US" sz="222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Notebooks)</a:t>
            </a:r>
            <a:endParaRPr lang="en-US" sz="222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lang="en-US" sz="222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Debugging skills</a:t>
            </a:r>
            <a:endParaRPr lang="en-US" sz="222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lang="en-US" sz="222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Package/library management</a:t>
            </a:r>
            <a:endParaRPr lang="en-US" sz="222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lang="en-US" sz="222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Version control</a:t>
            </a:r>
            <a:endParaRPr lang="en-US" sz="222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43720" y="183240"/>
            <a:ext cx="8899920" cy="83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Initial setup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03920" y="1477800"/>
            <a:ext cx="8579520" cy="4672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MiniConda: </a:t>
            </a:r>
            <a:r>
              <a:rPr lang="en-US" sz="2200" b="0" u="sng" strike="noStrike" spc="-1">
                <a:solidFill>
                  <a:srgbClr val="0563C1"/>
                </a:solidFill>
                <a:uFillTx/>
                <a:latin typeface="Calibri"/>
                <a:ea typeface="Calibri"/>
              </a:rPr>
              <a:t>https://docs.conda.io/en/latest/miniconda.html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7596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lang="en-US" sz="1900" b="0" strike="noStrike" spc="-1">
                <a:solidFill>
                  <a:srgbClr val="000000"/>
                </a:solidFill>
                <a:latin typeface="Calibri"/>
                <a:ea typeface="Calibri"/>
              </a:rPr>
              <a:t>Python 3.7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7596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lang="en-US" sz="1900" b="0" strike="noStrike" spc="-1">
                <a:solidFill>
                  <a:srgbClr val="000000"/>
                </a:solidFill>
                <a:latin typeface="Calibri"/>
                <a:ea typeface="Calibri"/>
              </a:rPr>
              <a:t>Installs Python and several packages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-228240">
              <a:lnSpc>
                <a:spcPct val="70000"/>
              </a:lnSpc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5040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Git version control: </a:t>
            </a:r>
            <a:r>
              <a:rPr lang="en-US" sz="2200" b="0" u="sng" strike="noStrike" spc="-1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https://git-scm.com/downloads</a:t>
            </a:r>
            <a:r>
              <a:rPr lang="en-US" sz="2200" b="1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54720">
              <a:lnSpc>
                <a:spcPct val="7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5040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Github account (</a:t>
            </a:r>
            <a:r>
              <a:rPr lang="en-US" sz="2200" b="0" u="sng" strike="noStrike" spc="-1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http://github.com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Atom text editor: </a:t>
            </a:r>
            <a:r>
              <a:rPr lang="en-US" sz="2200" b="0" u="sng" strike="noStrike" spc="-1">
                <a:solidFill>
                  <a:srgbClr val="0563C1"/>
                </a:solidFill>
                <a:uFillTx/>
                <a:latin typeface="Calibri"/>
                <a:ea typeface="Calibri"/>
                <a:hlinkClick r:id="rId5"/>
              </a:rPr>
              <a:t>https://atom.io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335400" y="2846520"/>
            <a:ext cx="2472480" cy="96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Let’s roll!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4762</TotalTime>
  <Words>1171</Words>
  <Application>Microsoft Macintosh PowerPoint</Application>
  <PresentationFormat>On-screen Show (4:3)</PresentationFormat>
  <Paragraphs>197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/>
  <dc:creator/>
  <dc:description/>
  <cp:lastModifiedBy>Mark Grivainis</cp:lastModifiedBy>
  <cp:revision>31</cp:revision>
  <dcterms:modified xsi:type="dcterms:W3CDTF">2019-07-08T15:01:23Z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15.0024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