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4" r:id="rId3"/>
    <p:sldId id="257" r:id="rId4"/>
    <p:sldId id="275" r:id="rId5"/>
    <p:sldId id="262" r:id="rId6"/>
    <p:sldId id="266" r:id="rId7"/>
    <p:sldId id="267" r:id="rId8"/>
    <p:sldId id="268" r:id="rId9"/>
    <p:sldId id="269" r:id="rId10"/>
    <p:sldId id="271" r:id="rId11"/>
    <p:sldId id="276" r:id="rId12"/>
    <p:sldId id="273" r:id="rId13"/>
    <p:sldId id="279" r:id="rId14"/>
    <p:sldId id="280" r:id="rId15"/>
    <p:sldId id="277" r:id="rId16"/>
    <p:sldId id="278" r:id="rId17"/>
    <p:sldId id="281" r:id="rId18"/>
    <p:sldId id="282" r:id="rId19"/>
    <p:sldId id="272"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43"/>
    <p:restoredTop sz="94643"/>
  </p:normalViewPr>
  <p:slideViewPr>
    <p:cSldViewPr snapToGrid="0" snapToObjects="1">
      <p:cViewPr>
        <p:scale>
          <a:sx n="110" d="100"/>
          <a:sy n="110" d="100"/>
        </p:scale>
        <p:origin x="680" y="-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AA18E751-5718-9A4A-B12A-1BAC8BFDFC5A}" type="datetimeFigureOut">
              <a:rPr kumimoji="1" lang="zh-CN" altLang="en-US" smtClean="0"/>
              <a:t>2018/3/13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8830E5F-D566-454B-BF12-FCB6537C5379}"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AA18E751-5718-9A4A-B12A-1BAC8BFDFC5A}" type="datetimeFigureOut">
              <a:rPr kumimoji="1" lang="zh-CN" altLang="en-US" smtClean="0"/>
              <a:t>2018/3/13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8830E5F-D566-454B-BF12-FCB6537C5379}"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AA18E751-5718-9A4A-B12A-1BAC8BFDFC5A}" type="datetimeFigureOut">
              <a:rPr kumimoji="1" lang="zh-CN" altLang="en-US" smtClean="0"/>
              <a:t>2018/3/13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8830E5F-D566-454B-BF12-FCB6537C5379}"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585828"/>
            <a:ext cx="10515600" cy="884158"/>
          </a:xfrm>
        </p:spPr>
        <p:txBody>
          <a:bodyPr/>
          <a:lstStyle/>
          <a:p>
            <a:r>
              <a:rPr kumimoji="1" lang="zh-CN" altLang="en-US" dirty="0"/>
              <a:t>单击此处编辑母版标题样式</a:t>
            </a:r>
          </a:p>
        </p:txBody>
      </p:sp>
      <p:sp>
        <p:nvSpPr>
          <p:cNvPr id="3" name="内容占位符 2"/>
          <p:cNvSpPr>
            <a:spLocks noGrp="1"/>
          </p:cNvSpPr>
          <p:nvPr>
            <p:ph idx="1"/>
          </p:nvPr>
        </p:nvSpPr>
        <p:spPr>
          <a:xfrm>
            <a:off x="838200" y="1574157"/>
            <a:ext cx="10515600" cy="4602806"/>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p:cNvSpPr>
            <a:spLocks noGrp="1"/>
          </p:cNvSpPr>
          <p:nvPr>
            <p:ph type="dt" sz="half" idx="10"/>
          </p:nvPr>
        </p:nvSpPr>
        <p:spPr/>
        <p:txBody>
          <a:bodyPr/>
          <a:lstStyle/>
          <a:p>
            <a:fld id="{AA18E751-5718-9A4A-B12A-1BAC8BFDFC5A}" type="datetimeFigureOut">
              <a:rPr kumimoji="1" lang="zh-CN" altLang="en-US" smtClean="0"/>
              <a:t>2018/3/13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8830E5F-D566-454B-BF12-FCB6537C5379}"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AA18E751-5718-9A4A-B12A-1BAC8BFDFC5A}" type="datetimeFigureOut">
              <a:rPr kumimoji="1" lang="zh-CN" altLang="en-US" smtClean="0"/>
              <a:t>2018/3/13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8830E5F-D566-454B-BF12-FCB6537C5379}"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AA18E751-5718-9A4A-B12A-1BAC8BFDFC5A}" type="datetimeFigureOut">
              <a:rPr kumimoji="1" lang="zh-CN" altLang="en-US" smtClean="0"/>
              <a:t>2018/3/13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8830E5F-D566-454B-BF12-FCB6537C5379}"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AA18E751-5718-9A4A-B12A-1BAC8BFDFC5A}" type="datetimeFigureOut">
              <a:rPr kumimoji="1" lang="zh-CN" altLang="en-US" smtClean="0"/>
              <a:t>2018/3/13</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F8830E5F-D566-454B-BF12-FCB6537C5379}"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AA18E751-5718-9A4A-B12A-1BAC8BFDFC5A}" type="datetimeFigureOut">
              <a:rPr kumimoji="1" lang="zh-CN" altLang="en-US" smtClean="0"/>
              <a:t>2018/3/13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F8830E5F-D566-454B-BF12-FCB6537C5379}"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A18E751-5718-9A4A-B12A-1BAC8BFDFC5A}" type="datetimeFigureOut">
              <a:rPr kumimoji="1" lang="zh-CN" altLang="en-US" smtClean="0"/>
              <a:t>2018/3/13</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F8830E5F-D566-454B-BF12-FCB6537C5379}"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AA18E751-5718-9A4A-B12A-1BAC8BFDFC5A}" type="datetimeFigureOut">
              <a:rPr kumimoji="1" lang="zh-CN" altLang="en-US" smtClean="0"/>
              <a:t>2018/3/13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8830E5F-D566-454B-BF12-FCB6537C5379}"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AA18E751-5718-9A4A-B12A-1BAC8BFDFC5A}" type="datetimeFigureOut">
              <a:rPr kumimoji="1" lang="zh-CN" altLang="en-US" smtClean="0"/>
              <a:t>2018/3/13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8830E5F-D566-454B-BF12-FCB6537C5379}"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18E751-5718-9A4A-B12A-1BAC8BFDFC5A}" type="datetimeFigureOut">
              <a:rPr kumimoji="1" lang="zh-CN" altLang="en-US" smtClean="0"/>
              <a:t>2018/3/13</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830E5F-D566-454B-BF12-FCB6537C5379}"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a:t>HQMS</a:t>
            </a:r>
            <a:r>
              <a:rPr kumimoji="1" lang="zh-CN" altLang="en-US" dirty="0"/>
              <a:t>肾病数据分析</a:t>
            </a:r>
          </a:p>
        </p:txBody>
      </p:sp>
      <p:sp>
        <p:nvSpPr>
          <p:cNvPr id="3" name="副标题 2"/>
          <p:cNvSpPr>
            <a:spLocks noGrp="1"/>
          </p:cNvSpPr>
          <p:nvPr>
            <p:ph type="subTitle" idx="1"/>
          </p:nvPr>
        </p:nvSpPr>
        <p:spPr/>
        <p:txBody>
          <a:bodyPr/>
          <a:lstStyle/>
          <a:p>
            <a:r>
              <a:rPr kumimoji="1" lang="zh-CN" altLang="en-US" dirty="0"/>
              <a:t>邱玮 郭嘉明</a:t>
            </a:r>
            <a:endParaRPr kumimoji="1" lang="en-US" altLang="zh-CN" dirty="0"/>
          </a:p>
          <a:p>
            <a:r>
              <a:rPr kumimoji="1" lang="en-US" altLang="zh-CN" dirty="0"/>
              <a:t>201</a:t>
            </a:r>
            <a:r>
              <a:rPr kumimoji="1" lang="en-US" altLang="zh-Hans" dirty="0"/>
              <a:t>8</a:t>
            </a:r>
            <a:r>
              <a:rPr kumimoji="1" lang="en-US" altLang="zh-CN" dirty="0"/>
              <a:t>.</a:t>
            </a:r>
            <a:r>
              <a:rPr kumimoji="1" lang="en-US" altLang="zh-Hans" dirty="0"/>
              <a:t>03</a:t>
            </a:r>
            <a:r>
              <a:rPr kumimoji="1" lang="en-US" altLang="zh-CN" dirty="0"/>
              <a:t>.2</a:t>
            </a:r>
            <a:r>
              <a:rPr kumimoji="1" lang="en-US" altLang="zh-Hans" dirty="0"/>
              <a:t>3</a:t>
            </a:r>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Hans" altLang="en-US" dirty="0"/>
              <a:t>主要方法</a:t>
            </a:r>
            <a:r>
              <a:rPr kumimoji="1" lang="en-US" altLang="zh-Hans" dirty="0"/>
              <a:t>——</a:t>
            </a:r>
            <a:r>
              <a:rPr kumimoji="1" lang="zh-CN" altLang="en-US" dirty="0"/>
              <a:t>对应分析</a:t>
            </a:r>
          </a:p>
        </p:txBody>
      </p:sp>
      <p:sp>
        <p:nvSpPr>
          <p:cNvPr id="3" name="内容占位符 2">
            <a:extLst>
              <a:ext uri="{FF2B5EF4-FFF2-40B4-BE49-F238E27FC236}">
                <a16:creationId xmlns:a16="http://schemas.microsoft.com/office/drawing/2014/main" id="{79665ECC-C9FA-904C-890D-2D3F702FB28B}"/>
              </a:ext>
            </a:extLst>
          </p:cNvPr>
          <p:cNvSpPr>
            <a:spLocks noGrp="1"/>
          </p:cNvSpPr>
          <p:nvPr>
            <p:ph idx="1"/>
          </p:nvPr>
        </p:nvSpPr>
        <p:spPr/>
        <p:txBody>
          <a:bodyPr>
            <a:normAutofit/>
          </a:bodyPr>
          <a:lstStyle/>
          <a:p>
            <a:pPr marL="285750" indent="-285750"/>
            <a:r>
              <a:rPr lang="zh-CN" altLang="en-US" dirty="0">
                <a:ea typeface="等线" panose="02010600030101010101" charset="-122"/>
              </a:rPr>
              <a:t>从</a:t>
            </a:r>
            <a:r>
              <a:rPr lang="en-US" altLang="zh-CN" dirty="0">
                <a:ea typeface="等线" panose="02010600030101010101" charset="-122"/>
              </a:rPr>
              <a:t>HQMS</a:t>
            </a:r>
            <a:r>
              <a:rPr lang="zh-CN" altLang="en-US" dirty="0">
                <a:ea typeface="等线" panose="02010600030101010101" charset="-122"/>
              </a:rPr>
              <a:t>数据库中提取时间（季度）</a:t>
            </a:r>
            <a:r>
              <a:rPr lang="en-US" altLang="zh-CN" dirty="0">
                <a:ea typeface="等线" panose="02010600030101010101" charset="-122"/>
              </a:rPr>
              <a:t>-</a:t>
            </a:r>
            <a:r>
              <a:rPr lang="zh-CN" altLang="en-US" dirty="0">
                <a:ea typeface="等线" panose="02010600030101010101" charset="-122"/>
              </a:rPr>
              <a:t>空间（省份）</a:t>
            </a:r>
            <a:r>
              <a:rPr lang="en-US" altLang="zh-CN" dirty="0">
                <a:ea typeface="等线" panose="02010600030101010101" charset="-122"/>
              </a:rPr>
              <a:t>-</a:t>
            </a:r>
            <a:r>
              <a:rPr lang="zh-CN" altLang="en-US" dirty="0">
                <a:ea typeface="等线" panose="02010600030101010101" charset="-122"/>
              </a:rPr>
              <a:t>病种的三维</a:t>
            </a:r>
            <a:r>
              <a:rPr lang="en-US" altLang="zh-CN" dirty="0">
                <a:ea typeface="等线" panose="02010600030101010101" charset="-122"/>
              </a:rPr>
              <a:t>tensor</a:t>
            </a:r>
            <a:r>
              <a:rPr lang="zh-CN" altLang="en-US" dirty="0">
                <a:ea typeface="等线" panose="02010600030101010101" charset="-122"/>
              </a:rPr>
              <a:t>，所存数据为某季度某省某病的患病人数</a:t>
            </a:r>
          </a:p>
          <a:p>
            <a:pPr marL="285750" indent="-285750"/>
            <a:r>
              <a:rPr lang="zh-CN" altLang="en-US" dirty="0">
                <a:ea typeface="等线" panose="02010600030101010101" charset="-122"/>
              </a:rPr>
              <a:t>多病因——按照空间（省份）对tensor进行切片，并对各省份的病种-时间（季度）列联表进行对应分析</a:t>
            </a:r>
            <a:endParaRPr lang="en-US" altLang="zh-CN" dirty="0">
              <a:ea typeface="等线" panose="02010600030101010101" charset="-122"/>
            </a:endParaRPr>
          </a:p>
          <a:p>
            <a:pPr marL="285750" indent="-285750"/>
            <a:r>
              <a:rPr lang="zh-CN" altLang="en-US" dirty="0">
                <a:ea typeface="等线" panose="02010600030101010101" charset="-122"/>
              </a:rPr>
              <a:t>单病因——对人数tensor求比例，用某季度某省的某种病的人数除以该季度该省所有病种的总人数计算出新的tensor，并对新的tensor按照病种进行切片，对各病种的空间（省份）-时间（季度）列联表进行对应分析</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FF8370-FF78-204F-86D8-ED440B9F8148}"/>
              </a:ext>
            </a:extLst>
          </p:cNvPr>
          <p:cNvSpPr>
            <a:spLocks noGrp="1"/>
          </p:cNvSpPr>
          <p:nvPr>
            <p:ph type="title"/>
          </p:nvPr>
        </p:nvSpPr>
        <p:spPr/>
        <p:txBody>
          <a:bodyPr/>
          <a:lstStyle/>
          <a:p>
            <a:pPr algn="ctr"/>
            <a:r>
              <a:rPr kumimoji="1" lang="en-US" altLang="zh-Hans" dirty="0"/>
              <a:t>Outline</a:t>
            </a:r>
            <a:endParaRPr kumimoji="1" lang="zh-CN" altLang="en-US" dirty="0"/>
          </a:p>
        </p:txBody>
      </p:sp>
      <p:sp>
        <p:nvSpPr>
          <p:cNvPr id="3" name="内容占位符 2">
            <a:extLst>
              <a:ext uri="{FF2B5EF4-FFF2-40B4-BE49-F238E27FC236}">
                <a16:creationId xmlns:a16="http://schemas.microsoft.com/office/drawing/2014/main" id="{CFB0B707-01BB-CA45-BC4F-0DC2B50DED36}"/>
              </a:ext>
            </a:extLst>
          </p:cNvPr>
          <p:cNvSpPr>
            <a:spLocks noGrp="1"/>
          </p:cNvSpPr>
          <p:nvPr>
            <p:ph idx="1"/>
          </p:nvPr>
        </p:nvSpPr>
        <p:spPr/>
        <p:txBody>
          <a:bodyPr anchor="ctr"/>
          <a:lstStyle/>
          <a:p>
            <a:r>
              <a:rPr kumimoji="1" lang="zh-Hans" altLang="en-US" dirty="0"/>
              <a:t>项目介绍及研究目标</a:t>
            </a:r>
            <a:endParaRPr kumimoji="1" lang="en-US" altLang="zh-Hans" dirty="0"/>
          </a:p>
          <a:p>
            <a:r>
              <a:rPr kumimoji="1" lang="zh-Hans" altLang="en-US" dirty="0"/>
              <a:t>主要研究方法</a:t>
            </a:r>
            <a:endParaRPr kumimoji="1" lang="en-US" altLang="zh-Hans" dirty="0"/>
          </a:p>
          <a:p>
            <a:pPr lvl="1"/>
            <a:r>
              <a:rPr kumimoji="1" lang="zh-Hans" altLang="en-US" dirty="0"/>
              <a:t>对应分析</a:t>
            </a:r>
            <a:endParaRPr kumimoji="1" lang="en-US" altLang="zh-Hans" dirty="0"/>
          </a:p>
          <a:p>
            <a:r>
              <a:rPr kumimoji="1" lang="zh-Hans" altLang="en-US" b="1" dirty="0"/>
              <a:t>可视化结果及分析</a:t>
            </a:r>
            <a:endParaRPr kumimoji="1" lang="en-US" altLang="zh-Hans" b="1" dirty="0"/>
          </a:p>
          <a:p>
            <a:pPr lvl="1"/>
            <a:r>
              <a:rPr kumimoji="1" lang="zh-Hans" altLang="en-US" b="1" dirty="0"/>
              <a:t>时间切片</a:t>
            </a:r>
            <a:endParaRPr kumimoji="1" lang="en-US" altLang="zh-Hans" b="1" dirty="0"/>
          </a:p>
          <a:p>
            <a:pPr lvl="1"/>
            <a:r>
              <a:rPr kumimoji="1" lang="zh-Hans" altLang="en-US" b="1" dirty="0"/>
              <a:t>病种切片</a:t>
            </a:r>
            <a:endParaRPr kumimoji="1" lang="en-US" altLang="zh-Hans" b="1" dirty="0"/>
          </a:p>
          <a:p>
            <a:pPr lvl="1"/>
            <a:r>
              <a:rPr kumimoji="1" lang="zh-Hans" altLang="en-US" b="1" dirty="0"/>
              <a:t>地区切片</a:t>
            </a:r>
            <a:endParaRPr kumimoji="1" lang="en-US" altLang="zh-Hans" b="1" dirty="0"/>
          </a:p>
        </p:txBody>
      </p:sp>
    </p:spTree>
    <p:extLst>
      <p:ext uri="{BB962C8B-B14F-4D97-AF65-F5344CB8AC3E}">
        <p14:creationId xmlns:p14="http://schemas.microsoft.com/office/powerpoint/2010/main" val="1817544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6C83A1-FD8D-BF4F-B69E-8FC4FB56BB85}"/>
              </a:ext>
            </a:extLst>
          </p:cNvPr>
          <p:cNvSpPr>
            <a:spLocks noGrp="1"/>
          </p:cNvSpPr>
          <p:nvPr>
            <p:ph type="title"/>
          </p:nvPr>
        </p:nvSpPr>
        <p:spPr/>
        <p:txBody>
          <a:bodyPr/>
          <a:lstStyle/>
          <a:p>
            <a:pPr algn="ctr"/>
            <a:r>
              <a:rPr kumimoji="1" lang="zh-Hans" altLang="en-US" dirty="0"/>
              <a:t>可视化结果及分析</a:t>
            </a:r>
            <a:endParaRPr kumimoji="1" lang="zh-CN" altLang="en-US" dirty="0"/>
          </a:p>
        </p:txBody>
      </p:sp>
      <p:sp>
        <p:nvSpPr>
          <p:cNvPr id="3" name="内容占位符 2">
            <a:extLst>
              <a:ext uri="{FF2B5EF4-FFF2-40B4-BE49-F238E27FC236}">
                <a16:creationId xmlns:a16="http://schemas.microsoft.com/office/drawing/2014/main" id="{52FB3EBE-F372-D044-89EB-E4AFA7EC8D5B}"/>
              </a:ext>
            </a:extLst>
          </p:cNvPr>
          <p:cNvSpPr>
            <a:spLocks noGrp="1"/>
          </p:cNvSpPr>
          <p:nvPr>
            <p:ph idx="1"/>
          </p:nvPr>
        </p:nvSpPr>
        <p:spPr/>
        <p:txBody>
          <a:bodyPr/>
          <a:lstStyle/>
          <a:p>
            <a:r>
              <a:rPr lang="zh-CN" altLang="en-US" dirty="0"/>
              <a:t>本文考虑的主要问题之一为</a:t>
            </a:r>
            <a:r>
              <a:rPr lang="en-US" altLang="zh-CN" dirty="0"/>
              <a:t>CKD</a:t>
            </a:r>
            <a:r>
              <a:rPr lang="zh-CN" altLang="en-US" dirty="0"/>
              <a:t>疾病谱的变迁情况，因此应着眼于</a:t>
            </a:r>
            <a:r>
              <a:rPr lang="zh-Hans" altLang="en-US" dirty="0"/>
              <a:t>如下</a:t>
            </a:r>
            <a:r>
              <a:rPr lang="zh-CN" altLang="en-US" dirty="0"/>
              <a:t>几个变量包含的信息：</a:t>
            </a:r>
            <a:r>
              <a:rPr lang="zh-CN" altLang="en-US" b="1" dirty="0"/>
              <a:t>时间、空间、疾病种类</a:t>
            </a:r>
            <a:r>
              <a:rPr lang="zh-CN" altLang="en-US" dirty="0"/>
              <a:t>。</a:t>
            </a:r>
            <a:endParaRPr lang="en-US" altLang="zh-CN" dirty="0"/>
          </a:p>
          <a:p>
            <a:r>
              <a:rPr lang="zh-CN" altLang="en-US" dirty="0"/>
              <a:t>实际操作中，时间的单位取月</a:t>
            </a:r>
            <a:r>
              <a:rPr lang="zh-Hans" altLang="en-US" dirty="0"/>
              <a:t>或</a:t>
            </a:r>
            <a:r>
              <a:rPr lang="zh-CN" altLang="en-US" dirty="0"/>
              <a:t>季度，空间的单位固定为中国的</a:t>
            </a:r>
            <a:r>
              <a:rPr lang="en-US" altLang="zh-CN" dirty="0"/>
              <a:t>32</a:t>
            </a:r>
            <a:r>
              <a:rPr lang="zh-CN" altLang="en-US" dirty="0"/>
              <a:t>个省级行政区，疾病种类固定</a:t>
            </a:r>
            <a:r>
              <a:rPr lang="en-US" altLang="zh-CN" dirty="0"/>
              <a:t>6</a:t>
            </a:r>
            <a:r>
              <a:rPr lang="zh-CN" altLang="en-US" dirty="0"/>
              <a:t>种，生成一个​</a:t>
            </a:r>
            <a:r>
              <a:rPr lang="en-US" altLang="zh-Hans" dirty="0"/>
              <a:t>N*32*6</a:t>
            </a:r>
            <a:r>
              <a:rPr lang="zh-CN" altLang="en-US" dirty="0"/>
              <a:t>的三维列联表 </a:t>
            </a:r>
            <a:r>
              <a:rPr lang="en-US" altLang="zh-CN" dirty="0"/>
              <a:t>(tensor) </a:t>
            </a:r>
            <a:r>
              <a:rPr lang="zh-CN" altLang="en-US" dirty="0"/>
              <a:t>。</a:t>
            </a:r>
            <a:endParaRPr lang="en-US" altLang="zh-CN" dirty="0"/>
          </a:p>
          <a:p>
            <a:r>
              <a:rPr lang="zh-Hans" altLang="en-US" dirty="0"/>
              <a:t>从</a:t>
            </a:r>
            <a:r>
              <a:rPr lang="zh-CN" altLang="en-US" dirty="0"/>
              <a:t>该</a:t>
            </a:r>
            <a:r>
              <a:rPr lang="en-US" altLang="zh-CN" dirty="0"/>
              <a:t>tensor</a:t>
            </a:r>
            <a:r>
              <a:rPr lang="zh-Hans" altLang="en-US" dirty="0"/>
              <a:t>的</a:t>
            </a:r>
            <a:r>
              <a:rPr lang="zh-CN" altLang="en-US" dirty="0"/>
              <a:t>​三个维度入手</a:t>
            </a:r>
            <a:r>
              <a:rPr lang="zh-Hans" altLang="en-US" dirty="0"/>
              <a:t>，</a:t>
            </a:r>
            <a:r>
              <a:rPr lang="zh-CN" altLang="en-US" dirty="0"/>
              <a:t>切分</a:t>
            </a:r>
            <a:r>
              <a:rPr lang="zh-Hans" altLang="en-US" dirty="0"/>
              <a:t>成矩阵并做</a:t>
            </a:r>
            <a:r>
              <a:rPr lang="zh-CN" altLang="en-US" dirty="0"/>
              <a:t>对应分析，可以有以下三种思路：</a:t>
            </a:r>
            <a:r>
              <a:rPr lang="zh-Hans" altLang="en-US" dirty="0"/>
              <a:t>按时间切片（分析省份和病种）、按病种切片（分析时间和省份）、按空间切片（分析时间和病种）。以下将分别讨论按三个维度分析的结果。</a:t>
            </a:r>
            <a:endParaRPr kumimoji="1" lang="zh-CN" altLang="en-US" dirty="0"/>
          </a:p>
        </p:txBody>
      </p:sp>
    </p:spTree>
    <p:extLst>
      <p:ext uri="{BB962C8B-B14F-4D97-AF65-F5344CB8AC3E}">
        <p14:creationId xmlns:p14="http://schemas.microsoft.com/office/powerpoint/2010/main" val="2821543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F91FF8-C1E7-F24A-BC74-67C4CC1208C8}"/>
              </a:ext>
            </a:extLst>
          </p:cNvPr>
          <p:cNvSpPr>
            <a:spLocks noGrp="1"/>
          </p:cNvSpPr>
          <p:nvPr>
            <p:ph type="title"/>
          </p:nvPr>
        </p:nvSpPr>
        <p:spPr/>
        <p:txBody>
          <a:bodyPr/>
          <a:lstStyle/>
          <a:p>
            <a:pPr algn="ctr"/>
            <a:r>
              <a:rPr kumimoji="1" lang="zh-Hans" altLang="en-US" dirty="0"/>
              <a:t>按时间切片</a:t>
            </a:r>
            <a:endParaRPr kumimoji="1" lang="zh-CN" altLang="en-US" dirty="0"/>
          </a:p>
        </p:txBody>
      </p:sp>
      <p:sp>
        <p:nvSpPr>
          <p:cNvPr id="3" name="内容占位符 2">
            <a:extLst>
              <a:ext uri="{FF2B5EF4-FFF2-40B4-BE49-F238E27FC236}">
                <a16:creationId xmlns:a16="http://schemas.microsoft.com/office/drawing/2014/main" id="{B4E76484-EF5F-1D40-91D8-DCF14C2293ED}"/>
              </a:ext>
            </a:extLst>
          </p:cNvPr>
          <p:cNvSpPr>
            <a:spLocks noGrp="1"/>
          </p:cNvSpPr>
          <p:nvPr>
            <p:ph idx="1"/>
          </p:nvPr>
        </p:nvSpPr>
        <p:spPr>
          <a:xfrm>
            <a:off x="838200" y="1690688"/>
            <a:ext cx="5964936" cy="4351338"/>
          </a:xfrm>
        </p:spPr>
        <p:txBody>
          <a:bodyPr>
            <a:normAutofit/>
          </a:bodyPr>
          <a:lstStyle/>
          <a:p>
            <a:r>
              <a:rPr lang="zh-Hans" altLang="en-US" dirty="0"/>
              <a:t>如图，按时间切片的结果中出现了一条明显的分割线。</a:t>
            </a:r>
            <a:r>
              <a:rPr lang="zh-CN" altLang="en-US" dirty="0"/>
              <a:t>该分割线北起东北三省，跨越渤海至北京、山东、河南、湖北，南达重庆、四川。</a:t>
            </a:r>
            <a:endParaRPr lang="en-US" altLang="zh-CN" dirty="0"/>
          </a:p>
          <a:p>
            <a:r>
              <a:rPr lang="zh-CN" altLang="en-US" dirty="0"/>
              <a:t>此分界线以西、以北，呈现“由</a:t>
            </a:r>
            <a:r>
              <a:rPr lang="en-US" altLang="zh-CN" dirty="0"/>
              <a:t>GN</a:t>
            </a:r>
            <a:r>
              <a:rPr lang="zh-CN" altLang="en-US" dirty="0"/>
              <a:t>（蓝）、</a:t>
            </a:r>
            <a:r>
              <a:rPr lang="en-US" altLang="zh-CN" dirty="0"/>
              <a:t>CTIN</a:t>
            </a:r>
            <a:r>
              <a:rPr lang="zh-CN" altLang="en-US" dirty="0"/>
              <a:t>（红）过渡至</a:t>
            </a:r>
            <a:r>
              <a:rPr lang="en-US" altLang="zh-CN" dirty="0"/>
              <a:t>DKD</a:t>
            </a:r>
            <a:r>
              <a:rPr lang="zh-CN" altLang="en-US" dirty="0"/>
              <a:t>（灰）”的趋势；此分界线以东、以南，呈现“由各种病过渡至</a:t>
            </a:r>
            <a:r>
              <a:rPr lang="en-US" altLang="zh-CN" dirty="0"/>
              <a:t>HTN</a:t>
            </a:r>
            <a:r>
              <a:rPr lang="zh-CN" altLang="en-US" dirty="0"/>
              <a:t>（黄）、</a:t>
            </a:r>
            <a:r>
              <a:rPr lang="en-US" altLang="zh-CN" dirty="0"/>
              <a:t>ON</a:t>
            </a:r>
            <a:r>
              <a:rPr lang="zh-CN" altLang="en-US" dirty="0"/>
              <a:t>（粉）和</a:t>
            </a:r>
            <a:r>
              <a:rPr lang="en-US" altLang="zh-CN" dirty="0"/>
              <a:t>DKD</a:t>
            </a:r>
            <a:r>
              <a:rPr lang="zh-CN" altLang="en-US" dirty="0"/>
              <a:t>（灰）”的趋势。</a:t>
            </a:r>
          </a:p>
        </p:txBody>
      </p:sp>
      <p:pic>
        <p:nvPicPr>
          <p:cNvPr id="11" name="图片 10">
            <a:extLst>
              <a:ext uri="{FF2B5EF4-FFF2-40B4-BE49-F238E27FC236}">
                <a16:creationId xmlns:a16="http://schemas.microsoft.com/office/drawing/2014/main" id="{3B201C8B-59A3-A945-9325-BAA408A98FF7}"/>
              </a:ext>
            </a:extLst>
          </p:cNvPr>
          <p:cNvPicPr>
            <a:picLocks noChangeAspect="1"/>
          </p:cNvPicPr>
          <p:nvPr/>
        </p:nvPicPr>
        <p:blipFill>
          <a:blip r:embed="rId2"/>
          <a:stretch>
            <a:fillRect/>
          </a:stretch>
        </p:blipFill>
        <p:spPr>
          <a:xfrm>
            <a:off x="7143867" y="1690688"/>
            <a:ext cx="4450725" cy="4256943"/>
          </a:xfrm>
          <a:prstGeom prst="rect">
            <a:avLst/>
          </a:prstGeom>
        </p:spPr>
      </p:pic>
    </p:spTree>
    <p:extLst>
      <p:ext uri="{BB962C8B-B14F-4D97-AF65-F5344CB8AC3E}">
        <p14:creationId xmlns:p14="http://schemas.microsoft.com/office/powerpoint/2010/main" val="1459693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F91FF8-C1E7-F24A-BC74-67C4CC1208C8}"/>
              </a:ext>
            </a:extLst>
          </p:cNvPr>
          <p:cNvSpPr>
            <a:spLocks noGrp="1"/>
          </p:cNvSpPr>
          <p:nvPr>
            <p:ph type="title"/>
          </p:nvPr>
        </p:nvSpPr>
        <p:spPr/>
        <p:txBody>
          <a:bodyPr/>
          <a:lstStyle/>
          <a:p>
            <a:pPr algn="ctr"/>
            <a:r>
              <a:rPr kumimoji="1" lang="zh-Hans" altLang="en-US" dirty="0"/>
              <a:t>按时间切片</a:t>
            </a:r>
            <a:endParaRPr kumimoji="1" lang="zh-CN" altLang="en-US" dirty="0"/>
          </a:p>
        </p:txBody>
      </p:sp>
      <p:sp>
        <p:nvSpPr>
          <p:cNvPr id="3" name="内容占位符 2">
            <a:extLst>
              <a:ext uri="{FF2B5EF4-FFF2-40B4-BE49-F238E27FC236}">
                <a16:creationId xmlns:a16="http://schemas.microsoft.com/office/drawing/2014/main" id="{B4E76484-EF5F-1D40-91D8-DCF14C2293ED}"/>
              </a:ext>
            </a:extLst>
          </p:cNvPr>
          <p:cNvSpPr>
            <a:spLocks noGrp="1"/>
          </p:cNvSpPr>
          <p:nvPr>
            <p:ph idx="1"/>
          </p:nvPr>
        </p:nvSpPr>
        <p:spPr>
          <a:xfrm>
            <a:off x="838200" y="1825625"/>
            <a:ext cx="5964936" cy="4351338"/>
          </a:xfrm>
        </p:spPr>
        <p:txBody>
          <a:bodyPr>
            <a:normAutofit/>
          </a:bodyPr>
          <a:lstStyle/>
          <a:p>
            <a:r>
              <a:rPr lang="zh-CN" altLang="en-US" dirty="0"/>
              <a:t>此分界线</a:t>
            </a:r>
            <a:r>
              <a:rPr lang="zh-Hans" altLang="en-US" dirty="0"/>
              <a:t>两侧，疾病影响力发生突变的时间约为</a:t>
            </a:r>
            <a:r>
              <a:rPr lang="en-US" altLang="zh-Hans" dirty="0"/>
              <a:t>13</a:t>
            </a:r>
            <a:r>
              <a:rPr lang="zh-Hans" altLang="en-US" dirty="0"/>
              <a:t>年</a:t>
            </a:r>
            <a:r>
              <a:rPr lang="en-US" altLang="zh-Hans" dirty="0"/>
              <a:t>11</a:t>
            </a:r>
            <a:r>
              <a:rPr lang="zh-Hans" altLang="en-US" dirty="0"/>
              <a:t>月</a:t>
            </a:r>
            <a:r>
              <a:rPr lang="en-US" altLang="zh-Hans" dirty="0"/>
              <a:t>-14</a:t>
            </a:r>
            <a:r>
              <a:rPr lang="zh-Hans" altLang="en-US" dirty="0"/>
              <a:t>年</a:t>
            </a:r>
            <a:r>
              <a:rPr lang="en-US" altLang="zh-Hans" dirty="0"/>
              <a:t>2</a:t>
            </a:r>
            <a:r>
              <a:rPr lang="zh-Hans" altLang="en-US" dirty="0"/>
              <a:t>月。</a:t>
            </a:r>
            <a:endParaRPr lang="en-US" altLang="zh-Hans" dirty="0"/>
          </a:p>
          <a:p>
            <a:r>
              <a:rPr lang="zh-Hans" altLang="en-US" dirty="0"/>
              <a:t>一些特例</a:t>
            </a:r>
            <a:endParaRPr lang="en-US" altLang="zh-Hans" dirty="0"/>
          </a:p>
          <a:p>
            <a:pPr lvl="1"/>
            <a:r>
              <a:rPr lang="en-US" altLang="zh-CN" dirty="0"/>
              <a:t>CTIN</a:t>
            </a:r>
            <a:r>
              <a:rPr lang="zh-CN" altLang="en-US" dirty="0"/>
              <a:t>：西藏、宁夏、湖南三省的主要病因稳定在</a:t>
            </a:r>
            <a:r>
              <a:rPr lang="en-US" altLang="zh-CN" dirty="0"/>
              <a:t>CTIN</a:t>
            </a:r>
            <a:r>
              <a:rPr lang="zh-CN" altLang="en-US" dirty="0"/>
              <a:t>，未出现明显变化趋势。</a:t>
            </a:r>
          </a:p>
          <a:p>
            <a:pPr lvl="1"/>
            <a:r>
              <a:rPr lang="en-US" altLang="zh-CN" dirty="0"/>
              <a:t>GN</a:t>
            </a:r>
            <a:r>
              <a:rPr lang="zh-CN" altLang="en-US" dirty="0"/>
              <a:t>：广西、福建、陕西三省的主要病因稳定在</a:t>
            </a:r>
            <a:r>
              <a:rPr lang="en-US" altLang="zh-CN" dirty="0"/>
              <a:t>GN</a:t>
            </a:r>
            <a:r>
              <a:rPr lang="zh-CN" altLang="en-US" dirty="0"/>
              <a:t>，未出现明显的变化趋势。</a:t>
            </a:r>
            <a:endParaRPr lang="en-US" altLang="zh-CN" dirty="0"/>
          </a:p>
          <a:p>
            <a:endParaRPr lang="zh-CN" altLang="en-US" dirty="0"/>
          </a:p>
        </p:txBody>
      </p:sp>
      <p:pic>
        <p:nvPicPr>
          <p:cNvPr id="11" name="图片 10">
            <a:extLst>
              <a:ext uri="{FF2B5EF4-FFF2-40B4-BE49-F238E27FC236}">
                <a16:creationId xmlns:a16="http://schemas.microsoft.com/office/drawing/2014/main" id="{3B201C8B-59A3-A945-9325-BAA408A98FF7}"/>
              </a:ext>
            </a:extLst>
          </p:cNvPr>
          <p:cNvPicPr>
            <a:picLocks noChangeAspect="1"/>
          </p:cNvPicPr>
          <p:nvPr/>
        </p:nvPicPr>
        <p:blipFill>
          <a:blip r:embed="rId2"/>
          <a:stretch>
            <a:fillRect/>
          </a:stretch>
        </p:blipFill>
        <p:spPr>
          <a:xfrm>
            <a:off x="7143867" y="1690688"/>
            <a:ext cx="4450725" cy="4256943"/>
          </a:xfrm>
          <a:prstGeom prst="rect">
            <a:avLst/>
          </a:prstGeom>
        </p:spPr>
      </p:pic>
    </p:spTree>
    <p:extLst>
      <p:ext uri="{BB962C8B-B14F-4D97-AF65-F5344CB8AC3E}">
        <p14:creationId xmlns:p14="http://schemas.microsoft.com/office/powerpoint/2010/main" val="1218992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F91FF8-C1E7-F24A-BC74-67C4CC1208C8}"/>
              </a:ext>
            </a:extLst>
          </p:cNvPr>
          <p:cNvSpPr>
            <a:spLocks noGrp="1"/>
          </p:cNvSpPr>
          <p:nvPr>
            <p:ph type="title"/>
          </p:nvPr>
        </p:nvSpPr>
        <p:spPr/>
        <p:txBody>
          <a:bodyPr/>
          <a:lstStyle/>
          <a:p>
            <a:pPr algn="ctr"/>
            <a:r>
              <a:rPr kumimoji="1" lang="zh-Hans" altLang="en-US" dirty="0"/>
              <a:t>按病种切片</a:t>
            </a:r>
            <a:endParaRPr kumimoji="1" lang="zh-CN" altLang="en-US" dirty="0"/>
          </a:p>
        </p:txBody>
      </p:sp>
      <p:sp>
        <p:nvSpPr>
          <p:cNvPr id="3" name="内容占位符 2">
            <a:extLst>
              <a:ext uri="{FF2B5EF4-FFF2-40B4-BE49-F238E27FC236}">
                <a16:creationId xmlns:a16="http://schemas.microsoft.com/office/drawing/2014/main" id="{B4E76484-EF5F-1D40-91D8-DCF14C2293ED}"/>
              </a:ext>
            </a:extLst>
          </p:cNvPr>
          <p:cNvSpPr>
            <a:spLocks noGrp="1"/>
          </p:cNvSpPr>
          <p:nvPr>
            <p:ph idx="1"/>
          </p:nvPr>
        </p:nvSpPr>
        <p:spPr>
          <a:xfrm>
            <a:off x="838200" y="1469986"/>
            <a:ext cx="10515600" cy="5246508"/>
          </a:xfrm>
        </p:spPr>
        <p:txBody>
          <a:bodyPr>
            <a:normAutofit lnSpcReduction="10000"/>
          </a:bodyPr>
          <a:lstStyle/>
          <a:p>
            <a:r>
              <a:rPr lang="en-US" altLang="zh-CN" b="1" dirty="0"/>
              <a:t>CTIN</a:t>
            </a:r>
          </a:p>
          <a:p>
            <a:pPr lvl="1"/>
            <a:r>
              <a:rPr lang="zh-CN" altLang="en-US" dirty="0"/>
              <a:t>在</a:t>
            </a:r>
            <a:r>
              <a:rPr lang="en-US" altLang="zh-CN" dirty="0"/>
              <a:t>2013</a:t>
            </a:r>
            <a:r>
              <a:rPr lang="zh-CN" altLang="en-US" dirty="0"/>
              <a:t>年上半年，</a:t>
            </a:r>
            <a:r>
              <a:rPr lang="en-US" altLang="zh-CN" dirty="0"/>
              <a:t>CTIN</a:t>
            </a:r>
            <a:r>
              <a:rPr lang="zh-CN" altLang="en-US" dirty="0"/>
              <a:t>对宁夏、湖南、海南、辽宁、江苏、上海的影响较大。而到了</a:t>
            </a:r>
            <a:r>
              <a:rPr lang="en-US" altLang="zh-CN" dirty="0"/>
              <a:t>2014</a:t>
            </a:r>
            <a:r>
              <a:rPr lang="zh-CN" altLang="en-US" dirty="0"/>
              <a:t>年上半年，</a:t>
            </a:r>
            <a:r>
              <a:rPr lang="en-US" altLang="zh-CN" dirty="0"/>
              <a:t>CTIN</a:t>
            </a:r>
            <a:r>
              <a:rPr lang="zh-CN" altLang="en-US" dirty="0"/>
              <a:t>对青海、陕西、湖北、安徽、河南、江西、浙江的影响较大。到了</a:t>
            </a:r>
            <a:r>
              <a:rPr lang="en-US" altLang="zh-CN" dirty="0"/>
              <a:t>2015</a:t>
            </a:r>
            <a:r>
              <a:rPr lang="zh-CN" altLang="en-US" dirty="0"/>
              <a:t>年，</a:t>
            </a:r>
            <a:r>
              <a:rPr lang="en-US" altLang="zh-CN" dirty="0"/>
              <a:t>CTIN</a:t>
            </a:r>
            <a:r>
              <a:rPr lang="zh-CN" altLang="en-US" dirty="0"/>
              <a:t>对四川、陕西、河北、天津、广西、云南、福建的影响越来越突出，超过了</a:t>
            </a:r>
            <a:r>
              <a:rPr lang="en-US" altLang="zh-CN" dirty="0"/>
              <a:t>CTIN</a:t>
            </a:r>
            <a:r>
              <a:rPr lang="zh-CN" altLang="en-US" dirty="0"/>
              <a:t>对其他省份的影响。</a:t>
            </a:r>
          </a:p>
          <a:p>
            <a:r>
              <a:rPr lang="en-US" altLang="zh-CN" b="1" dirty="0"/>
              <a:t>DKD</a:t>
            </a:r>
          </a:p>
          <a:p>
            <a:pPr lvl="1"/>
            <a:r>
              <a:rPr lang="zh-CN" altLang="en-US" dirty="0"/>
              <a:t>在</a:t>
            </a:r>
            <a:r>
              <a:rPr lang="en-US" altLang="zh-CN" dirty="0"/>
              <a:t>2013</a:t>
            </a:r>
            <a:r>
              <a:rPr lang="zh-CN" altLang="en-US" dirty="0"/>
              <a:t>年，</a:t>
            </a:r>
            <a:r>
              <a:rPr lang="en-US" altLang="zh-CN" dirty="0"/>
              <a:t>DKD</a:t>
            </a:r>
            <a:r>
              <a:rPr lang="zh-CN" altLang="en-US" dirty="0"/>
              <a:t>对湖南、浙江、青海、吉林、山东、广东的影响较大，到了</a:t>
            </a:r>
            <a:r>
              <a:rPr lang="en-US" altLang="zh-CN" dirty="0"/>
              <a:t>2014</a:t>
            </a:r>
            <a:r>
              <a:rPr lang="zh-CN" altLang="en-US" dirty="0"/>
              <a:t>年，</a:t>
            </a:r>
            <a:r>
              <a:rPr lang="en-US" altLang="zh-CN" dirty="0"/>
              <a:t>DKD</a:t>
            </a:r>
            <a:r>
              <a:rPr lang="zh-CN" altLang="en-US" dirty="0"/>
              <a:t>对东北多个省份的影响加大，对重庆、广西、江西的影响也较大，</a:t>
            </a:r>
            <a:r>
              <a:rPr lang="en-US" altLang="zh-CN" dirty="0"/>
              <a:t>2015</a:t>
            </a:r>
            <a:r>
              <a:rPr lang="zh-CN" altLang="en-US" dirty="0"/>
              <a:t>年，</a:t>
            </a:r>
            <a:r>
              <a:rPr lang="en-US" altLang="zh-CN" dirty="0"/>
              <a:t>DKD</a:t>
            </a:r>
            <a:r>
              <a:rPr lang="zh-CN" altLang="en-US" dirty="0"/>
              <a:t>对内蒙古、吉林、辽宁、河北、青海、重庆、河南、江苏、江西、广西的影响最大。</a:t>
            </a:r>
          </a:p>
          <a:p>
            <a:r>
              <a:rPr lang="en-US" altLang="zh-CN" b="1" dirty="0"/>
              <a:t>GN</a:t>
            </a:r>
          </a:p>
          <a:p>
            <a:pPr lvl="1"/>
            <a:r>
              <a:rPr lang="en-US" altLang="zh-CN" dirty="0"/>
              <a:t>GN</a:t>
            </a:r>
            <a:r>
              <a:rPr lang="zh-CN" altLang="en-US" dirty="0"/>
              <a:t>影响较大的省份相对比较稳定，为青海、陕西、河南、河北、安徽、江苏、江西、内蒙古、广西。但是从地图的深浅可以看出，从</a:t>
            </a:r>
            <a:r>
              <a:rPr lang="en-US" altLang="zh-CN" dirty="0"/>
              <a:t>2014</a:t>
            </a:r>
            <a:r>
              <a:rPr lang="zh-CN" altLang="en-US" dirty="0"/>
              <a:t>年第一季度到</a:t>
            </a:r>
            <a:r>
              <a:rPr lang="en-US" altLang="zh-CN" dirty="0"/>
              <a:t>2015</a:t>
            </a:r>
            <a:r>
              <a:rPr lang="zh-CN" altLang="en-US" dirty="0"/>
              <a:t>年第四季度，</a:t>
            </a:r>
            <a:r>
              <a:rPr lang="en-US" altLang="zh-CN" dirty="0"/>
              <a:t>GN</a:t>
            </a:r>
            <a:r>
              <a:rPr lang="zh-CN" altLang="en-US" dirty="0"/>
              <a:t>对大多数省份的影响都在减小。</a:t>
            </a:r>
          </a:p>
        </p:txBody>
      </p:sp>
    </p:spTree>
    <p:extLst>
      <p:ext uri="{BB962C8B-B14F-4D97-AF65-F5344CB8AC3E}">
        <p14:creationId xmlns:p14="http://schemas.microsoft.com/office/powerpoint/2010/main" val="4212904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F91FF8-C1E7-F24A-BC74-67C4CC1208C8}"/>
              </a:ext>
            </a:extLst>
          </p:cNvPr>
          <p:cNvSpPr>
            <a:spLocks noGrp="1"/>
          </p:cNvSpPr>
          <p:nvPr>
            <p:ph type="title"/>
          </p:nvPr>
        </p:nvSpPr>
        <p:spPr/>
        <p:txBody>
          <a:bodyPr/>
          <a:lstStyle/>
          <a:p>
            <a:pPr algn="ctr"/>
            <a:r>
              <a:rPr kumimoji="1" lang="zh-Hans" altLang="en-US" dirty="0"/>
              <a:t>按病种切片</a:t>
            </a:r>
            <a:endParaRPr kumimoji="1" lang="zh-CN" altLang="en-US" dirty="0"/>
          </a:p>
        </p:txBody>
      </p:sp>
      <p:sp>
        <p:nvSpPr>
          <p:cNvPr id="3" name="内容占位符 2">
            <a:extLst>
              <a:ext uri="{FF2B5EF4-FFF2-40B4-BE49-F238E27FC236}">
                <a16:creationId xmlns:a16="http://schemas.microsoft.com/office/drawing/2014/main" id="{B4E76484-EF5F-1D40-91D8-DCF14C2293ED}"/>
              </a:ext>
            </a:extLst>
          </p:cNvPr>
          <p:cNvSpPr>
            <a:spLocks noGrp="1"/>
          </p:cNvSpPr>
          <p:nvPr>
            <p:ph idx="1"/>
          </p:nvPr>
        </p:nvSpPr>
        <p:spPr>
          <a:xfrm>
            <a:off x="838200" y="1469986"/>
            <a:ext cx="10515600" cy="4702497"/>
          </a:xfrm>
        </p:spPr>
        <p:txBody>
          <a:bodyPr>
            <a:normAutofit/>
          </a:bodyPr>
          <a:lstStyle/>
          <a:p>
            <a:r>
              <a:rPr lang="en-US" altLang="zh-CN" b="1" dirty="0"/>
              <a:t>HTN</a:t>
            </a:r>
          </a:p>
          <a:p>
            <a:pPr lvl="1"/>
            <a:r>
              <a:rPr lang="en-US" altLang="zh-CN" dirty="0"/>
              <a:t>HTN</a:t>
            </a:r>
            <a:r>
              <a:rPr lang="zh-CN" altLang="en-US" dirty="0"/>
              <a:t>影响较大的省份相对比较稳定，有内蒙古、吉林、辽宁、青海、四川、河南、江苏、四川、广西、江西，并且于</a:t>
            </a:r>
            <a:r>
              <a:rPr lang="en-US" altLang="zh-CN" dirty="0"/>
              <a:t>2014</a:t>
            </a:r>
            <a:r>
              <a:rPr lang="zh-CN" altLang="en-US" dirty="0"/>
              <a:t>年到</a:t>
            </a:r>
            <a:r>
              <a:rPr lang="en-US" altLang="zh-CN" dirty="0"/>
              <a:t>2015</a:t>
            </a:r>
            <a:r>
              <a:rPr lang="zh-CN" altLang="en-US" dirty="0"/>
              <a:t>年影响程度变化不大。</a:t>
            </a:r>
          </a:p>
          <a:p>
            <a:r>
              <a:rPr lang="en-US" altLang="zh-CN" b="1" dirty="0"/>
              <a:t>ON</a:t>
            </a:r>
          </a:p>
          <a:p>
            <a:pPr lvl="1"/>
            <a:r>
              <a:rPr lang="zh-CN" altLang="en-US" dirty="0"/>
              <a:t>在</a:t>
            </a:r>
            <a:r>
              <a:rPr lang="en-US" altLang="zh-CN" dirty="0"/>
              <a:t>2013</a:t>
            </a:r>
            <a:r>
              <a:rPr lang="zh-CN" altLang="en-US" dirty="0"/>
              <a:t>年上半年，</a:t>
            </a:r>
            <a:r>
              <a:rPr lang="en-US" altLang="zh-CN" dirty="0"/>
              <a:t>ON</a:t>
            </a:r>
            <a:r>
              <a:rPr lang="zh-CN" altLang="en-US" dirty="0"/>
              <a:t>对新疆、湖南、宁夏、北京、上海的影响较大，之后到</a:t>
            </a:r>
            <a:r>
              <a:rPr lang="en-US" altLang="zh-CN" dirty="0"/>
              <a:t>2013</a:t>
            </a:r>
            <a:r>
              <a:rPr lang="zh-CN" altLang="en-US" dirty="0"/>
              <a:t>年下半年，</a:t>
            </a:r>
            <a:r>
              <a:rPr lang="en-US" altLang="zh-CN" dirty="0"/>
              <a:t>ON</a:t>
            </a:r>
            <a:r>
              <a:rPr lang="zh-CN" altLang="en-US" dirty="0"/>
              <a:t>对青海、吉林、陕西、山东、广东、上海的影响较大，之后在</a:t>
            </a:r>
            <a:r>
              <a:rPr lang="en-US" altLang="zh-CN" dirty="0"/>
              <a:t>2014</a:t>
            </a:r>
            <a:r>
              <a:rPr lang="zh-CN" altLang="en-US" dirty="0"/>
              <a:t>年，</a:t>
            </a:r>
            <a:r>
              <a:rPr lang="en-US" altLang="zh-CN" dirty="0"/>
              <a:t>ON</a:t>
            </a:r>
            <a:r>
              <a:rPr lang="zh-CN" altLang="en-US" dirty="0"/>
              <a:t>对不同省份的影响程度有一定的变化，并在</a:t>
            </a:r>
            <a:r>
              <a:rPr lang="en-US" altLang="zh-CN" dirty="0"/>
              <a:t>2015</a:t>
            </a:r>
            <a:r>
              <a:rPr lang="zh-CN" altLang="en-US" dirty="0"/>
              <a:t>年趋于稳定，</a:t>
            </a:r>
            <a:r>
              <a:rPr lang="en-US" altLang="zh-CN" dirty="0"/>
              <a:t>2015</a:t>
            </a:r>
            <a:r>
              <a:rPr lang="zh-CN" altLang="en-US" dirty="0"/>
              <a:t>年，</a:t>
            </a:r>
            <a:r>
              <a:rPr lang="en-US" altLang="zh-CN" dirty="0"/>
              <a:t>ON</a:t>
            </a:r>
            <a:r>
              <a:rPr lang="zh-CN" altLang="en-US" dirty="0"/>
              <a:t>对甘肃、四川、重庆、陕西、河北、河南、江西、广西的影响最大。</a:t>
            </a:r>
            <a:endParaRPr lang="en-US" altLang="zh-CN" dirty="0"/>
          </a:p>
          <a:p>
            <a:r>
              <a:rPr lang="en-US" altLang="zh-Hans" b="1" dirty="0"/>
              <a:t>Others</a:t>
            </a:r>
          </a:p>
          <a:p>
            <a:pPr lvl="1"/>
            <a:r>
              <a:rPr lang="zh-Hans" altLang="en-US" dirty="0"/>
              <a:t>略</a:t>
            </a:r>
            <a:endParaRPr lang="zh-CN" altLang="en-US" dirty="0"/>
          </a:p>
        </p:txBody>
      </p:sp>
    </p:spTree>
    <p:extLst>
      <p:ext uri="{BB962C8B-B14F-4D97-AF65-F5344CB8AC3E}">
        <p14:creationId xmlns:p14="http://schemas.microsoft.com/office/powerpoint/2010/main" val="2637873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F91FF8-C1E7-F24A-BC74-67C4CC1208C8}"/>
              </a:ext>
            </a:extLst>
          </p:cNvPr>
          <p:cNvSpPr>
            <a:spLocks noGrp="1"/>
          </p:cNvSpPr>
          <p:nvPr>
            <p:ph type="title"/>
          </p:nvPr>
        </p:nvSpPr>
        <p:spPr/>
        <p:txBody>
          <a:bodyPr/>
          <a:lstStyle/>
          <a:p>
            <a:pPr algn="ctr"/>
            <a:r>
              <a:rPr kumimoji="1" lang="zh-Hans" altLang="en-US" dirty="0"/>
              <a:t>按地区切片</a:t>
            </a:r>
            <a:endParaRPr kumimoji="1" lang="zh-CN" altLang="en-US" dirty="0"/>
          </a:p>
        </p:txBody>
      </p:sp>
      <p:sp>
        <p:nvSpPr>
          <p:cNvPr id="3" name="内容占位符 2">
            <a:extLst>
              <a:ext uri="{FF2B5EF4-FFF2-40B4-BE49-F238E27FC236}">
                <a16:creationId xmlns:a16="http://schemas.microsoft.com/office/drawing/2014/main" id="{B4E76484-EF5F-1D40-91D8-DCF14C2293ED}"/>
              </a:ext>
            </a:extLst>
          </p:cNvPr>
          <p:cNvSpPr>
            <a:spLocks noGrp="1"/>
          </p:cNvSpPr>
          <p:nvPr>
            <p:ph idx="1"/>
          </p:nvPr>
        </p:nvSpPr>
        <p:spPr>
          <a:xfrm>
            <a:off x="838200" y="1469986"/>
            <a:ext cx="10515600" cy="4702497"/>
          </a:xfrm>
        </p:spPr>
        <p:txBody>
          <a:bodyPr>
            <a:normAutofit/>
          </a:bodyPr>
          <a:lstStyle/>
          <a:p>
            <a:r>
              <a:rPr lang="zh-CN" altLang="en-US" dirty="0"/>
              <a:t>有些省份的</a:t>
            </a:r>
            <a:r>
              <a:rPr lang="en-US" altLang="zh-CN" dirty="0"/>
              <a:t>DKD</a:t>
            </a:r>
            <a:r>
              <a:rPr lang="zh-CN" altLang="en-US" dirty="0"/>
              <a:t>曲线有明显下降的趋势，即</a:t>
            </a:r>
            <a:r>
              <a:rPr lang="en-US" altLang="zh-CN" dirty="0"/>
              <a:t>DKD</a:t>
            </a:r>
            <a:r>
              <a:rPr lang="zh-CN" altLang="en-US" dirty="0"/>
              <a:t>对这些省的影响逐渐增大，如安徽、福建、甘肃、贵州、河南、黑龙江、江苏、辽宁、内蒙古、陕西、天津。</a:t>
            </a:r>
          </a:p>
          <a:p>
            <a:r>
              <a:rPr lang="zh-CN" altLang="en-US" dirty="0"/>
              <a:t>有些省份的</a:t>
            </a:r>
            <a:r>
              <a:rPr lang="en-US" altLang="zh-CN" dirty="0"/>
              <a:t>GN</a:t>
            </a:r>
            <a:r>
              <a:rPr lang="zh-CN" altLang="en-US" dirty="0"/>
              <a:t>曲线有明显上升的趋势，即</a:t>
            </a:r>
            <a:r>
              <a:rPr lang="en-US" altLang="zh-CN" dirty="0"/>
              <a:t>GN</a:t>
            </a:r>
            <a:r>
              <a:rPr lang="zh-CN" altLang="en-US" dirty="0"/>
              <a:t>对这些省的影响逐渐减小，如北京、广东、广西、海南、湖南、江西、青海、陕西、上海。</a:t>
            </a:r>
            <a:endParaRPr lang="en-US" altLang="zh-CN" dirty="0"/>
          </a:p>
          <a:p>
            <a:r>
              <a:rPr lang="zh-CN" altLang="en-US" dirty="0"/>
              <a:t>有些省份</a:t>
            </a:r>
            <a:r>
              <a:rPr lang="en-US" altLang="zh-Hans" dirty="0"/>
              <a:t>+</a:t>
            </a:r>
            <a:r>
              <a:rPr lang="zh-CN" altLang="en-US" dirty="0"/>
              <a:t>有些病种的曲线非常类似，如广东、福建和浙江的</a:t>
            </a:r>
            <a:r>
              <a:rPr lang="en-US" altLang="zh-CN" dirty="0"/>
              <a:t>ON</a:t>
            </a:r>
            <a:r>
              <a:rPr lang="zh-CN" altLang="en-US" dirty="0"/>
              <a:t>曲线，广东和浙江的</a:t>
            </a:r>
            <a:r>
              <a:rPr lang="en-US" altLang="zh-CN" dirty="0"/>
              <a:t>HTN</a:t>
            </a:r>
            <a:r>
              <a:rPr lang="zh-CN" altLang="en-US" dirty="0"/>
              <a:t>曲线、</a:t>
            </a:r>
            <a:r>
              <a:rPr lang="en-US" altLang="zh-CN" dirty="0"/>
              <a:t>DKD</a:t>
            </a:r>
            <a:r>
              <a:rPr lang="zh-CN" altLang="en-US" dirty="0"/>
              <a:t>曲线、</a:t>
            </a:r>
            <a:r>
              <a:rPr lang="en-US" altLang="zh-CN" dirty="0"/>
              <a:t>GN</a:t>
            </a:r>
            <a:r>
              <a:rPr lang="zh-CN" altLang="en-US" dirty="0"/>
              <a:t>曲线，四川和重庆的</a:t>
            </a:r>
            <a:r>
              <a:rPr lang="en-US" altLang="zh-CN" dirty="0"/>
              <a:t>GN</a:t>
            </a:r>
            <a:r>
              <a:rPr lang="zh-CN" altLang="en-US" dirty="0"/>
              <a:t>曲线，四川和贵州的</a:t>
            </a:r>
            <a:r>
              <a:rPr lang="en-US" altLang="zh-CN" dirty="0"/>
              <a:t>DKD</a:t>
            </a:r>
            <a:r>
              <a:rPr lang="zh-CN" altLang="en-US" dirty="0"/>
              <a:t>曲线、</a:t>
            </a:r>
            <a:r>
              <a:rPr lang="en-US" altLang="zh-CN" dirty="0"/>
              <a:t>HTN</a:t>
            </a:r>
            <a:r>
              <a:rPr lang="zh-CN" altLang="en-US" dirty="0"/>
              <a:t>曲线、</a:t>
            </a:r>
            <a:r>
              <a:rPr lang="en-US" altLang="zh-CN" dirty="0"/>
              <a:t>ON</a:t>
            </a:r>
            <a:r>
              <a:rPr lang="zh-CN" altLang="en-US" dirty="0"/>
              <a:t>曲线，并且四川和甘肃的六种病的曲线形状都略有相似。</a:t>
            </a:r>
          </a:p>
        </p:txBody>
      </p:sp>
    </p:spTree>
    <p:extLst>
      <p:ext uri="{BB962C8B-B14F-4D97-AF65-F5344CB8AC3E}">
        <p14:creationId xmlns:p14="http://schemas.microsoft.com/office/powerpoint/2010/main" val="2898264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F91FF8-C1E7-F24A-BC74-67C4CC1208C8}"/>
              </a:ext>
            </a:extLst>
          </p:cNvPr>
          <p:cNvSpPr>
            <a:spLocks noGrp="1"/>
          </p:cNvSpPr>
          <p:nvPr>
            <p:ph type="title"/>
          </p:nvPr>
        </p:nvSpPr>
        <p:spPr/>
        <p:txBody>
          <a:bodyPr/>
          <a:lstStyle/>
          <a:p>
            <a:pPr algn="ctr"/>
            <a:r>
              <a:rPr kumimoji="1" lang="zh-Hans" altLang="en-US" dirty="0"/>
              <a:t>按地区切片</a:t>
            </a:r>
            <a:endParaRPr kumimoji="1" lang="zh-CN" altLang="en-US" dirty="0"/>
          </a:p>
        </p:txBody>
      </p:sp>
      <p:sp>
        <p:nvSpPr>
          <p:cNvPr id="3" name="内容占位符 2">
            <a:extLst>
              <a:ext uri="{FF2B5EF4-FFF2-40B4-BE49-F238E27FC236}">
                <a16:creationId xmlns:a16="http://schemas.microsoft.com/office/drawing/2014/main" id="{B4E76484-EF5F-1D40-91D8-DCF14C2293ED}"/>
              </a:ext>
            </a:extLst>
          </p:cNvPr>
          <p:cNvSpPr>
            <a:spLocks noGrp="1"/>
          </p:cNvSpPr>
          <p:nvPr>
            <p:ph idx="1"/>
          </p:nvPr>
        </p:nvSpPr>
        <p:spPr>
          <a:xfrm>
            <a:off x="838200" y="1469986"/>
            <a:ext cx="10515600" cy="4702497"/>
          </a:xfrm>
        </p:spPr>
        <p:txBody>
          <a:bodyPr>
            <a:normAutofit/>
          </a:bodyPr>
          <a:lstStyle/>
          <a:p>
            <a:r>
              <a:rPr lang="zh-CN" altLang="en-US" dirty="0"/>
              <a:t>从</a:t>
            </a:r>
            <a:r>
              <a:rPr lang="en-US" altLang="zh-CN" dirty="0"/>
              <a:t>ON</a:t>
            </a:r>
            <a:r>
              <a:rPr lang="zh-CN" altLang="en-US" dirty="0"/>
              <a:t>、</a:t>
            </a:r>
            <a:r>
              <a:rPr lang="en-US" altLang="zh-CN" dirty="0"/>
              <a:t>HTN</a:t>
            </a:r>
            <a:r>
              <a:rPr lang="zh-CN" altLang="en-US" dirty="0"/>
              <a:t>、</a:t>
            </a:r>
            <a:r>
              <a:rPr lang="en-US" altLang="zh-CN" dirty="0"/>
              <a:t>CTIN</a:t>
            </a:r>
            <a:r>
              <a:rPr lang="zh-CN" altLang="en-US" dirty="0"/>
              <a:t>三种病的图像来看，也有一些省份的曲线有明显的上升或下降的趋势</a:t>
            </a:r>
            <a:r>
              <a:rPr lang="zh-Hans" altLang="en-US" dirty="0"/>
              <a:t>。</a:t>
            </a:r>
            <a:endParaRPr lang="en-US" altLang="zh-Hans" dirty="0"/>
          </a:p>
          <a:p>
            <a:pPr lvl="1"/>
            <a:r>
              <a:rPr lang="zh-CN" altLang="en-US" dirty="0"/>
              <a:t>如甘肃的</a:t>
            </a:r>
            <a:r>
              <a:rPr lang="en-US" altLang="zh-CN" dirty="0"/>
              <a:t>CTIN</a:t>
            </a:r>
            <a:r>
              <a:rPr lang="zh-CN" altLang="en-US" dirty="0"/>
              <a:t>的下降趋势、贵州</a:t>
            </a:r>
            <a:r>
              <a:rPr lang="en-US" altLang="zh-CN" dirty="0"/>
              <a:t>CTIN</a:t>
            </a:r>
            <a:r>
              <a:rPr lang="zh-CN" altLang="en-US" dirty="0"/>
              <a:t>的下降趋势、黑龙江</a:t>
            </a:r>
            <a:r>
              <a:rPr lang="en-US" altLang="zh-CN" dirty="0"/>
              <a:t>CTIN</a:t>
            </a:r>
            <a:r>
              <a:rPr lang="zh-CN" altLang="en-US" dirty="0"/>
              <a:t>的上升趋势、江苏</a:t>
            </a:r>
            <a:r>
              <a:rPr lang="en-US" altLang="zh-CN" dirty="0"/>
              <a:t>CTIN</a:t>
            </a:r>
            <a:r>
              <a:rPr lang="zh-CN" altLang="en-US" dirty="0"/>
              <a:t>的上升趋势、浙江</a:t>
            </a:r>
            <a:r>
              <a:rPr lang="en-US" altLang="zh-CN" dirty="0"/>
              <a:t>CTIN</a:t>
            </a:r>
            <a:r>
              <a:rPr lang="zh-CN" altLang="en-US" dirty="0"/>
              <a:t>的下降趋势</a:t>
            </a:r>
            <a:endParaRPr lang="en-US" altLang="zh-CN" dirty="0"/>
          </a:p>
          <a:p>
            <a:pPr lvl="1"/>
            <a:r>
              <a:rPr lang="zh-CN" altLang="en-US" dirty="0"/>
              <a:t>山西</a:t>
            </a:r>
            <a:r>
              <a:rPr lang="en-US" altLang="zh-CN" dirty="0"/>
              <a:t>HTN</a:t>
            </a:r>
            <a:r>
              <a:rPr lang="zh-CN" altLang="en-US" dirty="0"/>
              <a:t>的下降趋势、上海</a:t>
            </a:r>
            <a:r>
              <a:rPr lang="en-US" altLang="zh-CN" dirty="0"/>
              <a:t>HTN</a:t>
            </a:r>
            <a:r>
              <a:rPr lang="zh-CN" altLang="en-US" dirty="0"/>
              <a:t>的下降趋势</a:t>
            </a:r>
            <a:endParaRPr lang="en-US" altLang="zh-CN" dirty="0"/>
          </a:p>
          <a:p>
            <a:pPr lvl="1"/>
            <a:r>
              <a:rPr lang="zh-CN" altLang="en-US" dirty="0"/>
              <a:t>北京</a:t>
            </a:r>
            <a:r>
              <a:rPr lang="en-US" altLang="zh-CN" dirty="0"/>
              <a:t>ON</a:t>
            </a:r>
            <a:r>
              <a:rPr lang="zh-CN" altLang="en-US" dirty="0"/>
              <a:t>的下降趋势、贵州</a:t>
            </a:r>
            <a:r>
              <a:rPr lang="en-US" altLang="zh-CN" dirty="0"/>
              <a:t>ON</a:t>
            </a:r>
            <a:r>
              <a:rPr lang="zh-CN" altLang="en-US" dirty="0"/>
              <a:t>的下降趋势、河北</a:t>
            </a:r>
            <a:r>
              <a:rPr lang="en-US" altLang="zh-CN" dirty="0"/>
              <a:t>ON</a:t>
            </a:r>
            <a:r>
              <a:rPr lang="zh-CN" altLang="en-US" dirty="0"/>
              <a:t>的下降趋势、云南</a:t>
            </a:r>
            <a:r>
              <a:rPr lang="en-US" altLang="zh-CN" dirty="0"/>
              <a:t>ON</a:t>
            </a:r>
            <a:r>
              <a:rPr lang="zh-CN" altLang="en-US" dirty="0"/>
              <a:t>的下降趋势、浙江</a:t>
            </a:r>
            <a:r>
              <a:rPr lang="en-US" altLang="zh-CN" dirty="0"/>
              <a:t>ON</a:t>
            </a:r>
            <a:r>
              <a:rPr lang="zh-CN" altLang="en-US" dirty="0"/>
              <a:t>的下降趋势、河北</a:t>
            </a:r>
            <a:r>
              <a:rPr lang="en-US" altLang="zh-CN" dirty="0"/>
              <a:t>ON</a:t>
            </a:r>
            <a:r>
              <a:rPr lang="zh-CN" altLang="en-US" dirty="0"/>
              <a:t>的上升趋势。</a:t>
            </a:r>
          </a:p>
        </p:txBody>
      </p:sp>
    </p:spTree>
    <p:extLst>
      <p:ext uri="{BB962C8B-B14F-4D97-AF65-F5344CB8AC3E}">
        <p14:creationId xmlns:p14="http://schemas.microsoft.com/office/powerpoint/2010/main" val="362290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31123" y="2571750"/>
            <a:ext cx="6491672" cy="830997"/>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zh-CN" altLang="en-US" sz="4800">
                <a:ea typeface="等线" panose="02010600030101010101" charset="-122"/>
              </a:rPr>
              <a:t>感谢您的聆听与指导！</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FF8370-FF78-204F-86D8-ED440B9F8148}"/>
              </a:ext>
            </a:extLst>
          </p:cNvPr>
          <p:cNvSpPr>
            <a:spLocks noGrp="1"/>
          </p:cNvSpPr>
          <p:nvPr>
            <p:ph type="title"/>
          </p:nvPr>
        </p:nvSpPr>
        <p:spPr/>
        <p:txBody>
          <a:bodyPr/>
          <a:lstStyle/>
          <a:p>
            <a:r>
              <a:rPr kumimoji="1" lang="en-US" altLang="zh-Hans" dirty="0"/>
              <a:t>Outline</a:t>
            </a:r>
            <a:endParaRPr kumimoji="1" lang="zh-CN" altLang="en-US" dirty="0"/>
          </a:p>
        </p:txBody>
      </p:sp>
      <p:sp>
        <p:nvSpPr>
          <p:cNvPr id="3" name="内容占位符 2">
            <a:extLst>
              <a:ext uri="{FF2B5EF4-FFF2-40B4-BE49-F238E27FC236}">
                <a16:creationId xmlns:a16="http://schemas.microsoft.com/office/drawing/2014/main" id="{CFB0B707-01BB-CA45-BC4F-0DC2B50DED36}"/>
              </a:ext>
            </a:extLst>
          </p:cNvPr>
          <p:cNvSpPr>
            <a:spLocks noGrp="1"/>
          </p:cNvSpPr>
          <p:nvPr>
            <p:ph idx="1"/>
          </p:nvPr>
        </p:nvSpPr>
        <p:spPr/>
        <p:txBody>
          <a:bodyPr anchor="ctr"/>
          <a:lstStyle/>
          <a:p>
            <a:r>
              <a:rPr kumimoji="1" lang="zh-Hans" altLang="en-US" b="1" dirty="0"/>
              <a:t>项目介绍及研究目标</a:t>
            </a:r>
            <a:endParaRPr kumimoji="1" lang="en-US" altLang="zh-Hans" b="1" dirty="0"/>
          </a:p>
          <a:p>
            <a:r>
              <a:rPr kumimoji="1" lang="zh-Hans" altLang="en-US" dirty="0"/>
              <a:t>主要研究方法</a:t>
            </a:r>
            <a:endParaRPr kumimoji="1" lang="en-US" altLang="zh-Hans" dirty="0"/>
          </a:p>
          <a:p>
            <a:r>
              <a:rPr kumimoji="1" lang="zh-Hans" altLang="en-US" dirty="0"/>
              <a:t>可视化结果及分析</a:t>
            </a:r>
            <a:endParaRPr kumimoji="1" lang="en-US" altLang="zh-Hans" dirty="0"/>
          </a:p>
        </p:txBody>
      </p:sp>
    </p:spTree>
    <p:extLst>
      <p:ext uri="{BB962C8B-B14F-4D97-AF65-F5344CB8AC3E}">
        <p14:creationId xmlns:p14="http://schemas.microsoft.com/office/powerpoint/2010/main" val="2324665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dirty="0"/>
              <a:t>项目介绍及研究目标</a:t>
            </a:r>
          </a:p>
        </p:txBody>
      </p:sp>
      <p:sp>
        <p:nvSpPr>
          <p:cNvPr id="3" name="内容占位符 2"/>
          <p:cNvSpPr>
            <a:spLocks noGrp="1"/>
          </p:cNvSpPr>
          <p:nvPr>
            <p:ph idx="1"/>
          </p:nvPr>
        </p:nvSpPr>
        <p:spPr/>
        <p:txBody>
          <a:bodyPr>
            <a:normAutofit/>
          </a:bodyPr>
          <a:lstStyle/>
          <a:p>
            <a:r>
              <a:rPr kumimoji="1" lang="en-US" altLang="zh-CN" dirty="0"/>
              <a:t>CKD</a:t>
            </a:r>
            <a:r>
              <a:rPr kumimoji="1" lang="zh-CN" altLang="en-US" dirty="0"/>
              <a:t> </a:t>
            </a:r>
            <a:r>
              <a:rPr kumimoji="1" lang="en-US" altLang="zh-CN" dirty="0"/>
              <a:t>&amp;</a:t>
            </a:r>
            <a:r>
              <a:rPr kumimoji="1" lang="zh-CN" altLang="en-US" dirty="0"/>
              <a:t> </a:t>
            </a:r>
            <a:r>
              <a:rPr kumimoji="1" lang="en-US" altLang="zh-CN" dirty="0"/>
              <a:t>HQMS</a:t>
            </a:r>
          </a:p>
          <a:p>
            <a:pPr lvl="1"/>
            <a:r>
              <a:rPr lang="zh-CN" altLang="en-US" dirty="0"/>
              <a:t>慢性肾脏病</a:t>
            </a:r>
            <a:r>
              <a:rPr lang="en-US" altLang="zh-CN" dirty="0"/>
              <a:t>(chronic</a:t>
            </a:r>
            <a:r>
              <a:rPr lang="zh-CN" altLang="en-US" dirty="0"/>
              <a:t> </a:t>
            </a:r>
            <a:r>
              <a:rPr lang="en-US" altLang="zh-CN" dirty="0"/>
              <a:t>kidney</a:t>
            </a:r>
            <a:r>
              <a:rPr lang="zh-CN" altLang="en-US" dirty="0"/>
              <a:t> </a:t>
            </a:r>
            <a:r>
              <a:rPr lang="en-US" altLang="zh-CN" dirty="0"/>
              <a:t>disease,</a:t>
            </a:r>
            <a:r>
              <a:rPr lang="zh-CN" altLang="en-US" dirty="0"/>
              <a:t> </a:t>
            </a:r>
            <a:r>
              <a:rPr lang="en-US" altLang="zh-CN" dirty="0"/>
              <a:t>CKD)</a:t>
            </a:r>
            <a:r>
              <a:rPr lang="zh-CN" altLang="en-US" dirty="0"/>
              <a:t>由于其患病率高、易发展为终末期肾脏病的特点，已成为全球性的公共卫生问题。</a:t>
            </a:r>
            <a:endParaRPr kumimoji="1" lang="en-US" altLang="zh-CN" dirty="0"/>
          </a:p>
          <a:p>
            <a:pPr lvl="1"/>
            <a:r>
              <a:rPr kumimoji="1" lang="zh-CN" altLang="en-US" dirty="0"/>
              <a:t>医院质量监测系统</a:t>
            </a:r>
            <a:r>
              <a:rPr kumimoji="1" lang="en-US" altLang="zh-CN" dirty="0"/>
              <a:t>(Hospital</a:t>
            </a:r>
            <a:r>
              <a:rPr kumimoji="1" lang="zh-CN" altLang="en-US" dirty="0"/>
              <a:t> </a:t>
            </a:r>
            <a:r>
              <a:rPr kumimoji="1" lang="en-US" altLang="zh-CN" dirty="0"/>
              <a:t>Quality</a:t>
            </a:r>
            <a:r>
              <a:rPr kumimoji="1" lang="zh-CN" altLang="en-US" dirty="0"/>
              <a:t> </a:t>
            </a:r>
            <a:r>
              <a:rPr kumimoji="1" lang="en-US" altLang="zh-CN" dirty="0"/>
              <a:t>Monitoring</a:t>
            </a:r>
            <a:r>
              <a:rPr kumimoji="1" lang="zh-CN" altLang="en-US" dirty="0"/>
              <a:t> </a:t>
            </a:r>
            <a:r>
              <a:rPr kumimoji="1" lang="en-US" altLang="zh-CN" dirty="0"/>
              <a:t>System,</a:t>
            </a:r>
            <a:r>
              <a:rPr kumimoji="1" lang="zh-CN" altLang="en-US" dirty="0"/>
              <a:t> </a:t>
            </a:r>
            <a:r>
              <a:rPr kumimoji="1" lang="en-US" altLang="zh-CN" dirty="0"/>
              <a:t>HQMS)</a:t>
            </a:r>
            <a:r>
              <a:rPr kumimoji="1" lang="zh-CN" altLang="en-US" dirty="0"/>
              <a:t>涵盖了全国三级医疗机构海量的住院患者数据，包括了患者的一般信息、出院诊断以及就诊医院信息等，</a:t>
            </a:r>
            <a:r>
              <a:rPr lang="zh-CN" altLang="en-US" dirty="0"/>
              <a:t>足以满足对于</a:t>
            </a:r>
            <a:r>
              <a:rPr lang="en-US" altLang="zh-CN" dirty="0"/>
              <a:t>CKD</a:t>
            </a:r>
            <a:r>
              <a:rPr lang="zh-CN" altLang="en-US" dirty="0"/>
              <a:t>疾病谱及患者跨区域的现状和影响因素分析。</a:t>
            </a:r>
            <a:endParaRPr kumimoji="1" lang="en-US" altLang="zh-CN" dirty="0"/>
          </a:p>
          <a:p>
            <a:r>
              <a:rPr kumimoji="1" lang="zh-CN" altLang="en-US" dirty="0"/>
              <a:t>目标</a:t>
            </a:r>
            <a:endParaRPr kumimoji="1" lang="en-US" altLang="zh-CN" dirty="0"/>
          </a:p>
          <a:p>
            <a:pPr lvl="1"/>
            <a:r>
              <a:rPr kumimoji="1" lang="zh-CN" altLang="en-US" dirty="0"/>
              <a:t>了解我国</a:t>
            </a:r>
            <a:r>
              <a:rPr kumimoji="1" lang="en-US" altLang="zh-CN" dirty="0"/>
              <a:t>CKD</a:t>
            </a:r>
            <a:r>
              <a:rPr kumimoji="1" lang="zh-CN" altLang="en-US" dirty="0"/>
              <a:t>疾病谱的变迁情况</a:t>
            </a:r>
            <a:r>
              <a:rPr kumimoji="1" lang="en-US" altLang="zh-CN" dirty="0"/>
              <a:t>;</a:t>
            </a:r>
          </a:p>
          <a:p>
            <a:pPr lvl="1"/>
            <a:r>
              <a:rPr kumimoji="1" lang="zh-CN" altLang="en-US" dirty="0"/>
              <a:t>探索我国</a:t>
            </a:r>
            <a:r>
              <a:rPr kumimoji="1" lang="en-US" altLang="zh-CN" dirty="0"/>
              <a:t>CKD</a:t>
            </a:r>
            <a:r>
              <a:rPr kumimoji="1" lang="zh-CN" altLang="en-US" dirty="0"/>
              <a:t>患者异地就诊的现状及影响因素，提出优化肾脏专科建设及资源配备的政策建议。</a:t>
            </a:r>
          </a:p>
          <a:p>
            <a:pPr lvl="1"/>
            <a:endParaRPr kumimoji="1"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FF8370-FF78-204F-86D8-ED440B9F8148}"/>
              </a:ext>
            </a:extLst>
          </p:cNvPr>
          <p:cNvSpPr>
            <a:spLocks noGrp="1"/>
          </p:cNvSpPr>
          <p:nvPr>
            <p:ph type="title"/>
          </p:nvPr>
        </p:nvSpPr>
        <p:spPr/>
        <p:txBody>
          <a:bodyPr/>
          <a:lstStyle/>
          <a:p>
            <a:pPr algn="ctr"/>
            <a:r>
              <a:rPr kumimoji="1" lang="en-US" altLang="zh-Hans" dirty="0"/>
              <a:t>Outline</a:t>
            </a:r>
            <a:endParaRPr kumimoji="1" lang="zh-CN" altLang="en-US" dirty="0"/>
          </a:p>
        </p:txBody>
      </p:sp>
      <p:sp>
        <p:nvSpPr>
          <p:cNvPr id="3" name="内容占位符 2">
            <a:extLst>
              <a:ext uri="{FF2B5EF4-FFF2-40B4-BE49-F238E27FC236}">
                <a16:creationId xmlns:a16="http://schemas.microsoft.com/office/drawing/2014/main" id="{CFB0B707-01BB-CA45-BC4F-0DC2B50DED36}"/>
              </a:ext>
            </a:extLst>
          </p:cNvPr>
          <p:cNvSpPr>
            <a:spLocks noGrp="1"/>
          </p:cNvSpPr>
          <p:nvPr>
            <p:ph idx="1"/>
          </p:nvPr>
        </p:nvSpPr>
        <p:spPr/>
        <p:txBody>
          <a:bodyPr anchor="ctr"/>
          <a:lstStyle/>
          <a:p>
            <a:r>
              <a:rPr kumimoji="1" lang="zh-Hans" altLang="en-US" dirty="0"/>
              <a:t>项目介绍及研究目标</a:t>
            </a:r>
            <a:endParaRPr kumimoji="1" lang="en-US" altLang="zh-Hans" dirty="0"/>
          </a:p>
          <a:p>
            <a:r>
              <a:rPr kumimoji="1" lang="zh-Hans" altLang="en-US" b="1" dirty="0"/>
              <a:t>主要研究方法</a:t>
            </a:r>
            <a:endParaRPr kumimoji="1" lang="en-US" altLang="zh-Hans" b="1" dirty="0"/>
          </a:p>
          <a:p>
            <a:pPr lvl="1"/>
            <a:r>
              <a:rPr kumimoji="1" lang="zh-Hans" altLang="en-US" b="1" dirty="0"/>
              <a:t>对应分析</a:t>
            </a:r>
            <a:endParaRPr kumimoji="1" lang="en-US" altLang="zh-Hans" b="1" dirty="0"/>
          </a:p>
          <a:p>
            <a:r>
              <a:rPr kumimoji="1" lang="zh-Hans" altLang="en-US" dirty="0"/>
              <a:t>可视化结果及分析</a:t>
            </a:r>
            <a:endParaRPr kumimoji="1" lang="en-US" altLang="zh-Hans" dirty="0"/>
          </a:p>
        </p:txBody>
      </p:sp>
    </p:spTree>
    <p:extLst>
      <p:ext uri="{BB962C8B-B14F-4D97-AF65-F5344CB8AC3E}">
        <p14:creationId xmlns:p14="http://schemas.microsoft.com/office/powerpoint/2010/main" val="2445852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Hans" altLang="en-US" dirty="0"/>
              <a:t>主要方法</a:t>
            </a:r>
            <a:r>
              <a:rPr kumimoji="1" lang="en-US" altLang="zh-Hans" dirty="0"/>
              <a:t>——</a:t>
            </a:r>
            <a:r>
              <a:rPr kumimoji="1" lang="zh-CN" altLang="en-US" dirty="0"/>
              <a:t>对应分析</a:t>
            </a:r>
          </a:p>
        </p:txBody>
      </p:sp>
      <p:sp>
        <p:nvSpPr>
          <p:cNvPr id="3" name="内容占位符 2"/>
          <p:cNvSpPr>
            <a:spLocks noGrp="1"/>
          </p:cNvSpPr>
          <p:nvPr>
            <p:ph idx="1"/>
          </p:nvPr>
        </p:nvSpPr>
        <p:spPr/>
        <p:txBody>
          <a:bodyPr vert="horz" lIns="91440" tIns="45720" rIns="91440" bIns="45720" rtlCol="0" anchor="t">
            <a:normAutofit/>
          </a:bodyPr>
          <a:lstStyle/>
          <a:p>
            <a:r>
              <a:rPr lang="zh-CN" altLang="en-US" dirty="0">
                <a:ea typeface="等线" panose="02010600030101010101" charset="-122"/>
              </a:rPr>
              <a:t>对</a:t>
            </a:r>
            <a:r>
              <a:rPr lang="zh-CN" dirty="0">
                <a:ea typeface="等线" panose="02010600030101010101" charset="-122"/>
              </a:rPr>
              <a:t>应分析的主要目的是寻求列联表行因素和列因素的基本分布特征和它们的最优列联表示。它通过构造一些指标来反映行和列之间的关系。这些指标同时告诉我们在一行里哪些列的权重更大以及在一列中哪些行的权重更大。</a:t>
            </a:r>
            <a:endParaRPr lang="zh-CN" altLang="en-US" dirty="0"/>
          </a:p>
          <a:p>
            <a:r>
              <a:rPr lang="zh-CN" altLang="en-US" dirty="0">
                <a:ea typeface="等线" panose="02010600030101010101" charset="-122"/>
              </a:rPr>
              <a:t>对</a:t>
            </a:r>
            <a:r>
              <a:rPr lang="zh-CN" dirty="0">
                <a:ea typeface="等线" panose="02010600030101010101" charset="-122"/>
              </a:rPr>
              <a:t>应分析的主要思想是按照重要性的降序来构造指标，使得表格的主要信息能以更小的维度来报告。比如，如果只有两个因子，则结果就可以在一个二维图上显示，该图正反映了表格中行与列之间的关系，即在同一行中哪些列分类更重要或在同一列中哪些行分类更重要。</a:t>
            </a:r>
            <a:endParaRPr kumimoji="1"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Hans" altLang="en-US" dirty="0"/>
              <a:t>主要方法</a:t>
            </a:r>
            <a:r>
              <a:rPr kumimoji="1" lang="en-US" altLang="zh-Hans" dirty="0"/>
              <a:t>——</a:t>
            </a:r>
            <a:r>
              <a:rPr kumimoji="1" lang="zh-CN" altLang="en-US" dirty="0"/>
              <a:t>对应分析</a:t>
            </a:r>
          </a:p>
        </p:txBody>
      </p:sp>
      <p:pic>
        <p:nvPicPr>
          <p:cNvPr id="5" name="图片 5"/>
          <p:cNvPicPr>
            <a:picLocks noChangeAspect="1"/>
          </p:cNvPicPr>
          <p:nvPr/>
        </p:nvPicPr>
        <p:blipFill>
          <a:blip r:embed="rId2"/>
          <a:stretch>
            <a:fillRect/>
          </a:stretch>
        </p:blipFill>
        <p:spPr>
          <a:xfrm>
            <a:off x="2256549" y="1790700"/>
            <a:ext cx="8023694" cy="44909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Hans" altLang="en-US" dirty="0"/>
              <a:t>主要方法</a:t>
            </a:r>
            <a:r>
              <a:rPr kumimoji="1" lang="en-US" altLang="zh-Hans" dirty="0"/>
              <a:t>——</a:t>
            </a:r>
            <a:r>
              <a:rPr kumimoji="1" lang="zh-CN" altLang="en-US" dirty="0"/>
              <a:t>对应分析</a:t>
            </a:r>
          </a:p>
        </p:txBody>
      </p:sp>
      <p:pic>
        <p:nvPicPr>
          <p:cNvPr id="5" name="图片 4"/>
          <p:cNvPicPr>
            <a:picLocks noChangeAspect="1"/>
          </p:cNvPicPr>
          <p:nvPr/>
        </p:nvPicPr>
        <p:blipFill>
          <a:blip r:embed="rId2"/>
          <a:stretch>
            <a:fillRect/>
          </a:stretch>
        </p:blipFill>
        <p:spPr>
          <a:xfrm>
            <a:off x="923290" y="2209165"/>
            <a:ext cx="10541635" cy="25946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Hans" altLang="en-US" dirty="0"/>
              <a:t>主要方法</a:t>
            </a:r>
            <a:r>
              <a:rPr kumimoji="1" lang="en-US" altLang="zh-Hans" dirty="0"/>
              <a:t>——</a:t>
            </a:r>
            <a:r>
              <a:rPr kumimoji="1" lang="zh-CN" altLang="en-US" dirty="0"/>
              <a:t>对应分析</a:t>
            </a:r>
          </a:p>
        </p:txBody>
      </p:sp>
      <p:pic>
        <p:nvPicPr>
          <p:cNvPr id="4" name="图片 4"/>
          <p:cNvPicPr>
            <a:picLocks noChangeAspect="1"/>
          </p:cNvPicPr>
          <p:nvPr/>
        </p:nvPicPr>
        <p:blipFill>
          <a:blip r:embed="rId2"/>
          <a:stretch>
            <a:fillRect/>
          </a:stretch>
        </p:blipFill>
        <p:spPr>
          <a:xfrm>
            <a:off x="1304419" y="1781175"/>
            <a:ext cx="9716717" cy="310692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Hans" altLang="en-US" dirty="0"/>
              <a:t>主要方法</a:t>
            </a:r>
            <a:r>
              <a:rPr kumimoji="1" lang="en-US" altLang="zh-Hans" dirty="0"/>
              <a:t>——</a:t>
            </a:r>
            <a:r>
              <a:rPr kumimoji="1" lang="zh-CN" altLang="en-US" dirty="0"/>
              <a:t>对应分析</a:t>
            </a:r>
          </a:p>
        </p:txBody>
      </p:sp>
      <p:pic>
        <p:nvPicPr>
          <p:cNvPr id="3" name="图片 4"/>
          <p:cNvPicPr>
            <a:picLocks noChangeAspect="1"/>
          </p:cNvPicPr>
          <p:nvPr/>
        </p:nvPicPr>
        <p:blipFill>
          <a:blip r:embed="rId2"/>
          <a:stretch>
            <a:fillRect/>
          </a:stretch>
        </p:blipFill>
        <p:spPr>
          <a:xfrm>
            <a:off x="1018780" y="1699290"/>
            <a:ext cx="10248827" cy="3453152"/>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1382</Words>
  <Application>Microsoft Macintosh PowerPoint</Application>
  <PresentationFormat>宽屏</PresentationFormat>
  <Paragraphs>74</Paragraphs>
  <Slides>19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DengXian</vt:lpstr>
      <vt:lpstr>DengXian</vt:lpstr>
      <vt:lpstr>DengXian Light</vt:lpstr>
      <vt:lpstr>Arial</vt:lpstr>
      <vt:lpstr>Office 主题</vt:lpstr>
      <vt:lpstr>HQMS肾病数据分析</vt:lpstr>
      <vt:lpstr>Outline</vt:lpstr>
      <vt:lpstr>项目介绍及研究目标</vt:lpstr>
      <vt:lpstr>Outline</vt:lpstr>
      <vt:lpstr>主要方法——对应分析</vt:lpstr>
      <vt:lpstr>主要方法——对应分析</vt:lpstr>
      <vt:lpstr>主要方法——对应分析</vt:lpstr>
      <vt:lpstr>主要方法——对应分析</vt:lpstr>
      <vt:lpstr>主要方法——对应分析</vt:lpstr>
      <vt:lpstr>主要方法——对应分析</vt:lpstr>
      <vt:lpstr>Outline</vt:lpstr>
      <vt:lpstr>可视化结果及分析</vt:lpstr>
      <vt:lpstr>按时间切片</vt:lpstr>
      <vt:lpstr>按时间切片</vt:lpstr>
      <vt:lpstr>按病种切片</vt:lpstr>
      <vt:lpstr>按病种切片</vt:lpstr>
      <vt:lpstr>按地区切片</vt:lpstr>
      <vt:lpstr>按地区切片</vt:lpstr>
      <vt:lpstr>PowerPoint 演示文稿</vt:lpstr>
    </vt:vector>
  </TitlesOfParts>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郭嘉明</dc:creator>
  <cp:lastModifiedBy>郭嘉明</cp:lastModifiedBy>
  <cp:revision>126</cp:revision>
  <dcterms:created xsi:type="dcterms:W3CDTF">2017-11-24T14:45:00Z</dcterms:created>
  <dcterms:modified xsi:type="dcterms:W3CDTF">2018-03-13T13:59:24Z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ies>
</file>