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0" r:id="rId4"/>
    <p:sldId id="264" r:id="rId5"/>
    <p:sldId id="269" r:id="rId6"/>
    <p:sldId id="261" r:id="rId7"/>
    <p:sldId id="258" r:id="rId8"/>
    <p:sldId id="262" r:id="rId9"/>
    <p:sldId id="270" r:id="rId10"/>
    <p:sldId id="271" r:id="rId11"/>
    <p:sldId id="259" r:id="rId12"/>
    <p:sldId id="268" r:id="rId13"/>
    <p:sldId id="265" r:id="rId14"/>
    <p:sldId id="266" r:id="rId15"/>
    <p:sldId id="267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32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22,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22,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Comparative Topic modeling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Shane Deiley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Heimann</a:t>
            </a:r>
            <a:endParaRPr lang="en-US" dirty="0" smtClean="0"/>
          </a:p>
          <a:p>
            <a:r>
              <a:rPr lang="en-US" dirty="0" smtClean="0"/>
              <a:t>Adrian McLeod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3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009467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Generating </a:t>
            </a:r>
            <a:r>
              <a:rPr lang="en-US" dirty="0" smtClean="0"/>
              <a:t>documents on a per-word basis</a:t>
            </a:r>
          </a:p>
          <a:p>
            <a:r>
              <a:rPr lang="en-US" dirty="0" smtClean="0"/>
              <a:t>Draw a topic from topic </a:t>
            </a:r>
            <a:r>
              <a:rPr lang="en-US" dirty="0"/>
              <a:t>distribution </a:t>
            </a:r>
            <a:r>
              <a:rPr lang="en-US" dirty="0" err="1"/>
              <a:t>θ</a:t>
            </a:r>
            <a:r>
              <a:rPr lang="en-US" baseline="-25000" dirty="0" err="1"/>
              <a:t>d</a:t>
            </a:r>
            <a:endParaRPr lang="en-US" dirty="0" smtClean="0"/>
          </a:p>
          <a:p>
            <a:r>
              <a:rPr lang="en-US" dirty="0" smtClean="0"/>
              <a:t>Draw a word from the word distribution of the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0" y="174413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9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Non-negative Matrix Factorization (NMF)</a:t>
            </a:r>
            <a:endParaRPr lang="en-US" dirty="0"/>
          </a:p>
        </p:txBody>
      </p:sp>
      <p:pic>
        <p:nvPicPr>
          <p:cNvPr id="3" name="Picture 2" descr="NM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7" y="2304850"/>
            <a:ext cx="7652419" cy="1910262"/>
          </a:xfrm>
          <a:prstGeom prst="rect">
            <a:avLst/>
          </a:prstGeom>
        </p:spPr>
      </p:pic>
      <p:pic>
        <p:nvPicPr>
          <p:cNvPr id="4" name="Picture 3" descr="Macintosh HD:Users:shanedeiley:Dropbox:Screenshots:Screenshot 2015-04-17 13.47.3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58" y="4990041"/>
            <a:ext cx="3080959" cy="8088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91699" y="5187830"/>
            <a:ext cx="239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Objective Function: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637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</a:t>
            </a:r>
            <a:r>
              <a:rPr lang="en-US" dirty="0" err="1" smtClean="0"/>
              <a:t>vs</a:t>
            </a:r>
            <a:r>
              <a:rPr lang="en-US" dirty="0" smtClean="0"/>
              <a:t> NMF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NMF </a:t>
            </a:r>
            <a:r>
              <a:rPr lang="en-US" dirty="0" smtClean="0"/>
              <a:t>is faster </a:t>
            </a:r>
            <a:r>
              <a:rPr lang="en-US" dirty="0" smtClean="0"/>
              <a:t>of course</a:t>
            </a:r>
          </a:p>
          <a:p>
            <a:r>
              <a:rPr lang="en-US" dirty="0" smtClean="0"/>
              <a:t>NMF </a:t>
            </a:r>
            <a:r>
              <a:rPr lang="en-US" dirty="0" smtClean="0"/>
              <a:t>seems </a:t>
            </a:r>
            <a:r>
              <a:rPr lang="en-US" dirty="0" smtClean="0"/>
              <a:t>to produce more coherent </a:t>
            </a:r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particularly </a:t>
            </a:r>
            <a:r>
              <a:rPr lang="en-US" dirty="0"/>
              <a:t>with the right representation of corpus—TF-</a:t>
            </a:r>
            <a:r>
              <a:rPr lang="en-US" dirty="0" smtClean="0"/>
              <a:t>IDF</a:t>
            </a:r>
            <a:endParaRPr lang="en-US" dirty="0" smtClean="0"/>
          </a:p>
          <a:p>
            <a:r>
              <a:rPr lang="en-US" dirty="0" smtClean="0"/>
              <a:t>LDA (depending on representation of corpus) can produce fine or very poor topics</a:t>
            </a:r>
          </a:p>
          <a:p>
            <a:pPr lvl="1"/>
            <a:r>
              <a:rPr lang="en-US" dirty="0" smtClean="0"/>
              <a:t>Probably a problem on our end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279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setting number of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7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possible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different numbers of topics and see what the log likelihood of the </a:t>
            </a:r>
            <a:r>
              <a:rPr lang="en-US" dirty="0" smtClean="0"/>
              <a:t>distribution is</a:t>
            </a:r>
            <a:endParaRPr lang="en-US" dirty="0" smtClean="0"/>
          </a:p>
          <a:p>
            <a:r>
              <a:rPr lang="en-US" dirty="0" smtClean="0"/>
              <a:t>Hierarchical </a:t>
            </a:r>
            <a:r>
              <a:rPr lang="en-US" dirty="0" err="1" smtClean="0"/>
              <a:t>Dirichlet</a:t>
            </a:r>
            <a:r>
              <a:rPr lang="en-US" dirty="0" smtClean="0"/>
              <a:t> processes (investigating) </a:t>
            </a:r>
          </a:p>
        </p:txBody>
      </p:sp>
    </p:spTree>
    <p:extLst>
      <p:ext uri="{BB962C8B-B14F-4D97-AF65-F5344CB8AC3E}">
        <p14:creationId xmlns:p14="http://schemas.microsoft.com/office/powerpoint/2010/main" val="40660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LDA for document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a machine learning classifier using distributions over topics as features for each document (</a:t>
            </a:r>
            <a:r>
              <a:rPr lang="en-US" dirty="0" err="1" smtClean="0"/>
              <a:t>Blei</a:t>
            </a:r>
            <a:r>
              <a:rPr lang="en-US" dirty="0" smtClean="0"/>
              <a:t> et al, 2003)</a:t>
            </a:r>
          </a:p>
          <a:p>
            <a:pPr lvl="1"/>
            <a:r>
              <a:rPr lang="en-US" dirty="0" smtClean="0"/>
              <a:t>Much lower dimensional</a:t>
            </a:r>
          </a:p>
          <a:p>
            <a:pPr lvl="1"/>
            <a:r>
              <a:rPr lang="en-US" dirty="0" smtClean="0"/>
              <a:t>Currently, as mentioned, our topics have quality issues (bug?) so our classifier doesn’t perform well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How does topic count affect accuracy of classifiers?</a:t>
            </a:r>
          </a:p>
          <a:p>
            <a:pPr lvl="1"/>
            <a:r>
              <a:rPr lang="en-US" dirty="0" smtClean="0"/>
              <a:t>Too few topics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not enough features</a:t>
            </a:r>
          </a:p>
          <a:p>
            <a:pPr lvl="1"/>
            <a:r>
              <a:rPr lang="en-US" dirty="0" smtClean="0"/>
              <a:t>Too many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/>
              <a:t>overfit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How does this relate to other methods of determining ideal topic count?</a:t>
            </a:r>
          </a:p>
        </p:txBody>
      </p:sp>
    </p:spTree>
    <p:extLst>
      <p:ext uri="{BB962C8B-B14F-4D97-AF65-F5344CB8AC3E}">
        <p14:creationId xmlns:p14="http://schemas.microsoft.com/office/powerpoint/2010/main" val="40660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4748" cy="3921872"/>
          </a:xfrm>
        </p:spPr>
        <p:txBody>
          <a:bodyPr/>
          <a:lstStyle/>
          <a:p>
            <a:r>
              <a:rPr lang="en-US" sz="3600" dirty="0" smtClean="0"/>
              <a:t>Topic Modeling</a:t>
            </a:r>
            <a:endParaRPr lang="en-US" sz="3600" dirty="0"/>
          </a:p>
          <a:p>
            <a:r>
              <a:rPr lang="en-US" sz="3600" dirty="0" smtClean="0"/>
              <a:t>Comparison of techniques</a:t>
            </a:r>
            <a:endParaRPr lang="en-US" sz="3600" dirty="0"/>
          </a:p>
          <a:p>
            <a:r>
              <a:rPr lang="en-US" sz="3600" dirty="0" smtClean="0"/>
              <a:t>Determining number of topics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42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topic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8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quick sense of textual data</a:t>
            </a:r>
          </a:p>
          <a:p>
            <a:r>
              <a:rPr lang="en-US" dirty="0" smtClean="0"/>
              <a:t>Useful in humanities and social sciences</a:t>
            </a:r>
          </a:p>
          <a:p>
            <a:r>
              <a:rPr lang="en-US" dirty="0" smtClean="0"/>
              <a:t>Word </a:t>
            </a:r>
            <a:r>
              <a:rPr lang="en-US" dirty="0" smtClean="0"/>
              <a:t>clouds (data visualization)</a:t>
            </a:r>
            <a:endParaRPr lang="en-US" dirty="0" smtClean="0"/>
          </a:p>
        </p:txBody>
      </p:sp>
      <p:pic>
        <p:nvPicPr>
          <p:cNvPr id="4" name="Picture 3" descr="Big-dat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1" y="2935258"/>
            <a:ext cx="4605359" cy="35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corpus:</a:t>
            </a:r>
          </a:p>
          <a:p>
            <a:pPr lvl="1"/>
            <a:r>
              <a:rPr lang="en-US" dirty="0" smtClean="0"/>
              <a:t>“Business is business.”</a:t>
            </a:r>
          </a:p>
          <a:p>
            <a:pPr lvl="1"/>
            <a:r>
              <a:rPr lang="en-US" dirty="0" smtClean="0"/>
              <a:t>“None of your business.”</a:t>
            </a:r>
          </a:p>
          <a:p>
            <a:pPr lvl="1"/>
            <a:endParaRPr lang="en-US" dirty="0" smtClean="0"/>
          </a:p>
          <a:p>
            <a:r>
              <a:rPr lang="en-US" dirty="0"/>
              <a:t>Bag of words</a:t>
            </a:r>
          </a:p>
          <a:p>
            <a:pPr lvl="1"/>
            <a:r>
              <a:rPr lang="en-US" dirty="0"/>
              <a:t>[(“business”, 2), (“is”, 1)]</a:t>
            </a:r>
          </a:p>
          <a:p>
            <a:pPr lvl="1"/>
            <a:r>
              <a:rPr lang="en-US" dirty="0"/>
              <a:t>[(“None”, 1), (“of”, 1), (“your”, 1), (“business”, 1)]</a:t>
            </a:r>
          </a:p>
          <a:p>
            <a:endParaRPr lang="en-US" dirty="0"/>
          </a:p>
          <a:p>
            <a:r>
              <a:rPr lang="en-US" dirty="0" smtClean="0"/>
              <a:t>Term-document matrix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13792"/>
              </p:ext>
            </p:extLst>
          </p:nvPr>
        </p:nvGraphicFramePr>
        <p:xfrm>
          <a:off x="1117600" y="5283198"/>
          <a:ext cx="5350932" cy="119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22"/>
                <a:gridCol w="1360311"/>
                <a:gridCol w="423333"/>
                <a:gridCol w="891822"/>
                <a:gridCol w="891822"/>
                <a:gridCol w="891822"/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</a:t>
                      </a:r>
                      <a:endParaRPr lang="en-US" dirty="0"/>
                    </a:p>
                  </a:txBody>
                  <a:tcPr/>
                </a:tc>
              </a:tr>
              <a:tr h="397934">
                <a:tc>
                  <a:txBody>
                    <a:bodyPr/>
                    <a:lstStyle/>
                    <a:p>
                      <a:r>
                        <a:rPr lang="en-US" dirty="0" smtClean="0"/>
                        <a:t>Doc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7934">
                <a:tc>
                  <a:txBody>
                    <a:bodyPr/>
                    <a:lstStyle/>
                    <a:p>
                      <a:r>
                        <a:rPr lang="en-US" dirty="0" smtClean="0"/>
                        <a:t>Doc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49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Term-Document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1" t="5402" r="2142" b="5436"/>
          <a:stretch/>
        </p:blipFill>
        <p:spPr>
          <a:xfrm>
            <a:off x="657141" y="1709496"/>
            <a:ext cx="7883920" cy="4511753"/>
          </a:xfrm>
        </p:spPr>
      </p:pic>
    </p:spTree>
    <p:extLst>
      <p:ext uri="{BB962C8B-B14F-4D97-AF65-F5344CB8AC3E}">
        <p14:creationId xmlns:p14="http://schemas.microsoft.com/office/powerpoint/2010/main" val="138633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6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6739467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Assume latent topics in the data</a:t>
            </a:r>
          </a:p>
          <a:p>
            <a:r>
              <a:rPr lang="en-US" dirty="0" smtClean="0"/>
              <a:t>Generative model of document </a:t>
            </a:r>
            <a:r>
              <a:rPr lang="en-US" dirty="0" smtClean="0"/>
              <a:t>creation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50000" y="174413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094133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Modeling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Each document </a:t>
            </a:r>
            <a:r>
              <a:rPr lang="en-US" i="1" dirty="0" smtClean="0"/>
              <a:t>d</a:t>
            </a:r>
            <a:r>
              <a:rPr lang="en-US" dirty="0" smtClean="0"/>
              <a:t> has a distribution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d</a:t>
            </a:r>
            <a:r>
              <a:rPr lang="en-US" dirty="0" smtClean="0"/>
              <a:t> of topics </a:t>
            </a:r>
          </a:p>
          <a:p>
            <a:r>
              <a:rPr lang="en-US" dirty="0" smtClean="0"/>
              <a:t>Start out with a prior </a:t>
            </a:r>
            <a:r>
              <a:rPr lang="en-US" dirty="0" err="1"/>
              <a:t>θ</a:t>
            </a:r>
            <a:r>
              <a:rPr lang="en-US" dirty="0" smtClean="0"/>
              <a:t> ~ </a:t>
            </a:r>
            <a:r>
              <a:rPr lang="en-US" dirty="0" err="1" smtClean="0"/>
              <a:t>Dirichlet</a:t>
            </a:r>
            <a:r>
              <a:rPr lang="en-US" dirty="0" smtClean="0"/>
              <a:t>(α)</a:t>
            </a:r>
          </a:p>
          <a:p>
            <a:r>
              <a:rPr lang="en-US" dirty="0" smtClean="0"/>
              <a:t>Update to get </a:t>
            </a:r>
            <a:r>
              <a:rPr lang="en-US" dirty="0" smtClean="0"/>
              <a:t>posterior distribution, </a:t>
            </a:r>
            <a:r>
              <a:rPr lang="en-US" dirty="0" smtClean="0"/>
              <a:t>given documents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α</a:t>
            </a:r>
            <a:r>
              <a:rPr lang="en-US" dirty="0" smtClean="0"/>
              <a:t> and β, the distribution of words given topics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EM to maximize log likelihood of </a:t>
            </a:r>
            <a:r>
              <a:rPr lang="en-US" dirty="0" smtClean="0"/>
              <a:t>the distribution</a:t>
            </a:r>
          </a:p>
          <a:p>
            <a:pPr lvl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50000" y="174413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9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456</TotalTime>
  <Words>422</Words>
  <Application>Microsoft Macintosh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Comparative Topic modeling</vt:lpstr>
      <vt:lpstr>Agenda</vt:lpstr>
      <vt:lpstr>An Introduction to topic modeling</vt:lpstr>
      <vt:lpstr>Motivations for Topic Modeling</vt:lpstr>
      <vt:lpstr>Representing data</vt:lpstr>
      <vt:lpstr>Term-Document Matrix</vt:lpstr>
      <vt:lpstr>Topic Modeling techniques</vt:lpstr>
      <vt:lpstr>Latent Dirichlet Allocation (LDA)</vt:lpstr>
      <vt:lpstr>Latent Dirichlet Allocation (LDA)</vt:lpstr>
      <vt:lpstr>Latent Dirichlet Allocation (LDA)</vt:lpstr>
      <vt:lpstr>Non-negative Matrix Factorization (NMF)</vt:lpstr>
      <vt:lpstr>LDA vs NMF</vt:lpstr>
      <vt:lpstr>Methods for setting number of topics</vt:lpstr>
      <vt:lpstr>Different possible approaches</vt:lpstr>
      <vt:lpstr>LDA for document classification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Text Mining Model Comparison: LDA vs NMF</dc:title>
  <dc:creator>Shane Deiley</dc:creator>
  <cp:lastModifiedBy>Adrian McLeod</cp:lastModifiedBy>
  <cp:revision>26</cp:revision>
  <dcterms:created xsi:type="dcterms:W3CDTF">2015-04-22T02:58:49Z</dcterms:created>
  <dcterms:modified xsi:type="dcterms:W3CDTF">2015-04-22T20:12:08Z</dcterms:modified>
</cp:coreProperties>
</file>