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0" r:id="rId4"/>
    <p:sldId id="264" r:id="rId5"/>
    <p:sldId id="269" r:id="rId6"/>
    <p:sldId id="261" r:id="rId7"/>
    <p:sldId id="258" r:id="rId8"/>
    <p:sldId id="262" r:id="rId9"/>
    <p:sldId id="270" r:id="rId10"/>
    <p:sldId id="271" r:id="rId11"/>
    <p:sldId id="259" r:id="rId12"/>
    <p:sldId id="272" r:id="rId13"/>
    <p:sldId id="268" r:id="rId14"/>
    <p:sldId id="265" r:id="rId15"/>
    <p:sldId id="266" r:id="rId16"/>
    <p:sldId id="267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608" y="-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April 22,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Comparative Topic modeling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Shane Deiley</a:t>
            </a:r>
          </a:p>
          <a:p>
            <a:r>
              <a:rPr lang="en-US" dirty="0" smtClean="0"/>
              <a:t>Mark </a:t>
            </a:r>
            <a:r>
              <a:rPr lang="en-US" dirty="0" err="1" smtClean="0"/>
              <a:t>Heimann</a:t>
            </a:r>
            <a:endParaRPr lang="en-US" dirty="0" smtClean="0"/>
          </a:p>
          <a:p>
            <a:r>
              <a:rPr lang="en-US" dirty="0" smtClean="0"/>
              <a:t>Adrian McLeod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35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 (LDA)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009467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Generating documents on a per-word basis</a:t>
            </a:r>
          </a:p>
          <a:p>
            <a:r>
              <a:rPr lang="en-US" dirty="0" smtClean="0"/>
              <a:t>Draw a topic from topic </a:t>
            </a:r>
            <a:r>
              <a:rPr lang="en-US" dirty="0"/>
              <a:t>distribution </a:t>
            </a:r>
            <a:r>
              <a:rPr lang="en-US" dirty="0" err="1"/>
              <a:t>θ</a:t>
            </a:r>
            <a:r>
              <a:rPr lang="en-US" baseline="-25000" dirty="0" err="1"/>
              <a:t>d</a:t>
            </a:r>
            <a:endParaRPr lang="en-US" dirty="0" smtClean="0"/>
          </a:p>
          <a:p>
            <a:r>
              <a:rPr lang="en-US" dirty="0" smtClean="0"/>
              <a:t>Draw a word from the word distribution of the topic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50000" y="1744133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9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Non-negative Matrix Factorization (NMF)</a:t>
            </a:r>
            <a:endParaRPr lang="en-US" dirty="0"/>
          </a:p>
        </p:txBody>
      </p:sp>
      <p:pic>
        <p:nvPicPr>
          <p:cNvPr id="3" name="Picture 2" descr="NM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77" y="2304850"/>
            <a:ext cx="7652419" cy="1910262"/>
          </a:xfrm>
          <a:prstGeom prst="rect">
            <a:avLst/>
          </a:prstGeom>
        </p:spPr>
      </p:pic>
      <p:pic>
        <p:nvPicPr>
          <p:cNvPr id="4" name="Picture 3" descr="Macintosh HD:Users:shanedeiley:Dropbox:Screenshots:Screenshot 2015-04-17 13.47.3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258" y="4990041"/>
            <a:ext cx="3080959" cy="8088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391699" y="5187830"/>
            <a:ext cx="2391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Objective Function: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6377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 with NMF</a:t>
            </a:r>
            <a:endParaRPr lang="en-US" dirty="0"/>
          </a:p>
        </p:txBody>
      </p:sp>
      <p:pic>
        <p:nvPicPr>
          <p:cNvPr id="4" name="Picture 3" descr="Screenshot 2015-04-22 15.15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3" y="2082799"/>
            <a:ext cx="4393755" cy="34374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4954" y="3742267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63067" y="2540000"/>
            <a:ext cx="1066800" cy="2472267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6933" y="3742267"/>
            <a:ext cx="44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7200" y="3335867"/>
            <a:ext cx="2218267" cy="11176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24422" y="5161633"/>
            <a:ext cx="1702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 rows </a:t>
            </a:r>
            <a:r>
              <a:rPr lang="en-US" sz="800" dirty="0" smtClean="0"/>
              <a:t>x</a:t>
            </a:r>
            <a:r>
              <a:rPr lang="en-US" sz="1200" dirty="0" smtClean="0"/>
              <a:t> k columns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110422" y="4799968"/>
            <a:ext cx="1702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  <a:r>
              <a:rPr lang="en-US" sz="1200" dirty="0" smtClean="0"/>
              <a:t> rows </a:t>
            </a:r>
            <a:r>
              <a:rPr lang="en-US" sz="800" dirty="0" smtClean="0"/>
              <a:t>x</a:t>
            </a:r>
            <a:r>
              <a:rPr lang="en-US" sz="1200" dirty="0" smtClean="0"/>
              <a:t> 10 columns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521200" y="184573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Columns are topic descriptions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0667" y="242433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Rows are document membership weights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5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</a:t>
            </a:r>
            <a:r>
              <a:rPr lang="en-US" dirty="0" err="1" smtClean="0"/>
              <a:t>vs</a:t>
            </a:r>
            <a:r>
              <a:rPr lang="en-US" dirty="0" smtClean="0"/>
              <a:t> NMF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Ran experiments on standard 20 newsgroups dataset</a:t>
            </a:r>
          </a:p>
          <a:p>
            <a:r>
              <a:rPr lang="en-US" dirty="0" smtClean="0"/>
              <a:t>NMF </a:t>
            </a:r>
            <a:r>
              <a:rPr lang="en-US" dirty="0" smtClean="0"/>
              <a:t>is faster of course</a:t>
            </a:r>
          </a:p>
          <a:p>
            <a:r>
              <a:rPr lang="en-US" dirty="0" smtClean="0"/>
              <a:t>NMF seems to produce more coherent topics</a:t>
            </a:r>
          </a:p>
          <a:p>
            <a:pPr lvl="1"/>
            <a:r>
              <a:rPr lang="en-US" dirty="0" smtClean="0"/>
              <a:t>particularly </a:t>
            </a:r>
            <a:r>
              <a:rPr lang="en-US" dirty="0"/>
              <a:t>with the right representation of corpus—TF-</a:t>
            </a:r>
            <a:r>
              <a:rPr lang="en-US" dirty="0" smtClean="0"/>
              <a:t>IDF</a:t>
            </a:r>
          </a:p>
          <a:p>
            <a:r>
              <a:rPr lang="en-US" dirty="0" smtClean="0"/>
              <a:t>LDA (depending on representation of corpus) can produce fine or very poor topics</a:t>
            </a:r>
          </a:p>
          <a:p>
            <a:pPr lvl="1"/>
            <a:r>
              <a:rPr lang="en-US" dirty="0" smtClean="0"/>
              <a:t>Probably a problem on our end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279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setting number of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7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possible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different numbers of topics and see what the log likelihood of the distribution is</a:t>
            </a:r>
          </a:p>
          <a:p>
            <a:r>
              <a:rPr lang="en-US" dirty="0" smtClean="0"/>
              <a:t>Hierarchical </a:t>
            </a:r>
            <a:r>
              <a:rPr lang="en-US" dirty="0" err="1" smtClean="0"/>
              <a:t>Dirichlet</a:t>
            </a:r>
            <a:r>
              <a:rPr lang="en-US" dirty="0" smtClean="0"/>
              <a:t> processes (investigating) </a:t>
            </a:r>
          </a:p>
        </p:txBody>
      </p:sp>
    </p:spTree>
    <p:extLst>
      <p:ext uri="{BB962C8B-B14F-4D97-AF65-F5344CB8AC3E}">
        <p14:creationId xmlns:p14="http://schemas.microsoft.com/office/powerpoint/2010/main" val="406600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LDA for document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a machine learning classifier using distributions over topics as features for each document (</a:t>
            </a:r>
            <a:r>
              <a:rPr lang="en-US" dirty="0" err="1" smtClean="0"/>
              <a:t>Blei</a:t>
            </a:r>
            <a:r>
              <a:rPr lang="en-US" dirty="0" smtClean="0"/>
              <a:t> et al, 2003)</a:t>
            </a:r>
          </a:p>
          <a:p>
            <a:pPr lvl="1"/>
            <a:r>
              <a:rPr lang="en-US" dirty="0" smtClean="0"/>
              <a:t>Much lower dimensional</a:t>
            </a:r>
          </a:p>
          <a:p>
            <a:pPr lvl="1"/>
            <a:r>
              <a:rPr lang="en-US" dirty="0" smtClean="0"/>
              <a:t>Currently, as mentioned, our topics have quality issues (bug?) so our classifier doesn’t perform well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How does topic count affect accuracy of classifiers?</a:t>
            </a:r>
          </a:p>
          <a:p>
            <a:pPr lvl="1"/>
            <a:r>
              <a:rPr lang="en-US" dirty="0" smtClean="0"/>
              <a:t>Too few topics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not enough features</a:t>
            </a:r>
          </a:p>
          <a:p>
            <a:pPr lvl="1"/>
            <a:r>
              <a:rPr lang="en-US" dirty="0" smtClean="0"/>
              <a:t>Too many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/>
              <a:t>overfit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How does this relate to other methods of determining ideal topic count?</a:t>
            </a:r>
          </a:p>
        </p:txBody>
      </p:sp>
    </p:spTree>
    <p:extLst>
      <p:ext uri="{BB962C8B-B14F-4D97-AF65-F5344CB8AC3E}">
        <p14:creationId xmlns:p14="http://schemas.microsoft.com/office/powerpoint/2010/main" val="406600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8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4748" cy="3921872"/>
          </a:xfrm>
        </p:spPr>
        <p:txBody>
          <a:bodyPr/>
          <a:lstStyle/>
          <a:p>
            <a:r>
              <a:rPr lang="en-US" sz="3600" dirty="0" smtClean="0"/>
              <a:t>Topic Modeling</a:t>
            </a:r>
            <a:endParaRPr lang="en-US" sz="3600" dirty="0"/>
          </a:p>
          <a:p>
            <a:r>
              <a:rPr lang="en-US" sz="3600" dirty="0" smtClean="0"/>
              <a:t>Comparison of techniques</a:t>
            </a:r>
            <a:endParaRPr lang="en-US" sz="3600" dirty="0"/>
          </a:p>
          <a:p>
            <a:r>
              <a:rPr lang="en-US" sz="3600" dirty="0" smtClean="0"/>
              <a:t>Determining number of topics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9422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Introduction to topic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85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 for Topic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quick sense of textual data</a:t>
            </a:r>
          </a:p>
          <a:p>
            <a:r>
              <a:rPr lang="en-US" dirty="0" smtClean="0"/>
              <a:t>Useful in humanities and social sciences</a:t>
            </a:r>
          </a:p>
          <a:p>
            <a:r>
              <a:rPr lang="en-US" dirty="0" smtClean="0"/>
              <a:t>Word clouds (data visualization)</a:t>
            </a:r>
          </a:p>
        </p:txBody>
      </p:sp>
      <p:pic>
        <p:nvPicPr>
          <p:cNvPr id="4" name="Picture 3" descr="Big-dat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1" y="2935258"/>
            <a:ext cx="4605359" cy="354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corpus:</a:t>
            </a:r>
          </a:p>
          <a:p>
            <a:pPr lvl="1"/>
            <a:r>
              <a:rPr lang="en-US" dirty="0" smtClean="0"/>
              <a:t>“Business is business.”</a:t>
            </a:r>
          </a:p>
          <a:p>
            <a:pPr lvl="1"/>
            <a:r>
              <a:rPr lang="en-US" dirty="0" smtClean="0"/>
              <a:t>“None of your business.”</a:t>
            </a:r>
          </a:p>
          <a:p>
            <a:pPr lvl="1"/>
            <a:endParaRPr lang="en-US" dirty="0" smtClean="0"/>
          </a:p>
          <a:p>
            <a:r>
              <a:rPr lang="en-US" dirty="0"/>
              <a:t>Bag of words</a:t>
            </a:r>
          </a:p>
          <a:p>
            <a:pPr lvl="1"/>
            <a:r>
              <a:rPr lang="en-US" dirty="0"/>
              <a:t>[(“business”, 2), (“is”, 1)]</a:t>
            </a:r>
          </a:p>
          <a:p>
            <a:pPr lvl="1"/>
            <a:r>
              <a:rPr lang="en-US" dirty="0"/>
              <a:t>[(“None”, 1), (“of”, 1), (“your”, 1), (“business”, 1)]</a:t>
            </a:r>
          </a:p>
          <a:p>
            <a:endParaRPr lang="en-US" dirty="0"/>
          </a:p>
          <a:p>
            <a:r>
              <a:rPr lang="en-US" dirty="0" smtClean="0"/>
              <a:t>Term-document matrix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13792"/>
              </p:ext>
            </p:extLst>
          </p:nvPr>
        </p:nvGraphicFramePr>
        <p:xfrm>
          <a:off x="1117600" y="5283198"/>
          <a:ext cx="5350932" cy="1193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822"/>
                <a:gridCol w="1360311"/>
                <a:gridCol w="423333"/>
                <a:gridCol w="891822"/>
                <a:gridCol w="891822"/>
                <a:gridCol w="891822"/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Your</a:t>
                      </a:r>
                      <a:endParaRPr lang="en-US" dirty="0"/>
                    </a:p>
                  </a:txBody>
                  <a:tcPr/>
                </a:tc>
              </a:tr>
              <a:tr h="397934">
                <a:tc>
                  <a:txBody>
                    <a:bodyPr/>
                    <a:lstStyle/>
                    <a:p>
                      <a:r>
                        <a:rPr lang="en-US" dirty="0" smtClean="0"/>
                        <a:t>Doc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7934">
                <a:tc>
                  <a:txBody>
                    <a:bodyPr/>
                    <a:lstStyle/>
                    <a:p>
                      <a:r>
                        <a:rPr lang="en-US" dirty="0" smtClean="0"/>
                        <a:t>Doc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49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Term-Document Matrix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41" t="5402" r="2142" b="5436"/>
          <a:stretch/>
        </p:blipFill>
        <p:spPr>
          <a:xfrm>
            <a:off x="657141" y="1709496"/>
            <a:ext cx="7883920" cy="4511753"/>
          </a:xfrm>
        </p:spPr>
      </p:pic>
    </p:spTree>
    <p:extLst>
      <p:ext uri="{BB962C8B-B14F-4D97-AF65-F5344CB8AC3E}">
        <p14:creationId xmlns:p14="http://schemas.microsoft.com/office/powerpoint/2010/main" val="138633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6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 (LDA)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6739467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Assume latent topics in the data</a:t>
            </a:r>
          </a:p>
          <a:p>
            <a:r>
              <a:rPr lang="en-US" dirty="0" smtClean="0"/>
              <a:t>Generative model of document creation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50000" y="1744133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2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 (LDA)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094133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Modeling documents</a:t>
            </a:r>
          </a:p>
          <a:p>
            <a:r>
              <a:rPr lang="en-US" dirty="0" smtClean="0"/>
              <a:t>Each document </a:t>
            </a:r>
            <a:r>
              <a:rPr lang="en-US" i="1" dirty="0" smtClean="0"/>
              <a:t>d</a:t>
            </a:r>
            <a:r>
              <a:rPr lang="en-US" dirty="0" smtClean="0"/>
              <a:t> has a distribution 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d</a:t>
            </a:r>
            <a:r>
              <a:rPr lang="en-US" dirty="0" smtClean="0"/>
              <a:t> of topics </a:t>
            </a:r>
          </a:p>
          <a:p>
            <a:r>
              <a:rPr lang="en-US" dirty="0" smtClean="0"/>
              <a:t>Start out with a prior </a:t>
            </a:r>
            <a:r>
              <a:rPr lang="en-US" dirty="0" err="1"/>
              <a:t>θ</a:t>
            </a:r>
            <a:r>
              <a:rPr lang="en-US" dirty="0" smtClean="0"/>
              <a:t> ~ </a:t>
            </a:r>
            <a:r>
              <a:rPr lang="en-US" dirty="0" err="1" smtClean="0"/>
              <a:t>Dirichlet</a:t>
            </a:r>
            <a:r>
              <a:rPr lang="en-US" dirty="0" smtClean="0"/>
              <a:t>(α)</a:t>
            </a:r>
          </a:p>
          <a:p>
            <a:r>
              <a:rPr lang="en-US" dirty="0" smtClean="0"/>
              <a:t>Update to get posterior distribution, given documents</a:t>
            </a:r>
          </a:p>
          <a:p>
            <a:pPr lvl="1"/>
            <a:r>
              <a:rPr lang="en-US" dirty="0" smtClean="0"/>
              <a:t>Given </a:t>
            </a:r>
            <a:r>
              <a:rPr lang="en-US" dirty="0"/>
              <a:t>α</a:t>
            </a:r>
            <a:r>
              <a:rPr lang="en-US" dirty="0" smtClean="0"/>
              <a:t> and β, the distribution of words given topics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EM to maximize log likelihood of the distribution</a:t>
            </a:r>
          </a:p>
          <a:p>
            <a:pPr lvl="1"/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50000" y="1744133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9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462</TotalTime>
  <Words>454</Words>
  <Application>Microsoft Macintosh PowerPoint</Application>
  <PresentationFormat>On-screen Show (4:3)</PresentationFormat>
  <Paragraphs>87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Comparative Topic modeling</vt:lpstr>
      <vt:lpstr>Agenda</vt:lpstr>
      <vt:lpstr>An Introduction to topic modeling</vt:lpstr>
      <vt:lpstr>Motivations for Topic Modeling</vt:lpstr>
      <vt:lpstr>Representing data</vt:lpstr>
      <vt:lpstr>Term-Document Matrix</vt:lpstr>
      <vt:lpstr>Topic Modeling techniques</vt:lpstr>
      <vt:lpstr>Latent Dirichlet Allocation (LDA)</vt:lpstr>
      <vt:lpstr>Latent Dirichlet Allocation (LDA)</vt:lpstr>
      <vt:lpstr>Latent Dirichlet Allocation (LDA)</vt:lpstr>
      <vt:lpstr>Non-negative Matrix Factorization (NMF)</vt:lpstr>
      <vt:lpstr>Topic Modeling with NMF</vt:lpstr>
      <vt:lpstr>LDA vs NMF</vt:lpstr>
      <vt:lpstr>Methods for setting number of topics</vt:lpstr>
      <vt:lpstr>Different possible approaches</vt:lpstr>
      <vt:lpstr>LDA for document classification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Text Mining Model Comparison: LDA vs NMF</dc:title>
  <dc:creator>Shane Deiley</dc:creator>
  <cp:lastModifiedBy>Shane Deiley</cp:lastModifiedBy>
  <cp:revision>27</cp:revision>
  <dcterms:created xsi:type="dcterms:W3CDTF">2015-04-22T02:58:49Z</dcterms:created>
  <dcterms:modified xsi:type="dcterms:W3CDTF">2015-04-22T20:21:32Z</dcterms:modified>
</cp:coreProperties>
</file>