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Computer analysis of seismicity can yield statistical information that may aid in earthquake forecasting by revealing patterns to their formation</a:t>
            </a:r>
          </a:p>
          <a:p>
            <a:r>
              <a:rPr lang="en-CA" dirty="0" smtClean="0"/>
              <a:t>The software uses moving window analysis to aggregate this information from subsets of events in time (one dimension) or in space (two dimensions)</a:t>
            </a:r>
          </a:p>
          <a:p>
            <a:r>
              <a:rPr lang="en-CA" dirty="0" smtClean="0"/>
              <a:t>A and B values were collected using least squares regression and maximum likelihood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with North </a:t>
            </a:r>
            <a:r>
              <a:rPr lang="en-CA" dirty="0" smtClean="0"/>
              <a:t>California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>
            <a:normAutofit/>
          </a:bodyPr>
          <a:lstStyle/>
          <a:p>
            <a:r>
              <a:rPr lang="en-CA" dirty="0" smtClean="0"/>
              <a:t>Similar b-value rise observed when events of high magnitude occur (again)</a:t>
            </a:r>
          </a:p>
          <a:p>
            <a:r>
              <a:rPr lang="en-CA" dirty="0" smtClean="0"/>
              <a:t>Inconclusive relationship with space and b-value visually (again)</a:t>
            </a:r>
            <a:endParaRPr lang="en-US" dirty="0"/>
          </a:p>
        </p:txBody>
      </p:sp>
      <p:pic>
        <p:nvPicPr>
          <p:cNvPr id="4098" name="Picture 2" descr="C:\Users\Mark\PycharmProjects\Earthquake-Modeling\Analysis\North California\temporal_sliding_window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295400"/>
            <a:ext cx="3509311" cy="26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k\PycharmProjects\Earthquake-Modeling\Analysis\North California\spatial_sliding_window_40_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/>
          <a:stretch/>
        </p:blipFill>
        <p:spPr bwMode="auto">
          <a:xfrm>
            <a:off x="3962400" y="3886200"/>
            <a:ext cx="49972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4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with South California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HaukssonCalifAll.txt South California dataset</a:t>
            </a:r>
          </a:p>
          <a:p>
            <a:r>
              <a:rPr lang="en-CA" dirty="0"/>
              <a:t>Magnitude of completeness: 2</a:t>
            </a:r>
          </a:p>
          <a:p>
            <a:r>
              <a:rPr lang="en-CA" dirty="0"/>
              <a:t>Cropping:</a:t>
            </a:r>
          </a:p>
          <a:p>
            <a:pPr lvl="1"/>
            <a:r>
              <a:rPr lang="en-CA" dirty="0"/>
              <a:t>X: </a:t>
            </a:r>
            <a:r>
              <a:rPr lang="en-CA" dirty="0" smtClean="0"/>
              <a:t>[100, 700]</a:t>
            </a:r>
            <a:endParaRPr lang="en-CA" dirty="0"/>
          </a:p>
          <a:p>
            <a:pPr lvl="1"/>
            <a:r>
              <a:rPr lang="en-CA" dirty="0"/>
              <a:t>Y: </a:t>
            </a:r>
            <a:r>
              <a:rPr lang="en-CA" dirty="0" smtClean="0"/>
              <a:t>[3480, 4160]</a:t>
            </a:r>
            <a:endParaRPr lang="en-CA" dirty="0"/>
          </a:p>
          <a:p>
            <a:pPr lvl="1"/>
            <a:r>
              <a:rPr lang="en-CA" dirty="0"/>
              <a:t>Z: </a:t>
            </a:r>
            <a:r>
              <a:rPr lang="en-CA" dirty="0" smtClean="0"/>
              <a:t>[-20, </a:t>
            </a:r>
            <a:r>
              <a:rPr lang="en-CA" dirty="0"/>
              <a:t>∞</a:t>
            </a:r>
            <a:r>
              <a:rPr lang="en-CA" dirty="0" smtClean="0"/>
              <a:t>)</a:t>
            </a:r>
          </a:p>
          <a:p>
            <a:r>
              <a:rPr lang="en-CA" dirty="0"/>
              <a:t>Bin size: 0.2 (default)</a:t>
            </a:r>
          </a:p>
          <a:p>
            <a:r>
              <a:rPr lang="en-CA" dirty="0"/>
              <a:t>Temporal</a:t>
            </a:r>
          </a:p>
          <a:p>
            <a:pPr lvl="1"/>
            <a:r>
              <a:rPr lang="en-CA" dirty="0"/>
              <a:t>Sliding windows of size 500 and increment 100</a:t>
            </a:r>
          </a:p>
          <a:p>
            <a:r>
              <a:rPr lang="en-CA" dirty="0"/>
              <a:t>Spatial</a:t>
            </a:r>
          </a:p>
          <a:p>
            <a:pPr lvl="1"/>
            <a:r>
              <a:rPr lang="en-CA" dirty="0"/>
              <a:t>Sliding windows of size </a:t>
            </a:r>
            <a:r>
              <a:rPr lang="en-CA" dirty="0" smtClean="0"/>
              <a:t>25 </a:t>
            </a:r>
            <a:r>
              <a:rPr lang="en-CA" dirty="0"/>
              <a:t>km and increment </a:t>
            </a:r>
            <a:r>
              <a:rPr lang="en-CA" dirty="0" smtClean="0"/>
              <a:t>5 </a:t>
            </a:r>
            <a:r>
              <a:rPr lang="en-CA" dirty="0"/>
              <a:t>km</a:t>
            </a:r>
          </a:p>
          <a:p>
            <a:pPr lvl="1"/>
            <a:r>
              <a:rPr lang="en-CA" dirty="0"/>
              <a:t>Minimum event count 500 (default)</a:t>
            </a:r>
          </a:p>
          <a:p>
            <a:endParaRPr lang="en-US" dirty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5122" name="Picture 2" descr="C:\Users\Mark\PycharmProjects\Earthquake-Modeling\Analysis\South California\magnitude_vs_lo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905000"/>
            <a:ext cx="3538399" cy="26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9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with </a:t>
            </a:r>
            <a:r>
              <a:rPr lang="en-CA" dirty="0" smtClean="0"/>
              <a:t>South California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>
            <a:normAutofit/>
          </a:bodyPr>
          <a:lstStyle/>
          <a:p>
            <a:r>
              <a:rPr lang="en-CA" dirty="0" smtClean="0"/>
              <a:t>Similar b-value rise observed when events of high magnitude occur (again)</a:t>
            </a:r>
          </a:p>
          <a:p>
            <a:r>
              <a:rPr lang="en-CA" dirty="0" smtClean="0"/>
              <a:t>Inconclusive relationship with space and b-value visually (again)</a:t>
            </a:r>
            <a:endParaRPr lang="en-US" dirty="0"/>
          </a:p>
        </p:txBody>
      </p:sp>
      <p:pic>
        <p:nvPicPr>
          <p:cNvPr id="6146" name="Picture 2" descr="C:\Users\Mark\PycharmProjects\Earthquake-Modeling\Analysis\South California\temporal_sliding_window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1295400"/>
            <a:ext cx="3509311" cy="26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rk\PycharmProjects\Earthquake-Modeling\Analysis\South California\spatial_sliding_window_40_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/>
          <a:stretch/>
        </p:blipFill>
        <p:spPr bwMode="auto">
          <a:xfrm>
            <a:off x="4114800" y="3886200"/>
            <a:ext cx="4806453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with Oklahoma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SRL_2017083_esupp_Table_S1.csv Oklahoma dataset</a:t>
            </a:r>
          </a:p>
          <a:p>
            <a:r>
              <a:rPr lang="en-CA" dirty="0"/>
              <a:t>Magnitude of completeness: 2</a:t>
            </a:r>
          </a:p>
          <a:p>
            <a:r>
              <a:rPr lang="en-CA" dirty="0"/>
              <a:t>Cropping:</a:t>
            </a:r>
          </a:p>
          <a:p>
            <a:pPr lvl="1"/>
            <a:r>
              <a:rPr lang="en-CA" dirty="0"/>
              <a:t>X: </a:t>
            </a:r>
            <a:r>
              <a:rPr lang="en-CA" dirty="0" smtClean="0"/>
              <a:t>[480, 730]</a:t>
            </a:r>
            <a:endParaRPr lang="en-CA" dirty="0"/>
          </a:p>
          <a:p>
            <a:pPr lvl="1"/>
            <a:r>
              <a:rPr lang="en-CA" dirty="0"/>
              <a:t>Y: </a:t>
            </a:r>
            <a:r>
              <a:rPr lang="en-CA" dirty="0" smtClean="0"/>
              <a:t>[3910, 4130]</a:t>
            </a:r>
            <a:endParaRPr lang="en-CA" dirty="0"/>
          </a:p>
          <a:p>
            <a:pPr lvl="1"/>
            <a:r>
              <a:rPr lang="en-CA" dirty="0"/>
              <a:t>Z: </a:t>
            </a:r>
            <a:r>
              <a:rPr lang="en-CA" dirty="0" smtClean="0"/>
              <a:t>[-10, </a:t>
            </a:r>
            <a:r>
              <a:rPr lang="en-CA" dirty="0"/>
              <a:t>∞</a:t>
            </a:r>
            <a:r>
              <a:rPr lang="en-CA" dirty="0" smtClean="0"/>
              <a:t>)</a:t>
            </a:r>
          </a:p>
          <a:p>
            <a:r>
              <a:rPr lang="en-CA" dirty="0"/>
              <a:t>Bin size: 0.2 (default)</a:t>
            </a:r>
          </a:p>
          <a:p>
            <a:r>
              <a:rPr lang="en-CA" dirty="0"/>
              <a:t>Temporal</a:t>
            </a:r>
          </a:p>
          <a:p>
            <a:pPr lvl="1"/>
            <a:r>
              <a:rPr lang="en-CA" dirty="0"/>
              <a:t>Sliding windows of size 500 and increment 100</a:t>
            </a:r>
          </a:p>
          <a:p>
            <a:r>
              <a:rPr lang="en-CA" dirty="0"/>
              <a:t>Spatial</a:t>
            </a:r>
          </a:p>
          <a:p>
            <a:pPr lvl="1"/>
            <a:r>
              <a:rPr lang="en-CA" dirty="0"/>
              <a:t>Sliding windows of size </a:t>
            </a:r>
            <a:r>
              <a:rPr lang="en-CA" dirty="0" smtClean="0"/>
              <a:t>25 </a:t>
            </a:r>
            <a:r>
              <a:rPr lang="en-CA" dirty="0"/>
              <a:t>km and increment </a:t>
            </a:r>
            <a:r>
              <a:rPr lang="en-CA" dirty="0" smtClean="0"/>
              <a:t>5 </a:t>
            </a:r>
            <a:r>
              <a:rPr lang="en-CA" dirty="0"/>
              <a:t>km</a:t>
            </a:r>
          </a:p>
          <a:p>
            <a:pPr lvl="1"/>
            <a:r>
              <a:rPr lang="en-CA" dirty="0"/>
              <a:t>Minimum event count 500 (default)</a:t>
            </a:r>
          </a:p>
          <a:p>
            <a:endParaRPr lang="en-US" dirty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7170" name="Picture 2" descr="C:\Users\Mark\PycharmProjects\Earthquake-Modeling\Analysis\Oklahoma\magnitude_vs_lo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905000"/>
            <a:ext cx="3538759" cy="26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2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Comparison with </a:t>
            </a:r>
            <a:r>
              <a:rPr lang="en-CA" dirty="0" smtClean="0"/>
              <a:t>Oklahoma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No rapid increase in b-value compared to other datasets observed</a:t>
            </a:r>
          </a:p>
          <a:p>
            <a:r>
              <a:rPr lang="en-CA" dirty="0" smtClean="0"/>
              <a:t>Inconclusive relationship with space and b-value visually (again) but closer to inverse relationship</a:t>
            </a:r>
            <a:endParaRPr lang="en-US" dirty="0"/>
          </a:p>
        </p:txBody>
      </p:sp>
      <p:pic>
        <p:nvPicPr>
          <p:cNvPr id="8194" name="Picture 2" descr="C:\Users\Mark\PycharmProjects\Earthquake-Modeling\Analysis\Oklahoma\temporal_sliding_window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3543571" cy="26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ark\PycharmProjects\Earthquake-Modeling\Analysis\Oklahoma\spatial_sliding_window_25_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/>
          <a:stretch/>
        </p:blipFill>
        <p:spPr bwMode="auto">
          <a:xfrm>
            <a:off x="4114800" y="3925886"/>
            <a:ext cx="4877521" cy="26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21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Strongest trend visible in data is that b-values rise when large events occur on tectonic boundaries (Italy and California)</a:t>
            </a:r>
          </a:p>
          <a:p>
            <a:r>
              <a:rPr lang="en-CA" dirty="0" smtClean="0"/>
              <a:t>Further analysis needed to determine if prior b-values predict large events and the relationship between b-values in spatial windows and seismicity</a:t>
            </a:r>
          </a:p>
          <a:p>
            <a:r>
              <a:rPr lang="en-CA" dirty="0" smtClean="0"/>
              <a:t>Possible extensions to improve the software include increasing window dimensionality by combining analysis in time and space as well as considering variability in the depth (Z dimension) of events</a:t>
            </a:r>
          </a:p>
          <a:p>
            <a:r>
              <a:rPr lang="en-CA" dirty="0" smtClean="0"/>
              <a:t>Shapes different from squares, or even entirely different techniques such as clustering, may also yield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</a:t>
            </a:r>
            <a:r>
              <a:rPr lang="en-CA" dirty="0" smtClean="0"/>
              <a:t>Overview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Analysis of the </a:t>
            </a:r>
            <a:r>
              <a:rPr lang="en-CA" b="1" dirty="0" err="1"/>
              <a:t>Amatrice</a:t>
            </a:r>
            <a:r>
              <a:rPr lang="en-CA" dirty="0"/>
              <a:t> earthquake catalogue with temporal and spatial moving </a:t>
            </a:r>
            <a:r>
              <a:rPr lang="en-CA" dirty="0" smtClean="0"/>
              <a:t>windows</a:t>
            </a:r>
            <a:endParaRPr lang="en-CA" dirty="0" smtClean="0"/>
          </a:p>
          <a:p>
            <a:r>
              <a:rPr lang="en-CA" dirty="0" smtClean="0"/>
              <a:t>Magnitude </a:t>
            </a:r>
            <a:r>
              <a:rPr lang="en-CA" dirty="0" smtClean="0"/>
              <a:t>of completeness: 2</a:t>
            </a:r>
          </a:p>
          <a:p>
            <a:r>
              <a:rPr lang="en-CA" dirty="0" smtClean="0"/>
              <a:t>Cropping:</a:t>
            </a:r>
          </a:p>
          <a:p>
            <a:pPr lvl="1"/>
            <a:r>
              <a:rPr lang="en-CA" dirty="0" smtClean="0"/>
              <a:t>X: [325, 375]</a:t>
            </a:r>
          </a:p>
          <a:p>
            <a:pPr lvl="1"/>
            <a:r>
              <a:rPr lang="en-CA" dirty="0" smtClean="0"/>
              <a:t>Y: [4680, 4780]</a:t>
            </a:r>
          </a:p>
          <a:p>
            <a:pPr lvl="1"/>
            <a:r>
              <a:rPr lang="en-CA" dirty="0" smtClean="0"/>
              <a:t>Z: [-100, ∞)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2402201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56079"/>
            <a:ext cx="2118183" cy="274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6" idx="3"/>
            <a:endCxn id="1027" idx="1"/>
          </p:cNvCxnSpPr>
          <p:nvPr/>
        </p:nvCxnSpPr>
        <p:spPr>
          <a:xfrm flipV="1">
            <a:off x="5983601" y="4929187"/>
            <a:ext cx="3409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Magnitude vs Logged Event #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0"/>
            <a:ext cx="5852172" cy="438912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304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A-value:</a:t>
            </a:r>
          </a:p>
          <a:p>
            <a:pPr lvl="1"/>
            <a:r>
              <a:rPr lang="en-CA" dirty="0" smtClean="0"/>
              <a:t>Y-intercept</a:t>
            </a:r>
            <a:endParaRPr lang="en-US" dirty="0"/>
          </a:p>
          <a:p>
            <a:r>
              <a:rPr lang="en-CA" dirty="0" smtClean="0"/>
              <a:t>B-value:</a:t>
            </a:r>
          </a:p>
          <a:p>
            <a:pPr lvl="1"/>
            <a:r>
              <a:rPr lang="en-CA" dirty="0" smtClean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14550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 size: 0.2 (default)</a:t>
            </a:r>
          </a:p>
          <a:p>
            <a:r>
              <a:rPr lang="en-CA" dirty="0" smtClean="0"/>
              <a:t>Temporal</a:t>
            </a:r>
          </a:p>
          <a:p>
            <a:pPr lvl="1"/>
            <a:r>
              <a:rPr lang="en-CA" dirty="0" smtClean="0"/>
              <a:t>Sliding windows of size 500 and increment 100</a:t>
            </a:r>
          </a:p>
          <a:p>
            <a:r>
              <a:rPr lang="en-CA" dirty="0" smtClean="0"/>
              <a:t>Spatial</a:t>
            </a:r>
          </a:p>
          <a:p>
            <a:pPr lvl="1"/>
            <a:r>
              <a:rPr lang="en-CA" dirty="0" smtClean="0"/>
              <a:t>Sliding windows of size 5 km and increment 1 km</a:t>
            </a:r>
          </a:p>
          <a:p>
            <a:pPr lvl="1"/>
            <a:r>
              <a:rPr lang="en-CA" dirty="0" smtClean="0"/>
              <a:t>Minimum event count 500 (default)</a:t>
            </a:r>
          </a:p>
        </p:txBody>
      </p:sp>
    </p:spTree>
    <p:extLst>
      <p:ext uri="{BB962C8B-B14F-4D97-AF65-F5344CB8AC3E}">
        <p14:creationId xmlns:p14="http://schemas.microsoft.com/office/powerpoint/2010/main" val="10799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Temporal Sliding </a:t>
            </a:r>
            <a:r>
              <a:rPr lang="en-CA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Three periods of elevated seismic activity are seen by the nearly vertical portions of the scatter plot, corresponding to large earthquakes in </a:t>
            </a:r>
            <a:r>
              <a:rPr lang="en-CA" dirty="0" err="1" smtClean="0"/>
              <a:t>Amatrice</a:t>
            </a:r>
            <a:r>
              <a:rPr lang="en-CA" dirty="0" smtClean="0"/>
              <a:t>, </a:t>
            </a:r>
            <a:r>
              <a:rPr lang="en-CA" dirty="0" err="1" smtClean="0"/>
              <a:t>Visso</a:t>
            </a:r>
            <a:r>
              <a:rPr lang="en-CA" dirty="0" smtClean="0"/>
              <a:t> + Norcia, and L’Aquila respectively</a:t>
            </a:r>
          </a:p>
          <a:p>
            <a:r>
              <a:rPr lang="en-CA" dirty="0" smtClean="0"/>
              <a:t>Finer magnification reveals the three day separation between </a:t>
            </a:r>
            <a:r>
              <a:rPr lang="en-CA" dirty="0" err="1" smtClean="0"/>
              <a:t>Visso</a:t>
            </a:r>
            <a:r>
              <a:rPr lang="en-CA" dirty="0" smtClean="0"/>
              <a:t> and Norcia events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0697"/>
            <a:ext cx="3265739" cy="24493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73215"/>
            <a:ext cx="3240236" cy="24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Temporal Sliding Window </a:t>
            </a:r>
            <a:r>
              <a:rPr lang="en-CA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common trend seen across all periods of elevated seismic activity is that the b-value is at its lowest when a large earthquake occurs and immediately rises following it</a:t>
            </a:r>
          </a:p>
          <a:p>
            <a:r>
              <a:rPr lang="en-CA" dirty="0" smtClean="0"/>
              <a:t>There is less variation in b-value over time when there is less seismic activity as seen by the period after January of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Spatial Sliding </a:t>
            </a:r>
            <a:r>
              <a:rPr lang="en-CA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The highest density of events as indicated by the brightest yellow spot correspond to seismic activity around Norcia</a:t>
            </a:r>
          </a:p>
          <a:p>
            <a:r>
              <a:rPr lang="en-CA" dirty="0" smtClean="0"/>
              <a:t>A smaller yellow spot to its southeast corresponds to seismic activity around </a:t>
            </a:r>
            <a:r>
              <a:rPr lang="en-CA" dirty="0" err="1" smtClean="0"/>
              <a:t>Amatrice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 descr="C:\Users\Mark\PycharmProjects\Earthquake-Modeling\Analysis\Amatrice\spatial_sliding_window_5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/>
          <a:stretch/>
        </p:blipFill>
        <p:spPr bwMode="auto">
          <a:xfrm>
            <a:off x="3810000" y="1905000"/>
            <a:ext cx="5195406" cy="35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Spatial Sliding Window </a:t>
            </a:r>
            <a:r>
              <a:rPr lang="en-CA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There may be a relationship between event density in space and b-value however it is not immediately visible with the window settings tested so far</a:t>
            </a:r>
          </a:p>
          <a:p>
            <a:r>
              <a:rPr lang="en-CA" dirty="0" smtClean="0"/>
              <a:t>Some areas have above or below average b-values with LSR or ML </a:t>
            </a:r>
            <a:r>
              <a:rPr lang="en-CA" dirty="0" smtClean="0"/>
              <a:t>analysis </a:t>
            </a:r>
            <a:r>
              <a:rPr lang="en-CA" dirty="0" smtClean="0"/>
              <a:t>but these areas do not correspond exactly to the areas with the highest event density</a:t>
            </a:r>
            <a:endParaRPr lang="en-US" dirty="0"/>
          </a:p>
        </p:txBody>
      </p:sp>
      <p:pic>
        <p:nvPicPr>
          <p:cNvPr id="4" name="Picture 2" descr="C:\Users\Mark\PycharmProjects\Earthquake-Modeling\Analysis\Amatrice\spatial_sliding_window_5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/>
          <a:stretch/>
        </p:blipFill>
        <p:spPr bwMode="auto">
          <a:xfrm>
            <a:off x="3810000" y="1905000"/>
            <a:ext cx="5195406" cy="35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with North California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DD84.txt North California dataset</a:t>
            </a:r>
          </a:p>
          <a:p>
            <a:r>
              <a:rPr lang="en-CA" dirty="0"/>
              <a:t>Magnitude of completeness: 2</a:t>
            </a:r>
          </a:p>
          <a:p>
            <a:r>
              <a:rPr lang="en-CA" dirty="0"/>
              <a:t>Cropping:</a:t>
            </a:r>
          </a:p>
          <a:p>
            <a:pPr lvl="1"/>
            <a:r>
              <a:rPr lang="en-CA" dirty="0"/>
              <a:t>X: [</a:t>
            </a:r>
            <a:r>
              <a:rPr lang="en-CA" dirty="0" smtClean="0"/>
              <a:t>300, 1000]</a:t>
            </a:r>
            <a:endParaRPr lang="en-CA" dirty="0"/>
          </a:p>
          <a:p>
            <a:pPr lvl="1"/>
            <a:r>
              <a:rPr lang="en-CA" dirty="0"/>
              <a:t>Y: </a:t>
            </a:r>
            <a:r>
              <a:rPr lang="en-CA" dirty="0" smtClean="0"/>
              <a:t>[3900, 4550]</a:t>
            </a:r>
            <a:endParaRPr lang="en-CA" dirty="0"/>
          </a:p>
          <a:p>
            <a:pPr lvl="1"/>
            <a:r>
              <a:rPr lang="en-CA" dirty="0"/>
              <a:t>Z: </a:t>
            </a:r>
            <a:r>
              <a:rPr lang="en-CA" dirty="0" smtClean="0"/>
              <a:t>[-40, </a:t>
            </a:r>
            <a:r>
              <a:rPr lang="en-CA" dirty="0"/>
              <a:t>∞</a:t>
            </a:r>
            <a:r>
              <a:rPr lang="en-CA" dirty="0" smtClean="0"/>
              <a:t>)</a:t>
            </a:r>
          </a:p>
          <a:p>
            <a:r>
              <a:rPr lang="en-CA" dirty="0"/>
              <a:t>Bin size: 0.2 (default)</a:t>
            </a:r>
          </a:p>
          <a:p>
            <a:r>
              <a:rPr lang="en-CA" dirty="0"/>
              <a:t>Temporal</a:t>
            </a:r>
          </a:p>
          <a:p>
            <a:pPr lvl="1"/>
            <a:r>
              <a:rPr lang="en-CA" dirty="0"/>
              <a:t>Sliding windows of size 500 and increment 100</a:t>
            </a:r>
          </a:p>
          <a:p>
            <a:r>
              <a:rPr lang="en-CA" dirty="0"/>
              <a:t>Spatial</a:t>
            </a:r>
          </a:p>
          <a:p>
            <a:pPr lvl="1"/>
            <a:r>
              <a:rPr lang="en-CA" dirty="0"/>
              <a:t>Sliding windows of size </a:t>
            </a:r>
            <a:r>
              <a:rPr lang="en-CA" dirty="0" smtClean="0"/>
              <a:t>40 </a:t>
            </a:r>
            <a:r>
              <a:rPr lang="en-CA" dirty="0"/>
              <a:t>km and increment </a:t>
            </a:r>
            <a:r>
              <a:rPr lang="en-CA" dirty="0" smtClean="0"/>
              <a:t>8 </a:t>
            </a:r>
            <a:r>
              <a:rPr lang="en-CA" dirty="0"/>
              <a:t>km</a:t>
            </a:r>
          </a:p>
          <a:p>
            <a:pPr lvl="1"/>
            <a:r>
              <a:rPr lang="en-CA" dirty="0"/>
              <a:t>Minimum event count 500 (default)</a:t>
            </a:r>
          </a:p>
          <a:p>
            <a:endParaRPr lang="en-US" dirty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3074" name="Picture 2" descr="C:\Users\Mark\PycharmProjects\Earthquake-Modeling\Analysis\North California\magnitude_vs_lo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52996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2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743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</vt:lpstr>
      <vt:lpstr>Data Overview and Filtering</vt:lpstr>
      <vt:lpstr>Magnitude vs Logged Event #</vt:lpstr>
      <vt:lpstr>Window Settings</vt:lpstr>
      <vt:lpstr>Temporal Sliding Window</vt:lpstr>
      <vt:lpstr>Temporal Sliding Window (2)</vt:lpstr>
      <vt:lpstr>Spatial Sliding Window</vt:lpstr>
      <vt:lpstr>Spatial Sliding Window (2)</vt:lpstr>
      <vt:lpstr>Comparison with North California</vt:lpstr>
      <vt:lpstr>Comparison with North California (2)</vt:lpstr>
      <vt:lpstr>Comparison with South California</vt:lpstr>
      <vt:lpstr>Comparison with South California (2)</vt:lpstr>
      <vt:lpstr>Comparison with Oklahoma</vt:lpstr>
      <vt:lpstr>Comparison with Oklahoma (2)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Amatrice</dc:title>
  <dc:creator>Mark</dc:creator>
  <cp:lastModifiedBy>Mark</cp:lastModifiedBy>
  <cp:revision>26</cp:revision>
  <dcterms:created xsi:type="dcterms:W3CDTF">2006-08-16T00:00:00Z</dcterms:created>
  <dcterms:modified xsi:type="dcterms:W3CDTF">2022-06-10T10:17:59Z</dcterms:modified>
</cp:coreProperties>
</file>