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0532" autoAdjust="0"/>
    <p:restoredTop sz="94660" autoAdjust="0"/>
  </p:normalViewPr>
  <p:slideViewPr>
    <p:cSldViewPr>
      <p:cViewPr>
        <p:scale>
          <a:sx n="120" d="100"/>
          <a:sy n="120" d="100"/>
        </p:scale>
        <p:origin x="-1762" y="-2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3F9B25-7297-4DFE-8A22-D347704380B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23350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F9B25-7297-4DFE-8A22-D347704380B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198599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F9B25-7297-4DFE-8A22-D347704380B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285123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F9B25-7297-4DFE-8A22-D347704380B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230302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9B25-7297-4DFE-8A22-D347704380B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210681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3F9B25-7297-4DFE-8A22-D347704380BE}"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368393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3F9B25-7297-4DFE-8A22-D347704380BE}"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347379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3F9B25-7297-4DFE-8A22-D347704380BE}"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341317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F9B25-7297-4DFE-8A22-D347704380BE}"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189062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F9B25-7297-4DFE-8A22-D347704380BE}"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53980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F9B25-7297-4DFE-8A22-D347704380BE}"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1354-A26F-40AD-9F97-16F05DC9E226}" type="slidenum">
              <a:rPr lang="en-US" smtClean="0"/>
              <a:t>‹#›</a:t>
            </a:fld>
            <a:endParaRPr lang="en-US"/>
          </a:p>
        </p:txBody>
      </p:sp>
    </p:spTree>
    <p:extLst>
      <p:ext uri="{BB962C8B-B14F-4D97-AF65-F5344CB8AC3E}">
        <p14:creationId xmlns:p14="http://schemas.microsoft.com/office/powerpoint/2010/main" val="159856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F9B25-7297-4DFE-8A22-D347704380BE}" type="datetimeFigureOut">
              <a:rPr lang="en-US" smtClean="0"/>
              <a:t>9/5/2022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C1354-A26F-40AD-9F97-16F05DC9E226}" type="slidenum">
              <a:rPr lang="en-US" smtClean="0"/>
              <a:t>‹#›</a:t>
            </a:fld>
            <a:endParaRPr lang="en-US"/>
          </a:p>
        </p:txBody>
      </p:sp>
    </p:spTree>
    <p:extLst>
      <p:ext uri="{BB962C8B-B14F-4D97-AF65-F5344CB8AC3E}">
        <p14:creationId xmlns:p14="http://schemas.microsoft.com/office/powerpoint/2010/main" val="1636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US" dirty="0"/>
          </a:p>
        </p:txBody>
      </p:sp>
      <p:sp>
        <p:nvSpPr>
          <p:cNvPr id="3" name="Content Placeholder 2"/>
          <p:cNvSpPr>
            <a:spLocks noGrp="1"/>
          </p:cNvSpPr>
          <p:nvPr>
            <p:ph idx="1"/>
          </p:nvPr>
        </p:nvSpPr>
        <p:spPr/>
        <p:txBody>
          <a:bodyPr/>
          <a:lstStyle/>
          <a:p>
            <a:r>
              <a:rPr lang="en-CA" dirty="0" smtClean="0"/>
              <a:t>Project goal was to analyze well data from the Alberta and BC geographic region to infer formation characteristics</a:t>
            </a:r>
          </a:p>
          <a:p>
            <a:r>
              <a:rPr lang="en-CA" dirty="0" smtClean="0"/>
              <a:t>First and third parts focused on aggregating data from well and pressure test lists</a:t>
            </a:r>
          </a:p>
          <a:p>
            <a:r>
              <a:rPr lang="en-CA" dirty="0" smtClean="0"/>
              <a:t>Second part required creating interactive software to process diagnostic fracture injection tests</a:t>
            </a:r>
            <a:endParaRPr lang="en-US" dirty="0"/>
          </a:p>
        </p:txBody>
      </p:sp>
    </p:spTree>
    <p:extLst>
      <p:ext uri="{BB962C8B-B14F-4D97-AF65-F5344CB8AC3E}">
        <p14:creationId xmlns:p14="http://schemas.microsoft.com/office/powerpoint/2010/main" val="2766587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 Implementation (2)</a:t>
            </a:r>
            <a:endParaRPr lang="en-US" dirty="0"/>
          </a:p>
        </p:txBody>
      </p:sp>
      <p:sp>
        <p:nvSpPr>
          <p:cNvPr id="3" name="Content Placeholder 2"/>
          <p:cNvSpPr>
            <a:spLocks noGrp="1"/>
          </p:cNvSpPr>
          <p:nvPr>
            <p:ph idx="1"/>
          </p:nvPr>
        </p:nvSpPr>
        <p:spPr/>
        <p:txBody>
          <a:bodyPr/>
          <a:lstStyle/>
          <a:p>
            <a:r>
              <a:rPr lang="en-CA" dirty="0" smtClean="0"/>
              <a:t>Following user interaction with 4 DFIT points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54" y="2243534"/>
            <a:ext cx="5248292" cy="4281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2682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Pore Pressure Interaction</a:t>
            </a:r>
            <a:endParaRPr lang="en-US" dirty="0"/>
          </a:p>
        </p:txBody>
      </p:sp>
      <p:sp>
        <p:nvSpPr>
          <p:cNvPr id="3" name="Content Placeholder 2"/>
          <p:cNvSpPr>
            <a:spLocks noGrp="1"/>
          </p:cNvSpPr>
          <p:nvPr>
            <p:ph idx="1"/>
          </p:nvPr>
        </p:nvSpPr>
        <p:spPr/>
        <p:txBody>
          <a:bodyPr/>
          <a:lstStyle/>
          <a:p>
            <a:r>
              <a:rPr lang="en-CA" dirty="0" smtClean="0"/>
              <a:t>Global region selection for data filtering</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24" y="2394367"/>
            <a:ext cx="4217852" cy="3441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640" y="2394367"/>
            <a:ext cx="4217856" cy="3441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8194" idx="3"/>
            <a:endCxn id="8195" idx="1"/>
          </p:cNvCxnSpPr>
          <p:nvPr/>
        </p:nvCxnSpPr>
        <p:spPr>
          <a:xfrm>
            <a:off x="4355976" y="4114931"/>
            <a:ext cx="46266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37615" y="2837305"/>
            <a:ext cx="2434971" cy="704449"/>
          </a:xfrm>
          <a:custGeom>
            <a:avLst/>
            <a:gdLst>
              <a:gd name="connsiteX0" fmla="*/ 0 w 2448272"/>
              <a:gd name="connsiteY0" fmla="*/ 0 h 720080"/>
              <a:gd name="connsiteX1" fmla="*/ 2448272 w 2448272"/>
              <a:gd name="connsiteY1" fmla="*/ 0 h 720080"/>
              <a:gd name="connsiteX2" fmla="*/ 2448272 w 2448272"/>
              <a:gd name="connsiteY2" fmla="*/ 720080 h 720080"/>
              <a:gd name="connsiteX3" fmla="*/ 0 w 2448272"/>
              <a:gd name="connsiteY3" fmla="*/ 720080 h 720080"/>
              <a:gd name="connsiteX4" fmla="*/ 0 w 2448272"/>
              <a:gd name="connsiteY4" fmla="*/ 0 h 720080"/>
              <a:gd name="connsiteX0" fmla="*/ 0 w 2448272"/>
              <a:gd name="connsiteY0" fmla="*/ 0 h 720080"/>
              <a:gd name="connsiteX1" fmla="*/ 2409195 w 2448272"/>
              <a:gd name="connsiteY1" fmla="*/ 7815 h 720080"/>
              <a:gd name="connsiteX2" fmla="*/ 2448272 w 2448272"/>
              <a:gd name="connsiteY2" fmla="*/ 720080 h 720080"/>
              <a:gd name="connsiteX3" fmla="*/ 0 w 2448272"/>
              <a:gd name="connsiteY3" fmla="*/ 720080 h 720080"/>
              <a:gd name="connsiteX4" fmla="*/ 0 w 2448272"/>
              <a:gd name="connsiteY4" fmla="*/ 0 h 720080"/>
              <a:gd name="connsiteX0" fmla="*/ 0 w 2411149"/>
              <a:gd name="connsiteY0" fmla="*/ 0 h 720080"/>
              <a:gd name="connsiteX1" fmla="*/ 2409195 w 2411149"/>
              <a:gd name="connsiteY1" fmla="*/ 7815 h 720080"/>
              <a:gd name="connsiteX2" fmla="*/ 2411149 w 2411149"/>
              <a:gd name="connsiteY2" fmla="*/ 684911 h 720080"/>
              <a:gd name="connsiteX3" fmla="*/ 0 w 2411149"/>
              <a:gd name="connsiteY3" fmla="*/ 720080 h 720080"/>
              <a:gd name="connsiteX4" fmla="*/ 0 w 2411149"/>
              <a:gd name="connsiteY4" fmla="*/ 0 h 720080"/>
              <a:gd name="connsiteX0" fmla="*/ 17584 w 2428733"/>
              <a:gd name="connsiteY0" fmla="*/ 0 h 688819"/>
              <a:gd name="connsiteX1" fmla="*/ 2426779 w 2428733"/>
              <a:gd name="connsiteY1" fmla="*/ 7815 h 688819"/>
              <a:gd name="connsiteX2" fmla="*/ 2428733 w 2428733"/>
              <a:gd name="connsiteY2" fmla="*/ 684911 h 688819"/>
              <a:gd name="connsiteX3" fmla="*/ 0 w 2428733"/>
              <a:gd name="connsiteY3" fmla="*/ 688819 h 688819"/>
              <a:gd name="connsiteX4" fmla="*/ 17584 w 2428733"/>
              <a:gd name="connsiteY4" fmla="*/ 0 h 688819"/>
              <a:gd name="connsiteX0" fmla="*/ 0 w 2432641"/>
              <a:gd name="connsiteY0" fmla="*/ 0 h 710311"/>
              <a:gd name="connsiteX1" fmla="*/ 2430687 w 2432641"/>
              <a:gd name="connsiteY1" fmla="*/ 29307 h 710311"/>
              <a:gd name="connsiteX2" fmla="*/ 2432641 w 2432641"/>
              <a:gd name="connsiteY2" fmla="*/ 706403 h 710311"/>
              <a:gd name="connsiteX3" fmla="*/ 3908 w 2432641"/>
              <a:gd name="connsiteY3" fmla="*/ 710311 h 710311"/>
              <a:gd name="connsiteX4" fmla="*/ 0 w 2432641"/>
              <a:gd name="connsiteY4" fmla="*/ 0 h 710311"/>
              <a:gd name="connsiteX0" fmla="*/ 0 w 2432641"/>
              <a:gd name="connsiteY0" fmla="*/ 0 h 710311"/>
              <a:gd name="connsiteX1" fmla="*/ 2424826 w 2432641"/>
              <a:gd name="connsiteY1" fmla="*/ 5861 h 710311"/>
              <a:gd name="connsiteX2" fmla="*/ 2432641 w 2432641"/>
              <a:gd name="connsiteY2" fmla="*/ 706403 h 710311"/>
              <a:gd name="connsiteX3" fmla="*/ 3908 w 2432641"/>
              <a:gd name="connsiteY3" fmla="*/ 710311 h 710311"/>
              <a:gd name="connsiteX4" fmla="*/ 0 w 2432641"/>
              <a:gd name="connsiteY4" fmla="*/ 0 h 710311"/>
              <a:gd name="connsiteX0" fmla="*/ 0 w 2432641"/>
              <a:gd name="connsiteY0" fmla="*/ 0 h 710311"/>
              <a:gd name="connsiteX1" fmla="*/ 2424826 w 2432641"/>
              <a:gd name="connsiteY1" fmla="*/ 5861 h 710311"/>
              <a:gd name="connsiteX2" fmla="*/ 2432641 w 2432641"/>
              <a:gd name="connsiteY2" fmla="*/ 706403 h 710311"/>
              <a:gd name="connsiteX3" fmla="*/ 3908 w 2432641"/>
              <a:gd name="connsiteY3" fmla="*/ 710311 h 710311"/>
              <a:gd name="connsiteX4" fmla="*/ 0 w 2432641"/>
              <a:gd name="connsiteY4" fmla="*/ 0 h 710311"/>
              <a:gd name="connsiteX0" fmla="*/ 0 w 2432641"/>
              <a:gd name="connsiteY0" fmla="*/ 7816 h 718127"/>
              <a:gd name="connsiteX1" fmla="*/ 2426780 w 2432641"/>
              <a:gd name="connsiteY1" fmla="*/ 0 h 718127"/>
              <a:gd name="connsiteX2" fmla="*/ 2432641 w 2432641"/>
              <a:gd name="connsiteY2" fmla="*/ 714219 h 718127"/>
              <a:gd name="connsiteX3" fmla="*/ 3908 w 2432641"/>
              <a:gd name="connsiteY3" fmla="*/ 718127 h 718127"/>
              <a:gd name="connsiteX4" fmla="*/ 0 w 2432641"/>
              <a:gd name="connsiteY4" fmla="*/ 7816 h 718127"/>
              <a:gd name="connsiteX0" fmla="*/ 0 w 2432641"/>
              <a:gd name="connsiteY0" fmla="*/ 0 h 710311"/>
              <a:gd name="connsiteX1" fmla="*/ 2424826 w 2432641"/>
              <a:gd name="connsiteY1" fmla="*/ 0 h 710311"/>
              <a:gd name="connsiteX2" fmla="*/ 2432641 w 2432641"/>
              <a:gd name="connsiteY2" fmla="*/ 706403 h 710311"/>
              <a:gd name="connsiteX3" fmla="*/ 3908 w 2432641"/>
              <a:gd name="connsiteY3" fmla="*/ 710311 h 710311"/>
              <a:gd name="connsiteX4" fmla="*/ 0 w 2432641"/>
              <a:gd name="connsiteY4" fmla="*/ 0 h 710311"/>
              <a:gd name="connsiteX0" fmla="*/ 9866 w 2428830"/>
              <a:gd name="connsiteY0" fmla="*/ 0 h 710311"/>
              <a:gd name="connsiteX1" fmla="*/ 2421015 w 2428830"/>
              <a:gd name="connsiteY1" fmla="*/ 0 h 710311"/>
              <a:gd name="connsiteX2" fmla="*/ 2428830 w 2428830"/>
              <a:gd name="connsiteY2" fmla="*/ 706403 h 710311"/>
              <a:gd name="connsiteX3" fmla="*/ 97 w 2428830"/>
              <a:gd name="connsiteY3" fmla="*/ 710311 h 710311"/>
              <a:gd name="connsiteX4" fmla="*/ 9866 w 2428830"/>
              <a:gd name="connsiteY4" fmla="*/ 0 h 710311"/>
              <a:gd name="connsiteX0" fmla="*/ 4081 w 2428906"/>
              <a:gd name="connsiteY0" fmla="*/ 0 h 710311"/>
              <a:gd name="connsiteX1" fmla="*/ 2421091 w 2428906"/>
              <a:gd name="connsiteY1" fmla="*/ 0 h 710311"/>
              <a:gd name="connsiteX2" fmla="*/ 2428906 w 2428906"/>
              <a:gd name="connsiteY2" fmla="*/ 706403 h 710311"/>
              <a:gd name="connsiteX3" fmla="*/ 173 w 2428906"/>
              <a:gd name="connsiteY3" fmla="*/ 710311 h 710311"/>
              <a:gd name="connsiteX4" fmla="*/ 4081 w 2428906"/>
              <a:gd name="connsiteY4" fmla="*/ 0 h 710311"/>
              <a:gd name="connsiteX0" fmla="*/ 0 w 2430687"/>
              <a:gd name="connsiteY0" fmla="*/ 1954 h 710311"/>
              <a:gd name="connsiteX1" fmla="*/ 2422872 w 2430687"/>
              <a:gd name="connsiteY1" fmla="*/ 0 h 710311"/>
              <a:gd name="connsiteX2" fmla="*/ 2430687 w 2430687"/>
              <a:gd name="connsiteY2" fmla="*/ 706403 h 710311"/>
              <a:gd name="connsiteX3" fmla="*/ 1954 w 2430687"/>
              <a:gd name="connsiteY3" fmla="*/ 710311 h 710311"/>
              <a:gd name="connsiteX4" fmla="*/ 0 w 2430687"/>
              <a:gd name="connsiteY4" fmla="*/ 1954 h 710311"/>
              <a:gd name="connsiteX0" fmla="*/ 0 w 2436548"/>
              <a:gd name="connsiteY0" fmla="*/ 1954 h 720080"/>
              <a:gd name="connsiteX1" fmla="*/ 2422872 w 2436548"/>
              <a:gd name="connsiteY1" fmla="*/ 0 h 720080"/>
              <a:gd name="connsiteX2" fmla="*/ 2436548 w 2436548"/>
              <a:gd name="connsiteY2" fmla="*/ 720080 h 720080"/>
              <a:gd name="connsiteX3" fmla="*/ 1954 w 2436548"/>
              <a:gd name="connsiteY3" fmla="*/ 710311 h 720080"/>
              <a:gd name="connsiteX4" fmla="*/ 0 w 2436548"/>
              <a:gd name="connsiteY4" fmla="*/ 1954 h 720080"/>
              <a:gd name="connsiteX0" fmla="*/ 0 w 2436548"/>
              <a:gd name="connsiteY0" fmla="*/ 1954 h 710311"/>
              <a:gd name="connsiteX1" fmla="*/ 2422872 w 2436548"/>
              <a:gd name="connsiteY1" fmla="*/ 0 h 710311"/>
              <a:gd name="connsiteX2" fmla="*/ 2436548 w 2436548"/>
              <a:gd name="connsiteY2" fmla="*/ 710311 h 710311"/>
              <a:gd name="connsiteX3" fmla="*/ 1954 w 2436548"/>
              <a:gd name="connsiteY3" fmla="*/ 710311 h 710311"/>
              <a:gd name="connsiteX4" fmla="*/ 0 w 2436548"/>
              <a:gd name="connsiteY4" fmla="*/ 1954 h 710311"/>
              <a:gd name="connsiteX0" fmla="*/ 0 w 2436548"/>
              <a:gd name="connsiteY0" fmla="*/ 3908 h 712265"/>
              <a:gd name="connsiteX1" fmla="*/ 2432641 w 2436548"/>
              <a:gd name="connsiteY1" fmla="*/ 0 h 712265"/>
              <a:gd name="connsiteX2" fmla="*/ 2436548 w 2436548"/>
              <a:gd name="connsiteY2" fmla="*/ 712265 h 712265"/>
              <a:gd name="connsiteX3" fmla="*/ 1954 w 2436548"/>
              <a:gd name="connsiteY3" fmla="*/ 712265 h 712265"/>
              <a:gd name="connsiteX4" fmla="*/ 0 w 2436548"/>
              <a:gd name="connsiteY4" fmla="*/ 3908 h 712265"/>
              <a:gd name="connsiteX0" fmla="*/ 0 w 2436548"/>
              <a:gd name="connsiteY0" fmla="*/ 0 h 708357"/>
              <a:gd name="connsiteX1" fmla="*/ 2432641 w 2436548"/>
              <a:gd name="connsiteY1" fmla="*/ 1953 h 708357"/>
              <a:gd name="connsiteX2" fmla="*/ 2436548 w 2436548"/>
              <a:gd name="connsiteY2" fmla="*/ 708357 h 708357"/>
              <a:gd name="connsiteX3" fmla="*/ 1954 w 2436548"/>
              <a:gd name="connsiteY3" fmla="*/ 708357 h 708357"/>
              <a:gd name="connsiteX4" fmla="*/ 0 w 2436548"/>
              <a:gd name="connsiteY4" fmla="*/ 0 h 708357"/>
              <a:gd name="connsiteX0" fmla="*/ 5999 w 2434731"/>
              <a:gd name="connsiteY0" fmla="*/ 0 h 708357"/>
              <a:gd name="connsiteX1" fmla="*/ 2430824 w 2434731"/>
              <a:gd name="connsiteY1" fmla="*/ 1953 h 708357"/>
              <a:gd name="connsiteX2" fmla="*/ 2434731 w 2434731"/>
              <a:gd name="connsiteY2" fmla="*/ 708357 h 708357"/>
              <a:gd name="connsiteX3" fmla="*/ 137 w 2434731"/>
              <a:gd name="connsiteY3" fmla="*/ 708357 h 708357"/>
              <a:gd name="connsiteX4" fmla="*/ 5999 w 2434731"/>
              <a:gd name="connsiteY4" fmla="*/ 0 h 708357"/>
              <a:gd name="connsiteX0" fmla="*/ 377 w 2434970"/>
              <a:gd name="connsiteY0" fmla="*/ 0 h 708357"/>
              <a:gd name="connsiteX1" fmla="*/ 2431063 w 2434970"/>
              <a:gd name="connsiteY1" fmla="*/ 1953 h 708357"/>
              <a:gd name="connsiteX2" fmla="*/ 2434970 w 2434970"/>
              <a:gd name="connsiteY2" fmla="*/ 708357 h 708357"/>
              <a:gd name="connsiteX3" fmla="*/ 376 w 2434970"/>
              <a:gd name="connsiteY3" fmla="*/ 708357 h 708357"/>
              <a:gd name="connsiteX4" fmla="*/ 377 w 2434970"/>
              <a:gd name="connsiteY4" fmla="*/ 0 h 708357"/>
              <a:gd name="connsiteX0" fmla="*/ 377 w 2434970"/>
              <a:gd name="connsiteY0" fmla="*/ 7817 h 706404"/>
              <a:gd name="connsiteX1" fmla="*/ 2431063 w 2434970"/>
              <a:gd name="connsiteY1" fmla="*/ 0 h 706404"/>
              <a:gd name="connsiteX2" fmla="*/ 2434970 w 2434970"/>
              <a:gd name="connsiteY2" fmla="*/ 706404 h 706404"/>
              <a:gd name="connsiteX3" fmla="*/ 376 w 2434970"/>
              <a:gd name="connsiteY3" fmla="*/ 706404 h 706404"/>
              <a:gd name="connsiteX4" fmla="*/ 377 w 2434970"/>
              <a:gd name="connsiteY4" fmla="*/ 7817 h 706404"/>
              <a:gd name="connsiteX0" fmla="*/ 2192 w 2434831"/>
              <a:gd name="connsiteY0" fmla="*/ 0 h 708357"/>
              <a:gd name="connsiteX1" fmla="*/ 2430924 w 2434831"/>
              <a:gd name="connsiteY1" fmla="*/ 1953 h 708357"/>
              <a:gd name="connsiteX2" fmla="*/ 2434831 w 2434831"/>
              <a:gd name="connsiteY2" fmla="*/ 708357 h 708357"/>
              <a:gd name="connsiteX3" fmla="*/ 237 w 2434831"/>
              <a:gd name="connsiteY3" fmla="*/ 708357 h 708357"/>
              <a:gd name="connsiteX4" fmla="*/ 2192 w 2434831"/>
              <a:gd name="connsiteY4" fmla="*/ 0 h 708357"/>
              <a:gd name="connsiteX0" fmla="*/ 0 w 2440455"/>
              <a:gd name="connsiteY0" fmla="*/ 1955 h 706404"/>
              <a:gd name="connsiteX1" fmla="*/ 2436548 w 2440455"/>
              <a:gd name="connsiteY1" fmla="*/ 0 h 706404"/>
              <a:gd name="connsiteX2" fmla="*/ 2440455 w 2440455"/>
              <a:gd name="connsiteY2" fmla="*/ 706404 h 706404"/>
              <a:gd name="connsiteX3" fmla="*/ 5861 w 2440455"/>
              <a:gd name="connsiteY3" fmla="*/ 706404 h 706404"/>
              <a:gd name="connsiteX4" fmla="*/ 0 w 2440455"/>
              <a:gd name="connsiteY4" fmla="*/ 1955 h 706404"/>
              <a:gd name="connsiteX0" fmla="*/ 378 w 2434971"/>
              <a:gd name="connsiteY0" fmla="*/ 1955 h 706404"/>
              <a:gd name="connsiteX1" fmla="*/ 2431064 w 2434971"/>
              <a:gd name="connsiteY1" fmla="*/ 0 h 706404"/>
              <a:gd name="connsiteX2" fmla="*/ 2434971 w 2434971"/>
              <a:gd name="connsiteY2" fmla="*/ 706404 h 706404"/>
              <a:gd name="connsiteX3" fmla="*/ 377 w 2434971"/>
              <a:gd name="connsiteY3" fmla="*/ 706404 h 706404"/>
              <a:gd name="connsiteX4" fmla="*/ 378 w 2434971"/>
              <a:gd name="connsiteY4" fmla="*/ 1955 h 706404"/>
              <a:gd name="connsiteX0" fmla="*/ 378 w 2438936"/>
              <a:gd name="connsiteY0" fmla="*/ 3908 h 708357"/>
              <a:gd name="connsiteX1" fmla="*/ 2438880 w 2438936"/>
              <a:gd name="connsiteY1" fmla="*/ 0 h 708357"/>
              <a:gd name="connsiteX2" fmla="*/ 2434971 w 2438936"/>
              <a:gd name="connsiteY2" fmla="*/ 708357 h 708357"/>
              <a:gd name="connsiteX3" fmla="*/ 377 w 2438936"/>
              <a:gd name="connsiteY3" fmla="*/ 708357 h 708357"/>
              <a:gd name="connsiteX4" fmla="*/ 378 w 2438936"/>
              <a:gd name="connsiteY4" fmla="*/ 3908 h 708357"/>
              <a:gd name="connsiteX0" fmla="*/ 378 w 2434971"/>
              <a:gd name="connsiteY0" fmla="*/ 3908 h 708357"/>
              <a:gd name="connsiteX1" fmla="*/ 2431064 w 2434971"/>
              <a:gd name="connsiteY1" fmla="*/ 0 h 708357"/>
              <a:gd name="connsiteX2" fmla="*/ 2434971 w 2434971"/>
              <a:gd name="connsiteY2" fmla="*/ 708357 h 708357"/>
              <a:gd name="connsiteX3" fmla="*/ 377 w 2434971"/>
              <a:gd name="connsiteY3" fmla="*/ 708357 h 708357"/>
              <a:gd name="connsiteX4" fmla="*/ 378 w 2434971"/>
              <a:gd name="connsiteY4" fmla="*/ 3908 h 708357"/>
              <a:gd name="connsiteX0" fmla="*/ 378 w 2434971"/>
              <a:gd name="connsiteY0" fmla="*/ 0 h 704449"/>
              <a:gd name="connsiteX1" fmla="*/ 2425203 w 2434971"/>
              <a:gd name="connsiteY1" fmla="*/ 1953 h 704449"/>
              <a:gd name="connsiteX2" fmla="*/ 2434971 w 2434971"/>
              <a:gd name="connsiteY2" fmla="*/ 704449 h 704449"/>
              <a:gd name="connsiteX3" fmla="*/ 377 w 2434971"/>
              <a:gd name="connsiteY3" fmla="*/ 704449 h 704449"/>
              <a:gd name="connsiteX4" fmla="*/ 378 w 2434971"/>
              <a:gd name="connsiteY4" fmla="*/ 0 h 704449"/>
              <a:gd name="connsiteX0" fmla="*/ 378 w 2434971"/>
              <a:gd name="connsiteY0" fmla="*/ 1 h 704450"/>
              <a:gd name="connsiteX1" fmla="*/ 2431064 w 2434971"/>
              <a:gd name="connsiteY1" fmla="*/ 0 h 704450"/>
              <a:gd name="connsiteX2" fmla="*/ 2434971 w 2434971"/>
              <a:gd name="connsiteY2" fmla="*/ 704450 h 704450"/>
              <a:gd name="connsiteX3" fmla="*/ 377 w 2434971"/>
              <a:gd name="connsiteY3" fmla="*/ 704450 h 704450"/>
              <a:gd name="connsiteX4" fmla="*/ 378 w 2434971"/>
              <a:gd name="connsiteY4" fmla="*/ 1 h 704450"/>
              <a:gd name="connsiteX0" fmla="*/ 378 w 2438936"/>
              <a:gd name="connsiteY0" fmla="*/ 1 h 704450"/>
              <a:gd name="connsiteX1" fmla="*/ 2438880 w 2438936"/>
              <a:gd name="connsiteY1" fmla="*/ 0 h 704450"/>
              <a:gd name="connsiteX2" fmla="*/ 2434971 w 2438936"/>
              <a:gd name="connsiteY2" fmla="*/ 704450 h 704450"/>
              <a:gd name="connsiteX3" fmla="*/ 377 w 2438936"/>
              <a:gd name="connsiteY3" fmla="*/ 704450 h 704450"/>
              <a:gd name="connsiteX4" fmla="*/ 378 w 2438936"/>
              <a:gd name="connsiteY4" fmla="*/ 1 h 704450"/>
              <a:gd name="connsiteX0" fmla="*/ 378 w 2434971"/>
              <a:gd name="connsiteY0" fmla="*/ 1 h 704450"/>
              <a:gd name="connsiteX1" fmla="*/ 2433018 w 2434971"/>
              <a:gd name="connsiteY1" fmla="*/ 0 h 704450"/>
              <a:gd name="connsiteX2" fmla="*/ 2434971 w 2434971"/>
              <a:gd name="connsiteY2" fmla="*/ 704450 h 704450"/>
              <a:gd name="connsiteX3" fmla="*/ 377 w 2434971"/>
              <a:gd name="connsiteY3" fmla="*/ 704450 h 704450"/>
              <a:gd name="connsiteX4" fmla="*/ 378 w 2434971"/>
              <a:gd name="connsiteY4" fmla="*/ 1 h 704450"/>
              <a:gd name="connsiteX0" fmla="*/ 378 w 2438936"/>
              <a:gd name="connsiteY0" fmla="*/ 1 h 704450"/>
              <a:gd name="connsiteX1" fmla="*/ 2438880 w 2438936"/>
              <a:gd name="connsiteY1" fmla="*/ 0 h 704450"/>
              <a:gd name="connsiteX2" fmla="*/ 2434971 w 2438936"/>
              <a:gd name="connsiteY2" fmla="*/ 704450 h 704450"/>
              <a:gd name="connsiteX3" fmla="*/ 377 w 2438936"/>
              <a:gd name="connsiteY3" fmla="*/ 704450 h 704450"/>
              <a:gd name="connsiteX4" fmla="*/ 378 w 2438936"/>
              <a:gd name="connsiteY4" fmla="*/ 1 h 704450"/>
              <a:gd name="connsiteX0" fmla="*/ 378 w 2434971"/>
              <a:gd name="connsiteY0" fmla="*/ 0 h 704449"/>
              <a:gd name="connsiteX1" fmla="*/ 2433018 w 2434971"/>
              <a:gd name="connsiteY1" fmla="*/ 1953 h 704449"/>
              <a:gd name="connsiteX2" fmla="*/ 2434971 w 2434971"/>
              <a:gd name="connsiteY2" fmla="*/ 704449 h 704449"/>
              <a:gd name="connsiteX3" fmla="*/ 377 w 2434971"/>
              <a:gd name="connsiteY3" fmla="*/ 704449 h 704449"/>
              <a:gd name="connsiteX4" fmla="*/ 378 w 2434971"/>
              <a:gd name="connsiteY4" fmla="*/ 0 h 704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4971" h="704449">
                <a:moveTo>
                  <a:pt x="378" y="0"/>
                </a:moveTo>
                <a:lnTo>
                  <a:pt x="2433018" y="1953"/>
                </a:lnTo>
                <a:cubicBezTo>
                  <a:pt x="2433669" y="227652"/>
                  <a:pt x="2434320" y="478750"/>
                  <a:pt x="2434971" y="704449"/>
                </a:cubicBezTo>
                <a:lnTo>
                  <a:pt x="377" y="704449"/>
                </a:lnTo>
                <a:cubicBezTo>
                  <a:pt x="-926" y="467679"/>
                  <a:pt x="1681" y="236770"/>
                  <a:pt x="378" y="0"/>
                </a:cubicBezTo>
                <a:close/>
              </a:path>
            </a:pathLst>
          </a:cu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936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Pore Pressure Interaction (2)</a:t>
            </a:r>
            <a:endParaRPr lang="en-US" dirty="0"/>
          </a:p>
        </p:txBody>
      </p:sp>
      <p:sp>
        <p:nvSpPr>
          <p:cNvPr id="3" name="Content Placeholder 2"/>
          <p:cNvSpPr>
            <a:spLocks noGrp="1"/>
          </p:cNvSpPr>
          <p:nvPr>
            <p:ph idx="1"/>
          </p:nvPr>
        </p:nvSpPr>
        <p:spPr/>
        <p:txBody>
          <a:bodyPr/>
          <a:lstStyle/>
          <a:p>
            <a:r>
              <a:rPr lang="en-CA" dirty="0" smtClean="0"/>
              <a:t>Local region selection for data filtering</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20" y="2396801"/>
            <a:ext cx="4217856" cy="3441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8195" idx="3"/>
            <a:endCxn id="9218" idx="1"/>
          </p:cNvCxnSpPr>
          <p:nvPr/>
        </p:nvCxnSpPr>
        <p:spPr>
          <a:xfrm>
            <a:off x="4355976" y="4117366"/>
            <a:ext cx="46266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640" y="2396802"/>
            <a:ext cx="4217856" cy="3441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275856" y="4005064"/>
            <a:ext cx="360040" cy="36004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4067944" y="5337212"/>
            <a:ext cx="72008" cy="18002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481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Pore Pressure Interaction (3)</a:t>
            </a:r>
            <a:endParaRPr lang="en-US" dirty="0"/>
          </a:p>
        </p:txBody>
      </p:sp>
      <p:sp>
        <p:nvSpPr>
          <p:cNvPr id="3" name="Content Placeholder 2"/>
          <p:cNvSpPr>
            <a:spLocks noGrp="1"/>
          </p:cNvSpPr>
          <p:nvPr>
            <p:ph idx="1"/>
          </p:nvPr>
        </p:nvSpPr>
        <p:spPr/>
        <p:txBody>
          <a:bodyPr/>
          <a:lstStyle/>
          <a:p>
            <a:r>
              <a:rPr lang="en-CA" dirty="0" smtClean="0"/>
              <a:t>Manual intercept override</a:t>
            </a:r>
            <a:endParaRPr lang="en-US" dirty="0"/>
          </a:p>
        </p:txBody>
      </p:sp>
      <p:cxnSp>
        <p:nvCxnSpPr>
          <p:cNvPr id="6" name="Straight Arrow Connector 5"/>
          <p:cNvCxnSpPr>
            <a:stCxn id="12" idx="3"/>
            <a:endCxn id="10242" idx="1"/>
          </p:cNvCxnSpPr>
          <p:nvPr/>
        </p:nvCxnSpPr>
        <p:spPr>
          <a:xfrm flipV="1">
            <a:off x="4355976" y="4117366"/>
            <a:ext cx="462664"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75856" y="4005064"/>
            <a:ext cx="360040" cy="36004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4067944" y="5337212"/>
            <a:ext cx="72008" cy="18002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24" y="2396804"/>
            <a:ext cx="4217852" cy="3441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640" y="2396802"/>
            <a:ext cx="4217853" cy="3441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506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CA" dirty="0" smtClean="0"/>
              <a:t>Program successfully achieves its purpose of making DFIT analysis more efficient than alternative methods (Excel, etc.) through the use of software that scales to large datasets and custom ways of interacting with data</a:t>
            </a:r>
          </a:p>
          <a:p>
            <a:r>
              <a:rPr lang="en-CA" dirty="0" smtClean="0"/>
              <a:t>From a technical perspective the use of Python’s </a:t>
            </a:r>
            <a:r>
              <a:rPr lang="en-CA" dirty="0" err="1" smtClean="0"/>
              <a:t>Matplotlib</a:t>
            </a:r>
            <a:r>
              <a:rPr lang="en-CA" dirty="0" smtClean="0"/>
              <a:t> library is the largest roadblock to further development since it is not designed for interactivity</a:t>
            </a:r>
          </a:p>
          <a:p>
            <a:r>
              <a:rPr lang="en-CA" dirty="0" smtClean="0"/>
              <a:t>Other areas of improvement are automatic selections of ISIP and closure – selection parameters aren’t directly accessible through program UI and better approaches may be possible in general</a:t>
            </a:r>
            <a:endParaRPr lang="en-US" dirty="0"/>
          </a:p>
        </p:txBody>
      </p:sp>
    </p:spTree>
    <p:extLst>
      <p:ext uri="{BB962C8B-B14F-4D97-AF65-F5344CB8AC3E}">
        <p14:creationId xmlns:p14="http://schemas.microsoft.com/office/powerpoint/2010/main" val="3700723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DFIT Overview</a:t>
            </a:r>
            <a:endParaRPr lang="en-US" dirty="0"/>
          </a:p>
        </p:txBody>
      </p:sp>
      <p:sp>
        <p:nvSpPr>
          <p:cNvPr id="3" name="Content Placeholder 2"/>
          <p:cNvSpPr>
            <a:spLocks noGrp="1"/>
          </p:cNvSpPr>
          <p:nvPr>
            <p:ph idx="1"/>
          </p:nvPr>
        </p:nvSpPr>
        <p:spPr/>
        <p:txBody>
          <a:bodyPr/>
          <a:lstStyle/>
          <a:p>
            <a:r>
              <a:rPr lang="en-CA" dirty="0" smtClean="0"/>
              <a:t>4 points from pressure over time injection plot:</a:t>
            </a:r>
          </a:p>
          <a:p>
            <a:pPr lvl="1"/>
            <a:r>
              <a:rPr lang="en-CA" dirty="0" smtClean="0"/>
              <a:t>Start</a:t>
            </a:r>
          </a:p>
          <a:p>
            <a:pPr lvl="1"/>
            <a:r>
              <a:rPr lang="en-CA" dirty="0" smtClean="0"/>
              <a:t>Breakdown</a:t>
            </a:r>
          </a:p>
          <a:p>
            <a:pPr lvl="1"/>
            <a:r>
              <a:rPr lang="en-CA" dirty="0" smtClean="0"/>
              <a:t>ISIP</a:t>
            </a:r>
          </a:p>
          <a:p>
            <a:pPr lvl="1"/>
            <a:r>
              <a:rPr lang="en-CA" dirty="0" smtClean="0"/>
              <a:t>Closure</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2204864"/>
            <a:ext cx="5616624" cy="4129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789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Automatic Point Selection</a:t>
            </a:r>
            <a:endParaRPr lang="en-US" dirty="0"/>
          </a:p>
        </p:txBody>
      </p:sp>
      <p:sp>
        <p:nvSpPr>
          <p:cNvPr id="3" name="Content Placeholder 2"/>
          <p:cNvSpPr>
            <a:spLocks noGrp="1"/>
          </p:cNvSpPr>
          <p:nvPr>
            <p:ph idx="1"/>
          </p:nvPr>
        </p:nvSpPr>
        <p:spPr/>
        <p:txBody>
          <a:bodyPr/>
          <a:lstStyle/>
          <a:p>
            <a:r>
              <a:rPr lang="en-CA" dirty="0" smtClean="0"/>
              <a:t>Start: minimum slope threshold</a:t>
            </a:r>
          </a:p>
          <a:p>
            <a:r>
              <a:rPr lang="en-CA" dirty="0" smtClean="0"/>
              <a:t>Breakdown: maximum pressure</a:t>
            </a:r>
          </a:p>
          <a:p>
            <a:r>
              <a:rPr lang="en-CA" dirty="0" smtClean="0"/>
              <a:t>ISIP: deviation from post-breakdown slope</a:t>
            </a:r>
          </a:p>
          <a:p>
            <a:r>
              <a:rPr lang="en-CA" dirty="0" smtClean="0"/>
              <a:t>Closure: time-pressure differentials</a:t>
            </a:r>
            <a:endParaRPr lang="en-US" dirty="0"/>
          </a:p>
        </p:txBody>
      </p:sp>
      <p:pic>
        <p:nvPicPr>
          <p:cNvPr id="18" name="Picture 17"/>
          <p:cNvPicPr>
            <a:picLocks noChangeAspect="1"/>
          </p:cNvPicPr>
          <p:nvPr/>
        </p:nvPicPr>
        <p:blipFill>
          <a:blip r:embed="rId2"/>
          <a:stretch>
            <a:fillRect/>
          </a:stretch>
        </p:blipFill>
        <p:spPr>
          <a:xfrm>
            <a:off x="179512" y="3933056"/>
            <a:ext cx="4537873" cy="2470799"/>
          </a:xfrm>
          <a:prstGeom prst="rect">
            <a:avLst/>
          </a:prstGeom>
        </p:spPr>
      </p:pic>
      <p:cxnSp>
        <p:nvCxnSpPr>
          <p:cNvPr id="20" name="Straight Connector 19"/>
          <p:cNvCxnSpPr/>
          <p:nvPr/>
        </p:nvCxnSpPr>
        <p:spPr>
          <a:xfrm flipV="1">
            <a:off x="899592" y="4221088"/>
            <a:ext cx="1296144" cy="165618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835696" y="4068688"/>
            <a:ext cx="0" cy="180858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051720" y="4068688"/>
            <a:ext cx="0" cy="180858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stretch>
            <a:fillRect/>
          </a:stretch>
        </p:blipFill>
        <p:spPr>
          <a:xfrm>
            <a:off x="4772135" y="3966309"/>
            <a:ext cx="4264361" cy="2271003"/>
          </a:xfrm>
          <a:prstGeom prst="rect">
            <a:avLst/>
          </a:prstGeom>
        </p:spPr>
      </p:pic>
      <p:cxnSp>
        <p:nvCxnSpPr>
          <p:cNvPr id="25" name="Straight Connector 24"/>
          <p:cNvCxnSpPr/>
          <p:nvPr/>
        </p:nvCxnSpPr>
        <p:spPr>
          <a:xfrm flipV="1">
            <a:off x="5449705" y="4221088"/>
            <a:ext cx="1468219" cy="158417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457928" y="4060304"/>
            <a:ext cx="0" cy="176172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732240" y="4060304"/>
            <a:ext cx="0" cy="176172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21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 Implementation</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17" y="1431640"/>
            <a:ext cx="5761459" cy="4805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2783290"/>
            <a:ext cx="2188048" cy="2102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581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DFIT Interaction</a:t>
            </a:r>
            <a:endParaRPr lang="en-US" dirty="0"/>
          </a:p>
        </p:txBody>
      </p:sp>
      <p:sp>
        <p:nvSpPr>
          <p:cNvPr id="5" name="Content Placeholder 2"/>
          <p:cNvSpPr>
            <a:spLocks noGrp="1"/>
          </p:cNvSpPr>
          <p:nvPr>
            <p:ph idx="1"/>
          </p:nvPr>
        </p:nvSpPr>
        <p:spPr>
          <a:xfrm>
            <a:off x="457200" y="1600200"/>
            <a:ext cx="8229600" cy="4525963"/>
          </a:xfrm>
        </p:spPr>
        <p:txBody>
          <a:bodyPr/>
          <a:lstStyle/>
          <a:p>
            <a:r>
              <a:rPr lang="en-CA" dirty="0" smtClean="0"/>
              <a:t>Snap to zoom and point picking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4057486"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2204864"/>
            <a:ext cx="3194189" cy="2664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7884368" y="2276872"/>
            <a:ext cx="432867" cy="16561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53379" y="4941168"/>
            <a:ext cx="432867" cy="16561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4005065"/>
            <a:ext cx="3194189" cy="2664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618" y="476672"/>
            <a:ext cx="1653157" cy="158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475656" y="4725144"/>
            <a:ext cx="216024" cy="104411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07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DFIT Interaction (2)</a:t>
            </a:r>
            <a:endParaRPr lang="en-US" dirty="0"/>
          </a:p>
        </p:txBody>
      </p:sp>
      <p:sp>
        <p:nvSpPr>
          <p:cNvPr id="3" name="Content Placeholder 2"/>
          <p:cNvSpPr>
            <a:spLocks noGrp="1"/>
          </p:cNvSpPr>
          <p:nvPr>
            <p:ph idx="1"/>
          </p:nvPr>
        </p:nvSpPr>
        <p:spPr/>
        <p:txBody>
          <a:bodyPr/>
          <a:lstStyle/>
          <a:p>
            <a:r>
              <a:rPr lang="en-CA" dirty="0" smtClean="0"/>
              <a:t>Independent snap to zoom</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852936"/>
            <a:ext cx="3858196" cy="343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908720"/>
            <a:ext cx="1731035" cy="1663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852935"/>
            <a:ext cx="3858196" cy="343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4098" idx="3"/>
            <a:endCxn id="4100" idx="1"/>
          </p:cNvCxnSpPr>
          <p:nvPr/>
        </p:nvCxnSpPr>
        <p:spPr>
          <a:xfrm flipV="1">
            <a:off x="4325740" y="4568498"/>
            <a:ext cx="31826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699792" y="3933056"/>
            <a:ext cx="1152128" cy="36004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324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DFIT Interaction (3)</a:t>
            </a:r>
            <a:endParaRPr lang="en-US" dirty="0"/>
          </a:p>
        </p:txBody>
      </p:sp>
      <p:sp>
        <p:nvSpPr>
          <p:cNvPr id="3" name="Content Placeholder 2"/>
          <p:cNvSpPr>
            <a:spLocks noGrp="1"/>
          </p:cNvSpPr>
          <p:nvPr>
            <p:ph idx="1"/>
          </p:nvPr>
        </p:nvSpPr>
        <p:spPr/>
        <p:txBody>
          <a:bodyPr/>
          <a:lstStyle/>
          <a:p>
            <a:r>
              <a:rPr lang="en-CA" dirty="0" smtClean="0"/>
              <a:t>Custom ISIP</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551526"/>
            <a:ext cx="4218712" cy="3434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551526"/>
            <a:ext cx="4218711" cy="3434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379" y="620688"/>
            <a:ext cx="1805978" cy="173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a:stCxn id="5122" idx="3"/>
            <a:endCxn id="5123" idx="1"/>
          </p:cNvCxnSpPr>
          <p:nvPr/>
        </p:nvCxnSpPr>
        <p:spPr>
          <a:xfrm>
            <a:off x="4398224" y="4268994"/>
            <a:ext cx="389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18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Closure Point Selection Details</a:t>
            </a:r>
            <a:endParaRPr lang="en-US" dirty="0"/>
          </a:p>
        </p:txBody>
      </p:sp>
      <p:sp>
        <p:nvSpPr>
          <p:cNvPr id="3" name="Content Placeholder 2"/>
          <p:cNvSpPr>
            <a:spLocks noGrp="1"/>
          </p:cNvSpPr>
          <p:nvPr>
            <p:ph idx="1"/>
          </p:nvPr>
        </p:nvSpPr>
        <p:spPr/>
        <p:txBody>
          <a:bodyPr/>
          <a:lstStyle/>
          <a:p>
            <a:r>
              <a:rPr lang="en-CA" dirty="0" smtClean="0"/>
              <a:t>Based on local density outlier analysis</a:t>
            </a:r>
          </a:p>
          <a:p>
            <a:r>
              <a:rPr lang="en-CA" dirty="0" smtClean="0"/>
              <a:t>Eliminate points with extreme rolling variance based on moving window statistics then take max</a:t>
            </a:r>
          </a:p>
          <a:p>
            <a:r>
              <a:rPr lang="en-CA" dirty="0" smtClean="0"/>
              <a:t>Better experimental results than simple max value or polynomial interpolation</a:t>
            </a:r>
            <a:endParaRPr lang="en-US" dirty="0"/>
          </a:p>
        </p:txBody>
      </p:sp>
      <p:pic>
        <p:nvPicPr>
          <p:cNvPr id="6146" name="Picture 2" descr="C:\Users\Mark\PycharmProjects\Well-Pressure\Part 2\local dens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5019261"/>
            <a:ext cx="4302224" cy="14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227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Pore Pressure</a:t>
            </a:r>
            <a:endParaRPr lang="en-US" dirty="0"/>
          </a:p>
        </p:txBody>
      </p:sp>
      <p:sp>
        <p:nvSpPr>
          <p:cNvPr id="3" name="Content Placeholder 2"/>
          <p:cNvSpPr>
            <a:spLocks noGrp="1"/>
          </p:cNvSpPr>
          <p:nvPr>
            <p:ph idx="1"/>
          </p:nvPr>
        </p:nvSpPr>
        <p:spPr/>
        <p:txBody>
          <a:bodyPr/>
          <a:lstStyle/>
          <a:p>
            <a:r>
              <a:rPr lang="en-CA" dirty="0" smtClean="0"/>
              <a:t>With the 4 points from the first part of the program, pore pressure can be calculated</a:t>
            </a:r>
            <a:endParaRPr lang="en-US" dirty="0"/>
          </a:p>
        </p:txBody>
      </p:sp>
      <p:pic>
        <p:nvPicPr>
          <p:cNvPr id="4" name="Picture 3"/>
          <p:cNvPicPr>
            <a:picLocks noChangeAspect="1"/>
          </p:cNvPicPr>
          <p:nvPr/>
        </p:nvPicPr>
        <p:blipFill>
          <a:blip r:embed="rId2"/>
          <a:stretch>
            <a:fillRect/>
          </a:stretch>
        </p:blipFill>
        <p:spPr>
          <a:xfrm>
            <a:off x="683568" y="2692489"/>
            <a:ext cx="3546774" cy="2032655"/>
          </a:xfrm>
          <a:prstGeom prst="rect">
            <a:avLst/>
          </a:prstGeom>
        </p:spPr>
      </p:pic>
      <p:pic>
        <p:nvPicPr>
          <p:cNvPr id="5" name="Picture 4"/>
          <p:cNvPicPr>
            <a:picLocks noChangeAspect="1"/>
          </p:cNvPicPr>
          <p:nvPr/>
        </p:nvPicPr>
        <p:blipFill>
          <a:blip r:embed="rId3"/>
          <a:stretch>
            <a:fillRect/>
          </a:stretch>
        </p:blipFill>
        <p:spPr>
          <a:xfrm>
            <a:off x="4644008" y="2636912"/>
            <a:ext cx="3875223" cy="2158835"/>
          </a:xfrm>
          <a:prstGeom prst="rect">
            <a:avLst/>
          </a:prstGeom>
        </p:spPr>
      </p:pic>
      <p:pic>
        <p:nvPicPr>
          <p:cNvPr id="6" name="Picture 5"/>
          <p:cNvPicPr>
            <a:picLocks noChangeAspect="1"/>
          </p:cNvPicPr>
          <p:nvPr/>
        </p:nvPicPr>
        <p:blipFill>
          <a:blip r:embed="rId4"/>
          <a:stretch>
            <a:fillRect/>
          </a:stretch>
        </p:blipFill>
        <p:spPr>
          <a:xfrm>
            <a:off x="683568" y="4688988"/>
            <a:ext cx="3546774" cy="2116825"/>
          </a:xfrm>
          <a:prstGeom prst="rect">
            <a:avLst/>
          </a:prstGeom>
        </p:spPr>
      </p:pic>
      <p:pic>
        <p:nvPicPr>
          <p:cNvPr id="7" name="Picture 6"/>
          <p:cNvPicPr>
            <a:picLocks noChangeAspect="1"/>
          </p:cNvPicPr>
          <p:nvPr/>
        </p:nvPicPr>
        <p:blipFill>
          <a:blip r:embed="rId5"/>
          <a:stretch>
            <a:fillRect/>
          </a:stretch>
        </p:blipFill>
        <p:spPr>
          <a:xfrm>
            <a:off x="4788024" y="4779714"/>
            <a:ext cx="3528393" cy="2048341"/>
          </a:xfrm>
          <a:prstGeom prst="rect">
            <a:avLst/>
          </a:prstGeom>
        </p:spPr>
      </p:pic>
      <p:cxnSp>
        <p:nvCxnSpPr>
          <p:cNvPr id="12" name="Straight Connector 11"/>
          <p:cNvCxnSpPr/>
          <p:nvPr/>
        </p:nvCxnSpPr>
        <p:spPr>
          <a:xfrm flipH="1" flipV="1">
            <a:off x="2699792" y="3573529"/>
            <a:ext cx="1399345" cy="528805"/>
          </a:xfrm>
          <a:prstGeom prst="line">
            <a:avLst/>
          </a:prstGeom>
          <a:ln w="222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5724128" y="3299454"/>
            <a:ext cx="2691901" cy="769578"/>
          </a:xfrm>
          <a:prstGeom prst="line">
            <a:avLst/>
          </a:prstGeom>
          <a:ln w="222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3851920" y="4941168"/>
            <a:ext cx="240009" cy="1198873"/>
          </a:xfrm>
          <a:prstGeom prst="line">
            <a:avLst/>
          </a:prstGeom>
          <a:ln w="222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523597" y="4653136"/>
            <a:ext cx="712522" cy="1379327"/>
          </a:xfrm>
          <a:prstGeom prst="line">
            <a:avLst/>
          </a:prstGeom>
          <a:ln w="222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8" name="5-Point Star 7"/>
          <p:cNvSpPr/>
          <p:nvPr/>
        </p:nvSpPr>
        <p:spPr>
          <a:xfrm flipH="1">
            <a:off x="3995936" y="3983581"/>
            <a:ext cx="206403" cy="237507"/>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5-Point Star 8"/>
          <p:cNvSpPr/>
          <p:nvPr/>
        </p:nvSpPr>
        <p:spPr>
          <a:xfrm flipH="1">
            <a:off x="8312828" y="3933056"/>
            <a:ext cx="206403" cy="237507"/>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5-Point Star 9"/>
          <p:cNvSpPr/>
          <p:nvPr/>
        </p:nvSpPr>
        <p:spPr>
          <a:xfrm flipH="1">
            <a:off x="3995936" y="6021288"/>
            <a:ext cx="206403" cy="237507"/>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5-Point Star 10"/>
          <p:cNvSpPr/>
          <p:nvPr/>
        </p:nvSpPr>
        <p:spPr>
          <a:xfrm flipH="1">
            <a:off x="8132917" y="5902534"/>
            <a:ext cx="206403" cy="237507"/>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9162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293</Words>
  <Application>Microsoft Office PowerPoint</Application>
  <PresentationFormat>On-screen Show (4:3)</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Introduction</vt:lpstr>
      <vt:lpstr>DFIT Overview</vt:lpstr>
      <vt:lpstr>Automatic Point Selection</vt:lpstr>
      <vt:lpstr>Program Implementation</vt:lpstr>
      <vt:lpstr> DFIT Interaction</vt:lpstr>
      <vt:lpstr>DFIT Interaction (2)</vt:lpstr>
      <vt:lpstr>DFIT Interaction (3)</vt:lpstr>
      <vt:lpstr>Closure Point Selection Details</vt:lpstr>
      <vt:lpstr>Pore Pressure</vt:lpstr>
      <vt:lpstr>Program Implementation (2)</vt:lpstr>
      <vt:lpstr>Pore Pressure Interaction</vt:lpstr>
      <vt:lpstr>Pore Pressure Interaction (2)</vt:lpstr>
      <vt:lpstr>Pore Pressure Interaction (3)</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Mark</dc:creator>
  <cp:lastModifiedBy>Mark</cp:lastModifiedBy>
  <cp:revision>21</cp:revision>
  <dcterms:created xsi:type="dcterms:W3CDTF">2022-09-06T04:02:35Z</dcterms:created>
  <dcterms:modified xsi:type="dcterms:W3CDTF">2022-09-06T07:53:27Z</dcterms:modified>
</cp:coreProperties>
</file>