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9" r:id="rId4"/>
    <p:sldId id="257" r:id="rId5"/>
    <p:sldId id="270" r:id="rId6"/>
    <p:sldId id="259" r:id="rId7"/>
    <p:sldId id="271" r:id="rId8"/>
    <p:sldId id="260" r:id="rId9"/>
    <p:sldId id="272" r:id="rId10"/>
    <p:sldId id="261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3" r:id="rId21"/>
    <p:sldId id="284" r:id="rId22"/>
    <p:sldId id="285" r:id="rId23"/>
    <p:sldId id="282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0A6"/>
    <a:srgbClr val="3F4A6D"/>
    <a:srgbClr val="F6F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2"/>
    <p:restoredTop sz="96327"/>
  </p:normalViewPr>
  <p:slideViewPr>
    <p:cSldViewPr snapToGrid="0" snapToObjects="1">
      <p:cViewPr varScale="1">
        <p:scale>
          <a:sx n="114" d="100"/>
          <a:sy n="114" d="100"/>
        </p:scale>
        <p:origin x="42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65151-E4EE-D046-BA53-7C1CA721F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E4CA-658F-A949-9F95-0B5837682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FC7B6-5C65-A846-BCFC-1830B228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68D1-2713-F14E-9395-AB759018B957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2E86F-8FE8-814B-9328-431322EB0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0F0C7-1868-2B4E-BCED-F839CC36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DE294-AB42-A840-9304-94CBB13D58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13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125B9-1B83-3A49-98CD-4345C8809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99998-89C7-6240-8E5F-88FF9AE96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9EAD2-5757-934D-8E88-1D6ACF27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68D1-2713-F14E-9395-AB759018B957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6D0CD-E496-1C41-9455-C5D7FC66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F25C9-162A-1A4F-BC6B-8F7DEE82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DE294-AB42-A840-9304-94CBB13D58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41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F27995-2538-8447-83F7-A264A80CB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B9EFA-116C-2B4A-98D1-EEF922FC7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8BF78-779C-B143-9096-9031720F7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68D1-2713-F14E-9395-AB759018B957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20B72-A871-924A-9DD3-09265D24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6CAC9-B7A4-6942-B32F-C9CFC9D2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DE294-AB42-A840-9304-94CBB13D58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74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5119-BA08-7848-ABA9-D21C10211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146050"/>
            <a:ext cx="11722100" cy="1325563"/>
          </a:xfrm>
        </p:spPr>
        <p:txBody>
          <a:bodyPr/>
          <a:lstStyle>
            <a:lvl1pPr>
              <a:defRPr b="0" i="0">
                <a:solidFill>
                  <a:srgbClr val="3F4A6D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BF630-6C50-D048-862E-6CC701412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00" y="1709737"/>
            <a:ext cx="11722100" cy="4351338"/>
          </a:xfrm>
        </p:spPr>
        <p:txBody>
          <a:bodyPr/>
          <a:lstStyle>
            <a:lvl1pPr>
              <a:defRPr b="0" i="0">
                <a:solidFill>
                  <a:srgbClr val="3F4A6D"/>
                </a:solidFill>
                <a:latin typeface="Neue Haas Grotesk Text Pro" panose="020B0504020202020204" pitchFamily="34" charset="77"/>
              </a:defRPr>
            </a:lvl1pPr>
            <a:lvl2pPr>
              <a:defRPr b="0" i="0">
                <a:solidFill>
                  <a:srgbClr val="3F4A6D"/>
                </a:solidFill>
                <a:latin typeface="Neue Haas Grotesk Text Pro" panose="020B0504020202020204" pitchFamily="34" charset="77"/>
              </a:defRPr>
            </a:lvl2pPr>
            <a:lvl3pPr>
              <a:defRPr b="0" i="0">
                <a:solidFill>
                  <a:srgbClr val="3F4A6D"/>
                </a:solidFill>
                <a:latin typeface="Neue Haas Grotesk Text Pro" panose="020B0504020202020204" pitchFamily="34" charset="77"/>
              </a:defRPr>
            </a:lvl3pPr>
            <a:lvl4pPr>
              <a:defRPr b="0" i="0">
                <a:solidFill>
                  <a:srgbClr val="3F4A6D"/>
                </a:solidFill>
                <a:latin typeface="Neue Haas Grotesk Text Pro" panose="020B0504020202020204" pitchFamily="34" charset="77"/>
              </a:defRPr>
            </a:lvl4pPr>
            <a:lvl5pPr>
              <a:defRPr b="0" i="0">
                <a:solidFill>
                  <a:srgbClr val="3F4A6D"/>
                </a:solidFill>
                <a:latin typeface="Neue Haas Grotesk Text Pro" panose="020B0504020202020204" pitchFamily="34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D60C3-CB72-2F48-A043-0BFCAD71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68D1-2713-F14E-9395-AB759018B957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899B5-A30B-8D42-8D11-9BAC5F6C1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CAB40-165E-E84E-AF7A-3E04B3CB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DE294-AB42-A840-9304-94CBB13D58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785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F30C-0F1C-3546-87BE-86E05DF71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76CE6-BB06-3A4A-826D-A99CE08CC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8A4C3-A5EA-A540-B8AE-145F4AEFD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68D1-2713-F14E-9395-AB759018B957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6361A-FA2F-314E-8D5D-1A4C8972E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31482-14E5-0247-ACB3-0DDAD922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DE294-AB42-A840-9304-94CBB13D58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8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8A29-9F8D-7B40-B072-33DF694BD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3AC8C-0C04-2347-B58E-44D25FC82E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D020E-919B-9542-83BB-EC3049A87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71895-5495-8A4A-B600-D75CE7298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68D1-2713-F14E-9395-AB759018B957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B4415-CE95-554B-A6AF-7D27C5A1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C0FFA-539B-7441-969E-CFC66BA3E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DE294-AB42-A840-9304-94CBB13D58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04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01535-9DB2-AB47-BB71-14C26427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8BB2E-7CA1-594C-8805-CF755C270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70E76-6AC5-F64A-9A61-4DE80FFF6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F9EE28-4B89-A249-ABFD-2FC20582A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A775E-DE84-7140-9F6E-D4F470E487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35633B-A78F-234E-93A6-547EC0532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68D1-2713-F14E-9395-AB759018B957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EB981-D013-8C49-8BD4-5535235A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F3B80F-7E45-374F-BDDC-D9C75B1F0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DE294-AB42-A840-9304-94CBB13D58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36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6454-FE77-564F-B4A2-96CC7781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0D8E51-7790-D74F-84E1-401C0CA1A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68D1-2713-F14E-9395-AB759018B957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04A6A4-E36C-3E47-B549-8890E58C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37460-5E97-9640-88EC-4B3803B7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DE294-AB42-A840-9304-94CBB13D58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82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FF119E-040E-9F44-BFE7-DC1678983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68D1-2713-F14E-9395-AB759018B957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85D5AB-E3EC-3C4D-872C-1D2D3AEF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DDE24-0406-BE41-B5DD-0E02C5BF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DE294-AB42-A840-9304-94CBB13D58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90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9216C-D4FB-A140-9E49-0D2856A7B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02B19-C247-0048-BA5C-03D3F8595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5C4B3-104A-3340-B663-A469BB5FF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ED62B-32CC-DF46-96FA-75B03E292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68D1-2713-F14E-9395-AB759018B957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19AC9-7226-A445-A1F6-BB15EB5A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EFE15-0203-F746-A53F-6CEAE01C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DE294-AB42-A840-9304-94CBB13D58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90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7668-8061-5240-A25E-F92BD8DD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D1D40A-6E2B-6944-810A-A2799806A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7481F-3C6D-4444-A8BA-EA9535763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59D07-75F3-8D45-AEE7-6440D8575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68D1-2713-F14E-9395-AB759018B957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5E19A-9B5C-2E49-86CC-9925EB5BE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E4C60-5D72-A649-83D7-83F9F863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DE294-AB42-A840-9304-94CBB13D58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20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29DED-2887-034D-A93C-57BA8E7EA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8E2C4-2352-2444-A622-C5B14F25C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6864B-9844-A642-9FF4-4178CDCF5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268D1-2713-F14E-9395-AB759018B957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F336E-CD64-7D44-AF93-31359E78C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4C701-63BA-244C-A731-EB4D8CA90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DE294-AB42-A840-9304-94CBB13D58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80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2.png"/><Relationship Id="rId9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3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microsoft.com/office/2007/relationships/hdphoto" Target="../media/hdphoto1.wdp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0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60.png"/><Relationship Id="rId4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B070A-B470-B348-9BBE-D484FE182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de-DE" sz="40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503A3-086B-1F4F-A271-0205A988E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de-DE" sz="2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map, skiing, man, snow&#10;&#10;Description automatically generated">
            <a:extLst>
              <a:ext uri="{FF2B5EF4-FFF2-40B4-BE49-F238E27FC236}">
                <a16:creationId xmlns:a16="http://schemas.microsoft.com/office/drawing/2014/main" id="{28487A37-7540-5347-935E-0839E2027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69864" cy="619801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F2196E8-9A3B-2A47-AAC8-7DC748B2C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18" y="243857"/>
            <a:ext cx="2695481" cy="46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98F3C1-B6D7-744D-BBAA-E16C85512497}"/>
              </a:ext>
            </a:extLst>
          </p:cNvPr>
          <p:cNvSpPr txBox="1"/>
          <p:nvPr/>
        </p:nvSpPr>
        <p:spPr>
          <a:xfrm>
            <a:off x="2603372" y="2948630"/>
            <a:ext cx="7101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dirty="0">
                <a:solidFill>
                  <a:srgbClr val="3F4A6D"/>
                </a:solidFill>
                <a:latin typeface="American Typewriter" panose="02090604020004020304" pitchFamily="18" charset="77"/>
              </a:rPr>
              <a:t>NLP 101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832C5C2-7BF3-F449-A314-A4EB31D635C4}"/>
              </a:ext>
            </a:extLst>
          </p:cNvPr>
          <p:cNvSpPr txBox="1">
            <a:spLocks/>
          </p:cNvSpPr>
          <p:nvPr/>
        </p:nvSpPr>
        <p:spPr>
          <a:xfrm>
            <a:off x="3752339" y="3967033"/>
            <a:ext cx="4920048" cy="59293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500" dirty="0">
                <a:solidFill>
                  <a:srgbClr val="00C0A6"/>
                </a:solidFill>
                <a:latin typeface="Neue Haas Grotesk Text Pro" panose="020B0504020202020204" pitchFamily="34" charset="77"/>
              </a:rPr>
              <a:t>December</a:t>
            </a:r>
            <a:r>
              <a:rPr lang="de-DE" sz="3500" dirty="0">
                <a:solidFill>
                  <a:srgbClr val="00C0A6"/>
                </a:solidFill>
                <a:latin typeface="Neue Haas Grotesk Text Pro" panose="020B0504020202020204" pitchFamily="34" charset="77"/>
              </a:rPr>
              <a:t> 2019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6D3E1F9-AFB4-4AF3-9966-3593B8353F8D}"/>
              </a:ext>
            </a:extLst>
          </p:cNvPr>
          <p:cNvSpPr txBox="1">
            <a:spLocks/>
          </p:cNvSpPr>
          <p:nvPr/>
        </p:nvSpPr>
        <p:spPr>
          <a:xfrm>
            <a:off x="6954014" y="5592904"/>
            <a:ext cx="4920048" cy="59293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>
                <a:solidFill>
                  <a:srgbClr val="00C0A6"/>
                </a:solidFill>
                <a:latin typeface="Neue Haas Grotesk Text Pro" panose="020B0504020202020204" pitchFamily="34" charset="77"/>
              </a:rPr>
              <a:t>Vahan </a:t>
            </a:r>
            <a:r>
              <a:rPr lang="de-DE" sz="3500" dirty="0">
                <a:solidFill>
                  <a:srgbClr val="00C0A6"/>
                </a:solidFill>
                <a:latin typeface="Neue Haas Grotesk Text Pro" panose="020B0504020202020204" pitchFamily="34" charset="77"/>
              </a:rPr>
              <a:t>Arsenyan</a:t>
            </a:r>
          </a:p>
        </p:txBody>
      </p:sp>
    </p:spTree>
    <p:extLst>
      <p:ext uri="{BB962C8B-B14F-4D97-AF65-F5344CB8AC3E}">
        <p14:creationId xmlns:p14="http://schemas.microsoft.com/office/powerpoint/2010/main" val="3864733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CD18D-08A7-8D4F-AF55-79250B265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681" y="303342"/>
            <a:ext cx="6882171" cy="1164431"/>
          </a:xfrm>
          <a:noFill/>
        </p:spPr>
        <p:txBody>
          <a:bodyPr>
            <a:normAutofit/>
          </a:bodyPr>
          <a:lstStyle/>
          <a:p>
            <a:r>
              <a:rPr lang="de-DE" dirty="0">
                <a:solidFill>
                  <a:srgbClr val="3F4A6D"/>
                </a:solidFill>
                <a:latin typeface="Neue Haas Grotesk Text Pro" panose="020B0504020202020204" pitchFamily="34" charset="77"/>
              </a:rPr>
              <a:t>Naive Bayes </a:t>
            </a:r>
            <a:r>
              <a:rPr lang="de-DE" sz="2000" dirty="0" err="1">
                <a:solidFill>
                  <a:srgbClr val="3F4A6D"/>
                </a:solidFill>
                <a:latin typeface="Neue Haas Grotesk Text Pro" panose="020B0504020202020204" pitchFamily="34" charset="77"/>
              </a:rPr>
              <a:t>multinomial</a:t>
            </a:r>
            <a:r>
              <a:rPr lang="de-DE" sz="2000" dirty="0">
                <a:solidFill>
                  <a:srgbClr val="3F4A6D"/>
                </a:solidFill>
                <a:latin typeface="Neue Haas Grotesk Text Pro" panose="020B0504020202020204" pitchFamily="34" charset="77"/>
              </a:rPr>
              <a:t> </a:t>
            </a:r>
            <a:r>
              <a:rPr lang="de-DE" sz="2000" dirty="0" err="1">
                <a:solidFill>
                  <a:srgbClr val="3F4A6D"/>
                </a:solidFill>
                <a:latin typeface="Neue Haas Grotesk Text Pro" panose="020B0504020202020204" pitchFamily="34" charset="77"/>
              </a:rPr>
              <a:t>version</a:t>
            </a:r>
            <a:endParaRPr lang="de-DE" dirty="0">
              <a:solidFill>
                <a:srgbClr val="3F4A6D"/>
              </a:solidFill>
              <a:latin typeface="Neue Haas Grotesk Text Pro" panose="020B0504020202020204" pitchFamily="34" charset="77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018DAF-ADB9-FB46-A439-A013988EC3B3}"/>
              </a:ext>
            </a:extLst>
          </p:cNvPr>
          <p:cNvCxnSpPr>
            <a:cxnSpLocks/>
          </p:cNvCxnSpPr>
          <p:nvPr/>
        </p:nvCxnSpPr>
        <p:spPr>
          <a:xfrm>
            <a:off x="1530180" y="1136822"/>
            <a:ext cx="3366673" cy="0"/>
          </a:xfrm>
          <a:prstGeom prst="line">
            <a:avLst/>
          </a:prstGeom>
          <a:ln w="38100">
            <a:solidFill>
              <a:srgbClr val="00C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>
            <a:extLst>
              <a:ext uri="{FF2B5EF4-FFF2-40B4-BE49-F238E27FC236}">
                <a16:creationId xmlns:a16="http://schemas.microsoft.com/office/drawing/2014/main" id="{C79231AB-6023-2B4B-A869-ACF67C2D3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29" y="409181"/>
            <a:ext cx="885952" cy="8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Placeholder 2">
                <a:extLst>
                  <a:ext uri="{FF2B5EF4-FFF2-40B4-BE49-F238E27FC236}">
                    <a16:creationId xmlns:a16="http://schemas.microsoft.com/office/drawing/2014/main" id="{CBD34EEA-52F8-4219-AC08-4E5D8380ED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2151" y="1501290"/>
                <a:ext cx="11223987" cy="5667763"/>
              </a:xfrm>
              <a:prstGeom prst="rect">
                <a:avLst/>
              </a:prstGeom>
            </p:spPr>
            <p:txBody>
              <a:bodyPr lIns="90000" tIns="45000" rIns="90000" bIns="45000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How to apply to an NLP task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GB" sz="20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!…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GB" sz="2000" dirty="0"/>
                  <a:t>,</a:t>
                </a:r>
              </a:p>
              <a:p>
                <a:pPr marL="457200" lvl="1" indent="0">
                  <a:buNone/>
                </a:pPr>
                <a:endParaRPr lang="en-GB" sz="2000" dirty="0"/>
              </a:p>
              <a:p>
                <a:pPr marL="457200" lvl="1" indent="0">
                  <a:buNone/>
                </a:pPr>
                <a:r>
                  <a:rPr lang="en-GB" sz="2000" dirty="0"/>
                  <a:t>In our case: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 will be multinomial</a:t>
                </a:r>
              </a:p>
              <a:p>
                <a:pPr lvl="1"/>
                <a:r>
                  <a:rPr lang="en-GB" sz="2000" dirty="0"/>
                  <a:t>Where for each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2000" dirty="0"/>
              </a:p>
              <a:p>
                <a:pPr marL="457200" lvl="1" indent="0">
                  <a:buNone/>
                </a:pPr>
                <a:r>
                  <a:rPr lang="en-GB" sz="2000" dirty="0"/>
                  <a:t>	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𝑜𝑐𝑐𝑢𝑟𝑎𝑛𝑐𝑒𝑠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𝑤𝑜𝑟𝑑𝑠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en-GB" sz="2000" dirty="0"/>
              </a:p>
              <a:p>
                <a:pPr marL="457200" lvl="1" indent="0">
                  <a:buNone/>
                </a:pPr>
                <a:r>
                  <a:rPr lang="en-GB" sz="2000" dirty="0"/>
                  <a:t>Example:</a:t>
                </a:r>
              </a:p>
              <a:p>
                <a:pPr lvl="1"/>
                <a:r>
                  <a:rPr lang="en-GB" sz="2000" dirty="0">
                    <a:solidFill>
                      <a:srgbClr val="00B050"/>
                    </a:solidFill>
                  </a:rPr>
                  <a:t>Good review: This film is amazing</a:t>
                </a:r>
              </a:p>
              <a:p>
                <a:pPr lvl="1"/>
                <a:r>
                  <a:rPr lang="en-GB" sz="2000" dirty="0">
                    <a:solidFill>
                      <a:srgbClr val="C00000"/>
                    </a:solidFill>
                  </a:rPr>
                  <a:t>Bad review: This film is awful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GB" sz="2000" dirty="0"/>
              </a:p>
            </p:txBody>
          </p:sp>
        </mc:Choice>
        <mc:Fallback xmlns="">
          <p:sp>
            <p:nvSpPr>
              <p:cNvPr id="44" name="Text Placeholder 2">
                <a:extLst>
                  <a:ext uri="{FF2B5EF4-FFF2-40B4-BE49-F238E27FC236}">
                    <a16:creationId xmlns:a16="http://schemas.microsoft.com/office/drawing/2014/main" id="{CBD34EEA-52F8-4219-AC08-4E5D8380E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51" y="1501290"/>
                <a:ext cx="11223987" cy="5667763"/>
              </a:xfrm>
              <a:prstGeom prst="rect">
                <a:avLst/>
              </a:prstGeom>
              <a:blipFill>
                <a:blip r:embed="rId3"/>
                <a:stretch>
                  <a:fillRect t="-10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Table 2">
                <a:extLst>
                  <a:ext uri="{FF2B5EF4-FFF2-40B4-BE49-F238E27FC236}">
                    <a16:creationId xmlns:a16="http://schemas.microsoft.com/office/drawing/2014/main" id="{75B39534-C259-4562-A284-BC6FF061A4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0547473"/>
                  </p:ext>
                </p:extLst>
              </p:nvPr>
            </p:nvGraphicFramePr>
            <p:xfrm>
              <a:off x="5905673" y="4700121"/>
              <a:ext cx="5570465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4265">
                      <a:extLst>
                        <a:ext uri="{9D8B030D-6E8A-4147-A177-3AD203B41FA5}">
                          <a16:colId xmlns:a16="http://schemas.microsoft.com/office/drawing/2014/main" val="3800705614"/>
                        </a:ext>
                      </a:extLst>
                    </a:gridCol>
                    <a:gridCol w="869875">
                      <a:extLst>
                        <a:ext uri="{9D8B030D-6E8A-4147-A177-3AD203B41FA5}">
                          <a16:colId xmlns:a16="http://schemas.microsoft.com/office/drawing/2014/main" val="655298254"/>
                        </a:ext>
                      </a:extLst>
                    </a:gridCol>
                    <a:gridCol w="726393">
                      <a:extLst>
                        <a:ext uri="{9D8B030D-6E8A-4147-A177-3AD203B41FA5}">
                          <a16:colId xmlns:a16="http://schemas.microsoft.com/office/drawing/2014/main" val="42003913"/>
                        </a:ext>
                      </a:extLst>
                    </a:gridCol>
                    <a:gridCol w="710164">
                      <a:extLst>
                        <a:ext uri="{9D8B030D-6E8A-4147-A177-3AD203B41FA5}">
                          <a16:colId xmlns:a16="http://schemas.microsoft.com/office/drawing/2014/main" val="2678772"/>
                        </a:ext>
                      </a:extLst>
                    </a:gridCol>
                    <a:gridCol w="1170774">
                      <a:extLst>
                        <a:ext uri="{9D8B030D-6E8A-4147-A177-3AD203B41FA5}">
                          <a16:colId xmlns:a16="http://schemas.microsoft.com/office/drawing/2014/main" val="1238199595"/>
                        </a:ext>
                      </a:extLst>
                    </a:gridCol>
                    <a:gridCol w="998994">
                      <a:extLst>
                        <a:ext uri="{9D8B030D-6E8A-4147-A177-3AD203B41FA5}">
                          <a16:colId xmlns:a16="http://schemas.microsoft.com/office/drawing/2014/main" val="36668290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Class\Word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This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film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amazing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awful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62972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𝐶𝑙𝑎𝑠𝑠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0.25</a:t>
                          </a:r>
                          <a:endParaRPr lang="en-GB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0.25</a:t>
                          </a:r>
                          <a:endParaRPr lang="en-GB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0.25</a:t>
                          </a:r>
                          <a:endParaRPr lang="en-GB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0.25</a:t>
                          </a:r>
                          <a:endParaRPr lang="en-GB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endParaRPr lang="en-GB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48412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𝐶𝑙𝑎𝑠𝑠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0.25</a:t>
                          </a:r>
                          <a:endParaRPr lang="en-GB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0.25</a:t>
                          </a:r>
                          <a:endParaRPr lang="en-GB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0.25</a:t>
                          </a:r>
                          <a:endParaRPr lang="en-GB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  <a:endParaRPr lang="en-GB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0.25</a:t>
                          </a:r>
                          <a:endParaRPr lang="en-GB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84178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Table 2">
                <a:extLst>
                  <a:ext uri="{FF2B5EF4-FFF2-40B4-BE49-F238E27FC236}">
                    <a16:creationId xmlns:a16="http://schemas.microsoft.com/office/drawing/2014/main" id="{75B39534-C259-4562-A284-BC6FF061A4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0547473"/>
                  </p:ext>
                </p:extLst>
              </p:nvPr>
            </p:nvGraphicFramePr>
            <p:xfrm>
              <a:off x="5905673" y="4700121"/>
              <a:ext cx="5570465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4265">
                      <a:extLst>
                        <a:ext uri="{9D8B030D-6E8A-4147-A177-3AD203B41FA5}">
                          <a16:colId xmlns:a16="http://schemas.microsoft.com/office/drawing/2014/main" val="3800705614"/>
                        </a:ext>
                      </a:extLst>
                    </a:gridCol>
                    <a:gridCol w="869875">
                      <a:extLst>
                        <a:ext uri="{9D8B030D-6E8A-4147-A177-3AD203B41FA5}">
                          <a16:colId xmlns:a16="http://schemas.microsoft.com/office/drawing/2014/main" val="655298254"/>
                        </a:ext>
                      </a:extLst>
                    </a:gridCol>
                    <a:gridCol w="726393">
                      <a:extLst>
                        <a:ext uri="{9D8B030D-6E8A-4147-A177-3AD203B41FA5}">
                          <a16:colId xmlns:a16="http://schemas.microsoft.com/office/drawing/2014/main" val="42003913"/>
                        </a:ext>
                      </a:extLst>
                    </a:gridCol>
                    <a:gridCol w="710164">
                      <a:extLst>
                        <a:ext uri="{9D8B030D-6E8A-4147-A177-3AD203B41FA5}">
                          <a16:colId xmlns:a16="http://schemas.microsoft.com/office/drawing/2014/main" val="2678772"/>
                        </a:ext>
                      </a:extLst>
                    </a:gridCol>
                    <a:gridCol w="1170774">
                      <a:extLst>
                        <a:ext uri="{9D8B030D-6E8A-4147-A177-3AD203B41FA5}">
                          <a16:colId xmlns:a16="http://schemas.microsoft.com/office/drawing/2014/main" val="1238199595"/>
                        </a:ext>
                      </a:extLst>
                    </a:gridCol>
                    <a:gridCol w="998994">
                      <a:extLst>
                        <a:ext uri="{9D8B030D-6E8A-4147-A177-3AD203B41FA5}">
                          <a16:colId xmlns:a16="http://schemas.microsoft.com/office/drawing/2014/main" val="366682907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Class\Word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This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film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amazing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awful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62972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56" t="-180328" r="-41055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0.25</a:t>
                          </a:r>
                          <a:endParaRPr lang="en-GB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0.25</a:t>
                          </a:r>
                          <a:endParaRPr lang="en-GB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0.25</a:t>
                          </a:r>
                          <a:endParaRPr lang="en-GB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0.25</a:t>
                          </a:r>
                          <a:endParaRPr lang="en-GB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endParaRPr lang="en-GB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48412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56" t="-280328" r="-41055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0.25</a:t>
                          </a:r>
                          <a:endParaRPr lang="en-GB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0.25</a:t>
                          </a:r>
                          <a:endParaRPr lang="en-GB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0.25</a:t>
                          </a:r>
                          <a:endParaRPr lang="en-GB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  <a:endParaRPr lang="en-GB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0.25</a:t>
                          </a:r>
                          <a:endParaRPr lang="en-GB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841783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7" name="Picture 2">
            <a:extLst>
              <a:ext uri="{FF2B5EF4-FFF2-40B4-BE49-F238E27FC236}">
                <a16:creationId xmlns:a16="http://schemas.microsoft.com/office/drawing/2014/main" id="{E2139AED-B79D-4AC4-AAB3-FD86B9D22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3" y="6099225"/>
            <a:ext cx="2695481" cy="46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658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4E98DEC-8132-4206-A891-429861494164}"/>
              </a:ext>
            </a:extLst>
          </p:cNvPr>
          <p:cNvSpPr txBox="1">
            <a:spLocks/>
          </p:cNvSpPr>
          <p:nvPr/>
        </p:nvSpPr>
        <p:spPr>
          <a:xfrm>
            <a:off x="1443681" y="303342"/>
            <a:ext cx="6882171" cy="116443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3F4A6D"/>
                </a:solidFill>
                <a:latin typeface="Neue Haas Grotesk Text Pro" panose="020B0504020202020204" pitchFamily="34" charset="77"/>
                <a:ea typeface="+mj-ea"/>
                <a:cs typeface="+mj-cs"/>
              </a:defRPr>
            </a:lvl1pPr>
          </a:lstStyle>
          <a:p>
            <a:r>
              <a:rPr lang="de-DE"/>
              <a:t>Naive Bayes </a:t>
            </a:r>
            <a:r>
              <a:rPr lang="de-DE" sz="2000"/>
              <a:t>multinomial version</a:t>
            </a:r>
            <a:endParaRPr lang="de-D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67076CF-8B6D-44FF-8B81-2AE82DF36F00}"/>
              </a:ext>
            </a:extLst>
          </p:cNvPr>
          <p:cNvCxnSpPr>
            <a:cxnSpLocks/>
          </p:cNvCxnSpPr>
          <p:nvPr/>
        </p:nvCxnSpPr>
        <p:spPr>
          <a:xfrm>
            <a:off x="1530180" y="1136822"/>
            <a:ext cx="3366673" cy="0"/>
          </a:xfrm>
          <a:prstGeom prst="line">
            <a:avLst/>
          </a:prstGeom>
          <a:ln w="38100">
            <a:solidFill>
              <a:srgbClr val="00C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>
            <a:extLst>
              <a:ext uri="{FF2B5EF4-FFF2-40B4-BE49-F238E27FC236}">
                <a16:creationId xmlns:a16="http://schemas.microsoft.com/office/drawing/2014/main" id="{322B64F6-7ADF-4CA6-8657-2581B080A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29" y="409181"/>
            <a:ext cx="885952" cy="8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2">
                <a:extLst>
                  <a:ext uri="{FF2B5EF4-FFF2-40B4-BE49-F238E27FC236}">
                    <a16:creationId xmlns:a16="http://schemas.microsoft.com/office/drawing/2014/main" id="{8E257313-3B55-4FF0-91DF-2B76F11D8D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2151" y="1324825"/>
                <a:ext cx="11223987" cy="5667763"/>
              </a:xfrm>
              <a:prstGeom prst="rect">
                <a:avLst/>
              </a:prstGeom>
            </p:spPr>
            <p:txBody>
              <a:bodyPr lIns="90000" tIns="45000" rIns="90000" bIns="45000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How to apply to an NLP task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GB" sz="2000" dirty="0"/>
              </a:p>
              <a:p>
                <a:pPr marL="457200" lvl="1" indent="0">
                  <a:buNone/>
                </a:pPr>
                <a:r>
                  <a:rPr lang="en-GB" sz="2000" dirty="0"/>
                  <a:t>How to infer with the learnt model: </a:t>
                </a:r>
              </a:p>
              <a:p>
                <a:pPr marL="457200" lvl="1" indent="0">
                  <a:buNone/>
                </a:pPr>
                <a:r>
                  <a:rPr lang="en-GB" sz="2000" dirty="0">
                    <a:solidFill>
                      <a:srgbClr val="FFC000"/>
                    </a:solidFill>
                  </a:rPr>
                  <a:t>? Review: Amazing film</a:t>
                </a:r>
              </a:p>
              <a:p>
                <a:pPr marL="457200" lvl="1" indent="0">
                  <a:buNone/>
                </a:pPr>
                <a:endParaRPr lang="en-GB" sz="2000" dirty="0">
                  <a:solidFill>
                    <a:srgbClr val="FFC000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𝐵𝑎𝑑</m:t>
                          </m:r>
                        </m:e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m:rPr>
                          <m:nor/>
                        </m:rPr>
                        <a:rPr lang="en-GB" sz="2000">
                          <a:solidFill>
                            <a:srgbClr val="C00000"/>
                          </a:solidFill>
                        </a:rPr>
                        <m:t>∝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C00000"/>
                          </a:solidFill>
                        </a:rPr>
                        <m:t>P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C00000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C00000"/>
                          </a:solidFill>
                        </a:rPr>
                        <m:t>Bad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C00000"/>
                          </a:solidFill>
                        </a:rPr>
                        <m:t>)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C00000"/>
                          </a:solidFill>
                        </a:rPr>
                        <m:t>P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C00000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C00000"/>
                          </a:solidFill>
                        </a:rPr>
                        <m:t>Amazing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C00000"/>
                          </a:solidFill>
                        </a:rPr>
                        <m:t>|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C00000"/>
                          </a:solidFill>
                        </a:rPr>
                        <m:t>Bad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C00000"/>
                          </a:solidFill>
                        </a:rPr>
                        <m:t>)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C00000"/>
                          </a:solidFill>
                        </a:rPr>
                        <m:t>P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C00000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C00000"/>
                          </a:solidFill>
                        </a:rPr>
                        <m:t>film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C00000"/>
                          </a:solidFill>
                        </a:rPr>
                        <m:t>|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C00000"/>
                          </a:solidFill>
                        </a:rPr>
                        <m:t>Bad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C00000"/>
                          </a:solidFill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=0.5∗0∗0.25=0</m:t>
                      </m:r>
                    </m:oMath>
                  </m:oMathPara>
                </a14:m>
                <a:endParaRPr lang="en-US" sz="2000" b="0" dirty="0">
                  <a:solidFill>
                    <a:srgbClr val="C00000"/>
                  </a:solidFill>
                </a:endParaRPr>
              </a:p>
              <a:p>
                <a:pPr marL="457200" lvl="1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𝐺𝑜𝑜𝑑</m:t>
                          </m:r>
                        </m:e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m:rPr>
                          <m:nor/>
                        </m:rPr>
                        <a:rPr lang="en-GB" sz="2000">
                          <a:solidFill>
                            <a:srgbClr val="00B050"/>
                          </a:solidFill>
                        </a:rPr>
                        <m:t>∝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B050"/>
                          </a:solidFill>
                        </a:rPr>
                        <m:t>P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B050"/>
                          </a:solidFill>
                        </a:rPr>
                        <m:t>(</m:t>
                      </m:r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𝐺𝑜𝑜𝑑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B050"/>
                          </a:solidFill>
                        </a:rPr>
                        <m:t>)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B050"/>
                          </a:solidFill>
                        </a:rPr>
                        <m:t>P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B050"/>
                          </a:solidFill>
                        </a:rPr>
                        <m:t>(</m:t>
                      </m:r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𝐺𝑜𝑜𝑑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B050"/>
                          </a:solidFill>
                        </a:rPr>
                        <m:t>|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B050"/>
                          </a:solidFill>
                        </a:rPr>
                        <m:t>Bad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B050"/>
                          </a:solidFill>
                        </a:rPr>
                        <m:t>)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B050"/>
                          </a:solidFill>
                        </a:rPr>
                        <m:t>P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B050"/>
                          </a:solidFill>
                        </a:rPr>
                        <m:t>(</m:t>
                      </m:r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𝐺𝑜𝑜𝑑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B050"/>
                          </a:solidFill>
                        </a:rPr>
                        <m:t>|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B050"/>
                          </a:solidFill>
                        </a:rPr>
                        <m:t>Bad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B050"/>
                          </a:solidFill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=0.5∗0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.25</m:t>
                      </m:r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∗0.25=0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.03125</m:t>
                      </m:r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</a:endParaRPr>
              </a:p>
              <a:p>
                <a:pPr marL="457200" lvl="1" indent="0">
                  <a:buNone/>
                </a:pPr>
                <a:endParaRPr lang="en-US" sz="2000" dirty="0">
                  <a:solidFill>
                    <a:srgbClr val="00B05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2000" dirty="0"/>
                  <a:t>So, we predict a good attitude given the description.</a:t>
                </a:r>
              </a:p>
              <a:p>
                <a:pPr marL="457200" lvl="1" indent="0">
                  <a:buNone/>
                </a:pPr>
                <a:endParaRPr lang="en-US" sz="20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 Placeholder 2">
                <a:extLst>
                  <a:ext uri="{FF2B5EF4-FFF2-40B4-BE49-F238E27FC236}">
                    <a16:creationId xmlns:a16="http://schemas.microsoft.com/office/drawing/2014/main" id="{8E257313-3B55-4FF0-91DF-2B76F11D8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51" y="1324825"/>
                <a:ext cx="11223987" cy="5667763"/>
              </a:xfrm>
              <a:prstGeom prst="rect">
                <a:avLst/>
              </a:prstGeom>
              <a:blipFill>
                <a:blip r:embed="rId3"/>
                <a:stretch>
                  <a:fillRect t="-10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2">
                <a:extLst>
                  <a:ext uri="{FF2B5EF4-FFF2-40B4-BE49-F238E27FC236}">
                    <a16:creationId xmlns:a16="http://schemas.microsoft.com/office/drawing/2014/main" id="{F1D83D8F-3577-40E3-9BFC-0993FD52DF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6856392"/>
                  </p:ext>
                </p:extLst>
              </p:nvPr>
            </p:nvGraphicFramePr>
            <p:xfrm>
              <a:off x="6369383" y="1324825"/>
              <a:ext cx="5570466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7864">
                      <a:extLst>
                        <a:ext uri="{9D8B030D-6E8A-4147-A177-3AD203B41FA5}">
                          <a16:colId xmlns:a16="http://schemas.microsoft.com/office/drawing/2014/main" val="3800705614"/>
                        </a:ext>
                      </a:extLst>
                    </a:gridCol>
                    <a:gridCol w="737596">
                      <a:extLst>
                        <a:ext uri="{9D8B030D-6E8A-4147-A177-3AD203B41FA5}">
                          <a16:colId xmlns:a16="http://schemas.microsoft.com/office/drawing/2014/main" val="655298254"/>
                        </a:ext>
                      </a:extLst>
                    </a:gridCol>
                    <a:gridCol w="615933">
                      <a:extLst>
                        <a:ext uri="{9D8B030D-6E8A-4147-A177-3AD203B41FA5}">
                          <a16:colId xmlns:a16="http://schemas.microsoft.com/office/drawing/2014/main" val="42003913"/>
                        </a:ext>
                      </a:extLst>
                    </a:gridCol>
                    <a:gridCol w="602172">
                      <a:extLst>
                        <a:ext uri="{9D8B030D-6E8A-4147-A177-3AD203B41FA5}">
                          <a16:colId xmlns:a16="http://schemas.microsoft.com/office/drawing/2014/main" val="2678772"/>
                        </a:ext>
                      </a:extLst>
                    </a:gridCol>
                    <a:gridCol w="992739">
                      <a:extLst>
                        <a:ext uri="{9D8B030D-6E8A-4147-A177-3AD203B41FA5}">
                          <a16:colId xmlns:a16="http://schemas.microsoft.com/office/drawing/2014/main" val="1238199595"/>
                        </a:ext>
                      </a:extLst>
                    </a:gridCol>
                    <a:gridCol w="847081">
                      <a:extLst>
                        <a:ext uri="{9D8B030D-6E8A-4147-A177-3AD203B41FA5}">
                          <a16:colId xmlns:a16="http://schemas.microsoft.com/office/drawing/2014/main" val="3666829075"/>
                        </a:ext>
                      </a:extLst>
                    </a:gridCol>
                    <a:gridCol w="847081">
                      <a:extLst>
                        <a:ext uri="{9D8B030D-6E8A-4147-A177-3AD203B41FA5}">
                          <a16:colId xmlns:a16="http://schemas.microsoft.com/office/drawing/2014/main" val="13731925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Class\Word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This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film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amazing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awful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Class</a:t>
                          </a:r>
                        </a:p>
                        <a:p>
                          <a:pPr algn="ctr"/>
                          <a:r>
                            <a:rPr lang="en-US" dirty="0"/>
                            <a:t>Prob.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62972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𝐶𝑙𝑎𝑠𝑠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0.25</a:t>
                          </a:r>
                          <a:endParaRPr lang="en-GB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0.25</a:t>
                          </a:r>
                          <a:endParaRPr lang="en-GB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0.25</a:t>
                          </a:r>
                          <a:endParaRPr lang="en-GB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0.25</a:t>
                          </a:r>
                          <a:endParaRPr lang="en-GB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endParaRPr lang="en-GB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0.5</a:t>
                          </a:r>
                          <a:endParaRPr lang="en-GB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48412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𝐶𝑙𝑎𝑠𝑠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0.25</a:t>
                          </a:r>
                          <a:endParaRPr lang="en-GB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0.25</a:t>
                          </a:r>
                          <a:endParaRPr lang="en-GB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0.25</a:t>
                          </a:r>
                          <a:endParaRPr lang="en-GB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  <a:endParaRPr lang="en-GB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0.25</a:t>
                          </a:r>
                          <a:endParaRPr lang="en-GB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0.5</a:t>
                          </a:r>
                          <a:endParaRPr lang="en-GB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84178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2">
                <a:extLst>
                  <a:ext uri="{FF2B5EF4-FFF2-40B4-BE49-F238E27FC236}">
                    <a16:creationId xmlns:a16="http://schemas.microsoft.com/office/drawing/2014/main" id="{F1D83D8F-3577-40E3-9BFC-0993FD52DF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6856392"/>
                  </p:ext>
                </p:extLst>
              </p:nvPr>
            </p:nvGraphicFramePr>
            <p:xfrm>
              <a:off x="6369383" y="1324825"/>
              <a:ext cx="5570466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7864">
                      <a:extLst>
                        <a:ext uri="{9D8B030D-6E8A-4147-A177-3AD203B41FA5}">
                          <a16:colId xmlns:a16="http://schemas.microsoft.com/office/drawing/2014/main" val="3800705614"/>
                        </a:ext>
                      </a:extLst>
                    </a:gridCol>
                    <a:gridCol w="737596">
                      <a:extLst>
                        <a:ext uri="{9D8B030D-6E8A-4147-A177-3AD203B41FA5}">
                          <a16:colId xmlns:a16="http://schemas.microsoft.com/office/drawing/2014/main" val="655298254"/>
                        </a:ext>
                      </a:extLst>
                    </a:gridCol>
                    <a:gridCol w="615933">
                      <a:extLst>
                        <a:ext uri="{9D8B030D-6E8A-4147-A177-3AD203B41FA5}">
                          <a16:colId xmlns:a16="http://schemas.microsoft.com/office/drawing/2014/main" val="42003913"/>
                        </a:ext>
                      </a:extLst>
                    </a:gridCol>
                    <a:gridCol w="602172">
                      <a:extLst>
                        <a:ext uri="{9D8B030D-6E8A-4147-A177-3AD203B41FA5}">
                          <a16:colId xmlns:a16="http://schemas.microsoft.com/office/drawing/2014/main" val="2678772"/>
                        </a:ext>
                      </a:extLst>
                    </a:gridCol>
                    <a:gridCol w="992739">
                      <a:extLst>
                        <a:ext uri="{9D8B030D-6E8A-4147-A177-3AD203B41FA5}">
                          <a16:colId xmlns:a16="http://schemas.microsoft.com/office/drawing/2014/main" val="1238199595"/>
                        </a:ext>
                      </a:extLst>
                    </a:gridCol>
                    <a:gridCol w="847081">
                      <a:extLst>
                        <a:ext uri="{9D8B030D-6E8A-4147-A177-3AD203B41FA5}">
                          <a16:colId xmlns:a16="http://schemas.microsoft.com/office/drawing/2014/main" val="3666829075"/>
                        </a:ext>
                      </a:extLst>
                    </a:gridCol>
                    <a:gridCol w="847081">
                      <a:extLst>
                        <a:ext uri="{9D8B030D-6E8A-4147-A177-3AD203B41FA5}">
                          <a16:colId xmlns:a16="http://schemas.microsoft.com/office/drawing/2014/main" val="137319254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Class\Word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This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film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amazing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awful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Class</a:t>
                          </a:r>
                        </a:p>
                        <a:p>
                          <a:pPr algn="ctr"/>
                          <a:r>
                            <a:rPr lang="en-US" dirty="0"/>
                            <a:t>Prob.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62972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58" t="-180328" r="-50460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0.25</a:t>
                          </a:r>
                          <a:endParaRPr lang="en-GB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0.25</a:t>
                          </a:r>
                          <a:endParaRPr lang="en-GB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0.25</a:t>
                          </a:r>
                          <a:endParaRPr lang="en-GB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0.25</a:t>
                          </a:r>
                          <a:endParaRPr lang="en-GB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endParaRPr lang="en-GB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0.5</a:t>
                          </a:r>
                          <a:endParaRPr lang="en-GB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48412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58" t="-280328" r="-50460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0.25</a:t>
                          </a:r>
                          <a:endParaRPr lang="en-GB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0.25</a:t>
                          </a:r>
                          <a:endParaRPr lang="en-GB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0.25</a:t>
                          </a:r>
                          <a:endParaRPr lang="en-GB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  <a:endParaRPr lang="en-GB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0.25</a:t>
                          </a:r>
                          <a:endParaRPr lang="en-GB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0.5</a:t>
                          </a:r>
                          <a:endParaRPr lang="en-GB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841783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2" name="Picture 2">
            <a:extLst>
              <a:ext uri="{FF2B5EF4-FFF2-40B4-BE49-F238E27FC236}">
                <a16:creationId xmlns:a16="http://schemas.microsoft.com/office/drawing/2014/main" id="{AE0A8842-16D4-4B65-AF27-D1D340638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3" y="6099225"/>
            <a:ext cx="2695481" cy="46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753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059B0C5-6AC7-4AC5-9522-A9E0F8FBC2C4}"/>
              </a:ext>
            </a:extLst>
          </p:cNvPr>
          <p:cNvSpPr txBox="1">
            <a:spLocks/>
          </p:cNvSpPr>
          <p:nvPr/>
        </p:nvSpPr>
        <p:spPr>
          <a:xfrm>
            <a:off x="1443681" y="303342"/>
            <a:ext cx="6882171" cy="116443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3F4A6D"/>
                </a:solidFill>
                <a:latin typeface="Neue Haas Grotesk Text Pro" panose="020B0504020202020204" pitchFamily="34" charset="77"/>
                <a:ea typeface="+mj-ea"/>
                <a:cs typeface="+mj-cs"/>
              </a:defRPr>
            </a:lvl1pPr>
          </a:lstStyle>
          <a:p>
            <a:r>
              <a:rPr lang="de-DE"/>
              <a:t>Naive Bayes </a:t>
            </a:r>
            <a:r>
              <a:rPr lang="de-DE" sz="2000"/>
              <a:t>multinomial version</a:t>
            </a:r>
            <a:endParaRPr lang="de-DE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94656E-A50C-4D59-B22A-6EEBB1C7B312}"/>
              </a:ext>
            </a:extLst>
          </p:cNvPr>
          <p:cNvCxnSpPr>
            <a:cxnSpLocks/>
          </p:cNvCxnSpPr>
          <p:nvPr/>
        </p:nvCxnSpPr>
        <p:spPr>
          <a:xfrm>
            <a:off x="1530180" y="1136822"/>
            <a:ext cx="3366673" cy="0"/>
          </a:xfrm>
          <a:prstGeom prst="line">
            <a:avLst/>
          </a:prstGeom>
          <a:ln w="38100">
            <a:solidFill>
              <a:srgbClr val="00C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>
            <a:extLst>
              <a:ext uri="{FF2B5EF4-FFF2-40B4-BE49-F238E27FC236}">
                <a16:creationId xmlns:a16="http://schemas.microsoft.com/office/drawing/2014/main" id="{C90B2159-7A64-42E3-8ACD-1C3435E40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29" y="409181"/>
            <a:ext cx="885952" cy="8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EDFBF275-96CE-43B0-8CC0-4CC1EDEB35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2151" y="1324825"/>
                <a:ext cx="11223987" cy="5667763"/>
              </a:xfrm>
              <a:prstGeom prst="rect">
                <a:avLst/>
              </a:prstGeom>
            </p:spPr>
            <p:txBody>
              <a:bodyPr lIns="90000" tIns="45000" rIns="90000" bIns="45000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dirty="0"/>
                  <a:t>Advantages: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>
                    <a:solidFill>
                      <a:srgbClr val="00B050"/>
                    </a:solidFill>
                  </a:rPr>
                  <a:t>Simple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>
                    <a:solidFill>
                      <a:srgbClr val="00B050"/>
                    </a:solidFill>
                  </a:rPr>
                  <a:t>Explainable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>
                    <a:solidFill>
                      <a:srgbClr val="00B050"/>
                    </a:solidFill>
                  </a:rPr>
                  <a:t>Fast Training </a:t>
                </a:r>
              </a:p>
              <a:p>
                <a:pPr marL="0" indent="0">
                  <a:buNone/>
                </a:pPr>
                <a:r>
                  <a:rPr lang="en-GB" sz="2400" dirty="0"/>
                  <a:t>       Disadvantages: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sz="2000" dirty="0">
                    <a:solidFill>
                      <a:srgbClr val="FFC000"/>
                    </a:solidFill>
                  </a:rPr>
                  <a:t>If a word not in a label vocabulary then the class probability is 0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sz="2000" dirty="0">
                    <a:solidFill>
                      <a:srgbClr val="C00000"/>
                    </a:solidFill>
                  </a:rPr>
                  <a:t>The number of parameters is #Number of words * #Number of classes + #Number of classes</a:t>
                </a:r>
              </a:p>
              <a:p>
                <a:pPr marL="137160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rgbClr val="C00000"/>
                    </a:solidFill>
                  </a:rPr>
                  <a:t> requires </a:t>
                </a:r>
                <a:r>
                  <a:rPr lang="en-GB" sz="1600" dirty="0">
                    <a:solidFill>
                      <a:srgbClr val="C00000"/>
                    </a:solidFill>
                  </a:rPr>
                  <a:t>#Number of words * #Number of classes </a:t>
                </a:r>
              </a:p>
              <a:p>
                <a:pPr marL="137160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solidFill>
                      <a:srgbClr val="C00000"/>
                    </a:solidFill>
                  </a:rPr>
                  <a:t> requires #Number of words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sz="2000" dirty="0">
                    <a:solidFill>
                      <a:srgbClr val="FFC000"/>
                    </a:solidFill>
                  </a:rPr>
                  <a:t>Trusts data heavily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sz="2000" dirty="0">
                    <a:solidFill>
                      <a:srgbClr val="C00000"/>
                    </a:solidFill>
                  </a:rPr>
                  <a:t>No explicit semantic is learnt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sz="2000" dirty="0">
                    <a:solidFill>
                      <a:srgbClr val="C00000"/>
                    </a:solidFill>
                  </a:rPr>
                  <a:t>Very hard to incorporate prior knowledge 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endParaRPr lang="en-US" sz="1600" dirty="0"/>
              </a:p>
            </p:txBody>
          </p:sp>
        </mc:Choice>
        <mc:Fallback xmlns=""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EDFBF275-96CE-43B0-8CC0-4CC1EDEB3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51" y="1324825"/>
                <a:ext cx="11223987" cy="5667763"/>
              </a:xfrm>
              <a:prstGeom prst="rect">
                <a:avLst/>
              </a:prstGeom>
              <a:blipFill>
                <a:blip r:embed="rId3"/>
                <a:stretch>
                  <a:fillRect t="-15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>
            <a:extLst>
              <a:ext uri="{FF2B5EF4-FFF2-40B4-BE49-F238E27FC236}">
                <a16:creationId xmlns:a16="http://schemas.microsoft.com/office/drawing/2014/main" id="{AE2A3848-995F-4114-8922-9BF8DA4C0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3" y="6099225"/>
            <a:ext cx="2695481" cy="46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566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059B0C5-6AC7-4AC5-9522-A9E0F8FBC2C4}"/>
              </a:ext>
            </a:extLst>
          </p:cNvPr>
          <p:cNvSpPr txBox="1">
            <a:spLocks/>
          </p:cNvSpPr>
          <p:nvPr/>
        </p:nvSpPr>
        <p:spPr>
          <a:xfrm>
            <a:off x="1443681" y="303342"/>
            <a:ext cx="6882171" cy="116443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3F4A6D"/>
                </a:solidFill>
                <a:latin typeface="Neue Haas Grotesk Text Pro" panose="020B0504020202020204" pitchFamily="34" charset="77"/>
                <a:ea typeface="+mj-ea"/>
                <a:cs typeface="+mj-cs"/>
              </a:defRPr>
            </a:lvl1pPr>
          </a:lstStyle>
          <a:p>
            <a:r>
              <a:rPr lang="de-DE" dirty="0" err="1"/>
              <a:t>FastText</a:t>
            </a:r>
            <a:endParaRPr lang="de-DE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94656E-A50C-4D59-B22A-6EEBB1C7B312}"/>
              </a:ext>
            </a:extLst>
          </p:cNvPr>
          <p:cNvCxnSpPr>
            <a:cxnSpLocks/>
          </p:cNvCxnSpPr>
          <p:nvPr/>
        </p:nvCxnSpPr>
        <p:spPr>
          <a:xfrm>
            <a:off x="1530180" y="1136822"/>
            <a:ext cx="2392596" cy="0"/>
          </a:xfrm>
          <a:prstGeom prst="line">
            <a:avLst/>
          </a:prstGeom>
          <a:ln w="38100">
            <a:solidFill>
              <a:srgbClr val="00C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>
            <a:extLst>
              <a:ext uri="{FF2B5EF4-FFF2-40B4-BE49-F238E27FC236}">
                <a16:creationId xmlns:a16="http://schemas.microsoft.com/office/drawing/2014/main" id="{C90B2159-7A64-42E3-8ACD-1C3435E40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29" y="409181"/>
            <a:ext cx="885952" cy="8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EDFBF275-96CE-43B0-8CC0-4CC1EDEB35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2151" y="1324825"/>
                <a:ext cx="11223987" cy="5667763"/>
              </a:xfrm>
              <a:prstGeom prst="rect">
                <a:avLst/>
              </a:prstGeom>
            </p:spPr>
            <p:txBody>
              <a:bodyPr lIns="90000" tIns="45000" rIns="90000" bIns="45000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914400" lvl="2" indent="0">
                  <a:buNone/>
                </a:pPr>
                <a:r>
                  <a:rPr lang="en-US" sz="2400" dirty="0"/>
                  <a:t>Let us solve the problem with the number of parameters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𝐷𝑒𝑛𝑜𝑡𝑒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#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𝑣𝑜𝑐𝑎𝑏𝑢𝑙𝑎𝑟𝑦</m:t>
                    </m:r>
                  </m:oMath>
                </a14:m>
                <a:endParaRPr lang="en-US" sz="2400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𝐷𝑒𝑛𝑜𝑡𝑒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#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𝑐𝑙𝑎𝑠𝑠𝑒𝑠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914400" lvl="2" indent="0">
                  <a:buNone/>
                </a:pPr>
                <a:endParaRPr lang="en-US" sz="2400" dirty="0"/>
              </a:p>
              <a:p>
                <a:pPr marL="914400" lvl="2" indent="0">
                  <a:buNone/>
                </a:pPr>
                <a:r>
                  <a:rPr lang="en-US" sz="2400" dirty="0"/>
                  <a:t>Problem formulations: </a:t>
                </a:r>
                <a:r>
                  <a:rPr lang="en-US" sz="2400" u="sng" dirty="0"/>
                  <a:t>Represent the </a:t>
                </a:r>
                <a14:m>
                  <m:oMath xmlns:m="http://schemas.openxmlformats.org/officeDocument/2006/math">
                    <m:r>
                      <a:rPr lang="en-US" sz="2400" b="0" i="1" u="sng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u="sng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u="sng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u="sng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u="sng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u="sng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u="sng" dirty="0"/>
                  <a:t> matrix with lower number of parameters, while preserving good predictive power.</a:t>
                </a:r>
              </a:p>
              <a:p>
                <a:pPr marL="914400" lvl="2" indent="0">
                  <a:buNone/>
                </a:pPr>
                <a:endParaRPr lang="en-US" sz="2400" u="sng" dirty="0"/>
              </a:p>
              <a:p>
                <a:pPr marL="914400" lvl="2" indent="0">
                  <a:buNone/>
                </a:pPr>
                <a:r>
                  <a:rPr lang="en-US" sz="2400" u="sng" dirty="0">
                    <a:solidFill>
                      <a:srgbClr val="00B050"/>
                    </a:solidFill>
                  </a:rPr>
                  <a:t>Any Ideas?</a:t>
                </a:r>
              </a:p>
            </p:txBody>
          </p:sp>
        </mc:Choice>
        <mc:Fallback xmlns=""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EDFBF275-96CE-43B0-8CC0-4CC1EDEB3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51" y="1324825"/>
                <a:ext cx="11223987" cy="5667763"/>
              </a:xfrm>
              <a:prstGeom prst="rect">
                <a:avLst/>
              </a:prstGeom>
              <a:blipFill>
                <a:blip r:embed="rId3"/>
                <a:stretch>
                  <a:fillRect t="-15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>
            <a:extLst>
              <a:ext uri="{FF2B5EF4-FFF2-40B4-BE49-F238E27FC236}">
                <a16:creationId xmlns:a16="http://schemas.microsoft.com/office/drawing/2014/main" id="{AE2A3848-995F-4114-8922-9BF8DA4C0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3" y="6099225"/>
            <a:ext cx="2695481" cy="46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84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237A09-D16E-4488-AE03-3A21A3D13C22}"/>
              </a:ext>
            </a:extLst>
          </p:cNvPr>
          <p:cNvSpPr txBox="1">
            <a:spLocks/>
          </p:cNvSpPr>
          <p:nvPr/>
        </p:nvSpPr>
        <p:spPr>
          <a:xfrm>
            <a:off x="1443681" y="303342"/>
            <a:ext cx="6882171" cy="116443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3F4A6D"/>
                </a:solidFill>
                <a:latin typeface="Neue Haas Grotesk Text Pro" panose="020B0504020202020204" pitchFamily="34" charset="77"/>
                <a:ea typeface="+mj-ea"/>
                <a:cs typeface="+mj-cs"/>
              </a:defRPr>
            </a:lvl1pPr>
          </a:lstStyle>
          <a:p>
            <a:r>
              <a:rPr lang="de-DE" dirty="0" err="1"/>
              <a:t>FastText</a:t>
            </a:r>
            <a:endParaRPr lang="de-DE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7D018C-7F82-4F2E-AED3-06D9838F513F}"/>
              </a:ext>
            </a:extLst>
          </p:cNvPr>
          <p:cNvCxnSpPr>
            <a:cxnSpLocks/>
          </p:cNvCxnSpPr>
          <p:nvPr/>
        </p:nvCxnSpPr>
        <p:spPr>
          <a:xfrm>
            <a:off x="1530180" y="1136822"/>
            <a:ext cx="2392596" cy="0"/>
          </a:xfrm>
          <a:prstGeom prst="line">
            <a:avLst/>
          </a:prstGeom>
          <a:ln w="38100">
            <a:solidFill>
              <a:srgbClr val="00C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>
            <a:extLst>
              <a:ext uri="{FF2B5EF4-FFF2-40B4-BE49-F238E27FC236}">
                <a16:creationId xmlns:a16="http://schemas.microsoft.com/office/drawing/2014/main" id="{09F89908-2972-45F7-A06F-ACED9D93C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29" y="409181"/>
            <a:ext cx="885952" cy="8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65D470F3-CBAA-48DC-8AC3-E582004856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2151" y="1324825"/>
                <a:ext cx="11223987" cy="5667763"/>
              </a:xfrm>
              <a:prstGeom prst="rect">
                <a:avLst/>
              </a:prstGeom>
            </p:spPr>
            <p:txBody>
              <a:bodyPr lIns="90000" tIns="45000" rIns="90000" bIns="45000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914400" lvl="2" indent="0">
                  <a:buNone/>
                </a:pPr>
                <a:r>
                  <a:rPr lang="en-US" sz="2400" dirty="0"/>
                  <a:t>Factorization:</a:t>
                </a:r>
              </a:p>
              <a:p>
                <a:pPr marL="914400" lvl="2" indent="0">
                  <a:buNone/>
                </a:pPr>
                <a:r>
                  <a:rPr lang="en-US" sz="2400" dirty="0"/>
                  <a:t>Represent parameter matrix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,#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as a product of two smaller matrices with shapes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i="1" dirty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-whole matrix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-first component of factorization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-second component of factorization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𝑊𝐿</m:t>
                      </m:r>
                    </m:oMath>
                  </m:oMathPara>
                </a14:m>
                <a:endParaRPr lang="en-US" sz="2400" dirty="0"/>
              </a:p>
              <a:p>
                <a:pPr marL="914400" lvl="2" indent="0">
                  <a:buNone/>
                </a:pPr>
                <a:r>
                  <a:rPr lang="en-US" sz="2400" dirty="0"/>
                  <a:t>Can we learn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 directly, instead of learning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65D470F3-CBAA-48DC-8AC3-E58200485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51" y="1324825"/>
                <a:ext cx="11223987" cy="5667763"/>
              </a:xfrm>
              <a:prstGeom prst="rect">
                <a:avLst/>
              </a:prstGeom>
              <a:blipFill>
                <a:blip r:embed="rId3"/>
                <a:stretch>
                  <a:fillRect t="-15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>
            <a:extLst>
              <a:ext uri="{FF2B5EF4-FFF2-40B4-BE49-F238E27FC236}">
                <a16:creationId xmlns:a16="http://schemas.microsoft.com/office/drawing/2014/main" id="{A3F1DD33-7366-4E34-B05F-8E48CE3D8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3" y="6099225"/>
            <a:ext cx="2695481" cy="46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101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237A09-D16E-4488-AE03-3A21A3D13C22}"/>
              </a:ext>
            </a:extLst>
          </p:cNvPr>
          <p:cNvSpPr txBox="1">
            <a:spLocks/>
          </p:cNvSpPr>
          <p:nvPr/>
        </p:nvSpPr>
        <p:spPr>
          <a:xfrm>
            <a:off x="1443681" y="303342"/>
            <a:ext cx="6882171" cy="116443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3F4A6D"/>
                </a:solidFill>
                <a:latin typeface="Neue Haas Grotesk Text Pro" panose="020B0504020202020204" pitchFamily="34" charset="77"/>
                <a:ea typeface="+mj-ea"/>
                <a:cs typeface="+mj-cs"/>
              </a:defRPr>
            </a:lvl1pPr>
          </a:lstStyle>
          <a:p>
            <a:r>
              <a:rPr lang="de-DE" dirty="0" err="1"/>
              <a:t>FastText</a:t>
            </a:r>
            <a:endParaRPr lang="de-DE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7D018C-7F82-4F2E-AED3-06D9838F513F}"/>
              </a:ext>
            </a:extLst>
          </p:cNvPr>
          <p:cNvCxnSpPr>
            <a:cxnSpLocks/>
          </p:cNvCxnSpPr>
          <p:nvPr/>
        </p:nvCxnSpPr>
        <p:spPr>
          <a:xfrm>
            <a:off x="1530180" y="1136822"/>
            <a:ext cx="2392596" cy="0"/>
          </a:xfrm>
          <a:prstGeom prst="line">
            <a:avLst/>
          </a:prstGeom>
          <a:ln w="38100">
            <a:solidFill>
              <a:srgbClr val="00C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>
            <a:extLst>
              <a:ext uri="{FF2B5EF4-FFF2-40B4-BE49-F238E27FC236}">
                <a16:creationId xmlns:a16="http://schemas.microsoft.com/office/drawing/2014/main" id="{09F89908-2972-45F7-A06F-ACED9D93C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29" y="409181"/>
            <a:ext cx="885952" cy="8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65D470F3-CBAA-48DC-8AC3-E582004856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2151" y="1324825"/>
                <a:ext cx="11223987" cy="5667763"/>
              </a:xfrm>
              <a:prstGeom prst="rect">
                <a:avLst/>
              </a:prstGeom>
            </p:spPr>
            <p:txBody>
              <a:bodyPr lIns="90000" tIns="45000" rIns="90000" bIns="45000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914400" lvl="2" indent="0">
                  <a:buNone/>
                </a:pPr>
                <a:r>
                  <a:rPr lang="en-US" sz="2400" dirty="0"/>
                  <a:t>FastText formulation: </a:t>
                </a:r>
              </a:p>
              <a:p>
                <a:pPr marL="914400" lvl="2" indent="0">
                  <a:buNone/>
                </a:pPr>
                <a:r>
                  <a:rPr lang="en-US" sz="2400" dirty="0"/>
                  <a:t>Learn matrix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 which represents words in a latent space and matrix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 which represents classes/labels in the same latent space.</a:t>
                </a:r>
              </a:p>
              <a:p>
                <a:pPr marL="914400" lvl="2" indent="0">
                  <a:buNone/>
                </a:pPr>
                <a:r>
                  <a:rPr lang="en-US" sz="2400" dirty="0"/>
                  <a:t>Less formally: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 contains </a:t>
                </a:r>
                <a:r>
                  <a:rPr lang="en-US" sz="2400" i="1" u="sng" dirty="0"/>
                  <a:t>d</a:t>
                </a:r>
                <a:r>
                  <a:rPr lang="en-US" sz="2400" dirty="0"/>
                  <a:t> dimensional vector representations of words </a:t>
                </a:r>
              </a:p>
              <a:p>
                <a:pPr marL="914400" lvl="2" indent="0">
                  <a:buNone/>
                </a:pPr>
                <a:r>
                  <a:rPr lang="en-US" sz="2400" dirty="0"/>
                  <a:t>	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 contains </a:t>
                </a:r>
                <a:r>
                  <a:rPr lang="en-US" sz="2400" i="1" u="sng" dirty="0"/>
                  <a:t>d</a:t>
                </a:r>
                <a:r>
                  <a:rPr lang="en-US" sz="2400" dirty="0"/>
                  <a:t> dimensional vector representations of labels</a:t>
                </a:r>
              </a:p>
              <a:p>
                <a:pPr marL="914400" lvl="2" indent="0">
                  <a:buNone/>
                </a:pPr>
                <a:r>
                  <a:rPr lang="en-US" sz="2400" dirty="0" err="1"/>
                  <a:t>FastTexts’s</a:t>
                </a:r>
                <a:r>
                  <a:rPr lang="en-US" sz="2400" dirty="0"/>
                  <a:t> graphical representation: </a:t>
                </a:r>
              </a:p>
              <a:p>
                <a:pPr marL="914400" lvl="2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65D470F3-CBAA-48DC-8AC3-E58200485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51" y="1324825"/>
                <a:ext cx="11223987" cy="5667763"/>
              </a:xfrm>
              <a:prstGeom prst="rect">
                <a:avLst/>
              </a:prstGeom>
              <a:blipFill>
                <a:blip r:embed="rId3"/>
                <a:stretch>
                  <a:fillRect t="-15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>
            <a:extLst>
              <a:ext uri="{FF2B5EF4-FFF2-40B4-BE49-F238E27FC236}">
                <a16:creationId xmlns:a16="http://schemas.microsoft.com/office/drawing/2014/main" id="{A3F1DD33-7366-4E34-B05F-8E48CE3D8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3" y="6099225"/>
            <a:ext cx="2695481" cy="46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35D6D0B-FA7A-49DE-8EBA-6304F9228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64543"/>
              </p:ext>
            </p:extLst>
          </p:nvPr>
        </p:nvGraphicFramePr>
        <p:xfrm>
          <a:off x="1126104" y="4553283"/>
          <a:ext cx="160037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368">
                  <a:extLst>
                    <a:ext uri="{9D8B030D-6E8A-4147-A177-3AD203B41FA5}">
                      <a16:colId xmlns:a16="http://schemas.microsoft.com/office/drawing/2014/main" val="2483269737"/>
                    </a:ext>
                  </a:extLst>
                </a:gridCol>
                <a:gridCol w="840006">
                  <a:extLst>
                    <a:ext uri="{9D8B030D-6E8A-4147-A177-3AD203B41FA5}">
                      <a16:colId xmlns:a16="http://schemas.microsoft.com/office/drawing/2014/main" val="99969537"/>
                    </a:ext>
                  </a:extLst>
                </a:gridCol>
              </a:tblGrid>
              <a:tr h="252799">
                <a:tc>
                  <a:txBody>
                    <a:bodyPr/>
                    <a:lstStyle/>
                    <a:p>
                      <a:r>
                        <a:rPr lang="en-US" dirty="0"/>
                        <a:t>word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vector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51879"/>
                  </a:ext>
                </a:extLst>
              </a:tr>
              <a:tr h="252799">
                <a:tc>
                  <a:txBody>
                    <a:bodyPr/>
                    <a:lstStyle/>
                    <a:p>
                      <a:r>
                        <a:rPr lang="en-US" dirty="0"/>
                        <a:t>Film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0.1,…,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037008"/>
                  </a:ext>
                </a:extLst>
              </a:tr>
              <a:tr h="252799">
                <a:tc>
                  <a:txBody>
                    <a:bodyPr/>
                    <a:lstStyle/>
                    <a:p>
                      <a:r>
                        <a:rPr lang="en-US" dirty="0"/>
                        <a:t>awful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0.8,...,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975313"/>
                  </a:ext>
                </a:extLst>
              </a:tr>
              <a:tr h="252799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95627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A7F511-71DD-41D2-9497-A4EC82CC4425}"/>
                  </a:ext>
                </a:extLst>
              </p:cNvPr>
              <p:cNvSpPr txBox="1"/>
              <p:nvPr/>
            </p:nvSpPr>
            <p:spPr>
              <a:xfrm>
                <a:off x="1692603" y="4194496"/>
                <a:ext cx="3794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A7F511-71DD-41D2-9497-A4EC82CC4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603" y="4194496"/>
                <a:ext cx="379478" cy="369332"/>
              </a:xfrm>
              <a:prstGeom prst="rect">
                <a:avLst/>
              </a:prstGeom>
              <a:blipFill>
                <a:blip r:embed="rId5"/>
                <a:stretch>
                  <a:fillRect r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72909F-5C49-4293-AEF3-A527F60415DD}"/>
                  </a:ext>
                </a:extLst>
              </p:cNvPr>
              <p:cNvSpPr txBox="1"/>
              <p:nvPr/>
            </p:nvSpPr>
            <p:spPr>
              <a:xfrm>
                <a:off x="3332764" y="3711939"/>
                <a:ext cx="1706684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:(sentence)</a:t>
                </a:r>
              </a:p>
              <a:p>
                <a:pPr algn="ctr"/>
                <a:r>
                  <a:rPr lang="en-GB" dirty="0"/>
                  <a:t>The film is great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72909F-5C49-4293-AEF3-A527F6041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764" y="3711939"/>
                <a:ext cx="1706684" cy="646331"/>
              </a:xfrm>
              <a:prstGeom prst="rect">
                <a:avLst/>
              </a:prstGeom>
              <a:blipFill>
                <a:blip r:embed="rId6"/>
                <a:stretch>
                  <a:fillRect l="-2128" t="-4630" r="-1418" b="-129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8CC1A18B-121C-4CB4-9B5B-83239A358D1F}"/>
                  </a:ext>
                </a:extLst>
              </p:cNvPr>
              <p:cNvSpPr/>
              <p:nvPr/>
            </p:nvSpPr>
            <p:spPr>
              <a:xfrm>
                <a:off x="2910979" y="4790114"/>
                <a:ext cx="2550254" cy="9863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𝑜𝑟𝑑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𝑤𝑜𝑟𝑑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8CC1A18B-121C-4CB4-9B5B-83239A358D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979" y="4790114"/>
                <a:ext cx="2550254" cy="98634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593942-73B0-4034-9895-2451236D3AA5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4186106" y="4358270"/>
            <a:ext cx="0" cy="431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CF4337-10A4-4206-A05B-4F324A10F465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2726478" y="5283285"/>
            <a:ext cx="184501" cy="1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C9313A2D-87F0-4700-8375-25980982D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283886"/>
              </p:ext>
            </p:extLst>
          </p:nvPr>
        </p:nvGraphicFramePr>
        <p:xfrm>
          <a:off x="5848086" y="3537032"/>
          <a:ext cx="160037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368">
                  <a:extLst>
                    <a:ext uri="{9D8B030D-6E8A-4147-A177-3AD203B41FA5}">
                      <a16:colId xmlns:a16="http://schemas.microsoft.com/office/drawing/2014/main" val="2483269737"/>
                    </a:ext>
                  </a:extLst>
                </a:gridCol>
                <a:gridCol w="840006">
                  <a:extLst>
                    <a:ext uri="{9D8B030D-6E8A-4147-A177-3AD203B41FA5}">
                      <a16:colId xmlns:a16="http://schemas.microsoft.com/office/drawing/2014/main" val="99969537"/>
                    </a:ext>
                  </a:extLst>
                </a:gridCol>
              </a:tblGrid>
              <a:tr h="252799"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vector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51879"/>
                  </a:ext>
                </a:extLst>
              </a:tr>
              <a:tr h="252799"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-4.1,…,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037008"/>
                  </a:ext>
                </a:extLst>
              </a:tr>
              <a:tr h="252799">
                <a:tc>
                  <a:txBody>
                    <a:bodyPr/>
                    <a:lstStyle/>
                    <a:p>
                      <a:r>
                        <a:rPr lang="en-US" dirty="0"/>
                        <a:t>Bad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1.8,...,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9753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8C6EAF-E318-471F-B393-6FBB2AC0C71C}"/>
                  </a:ext>
                </a:extLst>
              </p:cNvPr>
              <p:cNvSpPr txBox="1"/>
              <p:nvPr/>
            </p:nvSpPr>
            <p:spPr>
              <a:xfrm>
                <a:off x="6458534" y="3167700"/>
                <a:ext cx="3794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8C6EAF-E318-471F-B393-6FBB2AC0C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534" y="3167700"/>
                <a:ext cx="37947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C21841E5-725C-400F-B06E-2CFC5782E6D2}"/>
                  </a:ext>
                </a:extLst>
              </p:cNvPr>
              <p:cNvSpPr/>
              <p:nvPr/>
            </p:nvSpPr>
            <p:spPr>
              <a:xfrm>
                <a:off x="5915840" y="4786899"/>
                <a:ext cx="1464866" cy="9863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𝑙𝑜𝑔𝑖𝑡𝑠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𝑠𝐿</m:t>
                      </m:r>
                    </m:oMath>
                  </m:oMathPara>
                </a14:m>
                <a:endParaRPr lang="en-GB" dirty="0"/>
              </a:p>
              <a:p>
                <a:pPr algn="ctr"/>
                <a:r>
                  <a:rPr lang="en-GB" dirty="0"/>
                  <a:t>(#C)</a:t>
                </a:r>
              </a:p>
            </p:txBody>
          </p:sp>
        </mc:Choice>
        <mc:Fallback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C21841E5-725C-400F-B06E-2CFC5782E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40" y="4786899"/>
                <a:ext cx="1464866" cy="98634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990FE3-280C-46D7-A323-A5ED1C8132DA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 flipV="1">
            <a:off x="5461233" y="5280070"/>
            <a:ext cx="454607" cy="3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714B14-5C30-4DC0-8C0F-44B792EAE96E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6648273" y="4634312"/>
            <a:ext cx="0" cy="1525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7B64DD8B-AE3F-4F75-B66F-03324D635905}"/>
              </a:ext>
            </a:extLst>
          </p:cNvPr>
          <p:cNvSpPr/>
          <p:nvPr/>
        </p:nvSpPr>
        <p:spPr>
          <a:xfrm>
            <a:off x="8216212" y="4634312"/>
            <a:ext cx="2424419" cy="1291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Softmax+cross</a:t>
            </a:r>
            <a:r>
              <a:rPr lang="en-GB" dirty="0"/>
              <a:t> entropy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0F81139-A762-44CA-867D-B645E889C4F7}"/>
              </a:ext>
            </a:extLst>
          </p:cNvPr>
          <p:cNvCxnSpPr>
            <a:cxnSpLocks/>
            <a:stCxn id="20" idx="3"/>
            <a:endCxn id="35" idx="2"/>
          </p:cNvCxnSpPr>
          <p:nvPr/>
        </p:nvCxnSpPr>
        <p:spPr>
          <a:xfrm>
            <a:off x="7380706" y="5280070"/>
            <a:ext cx="835506" cy="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060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53956CB-D38A-47C0-B1BF-F6B88D1850CD}"/>
              </a:ext>
            </a:extLst>
          </p:cNvPr>
          <p:cNvSpPr txBox="1">
            <a:spLocks/>
          </p:cNvSpPr>
          <p:nvPr/>
        </p:nvSpPr>
        <p:spPr>
          <a:xfrm>
            <a:off x="1443681" y="303342"/>
            <a:ext cx="6882171" cy="116443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3F4A6D"/>
                </a:solidFill>
                <a:latin typeface="Neue Haas Grotesk Text Pro" panose="020B0504020202020204" pitchFamily="34" charset="77"/>
                <a:ea typeface="+mj-ea"/>
                <a:cs typeface="+mj-cs"/>
              </a:defRPr>
            </a:lvl1pPr>
          </a:lstStyle>
          <a:p>
            <a:r>
              <a:rPr lang="de-DE" dirty="0" err="1"/>
              <a:t>FastText</a:t>
            </a:r>
            <a:endParaRPr lang="de-DE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BECA7E-26C5-41FC-B9CF-F96CFB63EDFB}"/>
              </a:ext>
            </a:extLst>
          </p:cNvPr>
          <p:cNvCxnSpPr>
            <a:cxnSpLocks/>
          </p:cNvCxnSpPr>
          <p:nvPr/>
        </p:nvCxnSpPr>
        <p:spPr>
          <a:xfrm>
            <a:off x="1530180" y="1136822"/>
            <a:ext cx="2392596" cy="0"/>
          </a:xfrm>
          <a:prstGeom prst="line">
            <a:avLst/>
          </a:prstGeom>
          <a:ln w="38100">
            <a:solidFill>
              <a:srgbClr val="00C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>
            <a:extLst>
              <a:ext uri="{FF2B5EF4-FFF2-40B4-BE49-F238E27FC236}">
                <a16:creationId xmlns:a16="http://schemas.microsoft.com/office/drawing/2014/main" id="{E16D0755-0F93-4DA1-BF0D-310F935BE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29" y="409181"/>
            <a:ext cx="885952" cy="8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0978D39D-AF1B-4121-A10F-03F20A688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3" y="6099225"/>
            <a:ext cx="2695481" cy="46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943AFC09-825D-40E5-A793-71C77FBDB1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2151" y="1324825"/>
                <a:ext cx="11223987" cy="5667763"/>
              </a:xfrm>
              <a:prstGeom prst="rect">
                <a:avLst/>
              </a:prstGeom>
            </p:spPr>
            <p:txBody>
              <a:bodyPr lIns="90000" tIns="45000" rIns="90000" bIns="45000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914400" lvl="2" indent="0">
                  <a:buNone/>
                </a:pPr>
                <a:r>
                  <a:rPr lang="en-US" sz="2400" dirty="0"/>
                  <a:t>Remarks: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sz="2400" dirty="0"/>
                  <a:t>Vectors learnt during the training can be used to compute </a:t>
                </a:r>
                <a:r>
                  <a:rPr lang="en-US" sz="2400" dirty="0" err="1"/>
                  <a:t>Word|Label</a:t>
                </a:r>
                <a:r>
                  <a:rPr lang="en-US" sz="2400" dirty="0"/>
                  <a:t> similarity, </a:t>
                </a:r>
                <a:r>
                  <a:rPr lang="en-US" sz="2400" dirty="0" err="1">
                    <a:solidFill>
                      <a:srgbClr val="FFC000"/>
                    </a:solidFill>
                  </a:rPr>
                  <a:t>Word|Word</a:t>
                </a:r>
                <a:r>
                  <a:rPr lang="en-US" sz="2400" dirty="0">
                    <a:solidFill>
                      <a:srgbClr val="FFC000"/>
                    </a:solidFill>
                  </a:rPr>
                  <a:t> </a:t>
                </a:r>
                <a:r>
                  <a:rPr lang="en-US" sz="2400" dirty="0"/>
                  <a:t>and </a:t>
                </a:r>
                <a:r>
                  <a:rPr lang="en-US" sz="2400" dirty="0" err="1">
                    <a:solidFill>
                      <a:srgbClr val="FFC000"/>
                    </a:solidFill>
                  </a:rPr>
                  <a:t>Label|Label</a:t>
                </a:r>
                <a:r>
                  <a:rPr lang="en-US" sz="2400" dirty="0">
                    <a:solidFill>
                      <a:srgbClr val="FFC000"/>
                    </a:solidFill>
                  </a:rPr>
                  <a:t> </a:t>
                </a:r>
                <a:r>
                  <a:rPr lang="en-US" sz="2400" dirty="0"/>
                  <a:t>similarity. (Caution)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sz="2400" dirty="0"/>
                  <a:t>A prior knowledge can be incorporated with the form of pretrained word vectors to initialize matrix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. For example, word2vec.</a:t>
                </a:r>
              </a:p>
              <a:p>
                <a:pPr marL="1828800" lvl="3" indent="-457200">
                  <a:buFont typeface="+mj-lt"/>
                  <a:buAutoNum type="arabicPeriod"/>
                </a:pPr>
                <a:r>
                  <a:rPr lang="en-US" sz="2200" dirty="0"/>
                  <a:t>Caution: Pretrained vectors can be utterly altered.</a:t>
                </a:r>
              </a:p>
              <a:p>
                <a:pPr marL="1828800" lvl="3" indent="-457200">
                  <a:buFont typeface="+mj-lt"/>
                  <a:buAutoNum type="arabicPeriod"/>
                </a:pPr>
                <a:r>
                  <a:rPr lang="en-US" sz="2200" dirty="0"/>
                  <a:t>It is not guaranteed that pretrained initialization is better</a:t>
                </a:r>
              </a:p>
              <a:p>
                <a:pPr marL="1828800" lvl="3" indent="-457200">
                  <a:buFont typeface="+mj-lt"/>
                  <a:buAutoNum type="arabicPeriod"/>
                </a:pPr>
                <a:r>
                  <a:rPr lang="en-US" sz="2200" dirty="0"/>
                  <a:t>But, a huge base of words which were not available in the train set can be used </a:t>
                </a:r>
              </a:p>
            </p:txBody>
          </p:sp>
        </mc:Choice>
        <mc:Fallback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943AFC09-825D-40E5-A793-71C77FBDB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51" y="1324825"/>
                <a:ext cx="11223987" cy="5667763"/>
              </a:xfrm>
              <a:prstGeom prst="rect">
                <a:avLst/>
              </a:prstGeom>
              <a:blipFill>
                <a:blip r:embed="rId4"/>
                <a:stretch>
                  <a:fillRect t="-15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93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454705-3465-41F8-B630-2A954203F0DE}"/>
              </a:ext>
            </a:extLst>
          </p:cNvPr>
          <p:cNvSpPr txBox="1">
            <a:spLocks/>
          </p:cNvSpPr>
          <p:nvPr/>
        </p:nvSpPr>
        <p:spPr>
          <a:xfrm>
            <a:off x="1443681" y="303342"/>
            <a:ext cx="6882171" cy="116443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3F4A6D"/>
                </a:solidFill>
                <a:latin typeface="Neue Haas Grotesk Text Pro" panose="020B0504020202020204" pitchFamily="34" charset="77"/>
                <a:ea typeface="+mj-ea"/>
                <a:cs typeface="+mj-cs"/>
              </a:defRPr>
            </a:lvl1pPr>
          </a:lstStyle>
          <a:p>
            <a:r>
              <a:rPr lang="de-DE" dirty="0" err="1"/>
              <a:t>FastText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658FE-97D2-4D86-B893-A8A382C34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29" y="409181"/>
            <a:ext cx="885952" cy="8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8312C5B-38E0-4CE7-BD32-4FCE96472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3" y="6099225"/>
            <a:ext cx="2695481" cy="46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83FE6A8-1EAF-4929-8052-C70B3C2850F3}"/>
              </a:ext>
            </a:extLst>
          </p:cNvPr>
          <p:cNvSpPr txBox="1">
            <a:spLocks/>
          </p:cNvSpPr>
          <p:nvPr/>
        </p:nvSpPr>
        <p:spPr>
          <a:xfrm>
            <a:off x="252151" y="1324825"/>
            <a:ext cx="11223987" cy="5667763"/>
          </a:xfrm>
          <a:prstGeom prst="rect">
            <a:avLst/>
          </a:prstGeom>
        </p:spPr>
        <p:txBody>
          <a:bodyPr lIns="90000" tIns="45000" rIns="90000" bIns="45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sz="2400" dirty="0"/>
              <a:t>Facebook implementation: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CPU multicore implementation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Only SGD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Provides method for generalization and faster training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sz="2000" dirty="0"/>
              <a:t>Hash trick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sz="2000" dirty="0"/>
              <a:t>Character n-grams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sz="2000" dirty="0"/>
              <a:t>Word sampling</a:t>
            </a:r>
          </a:p>
          <a:p>
            <a:pPr marL="914400" lvl="2" indent="0">
              <a:buNone/>
            </a:pPr>
            <a:r>
              <a:rPr lang="en-US" sz="2200" dirty="0"/>
              <a:t>Our implementation: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200" dirty="0"/>
              <a:t>Both GPU and CPU multicore support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200" dirty="0"/>
              <a:t>Vectors regularization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200" dirty="0"/>
              <a:t>Automatic state save/load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200" dirty="0"/>
              <a:t>Easy to customize </a:t>
            </a:r>
          </a:p>
          <a:p>
            <a:pPr marL="1371600" lvl="2" indent="-457200">
              <a:buFont typeface="+mj-lt"/>
              <a:buAutoNum type="arabicPeriod"/>
            </a:pPr>
            <a:endParaRPr lang="en-US" sz="2200" dirty="0"/>
          </a:p>
          <a:p>
            <a:pPr marL="1828800" lvl="3" indent="-457200">
              <a:buFont typeface="+mj-lt"/>
              <a:buAutoNum type="arabicPeriod"/>
            </a:pPr>
            <a:endParaRPr lang="en-US" sz="2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C12A8B-1979-4777-A0D3-95B8817A7383}"/>
              </a:ext>
            </a:extLst>
          </p:cNvPr>
          <p:cNvCxnSpPr>
            <a:cxnSpLocks/>
          </p:cNvCxnSpPr>
          <p:nvPr/>
        </p:nvCxnSpPr>
        <p:spPr>
          <a:xfrm>
            <a:off x="1530180" y="1136822"/>
            <a:ext cx="2392596" cy="0"/>
          </a:xfrm>
          <a:prstGeom prst="line">
            <a:avLst/>
          </a:prstGeom>
          <a:ln w="38100">
            <a:solidFill>
              <a:srgbClr val="00C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875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454705-3465-41F8-B630-2A954203F0DE}"/>
              </a:ext>
            </a:extLst>
          </p:cNvPr>
          <p:cNvSpPr txBox="1">
            <a:spLocks/>
          </p:cNvSpPr>
          <p:nvPr/>
        </p:nvSpPr>
        <p:spPr>
          <a:xfrm>
            <a:off x="1443681" y="303342"/>
            <a:ext cx="6882171" cy="116443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3F4A6D"/>
                </a:solidFill>
                <a:latin typeface="Neue Haas Grotesk Text Pro" panose="020B0504020202020204" pitchFamily="34" charset="77"/>
                <a:ea typeface="+mj-ea"/>
                <a:cs typeface="+mj-cs"/>
              </a:defRPr>
            </a:lvl1pPr>
          </a:lstStyle>
          <a:p>
            <a:r>
              <a:rPr lang="de-DE" dirty="0"/>
              <a:t>Text </a:t>
            </a:r>
            <a:r>
              <a:rPr lang="de-DE" dirty="0" err="1"/>
              <a:t>processing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658FE-97D2-4D86-B893-A8A382C34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29" y="409181"/>
            <a:ext cx="885952" cy="8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8312C5B-38E0-4CE7-BD32-4FCE96472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3" y="6099225"/>
            <a:ext cx="2695481" cy="46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83FE6A8-1EAF-4929-8052-C70B3C2850F3}"/>
              </a:ext>
            </a:extLst>
          </p:cNvPr>
          <p:cNvSpPr txBox="1">
            <a:spLocks/>
          </p:cNvSpPr>
          <p:nvPr/>
        </p:nvSpPr>
        <p:spPr>
          <a:xfrm>
            <a:off x="252151" y="1324825"/>
            <a:ext cx="11223987" cy="5667763"/>
          </a:xfrm>
          <a:prstGeom prst="rect">
            <a:avLst/>
          </a:prstGeom>
        </p:spPr>
        <p:txBody>
          <a:bodyPr lIns="90000" tIns="45000" rIns="90000" bIns="45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sz="22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0A19E1-996E-464B-B078-A1611E441E26}"/>
              </a:ext>
            </a:extLst>
          </p:cNvPr>
          <p:cNvCxnSpPr>
            <a:cxnSpLocks/>
          </p:cNvCxnSpPr>
          <p:nvPr/>
        </p:nvCxnSpPr>
        <p:spPr>
          <a:xfrm>
            <a:off x="1530180" y="1136822"/>
            <a:ext cx="4308558" cy="0"/>
          </a:xfrm>
          <a:prstGeom prst="line">
            <a:avLst/>
          </a:prstGeom>
          <a:ln w="38100">
            <a:solidFill>
              <a:srgbClr val="00C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9D614CD-FB00-469A-BB9E-C59ABA1D6012}"/>
              </a:ext>
            </a:extLst>
          </p:cNvPr>
          <p:cNvSpPr txBox="1">
            <a:spLocks/>
          </p:cNvSpPr>
          <p:nvPr/>
        </p:nvSpPr>
        <p:spPr>
          <a:xfrm>
            <a:off x="404551" y="1477225"/>
            <a:ext cx="11223987" cy="5667763"/>
          </a:xfrm>
          <a:prstGeom prst="rect">
            <a:avLst/>
          </a:prstGeom>
        </p:spPr>
        <p:txBody>
          <a:bodyPr lIns="90000" tIns="45000" rIns="90000" bIns="45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sz="2200" dirty="0"/>
              <a:t>Main techniques: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200" dirty="0"/>
              <a:t>Tokenization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200" dirty="0"/>
              <a:t>Normalization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200" dirty="0"/>
              <a:t>Stemming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200" dirty="0"/>
              <a:t>Lemmatization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200" dirty="0">
                <a:solidFill>
                  <a:srgbClr val="FFC000"/>
                </a:solidFill>
              </a:rPr>
              <a:t>Regex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200" dirty="0">
                <a:solidFill>
                  <a:srgbClr val="FFC000"/>
                </a:solidFill>
              </a:rPr>
              <a:t>Parsers</a:t>
            </a:r>
            <a:endParaRPr lang="en-US" sz="2000" dirty="0">
              <a:solidFill>
                <a:srgbClr val="FFC000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2200" dirty="0"/>
          </a:p>
          <a:p>
            <a:pPr marL="1371600" lvl="2" indent="-457200">
              <a:buFont typeface="+mj-lt"/>
              <a:buAutoNum type="arabicPeriod"/>
            </a:pPr>
            <a:endParaRPr lang="en-US" sz="2200" dirty="0"/>
          </a:p>
          <a:p>
            <a:pPr marL="1828800" lvl="3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8402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454705-3465-41F8-B630-2A954203F0DE}"/>
              </a:ext>
            </a:extLst>
          </p:cNvPr>
          <p:cNvSpPr txBox="1">
            <a:spLocks/>
          </p:cNvSpPr>
          <p:nvPr/>
        </p:nvSpPr>
        <p:spPr>
          <a:xfrm>
            <a:off x="1443681" y="303342"/>
            <a:ext cx="6882171" cy="116443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3F4A6D"/>
                </a:solidFill>
                <a:latin typeface="Neue Haas Grotesk Text Pro" panose="020B0504020202020204" pitchFamily="34" charset="77"/>
                <a:ea typeface="+mj-ea"/>
                <a:cs typeface="+mj-cs"/>
              </a:defRPr>
            </a:lvl1pPr>
          </a:lstStyle>
          <a:p>
            <a:r>
              <a:rPr lang="de-DE" dirty="0" err="1"/>
              <a:t>Tokenization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658FE-97D2-4D86-B893-A8A382C34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29" y="409181"/>
            <a:ext cx="885952" cy="8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8312C5B-38E0-4CE7-BD32-4FCE96472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3" y="6099225"/>
            <a:ext cx="2695481" cy="46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83FE6A8-1EAF-4929-8052-C70B3C2850F3}"/>
              </a:ext>
            </a:extLst>
          </p:cNvPr>
          <p:cNvSpPr txBox="1">
            <a:spLocks/>
          </p:cNvSpPr>
          <p:nvPr/>
        </p:nvSpPr>
        <p:spPr>
          <a:xfrm>
            <a:off x="252151" y="1324825"/>
            <a:ext cx="11223987" cy="5667763"/>
          </a:xfrm>
          <a:prstGeom prst="rect">
            <a:avLst/>
          </a:prstGeom>
        </p:spPr>
        <p:txBody>
          <a:bodyPr lIns="90000" tIns="45000" rIns="90000" bIns="45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sz="22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0A19E1-996E-464B-B078-A1611E441E26}"/>
              </a:ext>
            </a:extLst>
          </p:cNvPr>
          <p:cNvCxnSpPr>
            <a:cxnSpLocks/>
          </p:cNvCxnSpPr>
          <p:nvPr/>
        </p:nvCxnSpPr>
        <p:spPr>
          <a:xfrm>
            <a:off x="1530180" y="1136822"/>
            <a:ext cx="3578715" cy="0"/>
          </a:xfrm>
          <a:prstGeom prst="line">
            <a:avLst/>
          </a:prstGeom>
          <a:ln w="38100">
            <a:solidFill>
              <a:srgbClr val="00C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9D614CD-FB00-469A-BB9E-C59ABA1D6012}"/>
              </a:ext>
            </a:extLst>
          </p:cNvPr>
          <p:cNvSpPr txBox="1">
            <a:spLocks/>
          </p:cNvSpPr>
          <p:nvPr/>
        </p:nvSpPr>
        <p:spPr>
          <a:xfrm>
            <a:off x="404551" y="1477225"/>
            <a:ext cx="11223987" cy="5667763"/>
          </a:xfrm>
          <a:prstGeom prst="rect">
            <a:avLst/>
          </a:prstGeom>
        </p:spPr>
        <p:txBody>
          <a:bodyPr lIns="90000" tIns="45000" rIns="90000" bIns="45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2" indent="-457200">
              <a:buFont typeface="+mj-lt"/>
              <a:buAutoNum type="arabicPeriod"/>
            </a:pPr>
            <a:endParaRPr lang="en-US" sz="2200" dirty="0"/>
          </a:p>
          <a:p>
            <a:pPr marL="914400" lvl="2" indent="0">
              <a:buNone/>
            </a:pPr>
            <a:r>
              <a:rPr lang="en-US" sz="2200" dirty="0"/>
              <a:t>In NLP we usually work not with words, but with tokens. Token maybe a word, a couple of words also called bigrams. Moreover, we can work with character level n-grams.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200" dirty="0"/>
              <a:t>Word: unigram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200" dirty="0"/>
              <a:t>(word, word): bigram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200" dirty="0"/>
              <a:t>(word, …, word): n-gram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200" dirty="0"/>
              <a:t>Character: character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200" dirty="0"/>
              <a:t>(character, …, </a:t>
            </a:r>
            <a:r>
              <a:rPr lang="en-US" sz="2200" dirty="0" err="1"/>
              <a:t>chacater</a:t>
            </a:r>
            <a:r>
              <a:rPr lang="en-US" sz="2200" dirty="0"/>
              <a:t>): n-gram character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200" dirty="0"/>
              <a:t>(word,…,word, character, …, character): combined </a:t>
            </a:r>
          </a:p>
          <a:p>
            <a:pPr marL="1828800" lvl="3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4208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DC5C1E6-2D6F-A544-A15A-049227F61DCD}"/>
              </a:ext>
            </a:extLst>
          </p:cNvPr>
          <p:cNvSpPr/>
          <p:nvPr/>
        </p:nvSpPr>
        <p:spPr>
          <a:xfrm>
            <a:off x="0" y="12504"/>
            <a:ext cx="12223484" cy="6829454"/>
          </a:xfrm>
          <a:prstGeom prst="rect">
            <a:avLst/>
          </a:prstGeom>
          <a:solidFill>
            <a:srgbClr val="F6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CustomShape 21">
            <a:extLst>
              <a:ext uri="{FF2B5EF4-FFF2-40B4-BE49-F238E27FC236}">
                <a16:creationId xmlns:a16="http://schemas.microsoft.com/office/drawing/2014/main" id="{3335B22A-DB10-43C8-BAFA-634C5FAC1E15}"/>
              </a:ext>
            </a:extLst>
          </p:cNvPr>
          <p:cNvSpPr/>
          <p:nvPr/>
        </p:nvSpPr>
        <p:spPr>
          <a:xfrm>
            <a:off x="1692604" y="2766420"/>
            <a:ext cx="8806792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spc="-1" dirty="0">
                <a:latin typeface="Arial"/>
              </a:rPr>
              <a:t>Absence of questions is the absence of understanding</a:t>
            </a:r>
          </a:p>
          <a:p>
            <a:pPr algn="r">
              <a:lnSpc>
                <a:spcPct val="90000"/>
              </a:lnSpc>
            </a:pPr>
            <a:r>
              <a:rPr lang="en-US" sz="1400" b="0" strike="noStrike" spc="-1" dirty="0">
                <a:latin typeface="Arial"/>
              </a:rPr>
              <a:t>~Someone from the </a:t>
            </a:r>
            <a:r>
              <a:rPr lang="en-US" sz="1400" spc="-1" dirty="0">
                <a:latin typeface="Arial"/>
              </a:rPr>
              <a:t>Internet</a:t>
            </a:r>
            <a:endParaRPr lang="en-US" sz="1400" b="0" strike="noStrike" spc="-1" dirty="0">
              <a:latin typeface="Arial"/>
            </a:endParaRP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735C6165-E01A-4369-98FE-462D32B2F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3" y="6099225"/>
            <a:ext cx="2695481" cy="46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597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454705-3465-41F8-B630-2A954203F0DE}"/>
              </a:ext>
            </a:extLst>
          </p:cNvPr>
          <p:cNvSpPr txBox="1">
            <a:spLocks/>
          </p:cNvSpPr>
          <p:nvPr/>
        </p:nvSpPr>
        <p:spPr>
          <a:xfrm>
            <a:off x="1443681" y="303342"/>
            <a:ext cx="6882171" cy="116443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3F4A6D"/>
                </a:solidFill>
                <a:latin typeface="Neue Haas Grotesk Text Pro" panose="020B0504020202020204" pitchFamily="34" charset="77"/>
                <a:ea typeface="+mj-ea"/>
                <a:cs typeface="+mj-cs"/>
              </a:defRPr>
            </a:lvl1pPr>
          </a:lstStyle>
          <a:p>
            <a:r>
              <a:rPr lang="de-DE" dirty="0" err="1"/>
              <a:t>Normalisation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658FE-97D2-4D86-B893-A8A382C34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29" y="409181"/>
            <a:ext cx="885952" cy="8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8312C5B-38E0-4CE7-BD32-4FCE96472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3" y="6099225"/>
            <a:ext cx="2695481" cy="46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83FE6A8-1EAF-4929-8052-C70B3C2850F3}"/>
              </a:ext>
            </a:extLst>
          </p:cNvPr>
          <p:cNvSpPr txBox="1">
            <a:spLocks/>
          </p:cNvSpPr>
          <p:nvPr/>
        </p:nvSpPr>
        <p:spPr>
          <a:xfrm>
            <a:off x="252151" y="1324825"/>
            <a:ext cx="11223987" cy="5667763"/>
          </a:xfrm>
          <a:prstGeom prst="rect">
            <a:avLst/>
          </a:prstGeom>
        </p:spPr>
        <p:txBody>
          <a:bodyPr lIns="90000" tIns="45000" rIns="90000" bIns="45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sz="22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0A19E1-996E-464B-B078-A1611E441E26}"/>
              </a:ext>
            </a:extLst>
          </p:cNvPr>
          <p:cNvCxnSpPr>
            <a:cxnSpLocks/>
          </p:cNvCxnSpPr>
          <p:nvPr/>
        </p:nvCxnSpPr>
        <p:spPr>
          <a:xfrm>
            <a:off x="1530180" y="1136822"/>
            <a:ext cx="3578715" cy="0"/>
          </a:xfrm>
          <a:prstGeom prst="line">
            <a:avLst/>
          </a:prstGeom>
          <a:ln w="38100">
            <a:solidFill>
              <a:srgbClr val="00C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9D614CD-FB00-469A-BB9E-C59ABA1D6012}"/>
              </a:ext>
            </a:extLst>
          </p:cNvPr>
          <p:cNvSpPr txBox="1">
            <a:spLocks/>
          </p:cNvSpPr>
          <p:nvPr/>
        </p:nvSpPr>
        <p:spPr>
          <a:xfrm>
            <a:off x="404551" y="1477225"/>
            <a:ext cx="11223987" cy="5667763"/>
          </a:xfrm>
          <a:prstGeom prst="rect">
            <a:avLst/>
          </a:prstGeom>
        </p:spPr>
        <p:txBody>
          <a:bodyPr lIns="90000" tIns="45000" rIns="90000" bIns="45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2" indent="-457200">
              <a:buFont typeface="+mj-lt"/>
              <a:buAutoNum type="arabicPeriod"/>
            </a:pPr>
            <a:endParaRPr lang="en-US" sz="2200" dirty="0"/>
          </a:p>
          <a:p>
            <a:pPr marL="914400" lvl="2" indent="0">
              <a:buNone/>
            </a:pPr>
            <a:r>
              <a:rPr lang="en-US" sz="2200" dirty="0"/>
              <a:t>Normalization is used to map text into a single canonical form. For example, it can map Unicode letters to ASCII.</a:t>
            </a:r>
          </a:p>
          <a:p>
            <a:pPr lvl="2"/>
            <a:r>
              <a:rPr lang="en-GB" sz="2200" dirty="0" err="1"/>
              <a:t>Tālā</a:t>
            </a:r>
            <a:r>
              <a:rPr lang="en-GB" sz="2200" dirty="0"/>
              <a:t> -&gt; tala</a:t>
            </a:r>
          </a:p>
          <a:p>
            <a:pPr lvl="2"/>
            <a:r>
              <a:rPr lang="ja-JP" altLang="en-US" sz="2200" dirty="0"/>
              <a:t>磨 </a:t>
            </a:r>
            <a:r>
              <a:rPr lang="en-US" altLang="ja-JP" sz="2200" dirty="0"/>
              <a:t>-&gt; </a:t>
            </a:r>
            <a:r>
              <a:rPr lang="en-US" altLang="ja-JP" sz="2200" dirty="0" err="1"/>
              <a:t>maj</a:t>
            </a:r>
            <a:endParaRPr lang="en-US" altLang="ja-JP" sz="2200" dirty="0"/>
          </a:p>
          <a:p>
            <a:pPr lvl="2"/>
            <a:r>
              <a:rPr lang="en-US" sz="2200" dirty="0"/>
              <a:t>$200 -&gt; two hundred dollars</a:t>
            </a:r>
          </a:p>
          <a:p>
            <a:pPr lvl="2"/>
            <a:r>
              <a:rPr lang="en-US" sz="2200" dirty="0"/>
              <a:t>UN -&gt; United Nations </a:t>
            </a:r>
          </a:p>
          <a:p>
            <a:pPr marL="914400" lvl="2" indent="0">
              <a:buNone/>
            </a:pPr>
            <a:endParaRPr lang="en-US" sz="2200" dirty="0"/>
          </a:p>
          <a:p>
            <a:pPr marL="1828800" lvl="3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5538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454705-3465-41F8-B630-2A954203F0DE}"/>
              </a:ext>
            </a:extLst>
          </p:cNvPr>
          <p:cNvSpPr txBox="1">
            <a:spLocks/>
          </p:cNvSpPr>
          <p:nvPr/>
        </p:nvSpPr>
        <p:spPr>
          <a:xfrm>
            <a:off x="1443681" y="303342"/>
            <a:ext cx="6882171" cy="116443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3F4A6D"/>
                </a:solidFill>
                <a:latin typeface="Neue Haas Grotesk Text Pro" panose="020B0504020202020204" pitchFamily="34" charset="77"/>
                <a:ea typeface="+mj-ea"/>
                <a:cs typeface="+mj-cs"/>
              </a:defRPr>
            </a:lvl1pPr>
          </a:lstStyle>
          <a:p>
            <a:r>
              <a:rPr lang="de-DE" dirty="0" err="1"/>
              <a:t>Stemming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658FE-97D2-4D86-B893-A8A382C34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29" y="409181"/>
            <a:ext cx="885952" cy="8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8312C5B-38E0-4CE7-BD32-4FCE96472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3" y="6099225"/>
            <a:ext cx="2695481" cy="46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83FE6A8-1EAF-4929-8052-C70B3C2850F3}"/>
              </a:ext>
            </a:extLst>
          </p:cNvPr>
          <p:cNvSpPr txBox="1">
            <a:spLocks/>
          </p:cNvSpPr>
          <p:nvPr/>
        </p:nvSpPr>
        <p:spPr>
          <a:xfrm>
            <a:off x="252151" y="1324825"/>
            <a:ext cx="11223987" cy="5667763"/>
          </a:xfrm>
          <a:prstGeom prst="rect">
            <a:avLst/>
          </a:prstGeom>
        </p:spPr>
        <p:txBody>
          <a:bodyPr lIns="90000" tIns="45000" rIns="90000" bIns="45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sz="22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0A19E1-996E-464B-B078-A1611E441E26}"/>
              </a:ext>
            </a:extLst>
          </p:cNvPr>
          <p:cNvCxnSpPr>
            <a:cxnSpLocks/>
          </p:cNvCxnSpPr>
          <p:nvPr/>
        </p:nvCxnSpPr>
        <p:spPr>
          <a:xfrm>
            <a:off x="1530180" y="1136822"/>
            <a:ext cx="3578715" cy="0"/>
          </a:xfrm>
          <a:prstGeom prst="line">
            <a:avLst/>
          </a:prstGeom>
          <a:ln w="38100">
            <a:solidFill>
              <a:srgbClr val="00C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9D614CD-FB00-469A-BB9E-C59ABA1D6012}"/>
              </a:ext>
            </a:extLst>
          </p:cNvPr>
          <p:cNvSpPr txBox="1">
            <a:spLocks/>
          </p:cNvSpPr>
          <p:nvPr/>
        </p:nvSpPr>
        <p:spPr>
          <a:xfrm>
            <a:off x="404551" y="1477225"/>
            <a:ext cx="11223987" cy="5667763"/>
          </a:xfrm>
          <a:prstGeom prst="rect">
            <a:avLst/>
          </a:prstGeom>
        </p:spPr>
        <p:txBody>
          <a:bodyPr lIns="90000" tIns="45000" rIns="90000" bIns="45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2" indent="-457200">
              <a:buFont typeface="+mj-lt"/>
              <a:buAutoNum type="arabicPeriod"/>
            </a:pPr>
            <a:endParaRPr lang="en-US" sz="2200" dirty="0"/>
          </a:p>
          <a:p>
            <a:pPr marL="914400" lvl="2" indent="0">
              <a:buNone/>
            </a:pPr>
            <a:r>
              <a:rPr lang="en-US" sz="2200" dirty="0"/>
              <a:t>Extracting the root of a word:</a:t>
            </a:r>
          </a:p>
          <a:p>
            <a:pPr lvl="2"/>
            <a:r>
              <a:rPr lang="en-US" sz="2200" dirty="0"/>
              <a:t>Easily -&gt; easy</a:t>
            </a:r>
          </a:p>
          <a:p>
            <a:pPr lvl="2"/>
            <a:r>
              <a:rPr lang="en-US" sz="2200" dirty="0"/>
              <a:t>Purged -&gt; purge</a:t>
            </a:r>
          </a:p>
          <a:p>
            <a:pPr lvl="2"/>
            <a:r>
              <a:rPr lang="en-US" sz="2200" dirty="0"/>
              <a:t>Useful -&gt; use</a:t>
            </a:r>
          </a:p>
          <a:p>
            <a:pPr lvl="2"/>
            <a:r>
              <a:rPr lang="en-US" sz="2200" dirty="0"/>
              <a:t>Got -&gt; get</a:t>
            </a:r>
          </a:p>
          <a:p>
            <a:pPr lvl="2"/>
            <a:r>
              <a:rPr lang="en-US" sz="2200" dirty="0"/>
              <a:t>Feet -&gt; foot</a:t>
            </a:r>
          </a:p>
          <a:p>
            <a:pPr marL="914400" lvl="2" indent="0">
              <a:buNone/>
            </a:pPr>
            <a:endParaRPr lang="en-US" sz="2200" dirty="0"/>
          </a:p>
          <a:p>
            <a:pPr marL="1828800" lvl="3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386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454705-3465-41F8-B630-2A954203F0DE}"/>
              </a:ext>
            </a:extLst>
          </p:cNvPr>
          <p:cNvSpPr txBox="1">
            <a:spLocks/>
          </p:cNvSpPr>
          <p:nvPr/>
        </p:nvSpPr>
        <p:spPr>
          <a:xfrm>
            <a:off x="1443681" y="303342"/>
            <a:ext cx="6882171" cy="116443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3F4A6D"/>
                </a:solidFill>
                <a:latin typeface="Neue Haas Grotesk Text Pro" panose="020B0504020202020204" pitchFamily="34" charset="77"/>
                <a:ea typeface="+mj-ea"/>
                <a:cs typeface="+mj-cs"/>
              </a:defRPr>
            </a:lvl1pPr>
          </a:lstStyle>
          <a:p>
            <a:r>
              <a:rPr lang="de-DE" dirty="0" err="1"/>
              <a:t>Lemmatization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658FE-97D2-4D86-B893-A8A382C34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29" y="409181"/>
            <a:ext cx="885952" cy="8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8312C5B-38E0-4CE7-BD32-4FCE96472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3" y="6099225"/>
            <a:ext cx="2695481" cy="46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83FE6A8-1EAF-4929-8052-C70B3C2850F3}"/>
              </a:ext>
            </a:extLst>
          </p:cNvPr>
          <p:cNvSpPr txBox="1">
            <a:spLocks/>
          </p:cNvSpPr>
          <p:nvPr/>
        </p:nvSpPr>
        <p:spPr>
          <a:xfrm>
            <a:off x="252151" y="1324825"/>
            <a:ext cx="11223987" cy="5667763"/>
          </a:xfrm>
          <a:prstGeom prst="rect">
            <a:avLst/>
          </a:prstGeom>
        </p:spPr>
        <p:txBody>
          <a:bodyPr lIns="90000" tIns="45000" rIns="90000" bIns="45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sz="22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0A19E1-996E-464B-B078-A1611E441E26}"/>
              </a:ext>
            </a:extLst>
          </p:cNvPr>
          <p:cNvCxnSpPr>
            <a:cxnSpLocks/>
          </p:cNvCxnSpPr>
          <p:nvPr/>
        </p:nvCxnSpPr>
        <p:spPr>
          <a:xfrm>
            <a:off x="1530180" y="1136822"/>
            <a:ext cx="3578715" cy="0"/>
          </a:xfrm>
          <a:prstGeom prst="line">
            <a:avLst/>
          </a:prstGeom>
          <a:ln w="38100">
            <a:solidFill>
              <a:srgbClr val="00C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9D614CD-FB00-469A-BB9E-C59ABA1D6012}"/>
              </a:ext>
            </a:extLst>
          </p:cNvPr>
          <p:cNvSpPr txBox="1">
            <a:spLocks/>
          </p:cNvSpPr>
          <p:nvPr/>
        </p:nvSpPr>
        <p:spPr>
          <a:xfrm>
            <a:off x="404551" y="1477225"/>
            <a:ext cx="11223987" cy="5667763"/>
          </a:xfrm>
          <a:prstGeom prst="rect">
            <a:avLst/>
          </a:prstGeom>
        </p:spPr>
        <p:txBody>
          <a:bodyPr lIns="90000" tIns="45000" rIns="90000" bIns="45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2" indent="-457200">
              <a:buFont typeface="+mj-lt"/>
              <a:buAutoNum type="arabicPeriod"/>
            </a:pPr>
            <a:endParaRPr lang="en-US" sz="2200" dirty="0"/>
          </a:p>
          <a:p>
            <a:pPr marL="914400" lvl="2" indent="0">
              <a:buNone/>
            </a:pPr>
            <a:r>
              <a:rPr lang="en-US" sz="2200" dirty="0"/>
              <a:t>Smarter version of stemming, can include information from</a:t>
            </a:r>
          </a:p>
          <a:p>
            <a:pPr lvl="2"/>
            <a:r>
              <a:rPr lang="en-GB" sz="2200" dirty="0"/>
              <a:t>POS</a:t>
            </a:r>
          </a:p>
          <a:p>
            <a:pPr lvl="2"/>
            <a:r>
              <a:rPr lang="en-US" altLang="ja-JP" sz="2200" dirty="0"/>
              <a:t>NER</a:t>
            </a:r>
          </a:p>
          <a:p>
            <a:pPr lvl="2"/>
            <a:r>
              <a:rPr lang="en-US" sz="2200" dirty="0"/>
              <a:t>Parsing</a:t>
            </a:r>
          </a:p>
          <a:p>
            <a:pPr marL="914400" lvl="2" indent="0">
              <a:buNone/>
            </a:pPr>
            <a:r>
              <a:rPr lang="en-US" sz="2200" dirty="0"/>
              <a:t>Usually uses a huge dictionaries or trained seq2seq models, e.g.”</a:t>
            </a:r>
          </a:p>
          <a:p>
            <a:pPr lvl="2"/>
            <a:r>
              <a:rPr lang="en-US" sz="2200" dirty="0" err="1"/>
              <a:t>Nltk</a:t>
            </a:r>
            <a:r>
              <a:rPr lang="en-US" sz="2200" dirty="0"/>
              <a:t>: WordNet </a:t>
            </a:r>
            <a:r>
              <a:rPr lang="en-US" sz="2200" dirty="0" err="1"/>
              <a:t>Lemmatizer</a:t>
            </a:r>
            <a:endParaRPr lang="en-US" sz="2200" dirty="0"/>
          </a:p>
          <a:p>
            <a:pPr lvl="2"/>
            <a:r>
              <a:rPr lang="en-US" sz="2200" dirty="0"/>
              <a:t>Spacy: NLP </a:t>
            </a:r>
            <a:r>
              <a:rPr lang="en-US" sz="2200" dirty="0" err="1"/>
              <a:t>lemmatizer</a:t>
            </a:r>
            <a:endParaRPr lang="en-US" sz="2200" dirty="0"/>
          </a:p>
          <a:p>
            <a:pPr marL="1828800" lvl="3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8872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70004A-F33A-4E22-80E2-4C66F9EA48A0}"/>
              </a:ext>
            </a:extLst>
          </p:cNvPr>
          <p:cNvSpPr txBox="1">
            <a:spLocks/>
          </p:cNvSpPr>
          <p:nvPr/>
        </p:nvSpPr>
        <p:spPr>
          <a:xfrm>
            <a:off x="1443681" y="303342"/>
            <a:ext cx="6882171" cy="116443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3F4A6D"/>
                </a:solidFill>
                <a:latin typeface="Neue Haas Grotesk Text Pro" panose="020B0504020202020204" pitchFamily="34" charset="77"/>
                <a:ea typeface="+mj-ea"/>
                <a:cs typeface="+mj-cs"/>
              </a:defRPr>
            </a:lvl1pPr>
          </a:lstStyle>
          <a:p>
            <a:r>
              <a:rPr lang="de-DE" dirty="0"/>
              <a:t>References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EBDB75-910F-4938-92E7-4D1594A5D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29" y="409181"/>
            <a:ext cx="885952" cy="8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42868D6-94BC-4798-B74B-A2BFF4B66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3" y="6099225"/>
            <a:ext cx="2695481" cy="46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38A280-2FE5-4843-ACCB-CB667A136133}"/>
              </a:ext>
            </a:extLst>
          </p:cNvPr>
          <p:cNvCxnSpPr>
            <a:cxnSpLocks/>
          </p:cNvCxnSpPr>
          <p:nvPr/>
        </p:nvCxnSpPr>
        <p:spPr>
          <a:xfrm>
            <a:off x="1530180" y="1136822"/>
            <a:ext cx="2974708" cy="0"/>
          </a:xfrm>
          <a:prstGeom prst="line">
            <a:avLst/>
          </a:prstGeom>
          <a:ln w="38100">
            <a:solidFill>
              <a:srgbClr val="00C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2C43FDA-F39E-4408-A36C-BEB939607143}"/>
              </a:ext>
            </a:extLst>
          </p:cNvPr>
          <p:cNvSpPr txBox="1">
            <a:spLocks/>
          </p:cNvSpPr>
          <p:nvPr/>
        </p:nvSpPr>
        <p:spPr>
          <a:xfrm>
            <a:off x="404551" y="1477225"/>
            <a:ext cx="11223987" cy="5667763"/>
          </a:xfrm>
          <a:prstGeom prst="rect">
            <a:avLst/>
          </a:prstGeom>
        </p:spPr>
        <p:txBody>
          <a:bodyPr lIns="90000" tIns="45000" rIns="90000" bIns="45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sz="24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814E3CF-1696-4123-A878-1936CD1A5F64}"/>
              </a:ext>
            </a:extLst>
          </p:cNvPr>
          <p:cNvSpPr txBox="1">
            <a:spLocks/>
          </p:cNvSpPr>
          <p:nvPr/>
        </p:nvSpPr>
        <p:spPr>
          <a:xfrm>
            <a:off x="0" y="1659317"/>
            <a:ext cx="11223987" cy="5667763"/>
          </a:xfrm>
          <a:prstGeom prst="rect">
            <a:avLst/>
          </a:prstGeom>
        </p:spPr>
        <p:txBody>
          <a:bodyPr lIns="90000" tIns="45000" rIns="90000" bIns="45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r>
              <a:rPr lang="en-US" sz="2400" dirty="0"/>
              <a:t>Facebook </a:t>
            </a:r>
            <a:r>
              <a:rPr lang="en-US" sz="2400" dirty="0" err="1"/>
              <a:t>FastText</a:t>
            </a:r>
            <a:r>
              <a:rPr lang="en-US" sz="2400" dirty="0"/>
              <a:t>: https://github.com/facebookresearch/fastText</a:t>
            </a:r>
          </a:p>
          <a:p>
            <a:pPr marL="1371600" lvl="3" indent="0">
              <a:buNone/>
            </a:pPr>
            <a:r>
              <a:rPr lang="en-US" sz="2400" dirty="0"/>
              <a:t>Custom </a:t>
            </a:r>
            <a:r>
              <a:rPr lang="en-US" sz="2400" dirty="0" err="1"/>
              <a:t>FastText</a:t>
            </a:r>
            <a:r>
              <a:rPr lang="en-US" sz="2400" dirty="0"/>
              <a:t>: https://github.com/webbfontaine/fasttext-tensorflow</a:t>
            </a:r>
          </a:p>
          <a:p>
            <a:pPr marL="1371600" lvl="3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9107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CD18D-08A7-8D4F-AF55-79250B265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681" y="303342"/>
            <a:ext cx="6882171" cy="1164431"/>
          </a:xfrm>
          <a:noFill/>
        </p:spPr>
        <p:txBody>
          <a:bodyPr>
            <a:normAutofit/>
          </a:bodyPr>
          <a:lstStyle/>
          <a:p>
            <a:r>
              <a:rPr lang="de-DE" dirty="0">
                <a:solidFill>
                  <a:srgbClr val="3F4A6D"/>
                </a:solidFill>
                <a:latin typeface="Neue Haas Grotesk Text Pro" panose="020B0504020202020204" pitchFamily="34" charset="77"/>
              </a:rPr>
              <a:t>Naive Bayes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018DAF-ADB9-FB46-A439-A013988EC3B3}"/>
              </a:ext>
            </a:extLst>
          </p:cNvPr>
          <p:cNvCxnSpPr>
            <a:cxnSpLocks/>
          </p:cNvCxnSpPr>
          <p:nvPr/>
        </p:nvCxnSpPr>
        <p:spPr>
          <a:xfrm>
            <a:off x="1530180" y="1136822"/>
            <a:ext cx="4920048" cy="0"/>
          </a:xfrm>
          <a:prstGeom prst="line">
            <a:avLst/>
          </a:prstGeom>
          <a:ln w="38100">
            <a:solidFill>
              <a:srgbClr val="00C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96612D68-CA02-0E41-AFAE-316F4F4A8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82" y="303342"/>
            <a:ext cx="1003300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F47579BA-4B5A-4BEC-82DE-4AEE6FF33A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6973" y="2351873"/>
                <a:ext cx="7746628" cy="207173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0" i="0" kern="1200">
                    <a:solidFill>
                      <a:srgbClr val="3F4A6D"/>
                    </a:solidFill>
                    <a:latin typeface="Neue Haas Grotesk Text Pro" panose="020B0504020202020204" pitchFamily="34" charset="77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For this we need to know:</a:t>
                </a:r>
              </a:p>
              <a:p>
                <a:r>
                  <a:rPr lang="en-GB" dirty="0"/>
                  <a:t>Conditional independence:</a:t>
                </a:r>
              </a:p>
              <a:p>
                <a:endParaRPr lang="en-GB" dirty="0"/>
              </a:p>
              <a:p>
                <a:pPr marL="45720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kern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US" sz="2400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i="1" kern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kern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sz="2400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i="1" kern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US" sz="2400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i="1" kern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⇿</m:t>
                      </m:r>
                      <m:r>
                        <a:rPr lang="en-US" sz="2400" i="1" kern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 kern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sz="2400" i="1" kern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kern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 kern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kern="0" dirty="0">
                  <a:solidFill>
                    <a:sysClr val="windowText" lastClr="000000"/>
                  </a:solidFill>
                </a:endParaRPr>
              </a:p>
              <a:p>
                <a:pPr marL="457200" lvl="1"/>
                <a:endParaRPr lang="en-GB" kern="0" dirty="0">
                  <a:solidFill>
                    <a:sysClr val="windowText" lastClr="000000"/>
                  </a:solidFill>
                </a:endParaRPr>
              </a:p>
              <a:p>
                <a:pPr marL="457200" lvl="1"/>
                <a:endParaRPr lang="en-GB" kern="0" dirty="0">
                  <a:solidFill>
                    <a:sysClr val="windowText" lastClr="000000"/>
                  </a:solidFill>
                </a:endParaRPr>
              </a:p>
              <a:p>
                <a:pPr marL="457200" lvl="1"/>
                <a:endParaRPr lang="en-GB" kern="0" dirty="0">
                  <a:solidFill>
                    <a:sysClr val="windowText" lastClr="000000"/>
                  </a:solidFill>
                </a:endParaRPr>
              </a:p>
              <a:p>
                <a:pPr marL="457200" lvl="1"/>
                <a:endParaRPr lang="en-GB" kern="0" dirty="0">
                  <a:solidFill>
                    <a:sysClr val="windowText" lastClr="000000"/>
                  </a:solidFill>
                </a:endParaRPr>
              </a:p>
              <a:p>
                <a:pPr marL="457200" lvl="1"/>
                <a:endParaRPr lang="en-GB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F47579BA-4B5A-4BEC-82DE-4AEE6FF33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73" y="2351873"/>
                <a:ext cx="7746628" cy="2071737"/>
              </a:xfrm>
              <a:prstGeom prst="rect">
                <a:avLst/>
              </a:prstGeom>
              <a:blipFill>
                <a:blip r:embed="rId3"/>
                <a:stretch>
                  <a:fillRect l="-3147" t="-423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68C9A9-CA26-4CC9-BF76-EAF0574C56BA}"/>
                  </a:ext>
                </a:extLst>
              </p:cNvPr>
              <p:cNvSpPr txBox="1"/>
              <p:nvPr/>
            </p:nvSpPr>
            <p:spPr>
              <a:xfrm>
                <a:off x="701336" y="5397946"/>
                <a:ext cx="47229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Please Note: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⇎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GB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68C9A9-CA26-4CC9-BF76-EAF0574C5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36" y="5397946"/>
                <a:ext cx="4722920" cy="461665"/>
              </a:xfrm>
              <a:prstGeom prst="rect">
                <a:avLst/>
              </a:prstGeom>
              <a:blipFill>
                <a:blip r:embed="rId4"/>
                <a:stretch>
                  <a:fillRect l="-1935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>
            <a:extLst>
              <a:ext uri="{FF2B5EF4-FFF2-40B4-BE49-F238E27FC236}">
                <a16:creationId xmlns:a16="http://schemas.microsoft.com/office/drawing/2014/main" id="{689D5F1D-A2AC-4E53-8E05-4C41418CA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3" y="6099225"/>
            <a:ext cx="2695481" cy="46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58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CD18D-08A7-8D4F-AF55-79250B265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681" y="303342"/>
            <a:ext cx="6882171" cy="1164431"/>
          </a:xfrm>
          <a:noFill/>
        </p:spPr>
        <p:txBody>
          <a:bodyPr>
            <a:normAutofit/>
          </a:bodyPr>
          <a:lstStyle/>
          <a:p>
            <a:r>
              <a:rPr lang="de-DE" dirty="0">
                <a:solidFill>
                  <a:srgbClr val="3F4A6D"/>
                </a:solidFill>
                <a:latin typeface="Neue Haas Grotesk Text Pro" panose="020B0504020202020204" pitchFamily="34" charset="77"/>
              </a:rPr>
              <a:t>Naive Bayes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018DAF-ADB9-FB46-A439-A013988EC3B3}"/>
              </a:ext>
            </a:extLst>
          </p:cNvPr>
          <p:cNvCxnSpPr>
            <a:cxnSpLocks/>
          </p:cNvCxnSpPr>
          <p:nvPr/>
        </p:nvCxnSpPr>
        <p:spPr>
          <a:xfrm>
            <a:off x="1530180" y="1136822"/>
            <a:ext cx="4920048" cy="0"/>
          </a:xfrm>
          <a:prstGeom prst="line">
            <a:avLst/>
          </a:prstGeom>
          <a:ln w="38100">
            <a:solidFill>
              <a:srgbClr val="00C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96612D68-CA02-0E41-AFAE-316F4F4A8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82" y="303342"/>
            <a:ext cx="1003300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70D0D72F-CEDB-4DBC-A8A1-2F9AAE4FF726}"/>
              </a:ext>
            </a:extLst>
          </p:cNvPr>
          <p:cNvSpPr txBox="1">
            <a:spLocks/>
          </p:cNvSpPr>
          <p:nvPr/>
        </p:nvSpPr>
        <p:spPr>
          <a:xfrm>
            <a:off x="252153" y="1052112"/>
            <a:ext cx="7746628" cy="2071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3F4A6D"/>
                </a:solidFill>
                <a:latin typeface="Neue Haas Grotesk Text Pro" panose="020B0504020202020204" pitchFamily="34" charset="77"/>
                <a:ea typeface="+mj-ea"/>
                <a:cs typeface="+mj-cs"/>
              </a:defRPr>
            </a:lvl1pPr>
          </a:lstStyle>
          <a:p>
            <a:pPr marL="457200" lvl="1"/>
            <a:r>
              <a:rPr lang="en-GB" kern="0">
                <a:solidFill>
                  <a:sysClr val="windowText" lastClr="000000"/>
                </a:solidFill>
              </a:rPr>
              <a:t>Example of conditional independence:</a:t>
            </a:r>
          </a:p>
          <a:p>
            <a:pPr marL="457200" lvl="1"/>
            <a:endParaRPr lang="en-GB" kern="0">
              <a:solidFill>
                <a:sysClr val="windowText" lastClr="000000"/>
              </a:solidFill>
            </a:endParaRPr>
          </a:p>
          <a:p>
            <a:pPr marL="457200" lvl="1"/>
            <a:endParaRPr lang="en-GB" kern="0">
              <a:solidFill>
                <a:sysClr val="windowText" lastClr="000000"/>
              </a:solidFill>
            </a:endParaRPr>
          </a:p>
          <a:p>
            <a:pPr marL="457200" lvl="1"/>
            <a:endParaRPr lang="en-GB" kern="0">
              <a:solidFill>
                <a:sysClr val="windowText" lastClr="000000"/>
              </a:solidFill>
            </a:endParaRPr>
          </a:p>
          <a:p>
            <a:pPr marL="457200" lvl="1"/>
            <a:endParaRPr lang="en-GB" kern="0" dirty="0">
              <a:solidFill>
                <a:sysClr val="windowText" lastClr="000000"/>
              </a:solidFill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92F6FA2B-926A-4956-980F-57CAF35310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67" b="96500" l="3389" r="90000">
                        <a14:foregroundMark x1="20222" y1="76944" x2="20056" y2="85000"/>
                        <a14:foregroundMark x1="29667" y1="16944" x2="36028" y2="16556"/>
                        <a14:foregroundMark x1="36028" y1="16556" x2="41306" y2="20611"/>
                        <a14:foregroundMark x1="41306" y1="20611" x2="41444" y2="20944"/>
                        <a14:foregroundMark x1="36639" y1="3833" x2="3583" y2="4000"/>
                        <a14:foregroundMark x1="3583" y1="4000" x2="1500" y2="12778"/>
                        <a14:foregroundMark x1="1500" y1="12778" x2="1806" y2="87167"/>
                        <a14:foregroundMark x1="1806" y1="87167" x2="5889" y2="93500"/>
                        <a14:foregroundMark x1="5889" y1="93500" x2="22972" y2="96000"/>
                        <a14:foregroundMark x1="22972" y1="96000" x2="50306" y2="92444"/>
                        <a14:foregroundMark x1="50306" y1="92444" x2="52417" y2="90778"/>
                        <a14:foregroundMark x1="50417" y1="93556" x2="50028" y2="65778"/>
                        <a14:foregroundMark x1="50028" y1="65778" x2="43500" y2="24111"/>
                        <a14:foregroundMark x1="43500" y1="24111" x2="40306" y2="14611"/>
                        <a14:foregroundMark x1="40306" y1="14611" x2="34306" y2="15000"/>
                        <a14:foregroundMark x1="34306" y1="15000" x2="28528" y2="23611"/>
                        <a14:foregroundMark x1="28528" y1="23611" x2="18861" y2="66944"/>
                        <a14:foregroundMark x1="18861" y1="66944" x2="6500" y2="89444"/>
                        <a14:foregroundMark x1="6500" y1="89444" x2="6083" y2="91444"/>
                        <a14:foregroundMark x1="54861" y1="4000" x2="6833" y2="1722"/>
                        <a14:foregroundMark x1="6833" y1="1722" x2="2139" y2="4667"/>
                        <a14:foregroundMark x1="2139" y1="4667" x2="417" y2="16333"/>
                        <a14:foregroundMark x1="417" y1="16333" x2="1917" y2="92389"/>
                        <a14:foregroundMark x1="1917" y1="92389" x2="6361" y2="97222"/>
                        <a14:foregroundMark x1="6361" y1="97222" x2="24111" y2="99778"/>
                        <a14:foregroundMark x1="24111" y1="99778" x2="48389" y2="94500"/>
                        <a14:foregroundMark x1="48389" y1="94500" x2="53639" y2="91056"/>
                        <a14:foregroundMark x1="53639" y1="91056" x2="57250" y2="84333"/>
                        <a14:foregroundMark x1="57250" y1="84333" x2="59056" y2="71111"/>
                        <a14:foregroundMark x1="59056" y1="71111" x2="57083" y2="16000"/>
                        <a14:foregroundMark x1="57083" y1="16000" x2="55472" y2="5889"/>
                        <a14:foregroundMark x1="55472" y1="5889" x2="54694" y2="4167"/>
                        <a14:foregroundMark x1="37333" y1="66333" x2="15083" y2="63778"/>
                        <a14:foregroundMark x1="15083" y1="63778" x2="2806" y2="73778"/>
                        <a14:foregroundMark x1="2806" y1="73778" x2="1722" y2="84556"/>
                        <a14:foregroundMark x1="1722" y1="84556" x2="10639" y2="93444"/>
                        <a14:foregroundMark x1="10639" y1="93444" x2="27389" y2="95278"/>
                        <a14:foregroundMark x1="27389" y1="95278" x2="33444" y2="93889"/>
                        <a14:foregroundMark x1="33444" y1="93889" x2="38028" y2="89056"/>
                        <a14:foregroundMark x1="38028" y1="89056" x2="39944" y2="79556"/>
                        <a14:foregroundMark x1="39944" y1="79556" x2="40028" y2="68333"/>
                        <a14:foregroundMark x1="40028" y1="68333" x2="34278" y2="60556"/>
                        <a14:foregroundMark x1="3389" y1="73500" x2="32444" y2="76444"/>
                        <a14:foregroundMark x1="3472" y1="88111" x2="32806" y2="87278"/>
                        <a14:foregroundMark x1="32806" y1="87278" x2="32806" y2="87278"/>
                        <a14:foregroundMark x1="6000" y1="80111" x2="7306" y2="69833"/>
                        <a14:foregroundMark x1="2944" y1="79556" x2="1917" y2="90389"/>
                        <a14:foregroundMark x1="1917" y1="90389" x2="5861" y2="96722"/>
                        <a14:foregroundMark x1="5861" y1="96722" x2="11306" y2="96833"/>
                        <a14:foregroundMark x1="11306" y1="96833" x2="32361" y2="94778"/>
                        <a14:foregroundMark x1="32361" y1="94778" x2="52417" y2="96500"/>
                        <a14:foregroundMark x1="31222" y1="16389" x2="12417" y2="21944"/>
                        <a14:foregroundMark x1="12417" y1="21944" x2="5750" y2="27056"/>
                        <a14:foregroundMark x1="27028" y1="38944" x2="12167" y2="69389"/>
                        <a14:foregroundMark x1="12167" y1="69389" x2="12278" y2="69833"/>
                        <a14:foregroundMark x1="33417" y1="51333" x2="11944" y2="81833"/>
                        <a14:foregroundMark x1="11944" y1="81833" x2="11944" y2="81833"/>
                        <a14:foregroundMark x1="29917" y1="75389" x2="19222" y2="82944"/>
                        <a14:foregroundMark x1="19222" y1="82944" x2="16556" y2="86889"/>
                        <a14:foregroundMark x1="28611" y1="77833" x2="18389" y2="88500"/>
                        <a14:foregroundMark x1="18389" y1="88500" x2="18389" y2="88500"/>
                        <a14:foregroundMark x1="35944" y1="78000" x2="26417" y2="90389"/>
                        <a14:foregroundMark x1="26417" y1="90389" x2="26417" y2="90389"/>
                        <a14:foregroundMark x1="40028" y1="81333" x2="31389" y2="90222"/>
                        <a14:foregroundMark x1="31389" y1="90222" x2="31389" y2="90222"/>
                        <a14:foregroundMark x1="41861" y1="81333" x2="32083" y2="88833"/>
                        <a14:foregroundMark x1="32083" y1="88833" x2="32083" y2="88833"/>
                        <a14:backgroundMark x1="87250" y1="20222" x2="87250" y2="20222"/>
                        <a14:backgroundMark x1="86639" y1="22667" x2="83417" y2="45556"/>
                        <a14:backgroundMark x1="79667" y1="59167" x2="68472" y2="31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6873" b="1571"/>
          <a:stretch/>
        </p:blipFill>
        <p:spPr>
          <a:xfrm>
            <a:off x="516386" y="1631199"/>
            <a:ext cx="4887520" cy="452761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A8BD371E-19DE-4307-8347-5638F4B80533}"/>
              </a:ext>
            </a:extLst>
          </p:cNvPr>
          <p:cNvSpPr/>
          <p:nvPr/>
        </p:nvSpPr>
        <p:spPr>
          <a:xfrm>
            <a:off x="6161103" y="1631199"/>
            <a:ext cx="426128" cy="2675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50C075-8934-4818-B371-FD6295DB64A8}"/>
              </a:ext>
            </a:extLst>
          </p:cNvPr>
          <p:cNvSpPr/>
          <p:nvPr/>
        </p:nvSpPr>
        <p:spPr>
          <a:xfrm>
            <a:off x="6161103" y="1899371"/>
            <a:ext cx="426128" cy="2675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C0CC06B-E212-4906-A824-85E3BF41432B}"/>
              </a:ext>
            </a:extLst>
          </p:cNvPr>
          <p:cNvSpPr/>
          <p:nvPr/>
        </p:nvSpPr>
        <p:spPr>
          <a:xfrm>
            <a:off x="6161103" y="2166902"/>
            <a:ext cx="426128" cy="267531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A474CB2-10F4-4501-A032-C46F903D5F5E}"/>
              </a:ext>
            </a:extLst>
          </p:cNvPr>
          <p:cNvSpPr/>
          <p:nvPr/>
        </p:nvSpPr>
        <p:spPr>
          <a:xfrm>
            <a:off x="6161103" y="2434433"/>
            <a:ext cx="426128" cy="267531"/>
          </a:xfrm>
          <a:prstGeom prst="rect">
            <a:avLst/>
          </a:prstGeom>
          <a:solidFill>
            <a:srgbClr val="5900A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95C2471-8AC5-4232-BD8C-1722B4D64512}"/>
                  </a:ext>
                </a:extLst>
              </p:cNvPr>
              <p:cNvSpPr txBox="1"/>
              <p:nvPr/>
            </p:nvSpPr>
            <p:spPr>
              <a:xfrm>
                <a:off x="6587231" y="1588617"/>
                <a:ext cx="53526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distribution of red squares distribution ≡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95C2471-8AC5-4232-BD8C-1722B4D64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231" y="1588617"/>
                <a:ext cx="5352616" cy="369332"/>
              </a:xfrm>
              <a:prstGeom prst="rect">
                <a:avLst/>
              </a:prstGeom>
              <a:blipFill>
                <a:blip r:embed="rId5"/>
                <a:stretch>
                  <a:fillRect l="-1025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A7AC8B9-673D-428C-8AB7-4A549BE4F8CB}"/>
                  </a:ext>
                </a:extLst>
              </p:cNvPr>
              <p:cNvSpPr txBox="1"/>
              <p:nvPr/>
            </p:nvSpPr>
            <p:spPr>
              <a:xfrm>
                <a:off x="6598704" y="1848470"/>
                <a:ext cx="53526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distribution of yellow squares distribution ≡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A7AC8B9-673D-428C-8AB7-4A549BE4F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704" y="1848470"/>
                <a:ext cx="5352616" cy="369332"/>
              </a:xfrm>
              <a:prstGeom prst="rect">
                <a:avLst/>
              </a:prstGeom>
              <a:blipFill>
                <a:blip r:embed="rId6"/>
                <a:stretch>
                  <a:fillRect l="-910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3AE0E2E-F07F-4928-91C1-D299532FD9D5}"/>
                  </a:ext>
                </a:extLst>
              </p:cNvPr>
              <p:cNvSpPr txBox="1"/>
              <p:nvPr/>
            </p:nvSpPr>
            <p:spPr>
              <a:xfrm>
                <a:off x="6598704" y="2114841"/>
                <a:ext cx="53526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distribution of blue squares distribution ≡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3AE0E2E-F07F-4928-91C1-D299532FD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704" y="2114841"/>
                <a:ext cx="5352616" cy="369332"/>
              </a:xfrm>
              <a:prstGeom prst="rect">
                <a:avLst/>
              </a:prstGeom>
              <a:blipFill>
                <a:blip r:embed="rId7"/>
                <a:stretch>
                  <a:fillRect l="-910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0693978-06C4-4C8C-B73D-80EA3A34691C}"/>
                  </a:ext>
                </a:extLst>
              </p:cNvPr>
              <p:cNvSpPr txBox="1"/>
              <p:nvPr/>
            </p:nvSpPr>
            <p:spPr>
              <a:xfrm>
                <a:off x="6604987" y="2381212"/>
                <a:ext cx="53526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distribution of purple squares distribution ≡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Pu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0693978-06C4-4C8C-B73D-80EA3A346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987" y="2381212"/>
                <a:ext cx="5352616" cy="369332"/>
              </a:xfrm>
              <a:prstGeom prst="rect">
                <a:avLst/>
              </a:prstGeom>
              <a:blipFill>
                <a:blip r:embed="rId8"/>
                <a:stretch>
                  <a:fillRect l="-910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CF18A78-AB96-4609-BA41-ABD62EFD8E7D}"/>
                  </a:ext>
                </a:extLst>
              </p:cNvPr>
              <p:cNvSpPr txBox="1"/>
              <p:nvPr/>
            </p:nvSpPr>
            <p:spPr>
              <a:xfrm>
                <a:off x="5468645" y="2995122"/>
                <a:ext cx="1120370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49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CF18A78-AB96-4609-BA41-ABD62EFD8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645" y="2995122"/>
                <a:ext cx="1120370" cy="5203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61467C4-E8A8-452D-AF5B-5B865F8F2031}"/>
                  </a:ext>
                </a:extLst>
              </p:cNvPr>
              <p:cNvSpPr txBox="1"/>
              <p:nvPr/>
            </p:nvSpPr>
            <p:spPr>
              <a:xfrm>
                <a:off x="5482629" y="3605462"/>
                <a:ext cx="1116075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49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61467C4-E8A8-452D-AF5B-5B865F8F2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629" y="3605462"/>
                <a:ext cx="1116075" cy="5186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39CD9CB-E0C6-4D12-BD39-D66157FDE7E2}"/>
                  </a:ext>
                </a:extLst>
              </p:cNvPr>
              <p:cNvSpPr txBox="1"/>
              <p:nvPr/>
            </p:nvSpPr>
            <p:spPr>
              <a:xfrm>
                <a:off x="5482629" y="4214007"/>
                <a:ext cx="2702406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49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39CD9CB-E0C6-4D12-BD39-D66157FDE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629" y="4214007"/>
                <a:ext cx="2702406" cy="5203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D3FDDE5-B220-4B08-9E8A-68B849E3E2E9}"/>
              </a:ext>
            </a:extLst>
          </p:cNvPr>
          <p:cNvCxnSpPr/>
          <p:nvPr/>
        </p:nvCxnSpPr>
        <p:spPr>
          <a:xfrm>
            <a:off x="6598704" y="2995122"/>
            <a:ext cx="0" cy="1128944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EDBEFB8-223B-4F33-A6D4-580952508AFA}"/>
                  </a:ext>
                </a:extLst>
              </p:cNvPr>
              <p:cNvSpPr txBox="1"/>
              <p:nvPr/>
            </p:nvSpPr>
            <p:spPr>
              <a:xfrm>
                <a:off x="6598704" y="3300292"/>
                <a:ext cx="1788375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5.88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49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EDBEFB8-223B-4F33-A6D4-580952508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704" y="3300292"/>
                <a:ext cx="1788375" cy="5259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B2E9709C-A977-4028-9A77-4F1882ECFBCC}"/>
              </a:ext>
            </a:extLst>
          </p:cNvPr>
          <p:cNvSpPr/>
          <p:nvPr/>
        </p:nvSpPr>
        <p:spPr>
          <a:xfrm>
            <a:off x="7892249" y="3280741"/>
            <a:ext cx="479389" cy="5599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074A4BF-7AF3-469D-90C2-A669C3290430}"/>
              </a:ext>
            </a:extLst>
          </p:cNvPr>
          <p:cNvSpPr/>
          <p:nvPr/>
        </p:nvSpPr>
        <p:spPr>
          <a:xfrm>
            <a:off x="7856736" y="4208453"/>
            <a:ext cx="319597" cy="5599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0E86878-CD2B-4679-8D8A-3C93F9B948E7}"/>
              </a:ext>
            </a:extLst>
          </p:cNvPr>
          <p:cNvCxnSpPr>
            <a:cxnSpLocks/>
          </p:cNvCxnSpPr>
          <p:nvPr/>
        </p:nvCxnSpPr>
        <p:spPr>
          <a:xfrm>
            <a:off x="8453298" y="2995122"/>
            <a:ext cx="0" cy="177292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DD96648-0124-4EC2-8B22-8D6C7B55D645}"/>
                  </a:ext>
                </a:extLst>
              </p:cNvPr>
              <p:cNvSpPr txBox="1"/>
              <p:nvPr/>
            </p:nvSpPr>
            <p:spPr>
              <a:xfrm>
                <a:off x="8550564" y="2990477"/>
                <a:ext cx="1339213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DD96648-0124-4EC2-8B22-8D6C7B55D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0564" y="2990477"/>
                <a:ext cx="1339213" cy="51860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22A1554-3DF3-4437-89FC-E543274C65A1}"/>
                  </a:ext>
                </a:extLst>
              </p:cNvPr>
              <p:cNvSpPr txBox="1"/>
              <p:nvPr/>
            </p:nvSpPr>
            <p:spPr>
              <a:xfrm>
                <a:off x="8564548" y="3600817"/>
                <a:ext cx="1334917" cy="5175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22A1554-3DF3-4437-89FC-E543274C6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548" y="3600817"/>
                <a:ext cx="1334917" cy="51757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B15D20E-5C84-4929-9E1C-5047C304AF18}"/>
                  </a:ext>
                </a:extLst>
              </p:cNvPr>
              <p:cNvSpPr txBox="1"/>
              <p:nvPr/>
            </p:nvSpPr>
            <p:spPr>
              <a:xfrm>
                <a:off x="8564548" y="4209362"/>
                <a:ext cx="3140090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B15D20E-5C84-4929-9E1C-5047C304A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548" y="4209362"/>
                <a:ext cx="3140090" cy="51860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62BFFA7-C024-417B-81D2-51C664D0DE48}"/>
                  </a:ext>
                </a:extLst>
              </p:cNvPr>
              <p:cNvSpPr txBox="1"/>
              <p:nvPr/>
            </p:nvSpPr>
            <p:spPr>
              <a:xfrm>
                <a:off x="9925439" y="3298630"/>
                <a:ext cx="204972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62BFFA7-C024-417B-81D2-51C664D0D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439" y="3298630"/>
                <a:ext cx="2049728" cy="51860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>
            <a:extLst>
              <a:ext uri="{FF2B5EF4-FFF2-40B4-BE49-F238E27FC236}">
                <a16:creationId xmlns:a16="http://schemas.microsoft.com/office/drawing/2014/main" id="{A591112A-F882-4661-BE49-60364433D4DE}"/>
              </a:ext>
            </a:extLst>
          </p:cNvPr>
          <p:cNvSpPr/>
          <p:nvPr/>
        </p:nvSpPr>
        <p:spPr>
          <a:xfrm>
            <a:off x="11352922" y="4208453"/>
            <a:ext cx="368658" cy="5599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168D065-B82C-4457-A9F1-531195317E39}"/>
              </a:ext>
            </a:extLst>
          </p:cNvPr>
          <p:cNvSpPr/>
          <p:nvPr/>
        </p:nvSpPr>
        <p:spPr>
          <a:xfrm>
            <a:off x="11655570" y="3288193"/>
            <a:ext cx="319597" cy="5599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E7F8FAD-DAE0-42FB-B47F-C86371B6B613}"/>
              </a:ext>
            </a:extLst>
          </p:cNvPr>
          <p:cNvCxnSpPr/>
          <p:nvPr/>
        </p:nvCxnSpPr>
        <p:spPr>
          <a:xfrm>
            <a:off x="9912418" y="2990477"/>
            <a:ext cx="0" cy="1128944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7D827F7-57E4-43C9-A639-3BB395056EA9}"/>
                  </a:ext>
                </a:extLst>
              </p:cNvPr>
              <p:cNvSpPr txBox="1"/>
              <p:nvPr/>
            </p:nvSpPr>
            <p:spPr>
              <a:xfrm>
                <a:off x="5468645" y="4967899"/>
                <a:ext cx="65065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7D827F7-57E4-43C9-A639-3BB395056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645" y="4967899"/>
                <a:ext cx="6506518" cy="276999"/>
              </a:xfrm>
              <a:prstGeom prst="rect">
                <a:avLst/>
              </a:prstGeom>
              <a:blipFill>
                <a:blip r:embed="rId17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0" name="Picture 2">
            <a:extLst>
              <a:ext uri="{FF2B5EF4-FFF2-40B4-BE49-F238E27FC236}">
                <a16:creationId xmlns:a16="http://schemas.microsoft.com/office/drawing/2014/main" id="{51BD80C3-681D-4E3D-8DC4-532A3E1E4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3" y="6099225"/>
            <a:ext cx="2695481" cy="46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23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CD18D-08A7-8D4F-AF55-79250B265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681" y="303342"/>
            <a:ext cx="6882171" cy="1164431"/>
          </a:xfrm>
          <a:noFill/>
        </p:spPr>
        <p:txBody>
          <a:bodyPr>
            <a:normAutofit/>
          </a:bodyPr>
          <a:lstStyle/>
          <a:p>
            <a:r>
              <a:rPr lang="de-DE" dirty="0">
                <a:solidFill>
                  <a:srgbClr val="3F4A6D"/>
                </a:solidFill>
                <a:latin typeface="Neue Haas Grotesk Text Pro" panose="020B0504020202020204" pitchFamily="34" charset="77"/>
              </a:rPr>
              <a:t>Naive Bayes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018DAF-ADB9-FB46-A439-A013988EC3B3}"/>
              </a:ext>
            </a:extLst>
          </p:cNvPr>
          <p:cNvCxnSpPr>
            <a:cxnSpLocks/>
          </p:cNvCxnSpPr>
          <p:nvPr/>
        </p:nvCxnSpPr>
        <p:spPr>
          <a:xfrm>
            <a:off x="1530180" y="1136822"/>
            <a:ext cx="2668841" cy="0"/>
          </a:xfrm>
          <a:prstGeom prst="line">
            <a:avLst/>
          </a:prstGeom>
          <a:ln w="38100">
            <a:solidFill>
              <a:srgbClr val="00C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96612D68-CA02-0E41-AFAE-316F4F4A8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82" y="303342"/>
            <a:ext cx="1003300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E866BB-822C-4A42-B692-269E147CF69F}"/>
              </a:ext>
            </a:extLst>
          </p:cNvPr>
          <p:cNvCxnSpPr>
            <a:cxnSpLocks/>
          </p:cNvCxnSpPr>
          <p:nvPr/>
        </p:nvCxnSpPr>
        <p:spPr>
          <a:xfrm>
            <a:off x="3969673" y="1142675"/>
            <a:ext cx="742694" cy="0"/>
          </a:xfrm>
          <a:prstGeom prst="line">
            <a:avLst/>
          </a:prstGeom>
          <a:ln w="38100">
            <a:solidFill>
              <a:srgbClr val="00C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07BE528-B983-4D55-B61C-22E4D9F8B818}"/>
              </a:ext>
            </a:extLst>
          </p:cNvPr>
          <p:cNvSpPr txBox="1">
            <a:spLocks/>
          </p:cNvSpPr>
          <p:nvPr/>
        </p:nvSpPr>
        <p:spPr>
          <a:xfrm>
            <a:off x="252153" y="1212532"/>
            <a:ext cx="7746628" cy="2071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3F4A6D"/>
                </a:solidFill>
                <a:latin typeface="Neue Haas Grotesk Text Pro" panose="020B0504020202020204" pitchFamily="34" charset="77"/>
                <a:ea typeface="+mj-ea"/>
                <a:cs typeface="+mj-cs"/>
              </a:defRPr>
            </a:lvl1pPr>
          </a:lstStyle>
          <a:p>
            <a:pPr marL="457200" lvl="1"/>
            <a:r>
              <a:rPr lang="en-GB" kern="0">
                <a:solidFill>
                  <a:sysClr val="windowText" lastClr="000000"/>
                </a:solidFill>
              </a:rPr>
              <a:t>Graphical representation of conditional independence:</a:t>
            </a:r>
          </a:p>
          <a:p>
            <a:pPr marL="457200" lvl="1"/>
            <a:endParaRPr lang="en-GB" kern="0">
              <a:solidFill>
                <a:sysClr val="windowText" lastClr="000000"/>
              </a:solidFill>
            </a:endParaRPr>
          </a:p>
          <a:p>
            <a:pPr marL="457200" lvl="1"/>
            <a:endParaRPr lang="en-GB" kern="0">
              <a:solidFill>
                <a:sysClr val="windowText" lastClr="000000"/>
              </a:solidFill>
            </a:endParaRPr>
          </a:p>
          <a:p>
            <a:pPr marL="457200" lvl="1"/>
            <a:endParaRPr lang="en-GB" kern="0">
              <a:solidFill>
                <a:sysClr val="windowText" lastClr="000000"/>
              </a:solidFill>
            </a:endParaRPr>
          </a:p>
          <a:p>
            <a:pPr marL="457200" lvl="1"/>
            <a:endParaRPr lang="en-GB" kern="0" dirty="0">
              <a:solidFill>
                <a:sysClr val="windowText" lastClr="00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64009E-07DD-45F1-9071-6F75AF0F3624}"/>
              </a:ext>
            </a:extLst>
          </p:cNvPr>
          <p:cNvGrpSpPr/>
          <p:nvPr/>
        </p:nvGrpSpPr>
        <p:grpSpPr>
          <a:xfrm>
            <a:off x="459937" y="1890926"/>
            <a:ext cx="5641264" cy="2951183"/>
            <a:chOff x="459936" y="878947"/>
            <a:chExt cx="5641264" cy="2951183"/>
          </a:xfrm>
        </p:grpSpPr>
        <p:sp>
          <p:nvSpPr>
            <p:cNvPr id="9" name="Arrow: Left 8">
              <a:extLst>
                <a:ext uri="{FF2B5EF4-FFF2-40B4-BE49-F238E27FC236}">
                  <a16:creationId xmlns:a16="http://schemas.microsoft.com/office/drawing/2014/main" id="{CD5445CB-1F63-4955-87E5-B9EA791B3FAE}"/>
                </a:ext>
              </a:extLst>
            </p:cNvPr>
            <p:cNvSpPr/>
            <p:nvPr/>
          </p:nvSpPr>
          <p:spPr>
            <a:xfrm rot="2134421">
              <a:off x="1851415" y="2224119"/>
              <a:ext cx="1434205" cy="508227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rgbClr val="FF000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9ECF2EA8-25FF-425F-95DF-8150CACAB86E}"/>
                </a:ext>
              </a:extLst>
            </p:cNvPr>
            <p:cNvSpPr/>
            <p:nvPr/>
          </p:nvSpPr>
          <p:spPr>
            <a:xfrm rot="8594010">
              <a:off x="3290031" y="2199557"/>
              <a:ext cx="1434205" cy="508227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rgbClr val="FFC00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E82CF0D4-3133-4901-B5A8-9A95A30D7A59}"/>
                    </a:ext>
                  </a:extLst>
                </p:cNvPr>
                <p:cNvSpPr/>
                <p:nvPr/>
              </p:nvSpPr>
              <p:spPr>
                <a:xfrm>
                  <a:off x="2388942" y="2046877"/>
                  <a:ext cx="1783253" cy="1783253"/>
                </a:xfrm>
                <a:custGeom>
                  <a:avLst/>
                  <a:gdLst>
                    <a:gd name="connsiteX0" fmla="*/ 0 w 1783253"/>
                    <a:gd name="connsiteY0" fmla="*/ 891627 h 1783253"/>
                    <a:gd name="connsiteX1" fmla="*/ 891627 w 1783253"/>
                    <a:gd name="connsiteY1" fmla="*/ 0 h 1783253"/>
                    <a:gd name="connsiteX2" fmla="*/ 1783254 w 1783253"/>
                    <a:gd name="connsiteY2" fmla="*/ 891627 h 1783253"/>
                    <a:gd name="connsiteX3" fmla="*/ 891627 w 1783253"/>
                    <a:gd name="connsiteY3" fmla="*/ 1783254 h 1783253"/>
                    <a:gd name="connsiteX4" fmla="*/ 0 w 1783253"/>
                    <a:gd name="connsiteY4" fmla="*/ 891627 h 17832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83253" h="1783253">
                      <a:moveTo>
                        <a:pt x="0" y="891627"/>
                      </a:moveTo>
                      <a:cubicBezTo>
                        <a:pt x="0" y="399195"/>
                        <a:pt x="399195" y="0"/>
                        <a:pt x="891627" y="0"/>
                      </a:cubicBezTo>
                      <a:cubicBezTo>
                        <a:pt x="1384059" y="0"/>
                        <a:pt x="1783254" y="399195"/>
                        <a:pt x="1783254" y="891627"/>
                      </a:cubicBezTo>
                      <a:cubicBezTo>
                        <a:pt x="1783254" y="1384059"/>
                        <a:pt x="1384059" y="1783254"/>
                        <a:pt x="891627" y="1783254"/>
                      </a:cubicBezTo>
                      <a:cubicBezTo>
                        <a:pt x="399195" y="1783254"/>
                        <a:pt x="0" y="1384059"/>
                        <a:pt x="0" y="891627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01156" tIns="301156" rIns="301156" bIns="301156" numCol="1" spcCol="1270" anchor="ctr" anchorCtr="0">
                  <a:noAutofit/>
                </a:bodyPr>
                <a:lstStyle/>
                <a:p>
                  <a:pPr marL="0" lvl="0" indent="0" algn="ctr" defTabSz="28003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300" b="0" i="1" kern="120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GB" sz="6300" kern="1200" dirty="0"/>
                </a:p>
              </p:txBody>
            </p:sp>
          </mc:Choice>
          <mc:Fallback xmlns=""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41FC79BB-BF2B-4C17-AB34-42E343C8D2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8942" y="2046877"/>
                  <a:ext cx="1783253" cy="1783253"/>
                </a:xfrm>
                <a:custGeom>
                  <a:avLst/>
                  <a:gdLst>
                    <a:gd name="connsiteX0" fmla="*/ 0 w 1783253"/>
                    <a:gd name="connsiteY0" fmla="*/ 891627 h 1783253"/>
                    <a:gd name="connsiteX1" fmla="*/ 891627 w 1783253"/>
                    <a:gd name="connsiteY1" fmla="*/ 0 h 1783253"/>
                    <a:gd name="connsiteX2" fmla="*/ 1783254 w 1783253"/>
                    <a:gd name="connsiteY2" fmla="*/ 891627 h 1783253"/>
                    <a:gd name="connsiteX3" fmla="*/ 891627 w 1783253"/>
                    <a:gd name="connsiteY3" fmla="*/ 1783254 h 1783253"/>
                    <a:gd name="connsiteX4" fmla="*/ 0 w 1783253"/>
                    <a:gd name="connsiteY4" fmla="*/ 891627 h 17832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83253" h="1783253">
                      <a:moveTo>
                        <a:pt x="0" y="891627"/>
                      </a:moveTo>
                      <a:cubicBezTo>
                        <a:pt x="0" y="399195"/>
                        <a:pt x="399195" y="0"/>
                        <a:pt x="891627" y="0"/>
                      </a:cubicBezTo>
                      <a:cubicBezTo>
                        <a:pt x="1384059" y="0"/>
                        <a:pt x="1783254" y="399195"/>
                        <a:pt x="1783254" y="891627"/>
                      </a:cubicBezTo>
                      <a:cubicBezTo>
                        <a:pt x="1783254" y="1384059"/>
                        <a:pt x="1384059" y="1783254"/>
                        <a:pt x="891627" y="1783254"/>
                      </a:cubicBezTo>
                      <a:cubicBezTo>
                        <a:pt x="399195" y="1783254"/>
                        <a:pt x="0" y="1384059"/>
                        <a:pt x="0" y="891627"/>
                      </a:cubicBezTo>
                      <a:close/>
                    </a:path>
                  </a:pathLst>
                </a:cu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486E4353-F5E5-47F1-BEDB-043B97BE52ED}"/>
                    </a:ext>
                  </a:extLst>
                </p:cNvPr>
                <p:cNvSpPr/>
                <p:nvPr/>
              </p:nvSpPr>
              <p:spPr>
                <a:xfrm>
                  <a:off x="459936" y="878947"/>
                  <a:ext cx="1694090" cy="1355272"/>
                </a:xfrm>
                <a:custGeom>
                  <a:avLst/>
                  <a:gdLst>
                    <a:gd name="connsiteX0" fmla="*/ 0 w 1694090"/>
                    <a:gd name="connsiteY0" fmla="*/ 135527 h 1355272"/>
                    <a:gd name="connsiteX1" fmla="*/ 135527 w 1694090"/>
                    <a:gd name="connsiteY1" fmla="*/ 0 h 1355272"/>
                    <a:gd name="connsiteX2" fmla="*/ 1558563 w 1694090"/>
                    <a:gd name="connsiteY2" fmla="*/ 0 h 1355272"/>
                    <a:gd name="connsiteX3" fmla="*/ 1694090 w 1694090"/>
                    <a:gd name="connsiteY3" fmla="*/ 135527 h 1355272"/>
                    <a:gd name="connsiteX4" fmla="*/ 1694090 w 1694090"/>
                    <a:gd name="connsiteY4" fmla="*/ 1219745 h 1355272"/>
                    <a:gd name="connsiteX5" fmla="*/ 1558563 w 1694090"/>
                    <a:gd name="connsiteY5" fmla="*/ 1355272 h 1355272"/>
                    <a:gd name="connsiteX6" fmla="*/ 135527 w 1694090"/>
                    <a:gd name="connsiteY6" fmla="*/ 1355272 h 1355272"/>
                    <a:gd name="connsiteX7" fmla="*/ 0 w 1694090"/>
                    <a:gd name="connsiteY7" fmla="*/ 1219745 h 1355272"/>
                    <a:gd name="connsiteX8" fmla="*/ 0 w 1694090"/>
                    <a:gd name="connsiteY8" fmla="*/ 135527 h 13552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94090" h="1355272">
                      <a:moveTo>
                        <a:pt x="0" y="135527"/>
                      </a:moveTo>
                      <a:cubicBezTo>
                        <a:pt x="0" y="60678"/>
                        <a:pt x="60678" y="0"/>
                        <a:pt x="135527" y="0"/>
                      </a:cubicBezTo>
                      <a:lnTo>
                        <a:pt x="1558563" y="0"/>
                      </a:lnTo>
                      <a:cubicBezTo>
                        <a:pt x="1633412" y="0"/>
                        <a:pt x="1694090" y="60678"/>
                        <a:pt x="1694090" y="135527"/>
                      </a:cubicBezTo>
                      <a:lnTo>
                        <a:pt x="1694090" y="1219745"/>
                      </a:lnTo>
                      <a:cubicBezTo>
                        <a:pt x="1694090" y="1294594"/>
                        <a:pt x="1633412" y="1355272"/>
                        <a:pt x="1558563" y="1355272"/>
                      </a:cubicBezTo>
                      <a:lnTo>
                        <a:pt x="135527" y="1355272"/>
                      </a:lnTo>
                      <a:cubicBezTo>
                        <a:pt x="60678" y="1355272"/>
                        <a:pt x="0" y="1294594"/>
                        <a:pt x="0" y="1219745"/>
                      </a:cubicBezTo>
                      <a:lnTo>
                        <a:pt x="0" y="135527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46375" tIns="146375" rIns="146375" bIns="146375" numCol="1" spcCol="1270" anchor="ctr" anchorCtr="0">
                  <a:noAutofit/>
                </a:bodyPr>
                <a:lstStyle/>
                <a:p>
                  <a:pPr marL="0" lvl="0" indent="0" algn="ctr" defTabSz="2489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600" b="0" i="1" kern="120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GB" sz="5600" kern="1200" dirty="0"/>
                </a:p>
              </p:txBody>
            </p:sp>
          </mc:Choice>
          <mc:Fallback xmlns=""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4EAE1EBC-FC4D-495E-90E6-61D53BEAE8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936" y="878947"/>
                  <a:ext cx="1694090" cy="1355272"/>
                </a:xfrm>
                <a:custGeom>
                  <a:avLst/>
                  <a:gdLst>
                    <a:gd name="connsiteX0" fmla="*/ 0 w 1694090"/>
                    <a:gd name="connsiteY0" fmla="*/ 135527 h 1355272"/>
                    <a:gd name="connsiteX1" fmla="*/ 135527 w 1694090"/>
                    <a:gd name="connsiteY1" fmla="*/ 0 h 1355272"/>
                    <a:gd name="connsiteX2" fmla="*/ 1558563 w 1694090"/>
                    <a:gd name="connsiteY2" fmla="*/ 0 h 1355272"/>
                    <a:gd name="connsiteX3" fmla="*/ 1694090 w 1694090"/>
                    <a:gd name="connsiteY3" fmla="*/ 135527 h 1355272"/>
                    <a:gd name="connsiteX4" fmla="*/ 1694090 w 1694090"/>
                    <a:gd name="connsiteY4" fmla="*/ 1219745 h 1355272"/>
                    <a:gd name="connsiteX5" fmla="*/ 1558563 w 1694090"/>
                    <a:gd name="connsiteY5" fmla="*/ 1355272 h 1355272"/>
                    <a:gd name="connsiteX6" fmla="*/ 135527 w 1694090"/>
                    <a:gd name="connsiteY6" fmla="*/ 1355272 h 1355272"/>
                    <a:gd name="connsiteX7" fmla="*/ 0 w 1694090"/>
                    <a:gd name="connsiteY7" fmla="*/ 1219745 h 1355272"/>
                    <a:gd name="connsiteX8" fmla="*/ 0 w 1694090"/>
                    <a:gd name="connsiteY8" fmla="*/ 135527 h 13552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94090" h="1355272">
                      <a:moveTo>
                        <a:pt x="0" y="135527"/>
                      </a:moveTo>
                      <a:cubicBezTo>
                        <a:pt x="0" y="60678"/>
                        <a:pt x="60678" y="0"/>
                        <a:pt x="135527" y="0"/>
                      </a:cubicBezTo>
                      <a:lnTo>
                        <a:pt x="1558563" y="0"/>
                      </a:lnTo>
                      <a:cubicBezTo>
                        <a:pt x="1633412" y="0"/>
                        <a:pt x="1694090" y="60678"/>
                        <a:pt x="1694090" y="135527"/>
                      </a:cubicBezTo>
                      <a:lnTo>
                        <a:pt x="1694090" y="1219745"/>
                      </a:lnTo>
                      <a:cubicBezTo>
                        <a:pt x="1694090" y="1294594"/>
                        <a:pt x="1633412" y="1355272"/>
                        <a:pt x="1558563" y="1355272"/>
                      </a:cubicBezTo>
                      <a:lnTo>
                        <a:pt x="135527" y="1355272"/>
                      </a:lnTo>
                      <a:cubicBezTo>
                        <a:pt x="60678" y="1355272"/>
                        <a:pt x="0" y="1294594"/>
                        <a:pt x="0" y="1219745"/>
                      </a:cubicBezTo>
                      <a:lnTo>
                        <a:pt x="0" y="135527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397E98D6-95A7-4E58-88B8-47F9A3EEDB11}"/>
                    </a:ext>
                  </a:extLst>
                </p:cNvPr>
                <p:cNvSpPr/>
                <p:nvPr/>
              </p:nvSpPr>
              <p:spPr>
                <a:xfrm>
                  <a:off x="4407110" y="878947"/>
                  <a:ext cx="1694090" cy="1355272"/>
                </a:xfrm>
                <a:custGeom>
                  <a:avLst/>
                  <a:gdLst>
                    <a:gd name="connsiteX0" fmla="*/ 0 w 1694090"/>
                    <a:gd name="connsiteY0" fmla="*/ 135527 h 1355272"/>
                    <a:gd name="connsiteX1" fmla="*/ 135527 w 1694090"/>
                    <a:gd name="connsiteY1" fmla="*/ 0 h 1355272"/>
                    <a:gd name="connsiteX2" fmla="*/ 1558563 w 1694090"/>
                    <a:gd name="connsiteY2" fmla="*/ 0 h 1355272"/>
                    <a:gd name="connsiteX3" fmla="*/ 1694090 w 1694090"/>
                    <a:gd name="connsiteY3" fmla="*/ 135527 h 1355272"/>
                    <a:gd name="connsiteX4" fmla="*/ 1694090 w 1694090"/>
                    <a:gd name="connsiteY4" fmla="*/ 1219745 h 1355272"/>
                    <a:gd name="connsiteX5" fmla="*/ 1558563 w 1694090"/>
                    <a:gd name="connsiteY5" fmla="*/ 1355272 h 1355272"/>
                    <a:gd name="connsiteX6" fmla="*/ 135527 w 1694090"/>
                    <a:gd name="connsiteY6" fmla="*/ 1355272 h 1355272"/>
                    <a:gd name="connsiteX7" fmla="*/ 0 w 1694090"/>
                    <a:gd name="connsiteY7" fmla="*/ 1219745 h 1355272"/>
                    <a:gd name="connsiteX8" fmla="*/ 0 w 1694090"/>
                    <a:gd name="connsiteY8" fmla="*/ 135527 h 13552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94090" h="1355272">
                      <a:moveTo>
                        <a:pt x="0" y="135527"/>
                      </a:moveTo>
                      <a:cubicBezTo>
                        <a:pt x="0" y="60678"/>
                        <a:pt x="60678" y="0"/>
                        <a:pt x="135527" y="0"/>
                      </a:cubicBezTo>
                      <a:lnTo>
                        <a:pt x="1558563" y="0"/>
                      </a:lnTo>
                      <a:cubicBezTo>
                        <a:pt x="1633412" y="0"/>
                        <a:pt x="1694090" y="60678"/>
                        <a:pt x="1694090" y="135527"/>
                      </a:cubicBezTo>
                      <a:lnTo>
                        <a:pt x="1694090" y="1219745"/>
                      </a:lnTo>
                      <a:cubicBezTo>
                        <a:pt x="1694090" y="1294594"/>
                        <a:pt x="1633412" y="1355272"/>
                        <a:pt x="1558563" y="1355272"/>
                      </a:cubicBezTo>
                      <a:lnTo>
                        <a:pt x="135527" y="1355272"/>
                      </a:lnTo>
                      <a:cubicBezTo>
                        <a:pt x="60678" y="1355272"/>
                        <a:pt x="0" y="1294594"/>
                        <a:pt x="0" y="1219745"/>
                      </a:cubicBezTo>
                      <a:lnTo>
                        <a:pt x="0" y="135527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46375" tIns="146375" rIns="146375" bIns="146375" numCol="1" spcCol="1270" anchor="ctr" anchorCtr="0">
                  <a:noAutofit/>
                </a:bodyPr>
                <a:lstStyle/>
                <a:p>
                  <a:pPr marL="0" lvl="0" indent="0" algn="ctr" defTabSz="2489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600" b="0" i="1" kern="120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GB" sz="5600" kern="1200" dirty="0"/>
                </a:p>
              </p:txBody>
            </p:sp>
          </mc:Choice>
          <mc:Fallback xmlns=""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43310523-D33C-4049-8264-54EE0A2E45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7110" y="878947"/>
                  <a:ext cx="1694090" cy="1355272"/>
                </a:xfrm>
                <a:custGeom>
                  <a:avLst/>
                  <a:gdLst>
                    <a:gd name="connsiteX0" fmla="*/ 0 w 1694090"/>
                    <a:gd name="connsiteY0" fmla="*/ 135527 h 1355272"/>
                    <a:gd name="connsiteX1" fmla="*/ 135527 w 1694090"/>
                    <a:gd name="connsiteY1" fmla="*/ 0 h 1355272"/>
                    <a:gd name="connsiteX2" fmla="*/ 1558563 w 1694090"/>
                    <a:gd name="connsiteY2" fmla="*/ 0 h 1355272"/>
                    <a:gd name="connsiteX3" fmla="*/ 1694090 w 1694090"/>
                    <a:gd name="connsiteY3" fmla="*/ 135527 h 1355272"/>
                    <a:gd name="connsiteX4" fmla="*/ 1694090 w 1694090"/>
                    <a:gd name="connsiteY4" fmla="*/ 1219745 h 1355272"/>
                    <a:gd name="connsiteX5" fmla="*/ 1558563 w 1694090"/>
                    <a:gd name="connsiteY5" fmla="*/ 1355272 h 1355272"/>
                    <a:gd name="connsiteX6" fmla="*/ 135527 w 1694090"/>
                    <a:gd name="connsiteY6" fmla="*/ 1355272 h 1355272"/>
                    <a:gd name="connsiteX7" fmla="*/ 0 w 1694090"/>
                    <a:gd name="connsiteY7" fmla="*/ 1219745 h 1355272"/>
                    <a:gd name="connsiteX8" fmla="*/ 0 w 1694090"/>
                    <a:gd name="connsiteY8" fmla="*/ 135527 h 13552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94090" h="1355272">
                      <a:moveTo>
                        <a:pt x="0" y="135527"/>
                      </a:moveTo>
                      <a:cubicBezTo>
                        <a:pt x="0" y="60678"/>
                        <a:pt x="60678" y="0"/>
                        <a:pt x="135527" y="0"/>
                      </a:cubicBezTo>
                      <a:lnTo>
                        <a:pt x="1558563" y="0"/>
                      </a:lnTo>
                      <a:cubicBezTo>
                        <a:pt x="1633412" y="0"/>
                        <a:pt x="1694090" y="60678"/>
                        <a:pt x="1694090" y="135527"/>
                      </a:cubicBezTo>
                      <a:lnTo>
                        <a:pt x="1694090" y="1219745"/>
                      </a:lnTo>
                      <a:cubicBezTo>
                        <a:pt x="1694090" y="1294594"/>
                        <a:pt x="1633412" y="1355272"/>
                        <a:pt x="1558563" y="1355272"/>
                      </a:cubicBezTo>
                      <a:lnTo>
                        <a:pt x="135527" y="1355272"/>
                      </a:lnTo>
                      <a:cubicBezTo>
                        <a:pt x="60678" y="1355272"/>
                        <a:pt x="0" y="1294594"/>
                        <a:pt x="0" y="1219745"/>
                      </a:cubicBezTo>
                      <a:lnTo>
                        <a:pt x="0" y="135527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E38E94-3B66-4E8B-BA16-A0AF8A5DB365}"/>
                  </a:ext>
                </a:extLst>
              </p:cNvPr>
              <p:cNvSpPr txBox="1"/>
              <p:nvPr/>
            </p:nvSpPr>
            <p:spPr>
              <a:xfrm>
                <a:off x="946944" y="4938086"/>
                <a:ext cx="4667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E38E94-3B66-4E8B-BA16-A0AF8A5DB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944" y="4938086"/>
                <a:ext cx="4667250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51A50B-3465-4BC6-9CEB-B8C7EF0A3DAB}"/>
                  </a:ext>
                </a:extLst>
              </p:cNvPr>
              <p:cNvSpPr txBox="1"/>
              <p:nvPr/>
            </p:nvSpPr>
            <p:spPr>
              <a:xfrm>
                <a:off x="6696074" y="1927950"/>
                <a:ext cx="4581525" cy="3308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It can be observed that: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y-AM" dirty="0"/>
                  <a:t> 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But</a:t>
                </a:r>
              </a:p>
              <a:p>
                <a:endParaRPr lang="en-US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𝑑𝑐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51A50B-3465-4BC6-9CEB-B8C7EF0A3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074" y="1927950"/>
                <a:ext cx="4581525" cy="3308534"/>
              </a:xfrm>
              <a:prstGeom prst="rect">
                <a:avLst/>
              </a:prstGeom>
              <a:blipFill>
                <a:blip r:embed="rId7"/>
                <a:stretch>
                  <a:fillRect l="-8910" t="-921" b="-232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2">
            <a:extLst>
              <a:ext uri="{FF2B5EF4-FFF2-40B4-BE49-F238E27FC236}">
                <a16:creationId xmlns:a16="http://schemas.microsoft.com/office/drawing/2014/main" id="{55A9519C-AB6C-4994-BCB5-8A75494FD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3" y="6099225"/>
            <a:ext cx="2695481" cy="46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379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CD18D-08A7-8D4F-AF55-79250B265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681" y="303342"/>
            <a:ext cx="6882171" cy="1164431"/>
          </a:xfrm>
          <a:noFill/>
        </p:spPr>
        <p:txBody>
          <a:bodyPr>
            <a:normAutofit/>
          </a:bodyPr>
          <a:lstStyle/>
          <a:p>
            <a:r>
              <a:rPr lang="de-DE" dirty="0">
                <a:solidFill>
                  <a:srgbClr val="3F4A6D"/>
                </a:solidFill>
                <a:latin typeface="Neue Haas Grotesk Text Pro" panose="020B0504020202020204" pitchFamily="34" charset="77"/>
              </a:rPr>
              <a:t>Naive Bayes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018DAF-ADB9-FB46-A439-A013988EC3B3}"/>
              </a:ext>
            </a:extLst>
          </p:cNvPr>
          <p:cNvCxnSpPr>
            <a:cxnSpLocks/>
          </p:cNvCxnSpPr>
          <p:nvPr/>
        </p:nvCxnSpPr>
        <p:spPr>
          <a:xfrm>
            <a:off x="1530180" y="1136822"/>
            <a:ext cx="2668841" cy="0"/>
          </a:xfrm>
          <a:prstGeom prst="line">
            <a:avLst/>
          </a:prstGeom>
          <a:ln w="38100">
            <a:solidFill>
              <a:srgbClr val="00C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96612D68-CA02-0E41-AFAE-316F4F4A8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82" y="303342"/>
            <a:ext cx="1003300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E866BB-822C-4A42-B692-269E147CF69F}"/>
              </a:ext>
            </a:extLst>
          </p:cNvPr>
          <p:cNvCxnSpPr>
            <a:cxnSpLocks/>
          </p:cNvCxnSpPr>
          <p:nvPr/>
        </p:nvCxnSpPr>
        <p:spPr>
          <a:xfrm>
            <a:off x="4017804" y="1142675"/>
            <a:ext cx="742694" cy="0"/>
          </a:xfrm>
          <a:prstGeom prst="line">
            <a:avLst/>
          </a:prstGeom>
          <a:ln w="38100">
            <a:solidFill>
              <a:srgbClr val="00C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>
            <a:extLst>
              <a:ext uri="{FF2B5EF4-FFF2-40B4-BE49-F238E27FC236}">
                <a16:creationId xmlns:a16="http://schemas.microsoft.com/office/drawing/2014/main" id="{8F64775D-4DBC-4027-A7EA-355AE15B4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3" y="6099225"/>
            <a:ext cx="2695481" cy="46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E0E36A3-7F9A-404D-A09E-F9B2FA94E11C}"/>
              </a:ext>
            </a:extLst>
          </p:cNvPr>
          <p:cNvSpPr txBox="1">
            <a:spLocks/>
          </p:cNvSpPr>
          <p:nvPr/>
        </p:nvSpPr>
        <p:spPr>
          <a:xfrm>
            <a:off x="252153" y="1164406"/>
            <a:ext cx="7746628" cy="2071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3F4A6D"/>
                </a:solidFill>
                <a:latin typeface="Neue Haas Grotesk Text Pro" panose="020B0504020202020204" pitchFamily="34" charset="77"/>
                <a:ea typeface="+mj-ea"/>
                <a:cs typeface="+mj-cs"/>
              </a:defRPr>
            </a:lvl1pPr>
          </a:lstStyle>
          <a:p>
            <a:pPr marL="457200" lvl="1"/>
            <a:r>
              <a:rPr lang="en-GB" kern="0">
                <a:solidFill>
                  <a:sysClr val="windowText" lastClr="000000"/>
                </a:solidFill>
              </a:rPr>
              <a:t>Graphical representation of Naïve Bayes:</a:t>
            </a:r>
          </a:p>
          <a:p>
            <a:pPr marL="457200" lvl="1"/>
            <a:endParaRPr lang="en-GB" kern="0">
              <a:solidFill>
                <a:sysClr val="windowText" lastClr="000000"/>
              </a:solidFill>
            </a:endParaRPr>
          </a:p>
          <a:p>
            <a:pPr marL="457200" lvl="1"/>
            <a:endParaRPr lang="en-GB" kern="0">
              <a:solidFill>
                <a:sysClr val="windowText" lastClr="000000"/>
              </a:solidFill>
            </a:endParaRPr>
          </a:p>
          <a:p>
            <a:pPr marL="457200" lvl="1"/>
            <a:endParaRPr lang="en-GB" kern="0">
              <a:solidFill>
                <a:sysClr val="windowText" lastClr="000000"/>
              </a:solidFill>
            </a:endParaRPr>
          </a:p>
          <a:p>
            <a:pPr marL="457200" lvl="1"/>
            <a:endParaRPr lang="en-GB" kern="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C6F42A-11EC-4974-8BC9-510DAF63155D}"/>
                  </a:ext>
                </a:extLst>
              </p:cNvPr>
              <p:cNvSpPr txBox="1"/>
              <p:nvPr/>
            </p:nvSpPr>
            <p:spPr>
              <a:xfrm>
                <a:off x="90406" y="4843972"/>
                <a:ext cx="66056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C6F42A-11EC-4974-8BC9-510DAF631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6" y="4843972"/>
                <a:ext cx="6605668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9813339-214A-4075-BC64-FDAB2BEF957B}"/>
                  </a:ext>
                </a:extLst>
              </p:cNvPr>
              <p:cNvSpPr txBox="1"/>
              <p:nvPr/>
            </p:nvSpPr>
            <p:spPr>
              <a:xfrm>
                <a:off x="7181490" y="1741783"/>
                <a:ext cx="5630861" cy="9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It can be observed that: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9813339-214A-4075-BC64-FDAB2BEF9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490" y="1741783"/>
                <a:ext cx="5630861" cy="916982"/>
              </a:xfrm>
              <a:prstGeom prst="rect">
                <a:avLst/>
              </a:prstGeom>
              <a:blipFill>
                <a:blip r:embed="rId5"/>
                <a:stretch>
                  <a:fillRect l="-866" t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93995AF6-148D-4AA7-A67F-63BDCE5D92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221" b="99732" l="851" r="99304">
                        <a14:foregroundMark x1="50116" y1="35302" x2="39675" y2="30872"/>
                        <a14:foregroundMark x1="39675" y1="30872" x2="34648" y2="53826"/>
                        <a14:foregroundMark x1="34648" y1="53826" x2="44238" y2="67383"/>
                        <a14:foregroundMark x1="44238" y1="67383" x2="67595" y2="77450"/>
                        <a14:foregroundMark x1="67595" y1="77450" x2="93194" y2="76107"/>
                        <a14:foregroundMark x1="93194" y1="76107" x2="94509" y2="41208"/>
                        <a14:foregroundMark x1="94509" y1="41208" x2="80742" y2="29799"/>
                        <a14:foregroundMark x1="80742" y1="29799" x2="38283" y2="30336"/>
                        <a14:foregroundMark x1="38283" y1="30336" x2="15391" y2="40940"/>
                        <a14:foregroundMark x1="15391" y1="40940" x2="9203" y2="29530"/>
                        <a14:foregroundMark x1="36504" y1="42953" x2="24439" y2="57047"/>
                        <a14:foregroundMark x1="24439" y1="57047" x2="33024" y2="79329"/>
                        <a14:foregroundMark x1="33024" y1="79329" x2="52049" y2="80134"/>
                        <a14:foregroundMark x1="52049" y1="80134" x2="67440" y2="72349"/>
                        <a14:foregroundMark x1="67440" y1="72349" x2="47718" y2="64430"/>
                        <a14:foregroundMark x1="47718" y1="64430" x2="1315" y2="74228"/>
                        <a14:foregroundMark x1="1315" y1="74228" x2="28770" y2="80000"/>
                        <a14:foregroundMark x1="28770" y1="80000" x2="74633" y2="77852"/>
                        <a14:foregroundMark x1="74633" y1="77852" x2="31168" y2="84698"/>
                        <a14:foregroundMark x1="31168" y1="84698" x2="44006" y2="90336"/>
                        <a14:foregroundMark x1="53840" y1="87249" x2="96597" y2="73826"/>
                        <a14:foregroundMark x1="44006" y1="90336" x2="48549" y2="88910"/>
                        <a14:foregroundMark x1="96597" y1="73826" x2="64578" y2="40940"/>
                        <a14:foregroundMark x1="64578" y1="40940" x2="2166" y2="17181"/>
                        <a14:foregroundMark x1="2166" y1="17181" x2="37664" y2="12752"/>
                        <a14:foregroundMark x1="37664" y1="12752" x2="9435" y2="6577"/>
                        <a14:foregroundMark x1="42196" y1="7848" x2="64811" y2="8725"/>
                        <a14:foregroundMark x1="9435" y1="6577" x2="42159" y2="7846"/>
                        <a14:foregroundMark x1="41859" y1="11521" x2="28461" y2="13154"/>
                        <a14:foregroundMark x1="64811" y1="8725" x2="46327" y2="10977"/>
                        <a14:foregroundMark x1="44899" y1="16529" x2="89250" y2="25638"/>
                        <a14:foregroundMark x1="28461" y1="13154" x2="41719" y2="15877"/>
                        <a14:foregroundMark x1="89250" y1="25638" x2="85538" y2="41611"/>
                        <a14:foregroundMark x1="85538" y1="41611" x2="59783" y2="68456"/>
                        <a14:foregroundMark x1="59783" y1="68456" x2="67595" y2="75839"/>
                        <a14:foregroundMark x1="67595" y1="75839" x2="39520" y2="83490"/>
                        <a14:foregroundMark x1="52743" y1="83618" x2="81206" y2="83893"/>
                        <a14:foregroundMark x1="39520" y1="83490" x2="50414" y2="83595"/>
                        <a14:foregroundMark x1="81206" y1="83893" x2="80665" y2="88993"/>
                        <a14:foregroundMark x1="51700" y1="93111" x2="44084" y2="94497"/>
                        <a14:foregroundMark x1="82028" y1="87592" x2="54370" y2="92625"/>
                        <a14:foregroundMark x1="92034" y1="85772" x2="86805" y2="86723"/>
                        <a14:foregroundMark x1="87408" y1="94843" x2="94509" y2="94899"/>
                        <a14:foregroundMark x1="54242" y1="94578" x2="85593" y2="94828"/>
                        <a14:foregroundMark x1="44084" y1="94497" x2="51589" y2="94556"/>
                        <a14:foregroundMark x1="85740" y1="95337" x2="35344" y2="97852"/>
                        <a14:foregroundMark x1="94509" y1="94899" x2="87032" y2="95272"/>
                        <a14:foregroundMark x1="87250" y1="90373" x2="98685" y2="88725"/>
                        <a14:foregroundMark x1="53127" y1="95290" x2="83041" y2="90980"/>
                        <a14:foregroundMark x1="35344" y1="97852" x2="53061" y2="95299"/>
                        <a14:foregroundMark x1="98685" y1="88725" x2="87548" y2="67248"/>
                        <a14:foregroundMark x1="87548" y1="67248" x2="81361" y2="33154"/>
                        <a14:foregroundMark x1="81361" y1="33154" x2="92575" y2="23356"/>
                        <a14:foregroundMark x1="92575" y1="23356" x2="84841" y2="11678"/>
                        <a14:foregroundMark x1="84841" y1="11678" x2="75561" y2="16644"/>
                        <a14:foregroundMark x1="75561" y1="16644" x2="72235" y2="30738"/>
                        <a14:foregroundMark x1="72235" y1="30738" x2="84068" y2="16107"/>
                        <a14:foregroundMark x1="84068" y1="16107" x2="8739" y2="45772"/>
                        <a14:foregroundMark x1="8739" y1="45772" x2="7579" y2="18255"/>
                        <a14:foregroundMark x1="7579" y1="18255" x2="5723" y2="33826"/>
                        <a14:foregroundMark x1="32260" y1="88449" x2="41763" y2="91544"/>
                        <a14:foregroundMark x1="7966" y1="80537" x2="26932" y2="86714"/>
                        <a14:foregroundMark x1="5067" y1="84959" x2="619" y2="84161"/>
                        <a14:foregroundMark x1="26182" y1="88748" x2="9763" y2="85801"/>
                        <a14:foregroundMark x1="41763" y1="91544" x2="32809" y2="89937"/>
                        <a14:foregroundMark x1="9795" y1="85358" x2="10905" y2="85503"/>
                        <a14:foregroundMark x1="619" y1="84161" x2="5128" y2="84750"/>
                        <a14:foregroundMark x1="5070" y1="84950" x2="1005" y2="84564"/>
                        <a14:foregroundMark x1="10905" y1="85503" x2="8906" y2="85314"/>
                        <a14:foregroundMark x1="1005" y1="84564" x2="4486" y2="90604"/>
                        <a14:foregroundMark x1="3635" y1="95973" x2="18097" y2="95570"/>
                        <a14:foregroundMark x1="18097" y1="95570" x2="5646" y2="97315"/>
                        <a14:foregroundMark x1="5646" y1="97315" x2="22583" y2="97315"/>
                        <a14:foregroundMark x1="22583" y1="97315" x2="41222" y2="92617"/>
                        <a14:foregroundMark x1="26965" y1="92181" x2="14927" y2="91812"/>
                        <a14:foregroundMark x1="29037" y1="92244" x2="28109" y2="92216"/>
                        <a14:foregroundMark x1="41222" y1="92617" x2="31915" y2="92332"/>
                        <a14:foregroundMark x1="14927" y1="91812" x2="26759" y2="92886"/>
                        <a14:foregroundMark x1="31840" y1="91858" x2="39366" y2="90336"/>
                        <a14:foregroundMark x1="27689" y1="92698" x2="29101" y2="92412"/>
                        <a14:foregroundMark x1="26759" y1="92886" x2="27238" y2="92789"/>
                        <a14:foregroundMark x1="26802" y1="89796" x2="10240" y2="89084"/>
                        <a14:foregroundMark x1="39366" y1="90336" x2="32853" y2="90056"/>
                        <a14:foregroundMark x1="32658" y1="91104" x2="51728" y2="92744"/>
                        <a14:foregroundMark x1="10249" y1="89176" x2="26362" y2="90562"/>
                        <a14:foregroundMark x1="51728" y1="92754" x2="32348" y2="93108"/>
                        <a14:foregroundMark x1="54332" y1="93397" x2="83991" y2="93691"/>
                        <a14:foregroundMark x1="32310" y1="93178" x2="51680" y2="93370"/>
                        <a14:foregroundMark x1="83991" y1="93691" x2="62104" y2="96376"/>
                        <a14:foregroundMark x1="62104" y1="96376" x2="99381" y2="99732"/>
                        <a14:foregroundMark x1="79505" y1="11409" x2="64578" y2="11409"/>
                        <a14:foregroundMark x1="64578" y1="11409" x2="83140" y2="9530"/>
                        <a14:foregroundMark x1="42220" y1="9530" x2="23821" y2="9530"/>
                        <a14:foregroundMark x1="83140" y1="9530" x2="43832" y2="9530"/>
                        <a14:foregroundMark x1="23821" y1="9530" x2="67534" y2="3000"/>
                        <a14:foregroundMark x1="69025" y1="3000" x2="67672" y2="3221"/>
                        <a14:foregroundMark x1="67672" y1="3221" x2="99072" y2="4430"/>
                        <a14:backgroundMark x1="41531" y1="12349" x2="44161" y2="12886"/>
                        <a14:backgroundMark x1="43310" y1="12886" x2="43465" y2="14362"/>
                        <a14:backgroundMark x1="7811" y1="84832" x2="6574" y2="86577"/>
                        <a14:backgroundMark x1="6419" y1="85101" x2="7966" y2="89396"/>
                        <a14:backgroundMark x1="7270" y1="85369" x2="8353" y2="87785"/>
                        <a14:backgroundMark x1="8507" y1="84832" x2="8353" y2="86980"/>
                        <a14:backgroundMark x1="8817" y1="88188" x2="9203" y2="92081"/>
                        <a14:backgroundMark x1="9899" y1="92081" x2="7811" y2="91141"/>
                        <a14:backgroundMark x1="9899" y1="91544" x2="7811" y2="92752"/>
                        <a14:backgroundMark x1="9513" y1="90604" x2="8662" y2="91812"/>
                        <a14:backgroundMark x1="6574" y1="90336" x2="5878" y2="89396"/>
                        <a14:backgroundMark x1="6883" y1="87248" x2="5336" y2="88993"/>
                        <a14:backgroundMark x1="6729" y1="84832" x2="6187" y2="87248"/>
                        <a14:backgroundMark x1="6419" y1="85369" x2="5878" y2="87248"/>
                        <a14:backgroundMark x1="42923" y1="12349" x2="43078" y2="17181"/>
                        <a14:backgroundMark x1="44161" y1="11678" x2="44161" y2="14362"/>
                        <a14:backgroundMark x1="44702" y1="9799" x2="44161" y2="15034"/>
                        <a14:backgroundMark x1="44470" y1="11409" x2="43078" y2="15302"/>
                        <a14:backgroundMark x1="44857" y1="10470" x2="44702" y2="14094"/>
                        <a14:backgroundMark x1="45012" y1="10201" x2="45012" y2="14765"/>
                        <a14:backgroundMark x1="44702" y1="11678" x2="43465" y2="16510"/>
                        <a14:backgroundMark x1="43310" y1="15302" x2="42382" y2="17181"/>
                        <a14:backgroundMark x1="42614" y1="15973" x2="42614" y2="17181"/>
                        <a14:backgroundMark x1="43619" y1="16242" x2="43310" y2="11946"/>
                        <a14:backgroundMark x1="43310" y1="11946" x2="42382" y2="10201"/>
                        <a14:backgroundMark x1="43774" y1="12349" x2="42614" y2="9799"/>
                        <a14:backgroundMark x1="44470" y1="11141" x2="42382" y2="10470"/>
                        <a14:backgroundMark x1="27688" y1="84564" x2="30549" y2="92081"/>
                        <a14:backgroundMark x1="30317" y1="85369" x2="30317" y2="91141"/>
                        <a14:backgroundMark x1="29621" y1="84832" x2="29621" y2="86980"/>
                        <a14:backgroundMark x1="29157" y1="84832" x2="29157" y2="87785"/>
                        <a14:backgroundMark x1="28770" y1="87785" x2="28616" y2="90336"/>
                        <a14:backgroundMark x1="27533" y1="88725" x2="27378" y2="89933"/>
                        <a14:backgroundMark x1="27378" y1="89396" x2="28461" y2="91812"/>
                        <a14:backgroundMark x1="30317" y1="90604" x2="31013" y2="92752"/>
                        <a14:backgroundMark x1="31400" y1="92752" x2="31400" y2="92752"/>
                        <a14:backgroundMark x1="30317" y1="90872" x2="30704" y2="93289"/>
                        <a14:backgroundMark x1="30704" y1="91544" x2="31013" y2="92752"/>
                        <a14:backgroundMark x1="31245" y1="90872" x2="31245" y2="92081"/>
                        <a14:backgroundMark x1="31400" y1="91544" x2="30317" y2="93557"/>
                        <a14:backgroundMark x1="27533" y1="89933" x2="26682" y2="89396"/>
                        <a14:backgroundMark x1="51508" y1="85369" x2="51353" y2="90336"/>
                        <a14:backgroundMark x1="51353" y1="86980" x2="51353" y2="89396"/>
                        <a14:backgroundMark x1="51817" y1="85101" x2="52359" y2="90604"/>
                        <a14:backgroundMark x1="52359" y1="85772" x2="52746" y2="89664"/>
                        <a14:backgroundMark x1="52514" y1="85772" x2="53055" y2="89933"/>
                        <a14:backgroundMark x1="53055" y1="91141" x2="52746" y2="90872"/>
                        <a14:backgroundMark x1="52746" y1="89664" x2="53287" y2="91812"/>
                        <a14:backgroundMark x1="52900" y1="94497" x2="52359" y2="90872"/>
                        <a14:backgroundMark x1="53055" y1="92752" x2="52900" y2="94765"/>
                        <a14:backgroundMark x1="53055" y1="91141" x2="53055" y2="93289"/>
                        <a14:backgroundMark x1="53442" y1="91544" x2="53751" y2="92349"/>
                        <a14:backgroundMark x1="53287" y1="85101" x2="50967" y2="85101"/>
                        <a14:backgroundMark x1="51353" y1="86577" x2="49961" y2="90872"/>
                        <a14:backgroundMark x1="50812" y1="88188" x2="49420" y2="90604"/>
                        <a14:backgroundMark x1="86079" y1="84564" x2="83991" y2="89664"/>
                        <a14:backgroundMark x1="84223" y1="86577" x2="83836" y2="89933"/>
                        <a14:backgroundMark x1="83836" y1="85101" x2="82831" y2="90872"/>
                        <a14:backgroundMark x1="84223" y1="86577" x2="85770" y2="92081"/>
                        <a14:backgroundMark x1="85770" y1="90336" x2="87162" y2="95168"/>
                        <a14:backgroundMark x1="87007" y1="91812" x2="87007" y2="93960"/>
                        <a14:backgroundMark x1="87007" y1="91544" x2="86311" y2="93960"/>
                        <a14:backgroundMark x1="86079" y1="90604" x2="86079" y2="94228"/>
                        <a14:backgroundMark x1="87007" y1="91141" x2="86852" y2="93557"/>
                        <a14:backgroundMark x1="85383" y1="87785" x2="84532" y2="91544"/>
                        <a14:backgroundMark x1="85228" y1="87785" x2="85073" y2="90872"/>
                        <a14:backgroundMark x1="85228" y1="86980" x2="85383" y2="90604"/>
                        <a14:backgroundMark x1="85770" y1="86040" x2="84687" y2="88456"/>
                        <a14:backgroundMark x1="29466" y1="89396" x2="31245" y2="90336"/>
                        <a14:backgroundMark x1="30704" y1="88456" x2="31941" y2="91812"/>
                        <a14:backgroundMark x1="77" y1="403" x2="33256" y2="3221"/>
                        <a14:backgroundMark x1="33256" y1="3221" x2="53828" y2="1074"/>
                        <a14:backgroundMark x1="53828" y1="1074" x2="72854" y2="1074"/>
                        <a14:backgroundMark x1="72854" y1="1074" x2="82521" y2="403"/>
                        <a14:backgroundMark x1="82521" y1="403" x2="99923" y2="10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19" y="1750762"/>
            <a:ext cx="5448300" cy="31391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4B2222-DA4F-47BE-A98F-70DAB20A653B}"/>
                  </a:ext>
                </a:extLst>
              </p:cNvPr>
              <p:cNvSpPr txBox="1"/>
              <p:nvPr/>
            </p:nvSpPr>
            <p:spPr>
              <a:xfrm>
                <a:off x="2757487" y="1984600"/>
                <a:ext cx="32861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4B2222-DA4F-47BE-A98F-70DAB20A6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487" y="1984600"/>
                <a:ext cx="328613" cy="276999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32AC84C-C29B-477D-94D3-B6E268F2B17D}"/>
                  </a:ext>
                </a:extLst>
              </p:cNvPr>
              <p:cNvSpPr txBox="1"/>
              <p:nvPr/>
            </p:nvSpPr>
            <p:spPr>
              <a:xfrm>
                <a:off x="735012" y="4382128"/>
                <a:ext cx="4381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32AC84C-C29B-477D-94D3-B6E268F2B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12" y="4382128"/>
                <a:ext cx="438149" cy="276999"/>
              </a:xfrm>
              <a:prstGeom prst="rect">
                <a:avLst/>
              </a:prstGeom>
              <a:blipFill>
                <a:blip r:embed="rId9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08EE37E-DAF3-4099-B2B6-C89243753B61}"/>
                  </a:ext>
                </a:extLst>
              </p:cNvPr>
              <p:cNvSpPr txBox="1"/>
              <p:nvPr/>
            </p:nvSpPr>
            <p:spPr>
              <a:xfrm>
                <a:off x="1981198" y="4382128"/>
                <a:ext cx="4381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08EE37E-DAF3-4099-B2B6-C89243753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98" y="4382128"/>
                <a:ext cx="438149" cy="276999"/>
              </a:xfrm>
              <a:prstGeom prst="rect">
                <a:avLst/>
              </a:prstGeom>
              <a:blipFill>
                <a:blip r:embed="rId10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691253A-8658-4225-A358-024B0F53EB1E}"/>
                  </a:ext>
                </a:extLst>
              </p:cNvPr>
              <p:cNvSpPr txBox="1"/>
              <p:nvPr/>
            </p:nvSpPr>
            <p:spPr>
              <a:xfrm>
                <a:off x="3177460" y="4382128"/>
                <a:ext cx="4381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691253A-8658-4225-A358-024B0F53E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460" y="4382128"/>
                <a:ext cx="438149" cy="276999"/>
              </a:xfrm>
              <a:prstGeom prst="rect">
                <a:avLst/>
              </a:prstGeom>
              <a:blipFill>
                <a:blip r:embed="rId11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434FC27-E4FC-4F6A-A00A-B62E7CC0A0F4}"/>
                  </a:ext>
                </a:extLst>
              </p:cNvPr>
              <p:cNvSpPr txBox="1"/>
              <p:nvPr/>
            </p:nvSpPr>
            <p:spPr>
              <a:xfrm>
                <a:off x="5038545" y="4382128"/>
                <a:ext cx="4381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434FC27-E4FC-4F6A-A00A-B62E7CC0A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45" y="4382128"/>
                <a:ext cx="438149" cy="276999"/>
              </a:xfrm>
              <a:prstGeom prst="rect">
                <a:avLst/>
              </a:prstGeom>
              <a:blipFill>
                <a:blip r:embed="rId12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7AE7649-E478-47B1-A8CF-78C0969B7B61}"/>
              </a:ext>
            </a:extLst>
          </p:cNvPr>
          <p:cNvSpPr txBox="1"/>
          <p:nvPr/>
        </p:nvSpPr>
        <p:spPr>
          <a:xfrm>
            <a:off x="7181490" y="2997195"/>
            <a:ext cx="397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So, in Naïve Bayes features are </a:t>
            </a:r>
            <a:r>
              <a:rPr lang="en-US" i="1" dirty="0">
                <a:solidFill>
                  <a:srgbClr val="FF0000"/>
                </a:solidFill>
                <a:latin typeface="Bahnschrift" panose="020B0502040204020203" pitchFamily="34" charset="0"/>
              </a:rPr>
              <a:t>CONDITIONALY INDEPENDENT</a:t>
            </a:r>
            <a:endParaRPr lang="en-GB" i="1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2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CD18D-08A7-8D4F-AF55-79250B265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681" y="303342"/>
            <a:ext cx="6882171" cy="1164431"/>
          </a:xfrm>
          <a:noFill/>
        </p:spPr>
        <p:txBody>
          <a:bodyPr>
            <a:normAutofit/>
          </a:bodyPr>
          <a:lstStyle/>
          <a:p>
            <a:r>
              <a:rPr lang="de-DE" dirty="0">
                <a:solidFill>
                  <a:srgbClr val="3F4A6D"/>
                </a:solidFill>
                <a:latin typeface="Neue Haas Grotesk Text Pro" panose="020B0504020202020204" pitchFamily="34" charset="77"/>
              </a:rPr>
              <a:t>Naive Bayes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018DAF-ADB9-FB46-A439-A013988EC3B3}"/>
              </a:ext>
            </a:extLst>
          </p:cNvPr>
          <p:cNvCxnSpPr>
            <a:cxnSpLocks/>
          </p:cNvCxnSpPr>
          <p:nvPr/>
        </p:nvCxnSpPr>
        <p:spPr>
          <a:xfrm>
            <a:off x="1530180" y="1136822"/>
            <a:ext cx="3218283" cy="0"/>
          </a:xfrm>
          <a:prstGeom prst="line">
            <a:avLst/>
          </a:prstGeom>
          <a:ln w="38100">
            <a:solidFill>
              <a:srgbClr val="00C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>
            <a:extLst>
              <a:ext uri="{FF2B5EF4-FFF2-40B4-BE49-F238E27FC236}">
                <a16:creationId xmlns:a16="http://schemas.microsoft.com/office/drawing/2014/main" id="{C79231AB-6023-2B4B-A869-ACF67C2D3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29" y="409181"/>
            <a:ext cx="885952" cy="8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B36CC536-74E0-4E47-9511-2DC1E8F57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3" y="6099225"/>
            <a:ext cx="2695481" cy="46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2">
                <a:extLst>
                  <a:ext uri="{FF2B5EF4-FFF2-40B4-BE49-F238E27FC236}">
                    <a16:creationId xmlns:a16="http://schemas.microsoft.com/office/drawing/2014/main" id="{FA56F334-74E7-4507-B8E3-6E055F50ED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2151" y="1148363"/>
                <a:ext cx="11223987" cy="56677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GB" sz="2000" dirty="0"/>
                  <a:t>How to infer: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GB" sz="2000" dirty="0"/>
                  <a:t>We need to predict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2000" dirty="0"/>
                  <a:t> where:</a:t>
                </a: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2000" dirty="0"/>
                  <a:t> is a class</a:t>
                </a: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2000" dirty="0"/>
                  <a:t> is a d dimensional input vector.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GB" sz="2000" dirty="0"/>
              </a:p>
              <a:p>
                <a:pPr marL="457200" lvl="1"/>
                <a:r>
                  <a:rPr lang="en-GB" sz="2000" dirty="0"/>
                  <a:t>According to Naïve Bayes model: 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457200" lvl="1"/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000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GB" sz="2000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GB" sz="2000" dirty="0"/>
                  <a:t>So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lim>
                          </m:limLow>
                        </m:fName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lim>
                          </m:limLow>
                        </m:fName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lim>
                          </m:limLow>
                        </m:fName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GB" sz="2000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GB" sz="2000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GB" sz="2000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GB" sz="2000" dirty="0">
                    <a:solidFill>
                      <a:srgbClr val="00B050"/>
                    </a:solidFill>
                  </a:rPr>
                  <a:t>What would be the form of the above equation for maximum likelihood estimation?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GB" sz="2000" dirty="0"/>
              </a:p>
            </p:txBody>
          </p:sp>
        </mc:Choice>
        <mc:Fallback xmlns="">
          <p:sp>
            <p:nvSpPr>
              <p:cNvPr id="10" name="Text Placeholder 2">
                <a:extLst>
                  <a:ext uri="{FF2B5EF4-FFF2-40B4-BE49-F238E27FC236}">
                    <a16:creationId xmlns:a16="http://schemas.microsoft.com/office/drawing/2014/main" id="{FA56F334-74E7-4507-B8E3-6E055F50E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51" y="1148363"/>
                <a:ext cx="11223987" cy="5667763"/>
              </a:xfrm>
              <a:prstGeom prst="rect">
                <a:avLst/>
              </a:prstGeom>
              <a:blipFill>
                <a:blip r:embed="rId4"/>
                <a:stretch>
                  <a:fillRect t="-10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D210309-9106-4D2F-B57C-7EF00F5D6D5D}"/>
              </a:ext>
            </a:extLst>
          </p:cNvPr>
          <p:cNvSpPr txBox="1"/>
          <p:nvPr/>
        </p:nvSpPr>
        <p:spPr>
          <a:xfrm>
            <a:off x="7585767" y="6247677"/>
            <a:ext cx="4354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maximum a posteriori estimation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13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CD18D-08A7-8D4F-AF55-79250B265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681" y="303342"/>
            <a:ext cx="6882171" cy="1164431"/>
          </a:xfrm>
          <a:noFill/>
        </p:spPr>
        <p:txBody>
          <a:bodyPr>
            <a:normAutofit/>
          </a:bodyPr>
          <a:lstStyle/>
          <a:p>
            <a:r>
              <a:rPr lang="de-DE" dirty="0">
                <a:solidFill>
                  <a:srgbClr val="3F4A6D"/>
                </a:solidFill>
                <a:latin typeface="Neue Haas Grotesk Text Pro" panose="020B0504020202020204" pitchFamily="34" charset="77"/>
              </a:rPr>
              <a:t>Naive Bayes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018DAF-ADB9-FB46-A439-A013988EC3B3}"/>
              </a:ext>
            </a:extLst>
          </p:cNvPr>
          <p:cNvCxnSpPr>
            <a:cxnSpLocks/>
          </p:cNvCxnSpPr>
          <p:nvPr/>
        </p:nvCxnSpPr>
        <p:spPr>
          <a:xfrm>
            <a:off x="1530180" y="1136822"/>
            <a:ext cx="3346620" cy="0"/>
          </a:xfrm>
          <a:prstGeom prst="line">
            <a:avLst/>
          </a:prstGeom>
          <a:ln w="38100">
            <a:solidFill>
              <a:srgbClr val="00C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>
            <a:extLst>
              <a:ext uri="{FF2B5EF4-FFF2-40B4-BE49-F238E27FC236}">
                <a16:creationId xmlns:a16="http://schemas.microsoft.com/office/drawing/2014/main" id="{C79231AB-6023-2B4B-A869-ACF67C2D3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29" y="409181"/>
            <a:ext cx="885952" cy="8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F3D975E2-99B5-43B7-B443-01FBB702C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3" y="6099225"/>
            <a:ext cx="2695481" cy="46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Placeholder 2">
                <a:extLst>
                  <a:ext uri="{FF2B5EF4-FFF2-40B4-BE49-F238E27FC236}">
                    <a16:creationId xmlns:a16="http://schemas.microsoft.com/office/drawing/2014/main" id="{2FD1D36B-2B28-4840-BA1E-15D73FE5E3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2151" y="1372951"/>
                <a:ext cx="11223987" cy="5667763"/>
              </a:xfrm>
              <a:prstGeom prst="rect">
                <a:avLst/>
              </a:prstGeom>
            </p:spPr>
            <p:txBody>
              <a:bodyPr lIns="90000" tIns="45000" rIns="90000" bIns="45000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GB" sz="2000" dirty="0"/>
                  <a:t> is called class prior and can be learned or be set based on prior knowledge, e.g.: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GB" sz="2000" dirty="0"/>
              </a:p>
              <a:p>
                <a:pPr marL="457200" lvl="1" indent="0">
                  <a:buNone/>
                </a:pPr>
                <a:r>
                  <a:rPr lang="en-GB" sz="2000" dirty="0"/>
                  <a:t>What about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GB" sz="2000" dirty="0"/>
                  <a:t>?</a:t>
                </a:r>
              </a:p>
              <a:p>
                <a:pPr marL="457200" lvl="1" indent="0">
                  <a:buNone/>
                </a:pPr>
                <a:r>
                  <a:rPr lang="en-GB" sz="2000" dirty="0"/>
                  <a:t>It depends on a feature. For example:</a:t>
                </a:r>
              </a:p>
              <a:p>
                <a:pPr lvl="1"/>
                <a:r>
                  <a:rPr lang="en-GB" sz="2000" dirty="0"/>
                  <a:t>Multinomial distribution is used for text classification</a:t>
                </a:r>
              </a:p>
              <a:p>
                <a:pPr lvl="1"/>
                <a:r>
                  <a:rPr lang="en-GB" sz="2000" dirty="0"/>
                  <a:t>Gaussian distribution is used for numerical features</a:t>
                </a:r>
              </a:p>
              <a:p>
                <a:pPr lvl="1"/>
                <a:r>
                  <a:rPr lang="en-GB" sz="2000" dirty="0"/>
                  <a:t>Categorical for categorical features</a:t>
                </a:r>
              </a:p>
              <a:p>
                <a:pPr lvl="1"/>
                <a:endParaRPr lang="en-GB" sz="2000" dirty="0"/>
              </a:p>
              <a:p>
                <a:pPr marL="457200" lvl="1" indent="0">
                  <a:buNone/>
                </a:pPr>
                <a:r>
                  <a:rPr lang="en-GB" sz="2000" dirty="0"/>
                  <a:t>We are particularly interested in Multinomial distribution today, as we are going to apply it to NLP.</a:t>
                </a:r>
              </a:p>
            </p:txBody>
          </p:sp>
        </mc:Choice>
        <mc:Fallback xmlns="">
          <p:sp>
            <p:nvSpPr>
              <p:cNvPr id="31" name="Text Placeholder 2">
                <a:extLst>
                  <a:ext uri="{FF2B5EF4-FFF2-40B4-BE49-F238E27FC236}">
                    <a16:creationId xmlns:a16="http://schemas.microsoft.com/office/drawing/2014/main" id="{2FD1D36B-2B28-4840-BA1E-15D73FE5E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51" y="1372951"/>
                <a:ext cx="11223987" cy="5667763"/>
              </a:xfrm>
              <a:prstGeom prst="rect">
                <a:avLst/>
              </a:prstGeom>
              <a:blipFill>
                <a:blip r:embed="rId4"/>
                <a:stretch>
                  <a:fillRect t="-10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353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CD18D-08A7-8D4F-AF55-79250B265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681" y="303342"/>
            <a:ext cx="6882171" cy="1164431"/>
          </a:xfrm>
          <a:noFill/>
        </p:spPr>
        <p:txBody>
          <a:bodyPr>
            <a:normAutofit/>
          </a:bodyPr>
          <a:lstStyle/>
          <a:p>
            <a:r>
              <a:rPr lang="de-DE" dirty="0">
                <a:solidFill>
                  <a:srgbClr val="3F4A6D"/>
                </a:solidFill>
                <a:latin typeface="Neue Haas Grotesk Text Pro" panose="020B0504020202020204" pitchFamily="34" charset="77"/>
              </a:rPr>
              <a:t>Naive Bayes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018DAF-ADB9-FB46-A439-A013988EC3B3}"/>
              </a:ext>
            </a:extLst>
          </p:cNvPr>
          <p:cNvCxnSpPr>
            <a:cxnSpLocks/>
          </p:cNvCxnSpPr>
          <p:nvPr/>
        </p:nvCxnSpPr>
        <p:spPr>
          <a:xfrm>
            <a:off x="1530180" y="1136822"/>
            <a:ext cx="3366673" cy="0"/>
          </a:xfrm>
          <a:prstGeom prst="line">
            <a:avLst/>
          </a:prstGeom>
          <a:ln w="38100">
            <a:solidFill>
              <a:srgbClr val="00C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>
            <a:extLst>
              <a:ext uri="{FF2B5EF4-FFF2-40B4-BE49-F238E27FC236}">
                <a16:creationId xmlns:a16="http://schemas.microsoft.com/office/drawing/2014/main" id="{C79231AB-6023-2B4B-A869-ACF67C2D3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29" y="409181"/>
            <a:ext cx="885952" cy="8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4C84DD57-6E1B-47F4-8037-50FE8943E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3" y="6099225"/>
            <a:ext cx="2695481" cy="46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Placeholder 2">
                <a:extLst>
                  <a:ext uri="{FF2B5EF4-FFF2-40B4-BE49-F238E27FC236}">
                    <a16:creationId xmlns:a16="http://schemas.microsoft.com/office/drawing/2014/main" id="{13F2F939-B224-4DF2-8121-37D72D1CA5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2151" y="1228573"/>
                <a:ext cx="11223987" cy="5667763"/>
              </a:xfrm>
              <a:prstGeom prst="rect">
                <a:avLst/>
              </a:prstGeom>
            </p:spPr>
            <p:txBody>
              <a:bodyPr lIns="90000" tIns="45000" rIns="90000" bIns="45000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Short reminder: Multinomial distribution (generalization of Binomial distribution)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GB" sz="20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!…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GB" sz="2000" dirty="0"/>
                  <a:t>,</a:t>
                </a:r>
              </a:p>
              <a:p>
                <a:pPr marL="457200" lvl="1" indent="0">
                  <a:buNone/>
                </a:pPr>
                <a:endParaRPr lang="en-GB" sz="2000" dirty="0"/>
              </a:p>
              <a:p>
                <a:pPr marL="457200" lvl="1" indent="0">
                  <a:buNone/>
                </a:pPr>
                <a:r>
                  <a:rPr lang="en-GB" sz="2000" dirty="0"/>
                  <a:t>Where: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𝐍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sz="2000" dirty="0"/>
                  <a:t> is the number of trials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2000" dirty="0"/>
                  <a:t> are event probabilities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∈{0,..,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000" dirty="0"/>
                  <a:t> is the number of trials where outcome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000" dirty="0"/>
                  <a:t> was observed.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GB" sz="2000" dirty="0"/>
              </a:p>
              <a:p>
                <a:pPr marL="457200" lvl="1" indent="0">
                  <a:buNone/>
                </a:pPr>
                <a:r>
                  <a:rPr lang="en-GB" sz="2000" dirty="0"/>
                  <a:t>Properties: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000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𝐶𝑜𝑣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sz="2000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GB" sz="2000" dirty="0"/>
              </a:p>
            </p:txBody>
          </p:sp>
        </mc:Choice>
        <mc:Fallback xmlns="">
          <p:sp>
            <p:nvSpPr>
              <p:cNvPr id="31" name="Text Placeholder 2">
                <a:extLst>
                  <a:ext uri="{FF2B5EF4-FFF2-40B4-BE49-F238E27FC236}">
                    <a16:creationId xmlns:a16="http://schemas.microsoft.com/office/drawing/2014/main" id="{13F2F939-B224-4DF2-8121-37D72D1CA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51" y="1228573"/>
                <a:ext cx="11223987" cy="5667763"/>
              </a:xfrm>
              <a:prstGeom prst="rect">
                <a:avLst/>
              </a:prstGeom>
              <a:blipFill>
                <a:blip r:embed="rId4"/>
                <a:stretch>
                  <a:fillRect t="-11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565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6971</TotalTime>
  <Words>1359</Words>
  <Application>Microsoft Office PowerPoint</Application>
  <PresentationFormat>Widescreen</PresentationFormat>
  <Paragraphs>286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American Typewriter</vt:lpstr>
      <vt:lpstr>Arial</vt:lpstr>
      <vt:lpstr>Bahnschrift</vt:lpstr>
      <vt:lpstr>Calibri</vt:lpstr>
      <vt:lpstr>Calibri Light</vt:lpstr>
      <vt:lpstr>Cambria Math</vt:lpstr>
      <vt:lpstr>Neue Haas Grotesk Text Pro</vt:lpstr>
      <vt:lpstr>Office Theme</vt:lpstr>
      <vt:lpstr> </vt:lpstr>
      <vt:lpstr>PowerPoint Presentation</vt:lpstr>
      <vt:lpstr>Naive Bayes</vt:lpstr>
      <vt:lpstr>Naive Bayes</vt:lpstr>
      <vt:lpstr>Naive Bayes</vt:lpstr>
      <vt:lpstr>Naive Bayes</vt:lpstr>
      <vt:lpstr>Naive Bayes</vt:lpstr>
      <vt:lpstr>Naive Bayes</vt:lpstr>
      <vt:lpstr>Naive Bayes</vt:lpstr>
      <vt:lpstr>Naive Bayes multinomial version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Julien Gurunlian</dc:creator>
  <cp:lastModifiedBy>Webbfontaine Armenia</cp:lastModifiedBy>
  <cp:revision>224</cp:revision>
  <dcterms:created xsi:type="dcterms:W3CDTF">2019-11-19T10:01:54Z</dcterms:created>
  <dcterms:modified xsi:type="dcterms:W3CDTF">2019-12-16T13:45:14Z</dcterms:modified>
</cp:coreProperties>
</file>