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sldMasterIdLst>
    <p:sldMasterId r:id="rId1" id="2147483784"/>
    <p:sldMasterId r:id="rId2" id="2147483802"/>
  </p:sldMasterIdLst>
  <p:notesMasterIdLst>
    <p:notesMasterId r:id="rId32"/>
  </p:notesMasterIdLst>
  <p:sldIdLst>
    <p:sldId r:id="rId3" id="256"/>
    <p:sldId r:id="rId4" id="257"/>
    <p:sldId r:id="rId5" id="270"/>
    <p:sldId r:id="rId6" id="272"/>
    <p:sldId r:id="rId7" id="273"/>
    <p:sldId r:id="rId8" id="345"/>
    <p:sldId r:id="rId9" id="274"/>
    <p:sldId r:id="rId10" id="275"/>
    <p:sldId r:id="rId11" id="276"/>
    <p:sldId r:id="rId12" id="277"/>
    <p:sldId r:id="rId13" id="278"/>
    <p:sldId r:id="rId14" id="284"/>
    <p:sldId r:id="rId15" id="285"/>
    <p:sldId r:id="rId16" id="279"/>
    <p:sldId r:id="rId17" id="281"/>
    <p:sldId r:id="rId18" id="282"/>
    <p:sldId r:id="rId19" id="280"/>
    <p:sldId r:id="rId20" id="283"/>
    <p:sldId r:id="rId21" id="286"/>
    <p:sldId r:id="rId22" id="287"/>
    <p:sldId r:id="rId23" id="288"/>
    <p:sldId r:id="rId24" id="289"/>
    <p:sldId r:id="rId25" id="290"/>
    <p:sldId r:id="rId26" id="291"/>
    <p:sldId r:id="rId27" id="292"/>
    <p:sldId r:id="rId28" id="293"/>
    <p:sldId r:id="rId29" id="295"/>
    <p:sldId r:id="rId30" id="294"/>
    <p:sldId r:id="rId31" id="296"/>
  </p:sldIdLst>
  <p:sldSz cx="17340263" cy="9753600"/>
  <p:notesSz cx="6858000" cy="9144000"/>
  <p:defaultTextStyle>
    <a:defPPr defTabSz="914400" latinLnBrk="1" fontAlgn="auto" indent="0" marR="0" rtl="0" marL="0" hangingPunct="0" algn="l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cap="none" u="none" kumimoji="0" sz="1800" strike="noStrike" spc="0" i="0" normalizeH="0" baseline="0">
        <a:ln>
          <a:noFill/>
        </a:ln>
        <a:solidFill>
          <a:srgbClr val="000000"/>
        </a:solidFill>
        <a:effectLst/>
        <a:uFillTx/>
      </a:defRPr>
    </a:defPPr>
    <a:lvl1pPr defTabSz="584200" latinLnBrk="0" fontAlgn="auto" indent="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defTabSz="584200" latinLnBrk="0" fontAlgn="auto" indent="3429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defTabSz="584200" latinLnBrk="0" fontAlgn="auto" indent="6858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defTabSz="584200" latinLnBrk="0" fontAlgn="auto" indent="10287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defTabSz="584200" latinLnBrk="0" fontAlgn="auto" indent="13716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defTabSz="584200" latinLnBrk="0" fontAlgn="auto" indent="17145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defTabSz="584200" latinLnBrk="0" fontAlgn="auto" indent="20574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defTabSz="584200" latinLnBrk="0" fontAlgn="auto" indent="24003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defTabSz="584200" latinLnBrk="0" fontAlgn="auto" indent="2743200" marR="0" rtl="0" marL="0" hangingPunct="0" algn="l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cap="none" u="none" kumimoji="0" sz="2800" strike="noStrike" spc="28" i="1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  <p:extLst>
    <p:ext uri="{EFAFB233-063F-42B5-8137-9DF3F51BA10A}">
      <p15:sldGuideLst xmlns:p15="http://schemas.microsoft.com/office/powerpoint/2012/main">
        <p15:guide userDrawn="1" orient="horz" pos="3072" id="1">
          <p15:clr>
            <a:srgbClr val="A4A3A4"/>
          </p15:clr>
        </p15:guide>
        <p15:guide userDrawn="1" pos="5462" id="2">
          <p15:clr>
            <a:srgbClr val="A4A3A4"/>
          </p15:clr>
        </p15:guide>
      </p15:sldGuideLst>
    </p:ext>
    <p:ext uri="http://customooxmlschemas.google.com/">
      <go:slidesCustomData xmlns:go="http://customooxmlschemas.google.com/" roundtripDataSignature="AMtx7mgmZlRg70zdrul1YEkHQTxD8whhpQ==" r:id="rId79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28" autoAdjust="0"/>
  </p:normalViewPr>
  <p:slideViewPr>
    <p:cSldViewPr>
      <p:cViewPr varScale="1">
        <p:scale>
          <a:sx n="54" d="100"/>
          <a:sy n="54" d="100"/>
        </p:scale>
        <p:origin x="660" y="126"/>
      </p:cViewPr>
      <p:guideLst>
        <p:guide orient="horz" pos="3072"/>
        <p:guide pos="54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79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Relationship Id="rId80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041"/>
            <a:ext cx="17340263" cy="9765642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450" y="3419782"/>
            <a:ext cx="11046646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450" y="5761185"/>
            <a:ext cx="11046646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50" y="866986"/>
            <a:ext cx="12226746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50" y="6357902"/>
            <a:ext cx="12226746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04" y="866987"/>
            <a:ext cx="11512009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3013" y="5165795"/>
            <a:ext cx="10275192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50" y="6357902"/>
            <a:ext cx="12226746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0683" y="1124093"/>
            <a:ext cx="8670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48224" y="4105324"/>
            <a:ext cx="8670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3982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83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50" y="2747716"/>
            <a:ext cx="12226746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50" y="6439037"/>
            <a:ext cx="12226746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04" y="866987"/>
            <a:ext cx="11512009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63347" y="5707662"/>
            <a:ext cx="12226747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50" y="6439037"/>
            <a:ext cx="12226746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0683" y="1124093"/>
            <a:ext cx="8670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48224" y="4105324"/>
            <a:ext cx="8670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63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89" y="866987"/>
            <a:ext cx="12214706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63347" y="5707662"/>
            <a:ext cx="12226747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50" y="6439037"/>
            <a:ext cx="12226746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0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2149" y="866986"/>
            <a:ext cx="1855691" cy="74687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350" y="866987"/>
            <a:ext cx="10041409" cy="74687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>
            <a:spLocks noGrp="1"/>
          </p:cNvSpPr>
          <p:nvPr>
            <p:ph type="body" sz="quarter" idx="13"/>
          </p:nvPr>
        </p:nvSpPr>
        <p:spPr>
          <a:xfrm>
            <a:off x="762023" y="5588001"/>
            <a:ext cx="15834857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762024" y="571500"/>
            <a:ext cx="15816216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1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24" y="5676900"/>
            <a:ext cx="15816216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18564" y="9189159"/>
            <a:ext cx="412499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72821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9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9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49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4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4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0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2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9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1601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50" y="3841234"/>
            <a:ext cx="12226746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50" y="6439037"/>
            <a:ext cx="12226746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350" y="3072838"/>
            <a:ext cx="5950809" cy="55193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90" y="3072838"/>
            <a:ext cx="5950808" cy="55193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090" y="3073398"/>
            <a:ext cx="595306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1090" y="3892971"/>
            <a:ext cx="5953068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7032" y="3073398"/>
            <a:ext cx="5953061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7035" y="3892971"/>
            <a:ext cx="5953059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49" y="866987"/>
            <a:ext cx="12226746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49" y="2131348"/>
            <a:ext cx="5482163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641" y="732337"/>
            <a:ext cx="6419454" cy="78598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349" y="3949610"/>
            <a:ext cx="5482163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035" indent="0">
              <a:buNone/>
              <a:defRPr sz="1991"/>
            </a:lvl2pPr>
            <a:lvl3pPr marL="1300070" indent="0">
              <a:buNone/>
              <a:defRPr sz="1707"/>
            </a:lvl3pPr>
            <a:lvl4pPr marL="1950105" indent="0">
              <a:buNone/>
              <a:defRPr sz="1422"/>
            </a:lvl4pPr>
            <a:lvl5pPr marL="2600139" indent="0">
              <a:buNone/>
              <a:defRPr sz="1422"/>
            </a:lvl5pPr>
            <a:lvl6pPr marL="3250174" indent="0">
              <a:buNone/>
              <a:defRPr sz="1422"/>
            </a:lvl6pPr>
            <a:lvl7pPr marL="3900209" indent="0">
              <a:buNone/>
              <a:defRPr sz="1422"/>
            </a:lvl7pPr>
            <a:lvl8pPr marL="4550244" indent="0">
              <a:buNone/>
              <a:defRPr sz="1422"/>
            </a:lvl8pPr>
            <a:lvl9pPr marL="5200279" indent="0">
              <a:buNone/>
              <a:defRPr sz="14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50" y="6827520"/>
            <a:ext cx="12226744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3349" y="866986"/>
            <a:ext cx="12226746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350" y="7633547"/>
            <a:ext cx="12226744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041"/>
            <a:ext cx="17340263" cy="9765642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349" y="866987"/>
            <a:ext cx="12226746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49" y="3072838"/>
            <a:ext cx="12226746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7614" y="8592160"/>
            <a:ext cx="12970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3349" y="8592160"/>
            <a:ext cx="895687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18206" y="8592160"/>
            <a:ext cx="97189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dummies.com/education/math/calculus/how-to-find-local-extrema-with-the-first-derivative-te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5" Type="http://schemas.openxmlformats.org/officeDocument/2006/relationships/comments" Target="../comments/comment2.xml"/><Relationship Id="rId4" Type="http://schemas.openxmlformats.org/officeDocument/2006/relationships/hyperlink" Target="http://www.math.mcgill.ca/rags/JAC/dobson/dobson.html?fbclid=IwAR1aSkGtNJovOElpNXOGS5a9FRn0ASmtSO7iN3x1r64D3tQ2W6O1kzwcBG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en.wikipedia.org/wiki/Function_(mathematics)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www.mathsisfun.com/algebra/matrix-determinant.html" TargetMode="External"/><Relationship Id="rId4" Type="http://schemas.openxmlformats.org/officeDocument/2006/relationships/hyperlink" Target="https://en.wikipedia.org/wiki/Determinan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comments" Target="../comments/comment3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0.png"/><Relationship Id="rId5" Type="http://schemas.openxmlformats.org/officeDocument/2006/relationships/hyperlink" Target="https://www.mathsisfun.com/algebra/matrix-inverse-row-operations-gauss-jordan.html" TargetMode="External"/><Relationship Id="rId4" Type="http://schemas.openxmlformats.org/officeDocument/2006/relationships/hyperlink" Target="https://www.mathsisfun.com/algebra/matrix-inverse-minors-cofactors-adjugate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tsby.ucl.ac.uk/teaching/courses/sntn/sntn-2017/resources/Matrix_derivatives_cribsheet.p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1528.pdf" TargetMode="External"/><Relationship Id="rId2" Type="http://schemas.openxmlformats.org/officeDocument/2006/relationships/hyperlink" Target="http://www.ee.ic.ac.uk/hp/staff/dmb/matrix/calculus.html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n.wikipedia.org/wiki/Matrix_calculus" TargetMode="External"/><Relationship Id="rId5" Type="http://schemas.openxmlformats.org/officeDocument/2006/relationships/hyperlink" Target="https://www.math.uwaterloo.ca/~hwolkowi/matrixcookbook.pdf" TargetMode="External"/><Relationship Id="rId4" Type="http://schemas.openxmlformats.org/officeDocument/2006/relationships/hyperlink" Target="https://atmos.washington.edu/~dennis/MatrixCalculu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hyperlink" Target="https://www.mathsisfun.com/sets/domain-range-codomai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cliffsnotes.com/study-guides/calculus/calculus/the-derivative/implicit-differentiation" TargetMode="External"/><Relationship Id="rId5" Type="http://schemas.openxmlformats.org/officeDocument/2006/relationships/hyperlink" Target="https://www.mathsisfun.com/calculus/derivatives-rules.html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urofy.com/differential-calculus-the-first-principl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227" y="2644552"/>
            <a:ext cx="6166047" cy="2303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 smtClean="0">
                <a:solidFill>
                  <a:srgbClr val="92D050"/>
                </a:solidFill>
              </a:rPr>
              <a:t>Calculus</a:t>
            </a:r>
          </a:p>
          <a:p>
            <a:r>
              <a:rPr lang="en-US" sz="6600" b="1" i="0" dirty="0" smtClean="0">
                <a:solidFill>
                  <a:srgbClr val="92D050"/>
                </a:solidFill>
              </a:rPr>
              <a:t>Linear </a:t>
            </a:r>
            <a:r>
              <a:rPr lang="en-US" sz="6600" b="1" i="0" dirty="0" smtClean="0">
                <a:solidFill>
                  <a:srgbClr val="92D050"/>
                </a:solidFill>
              </a:rPr>
              <a:t>Algebra</a:t>
            </a:r>
            <a:endParaRPr lang="en-US" sz="6600" b="1" i="0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54" y="4848783"/>
            <a:ext cx="6208093" cy="3833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53" y="4848783"/>
            <a:ext cx="6241417" cy="3854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21321" y="1708448"/>
                <a:ext cx="12789569" cy="181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 smtClean="0"/>
                  <a:t>Some functions may not have derivatives at some points (maybe even on whole domain).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sz="28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i="0" dirty="0" smtClean="0"/>
                  <a:t> doesn’t have derivative at 0. As there are infinite tangent lines at that point, there is no defined slope, so derivative doesn’t exist. On the other hand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1" i="0" dirty="0" smtClean="0"/>
                  <a:t> has derivative everywhere.</a:t>
                </a:r>
                <a:endParaRPr lang="en-US" sz="2801" i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21" y="1708448"/>
                <a:ext cx="12789569" cy="1816395"/>
              </a:xfrm>
              <a:prstGeom prst="rect">
                <a:avLst/>
              </a:prstGeom>
              <a:blipFill>
                <a:blip r:embed="rId4"/>
                <a:stretch>
                  <a:fillRect l="-953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74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54" y="4848783"/>
            <a:ext cx="6208093" cy="3833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53" y="4848783"/>
            <a:ext cx="6241417" cy="3854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21321" y="1708448"/>
                <a:ext cx="12789569" cy="278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 smtClean="0"/>
                  <a:t>By observing graphs you can see that in both function has a lowest value at 0.</a:t>
                </a:r>
              </a:p>
              <a:p>
                <a:r>
                  <a:rPr lang="en-US" sz="2801" i="0" dirty="0" smtClean="0"/>
                  <a:t>These are </a:t>
                </a:r>
                <a:r>
                  <a:rPr lang="en-US" sz="2801" b="1" dirty="0" smtClean="0"/>
                  <a:t>global minimums</a:t>
                </a:r>
                <a:r>
                  <a:rPr lang="en-US" sz="2801" i="0" dirty="0" smtClean="0"/>
                  <a:t>, as there are no other points that are lower than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1" i="0" dirty="0" smtClean="0"/>
                  <a:t>.</a:t>
                </a:r>
              </a:p>
              <a:p>
                <a:r>
                  <a:rPr lang="en-US" sz="2801" i="0" dirty="0" smtClean="0"/>
                  <a:t>c is </a:t>
                </a:r>
                <a:r>
                  <a:rPr lang="en-US" sz="2801" b="1" dirty="0" smtClean="0"/>
                  <a:t>global minimum </a:t>
                </a:r>
                <a:r>
                  <a:rPr lang="en-US" sz="2801" i="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1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i="0" dirty="0" smtClean="0"/>
                  <a:t> for all x in the domain.</a:t>
                </a:r>
              </a:p>
              <a:p>
                <a:r>
                  <a:rPr lang="en-US" sz="2801" i="0" dirty="0"/>
                  <a:t>c is </a:t>
                </a:r>
                <a:r>
                  <a:rPr lang="en-US" sz="2801" b="1" dirty="0"/>
                  <a:t>global </a:t>
                </a:r>
                <a:r>
                  <a:rPr lang="en-US" sz="2801" b="1" dirty="0" smtClean="0"/>
                  <a:t>maximum </a:t>
                </a:r>
                <a:r>
                  <a:rPr lang="en-US" sz="2801" i="0" dirty="0"/>
                  <a:t>if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i="0" dirty="0"/>
                  <a:t> for all x in the domain</a:t>
                </a:r>
                <a:r>
                  <a:rPr lang="en-US" sz="2801" i="0" dirty="0" smtClean="0"/>
                  <a:t>.</a:t>
                </a:r>
                <a:endParaRPr lang="en-US" sz="2801" i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21" y="1708448"/>
                <a:ext cx="12789569" cy="2786019"/>
              </a:xfrm>
              <a:prstGeom prst="rect">
                <a:avLst/>
              </a:prstGeom>
              <a:blipFill>
                <a:blip r:embed="rId4"/>
                <a:stretch>
                  <a:fillRect l="-953" t="-2188" r="-953" b="-5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06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88" y="3459456"/>
            <a:ext cx="6241417" cy="38544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21321" y="1708448"/>
            <a:ext cx="12789569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1" i="0" dirty="0" smtClean="0"/>
              <a:t>In the minimum/maximum point the function derivative is either equal 0 or undefined.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41539" y="3724672"/>
                <a:ext cx="2880320" cy="342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0" dirty="0" smtClean="0"/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39" y="3724672"/>
                <a:ext cx="2880320" cy="3423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721321" y="8045152"/>
            <a:ext cx="1186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There are more conditions for the derivative</a:t>
            </a:r>
            <a:r>
              <a:rPr lang="en-US" sz="1800" dirty="0"/>
              <a:t>, check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https://www.dummies.com/education/math/calculus/how-to-find-local-extrema-with-the-first-derivative-test</a:t>
            </a:r>
            <a:r>
              <a:rPr lang="en-US" sz="1600" dirty="0">
                <a:hlinkClick r:id="rId4"/>
              </a:rPr>
              <a:t>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022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1321" y="1708448"/>
            <a:ext cx="12789569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1" i="0" dirty="0" smtClean="0"/>
              <a:t>In the minimum/maximum point the function derivative is either equal 0 or undefined.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51386" y="3356553"/>
                <a:ext cx="4536504" cy="4975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0" dirty="0" smtClean="0"/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i="0" dirty="0" smtClean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𝑖𝑓𝑥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0" dirty="0" smtClean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𝑖𝑓𝑥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i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86" y="3356553"/>
                <a:ext cx="4536504" cy="4975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47" y="3508648"/>
            <a:ext cx="6208093" cy="3833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37483" y="7037040"/>
                <a:ext cx="49685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0" dirty="0" smtClean="0"/>
                  <a:t>We can check that at any point other than 0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 smtClean="0"/>
                  <a:t> is greater than 0.</a:t>
                </a:r>
                <a:endParaRPr lang="en-US" i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83" y="7037040"/>
                <a:ext cx="4968552" cy="1384995"/>
              </a:xfrm>
              <a:prstGeom prst="rect">
                <a:avLst/>
              </a:prstGeom>
              <a:blipFill>
                <a:blip r:embed="rId4"/>
                <a:stretch>
                  <a:fillRect l="-2451" t="-4386" b="-10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56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21322" y="1708448"/>
                <a:ext cx="4868690" cy="5192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 smtClean="0"/>
                  <a:t>There also can be </a:t>
                </a:r>
                <a:r>
                  <a:rPr lang="en-US" sz="2801" b="1" dirty="0" smtClean="0"/>
                  <a:t>local minimums/maximums, </a:t>
                </a:r>
                <a:r>
                  <a:rPr lang="en-US" sz="2801" i="0" dirty="0" smtClean="0"/>
                  <a:t>which are valid not on the whole domain, but rather on a part of domain.</a:t>
                </a:r>
              </a:p>
              <a:p>
                <a:r>
                  <a:rPr lang="en-US" sz="2801" i="0" dirty="0"/>
                  <a:t>c is </a:t>
                </a:r>
                <a:r>
                  <a:rPr lang="en-US" sz="2801" b="1" dirty="0" smtClean="0"/>
                  <a:t>local </a:t>
                </a:r>
                <a:r>
                  <a:rPr lang="en-US" sz="2801" b="1" dirty="0"/>
                  <a:t>minimum </a:t>
                </a:r>
                <a:r>
                  <a:rPr lang="en-US" sz="2801" i="0" dirty="0"/>
                  <a:t>if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i="0" dirty="0"/>
                  <a:t> for all x in </a:t>
                </a:r>
                <a:r>
                  <a:rPr lang="en-US" sz="2801" i="0" dirty="0" smtClean="0"/>
                  <a:t>some fixed part of the </a:t>
                </a:r>
                <a:r>
                  <a:rPr lang="en-US" sz="2801" i="0" dirty="0"/>
                  <a:t>domain.</a:t>
                </a:r>
              </a:p>
              <a:p>
                <a:r>
                  <a:rPr lang="en-US" sz="2801" i="0" dirty="0"/>
                  <a:t>c is </a:t>
                </a:r>
                <a:r>
                  <a:rPr lang="en-US" sz="2801" b="1" dirty="0" smtClean="0"/>
                  <a:t>local </a:t>
                </a:r>
                <a:r>
                  <a:rPr lang="en-US" sz="2801" b="1" dirty="0"/>
                  <a:t>maximum </a:t>
                </a:r>
                <a:r>
                  <a:rPr lang="en-US" sz="2801" i="0" dirty="0"/>
                  <a:t>if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i="0" dirty="0"/>
                  <a:t> for all x some fixed part of the domain.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22" y="1708448"/>
                <a:ext cx="4868690" cy="5192575"/>
              </a:xfrm>
              <a:prstGeom prst="rect">
                <a:avLst/>
              </a:prstGeom>
              <a:blipFill>
                <a:blip r:embed="rId2"/>
                <a:stretch>
                  <a:fillRect l="-2503" t="-1174" r="-1126" b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81" y="1812993"/>
            <a:ext cx="7359142" cy="47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74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21321" y="1708448"/>
                <a:ext cx="12789569" cy="13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i="0" dirty="0" smtClean="0"/>
                  <a:t>Functions can have also multiple inputs.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21" y="1708448"/>
                <a:ext cx="12789569" cy="1385379"/>
              </a:xfrm>
              <a:prstGeom prst="rect">
                <a:avLst/>
              </a:prstGeo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21839" y="3940696"/>
                <a:ext cx="4788532" cy="342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1" i="0" dirty="0" smtClean="0"/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1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1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</m:e>
                          </m:d>
                        </m:e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1" b="0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1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39" y="3940696"/>
                <a:ext cx="4788532" cy="342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3913113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3" name="TextBox 2"/>
          <p:cNvSpPr txBox="1"/>
          <p:nvPr/>
        </p:nvSpPr>
        <p:spPr>
          <a:xfrm>
            <a:off x="2721321" y="1708448"/>
            <a:ext cx="12861578" cy="203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1" i="0" dirty="0" smtClean="0"/>
              <a:t>Functions with multiple inputs will have </a:t>
            </a:r>
            <a:r>
              <a:rPr lang="en-US" sz="2801" b="1" dirty="0" smtClean="0"/>
              <a:t>partial derivatives</a:t>
            </a:r>
            <a:r>
              <a:rPr lang="en-US" sz="2801" i="0" dirty="0" smtClean="0"/>
              <a:t> and the combination of their partial derivatives is called </a:t>
            </a:r>
            <a:r>
              <a:rPr lang="en-US" sz="2801" b="1" dirty="0" smtClean="0"/>
              <a:t>gradient.</a:t>
            </a:r>
            <a:br>
              <a:rPr lang="en-US" sz="2801" b="1" dirty="0" smtClean="0"/>
            </a:br>
            <a:r>
              <a:rPr lang="en-US" sz="2801" i="0" dirty="0" smtClean="0"/>
              <a:t>When calculating partial derivatives you should treat other inputs as constants.</a:t>
            </a:r>
            <a:endParaRPr lang="en-US" sz="2801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4290" y="4272714"/>
                <a:ext cx="4788532" cy="3469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1" i="0" dirty="0" smtClean="0"/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801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1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1" b="0" i="0" smtClean="0">
                          <a:latin typeface="Cambria Math" panose="02040503050406030204" pitchFamily="18" charset="0"/>
                        </a:rPr>
                        <m:t>xy</m:t>
                      </m:r>
                    </m:oMath>
                  </m:oMathPara>
                </a14:m>
                <a:endParaRPr lang="en-US" sz="2801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1" b="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1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1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1" i="0" dirty="0"/>
                            <m:t> </m:t>
                          </m:r>
                          <m:r>
                            <a:rPr lang="en-US" sz="2801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1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90" y="4272714"/>
                <a:ext cx="4788532" cy="3469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37114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21321" y="1708448"/>
                <a:ext cx="6236841" cy="512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 smtClean="0"/>
                  <a:t>Let’s observe the </a:t>
                </a:r>
                <a:r>
                  <a:rPr lang="en-US" sz="2801" b="1" dirty="0" smtClean="0"/>
                  <a:t>contour plots </a:t>
                </a:r>
                <a:r>
                  <a:rPr lang="en-US" sz="2801" i="0" dirty="0" smtClean="0"/>
                  <a:t>of function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1" i="0" dirty="0" smtClean="0"/>
              </a:p>
              <a:p>
                <a:endParaRPr lang="en-US" sz="2801" i="0" dirty="0"/>
              </a:p>
              <a:p>
                <a:r>
                  <a:rPr lang="en-US" sz="2801" dirty="0" smtClean="0"/>
                  <a:t>Contour plot shows the cuts of the function where it has  the same value across the same </a:t>
                </a:r>
                <a:r>
                  <a:rPr lang="en-US" sz="2801" dirty="0"/>
                  <a:t>line segment (circle in this case</a:t>
                </a:r>
                <a:r>
                  <a:rPr lang="en-US" sz="2801" dirty="0" smtClean="0"/>
                  <a:t>).</a:t>
                </a:r>
                <a:endParaRPr lang="en-US" sz="2801" dirty="0"/>
              </a:p>
              <a:p>
                <a:endParaRPr lang="en-US" sz="2801" i="0" dirty="0" smtClean="0"/>
              </a:p>
              <a:p>
                <a:r>
                  <a:rPr lang="en-US" sz="2801" i="0" dirty="0" smtClean="0"/>
                  <a:t>As it can easily be observed there is one global minimum at point (0,0).</a:t>
                </a:r>
                <a:endParaRPr lang="en-US" sz="2801" i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21" y="1708448"/>
                <a:ext cx="6236841" cy="5120633"/>
              </a:xfrm>
              <a:prstGeom prst="rect">
                <a:avLst/>
              </a:prstGeom>
              <a:blipFill>
                <a:blip r:embed="rId2"/>
                <a:stretch>
                  <a:fillRect l="-1953" t="-1190" r="-293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105" y="1175139"/>
            <a:ext cx="4750882" cy="4585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57" y="5759938"/>
            <a:ext cx="4522230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67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1321" y="1708448"/>
            <a:ext cx="6236841" cy="433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1" i="0" dirty="0" smtClean="0"/>
              <a:t>Now Let’s see a contour plot of a complicated function. While advancing in machine learning these kind of plots will be beneficial in understanding how algorithms work at core.</a:t>
            </a:r>
          </a:p>
          <a:p>
            <a:endParaRPr lang="en-US" sz="2801" i="0" dirty="0"/>
          </a:p>
          <a:p>
            <a:r>
              <a:rPr lang="en-US" sz="2801" i="0" dirty="0" smtClean="0"/>
              <a:t>We can see that there are many local minimums and local maximums.</a:t>
            </a:r>
            <a:endParaRPr lang="en-US" sz="2801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79" y="1176085"/>
            <a:ext cx="4827100" cy="4585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714" y="5761830"/>
            <a:ext cx="4575365" cy="3058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21321" y="8045152"/>
            <a:ext cx="738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Exercises on Calculus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4"/>
              </a:rPr>
              <a:t>http://www.math.mcgill.ca/rags/JAC/dobson/dobson.html?fbclid=IwAR1aSkGtNJovOElpNXOGS5a9FRn0ASmtSO7iN3x1r64D3tQ2W6O1kzwcBGM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1074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73721" y="5884912"/>
                <a:ext cx="12861578" cy="2390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0" dirty="0" smtClean="0"/>
                  <a:t>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0" dirty="0" smtClean="0"/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0" dirty="0" smtClean="0"/>
                  <a:t>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1" i="0" dirty="0" smtClean="0"/>
                  <a:t> columns.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1" i="0" dirty="0" smtClean="0"/>
                  <a:t>The dimensions of the matrix A is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801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801" i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801" i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5884912"/>
                <a:ext cx="12861578" cy="2390976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37683" y="2284512"/>
                <a:ext cx="8280920" cy="316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1 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2 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−1 1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−1 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−1 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−1 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1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83" y="2284512"/>
                <a:ext cx="8280920" cy="316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3721" y="1860848"/>
            <a:ext cx="12861578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/>
              <a:t>A </a:t>
            </a:r>
            <a:r>
              <a:rPr lang="en-US" b="1" i="0" dirty="0"/>
              <a:t>matrix</a:t>
            </a:r>
            <a:r>
              <a:rPr lang="en-US" i="0" dirty="0"/>
              <a:t> is a collection of numbers arranged into a fixed number of rows and columns.</a:t>
            </a:r>
            <a:endParaRPr lang="en-US" sz="2801" i="0" dirty="0"/>
          </a:p>
        </p:txBody>
      </p:sp>
    </p:spTree>
    <p:extLst>
      <p:ext uri="{BB962C8B-B14F-4D97-AF65-F5344CB8AC3E}">
        <p14:creationId xmlns:p14="http://schemas.microsoft.com/office/powerpoint/2010/main" val="103646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If x is in the domane of the function f, than when x enters the machine it's exepced as an input and the machine produces an outpute f(x) acording to the rule of the function."/>
              <p:cNvSpPr txBox="1"/>
              <p:nvPr/>
            </p:nvSpPr>
            <p:spPr>
              <a:xfrm>
                <a:off x="2802731" y="2095750"/>
                <a:ext cx="5003304" cy="964623"/>
              </a:xfrm>
              <a:prstGeom prst="rect">
                <a:avLst/>
              </a:prstGeom>
              <a:ln w="38100" cap="rnd">
                <a:noFill/>
                <a:custDash>
                  <a:ds d="100000" sp="200000"/>
                </a:custDash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i="0"/>
                </a:lvl1pPr>
              </a:lstStyle>
              <a:p>
                <a:r>
                  <a:rPr lang="en-US" sz="280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1" dirty="0"/>
                  <a:t> is a rule that takes in value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1" b="1" i="1" dirty="0"/>
                  <a:t> </a:t>
                </a:r>
                <a:r>
                  <a:rPr lang="en-US" sz="2801" dirty="0"/>
                  <a:t>and outputs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 smtClean="0"/>
                  <a:t>.</a:t>
                </a:r>
              </a:p>
            </p:txBody>
          </p:sp>
        </mc:Choice>
        <mc:Fallback xmlns="">
          <p:sp>
            <p:nvSpPr>
              <p:cNvPr id="133" name="If x is in the domane of the function f, than when x enters the machine it's exepced as an input and the machine produces an outpute f(x) acording to the rule of the function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31" y="2095750"/>
                <a:ext cx="5003304" cy="964623"/>
              </a:xfrm>
              <a:prstGeom prst="rect">
                <a:avLst/>
              </a:prstGeom>
              <a:blipFill>
                <a:blip r:embed="rId2"/>
                <a:stretch>
                  <a:fillRect l="-3289" t="-5696" r="-2680" b="-16456"/>
                </a:stretch>
              </a:blipFill>
              <a:ln w="38100" cap="rnd">
                <a:noFill/>
                <a:custDash>
                  <a:ds d="100000" sp="200000"/>
                </a:custDash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Some numerical examples of functions:…"/>
              <p:cNvSpPr txBox="1"/>
              <p:nvPr/>
            </p:nvSpPr>
            <p:spPr>
              <a:xfrm>
                <a:off x="3926735" y="3799315"/>
                <a:ext cx="2774094" cy="2688685"/>
              </a:xfrm>
              <a:prstGeom prst="rect">
                <a:avLst/>
              </a:prstGeom>
              <a:ln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i="0"/>
                </a:pPr>
                <a:r>
                  <a:rPr lang="en-US" sz="2801" dirty="0"/>
                  <a:t>An example:</a:t>
                </a:r>
              </a:p>
              <a:p>
                <a:pPr algn="ctr">
                  <a:lnSpc>
                    <a:spcPct val="150000"/>
                  </a:lnSpc>
                  <a:defRPr i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1" dirty="0"/>
              </a:p>
              <a:p>
                <a:pPr algn="ctr">
                  <a:lnSpc>
                    <a:spcPct val="150000"/>
                  </a:lnSpc>
                  <a:defRPr i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1" dirty="0"/>
              </a:p>
              <a:p>
                <a:pPr algn="ctr">
                  <a:lnSpc>
                    <a:spcPct val="150000"/>
                  </a:lnSpc>
                  <a:defRPr i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sz="2801" dirty="0"/>
              </a:p>
            </p:txBody>
          </p:sp>
        </mc:Choice>
        <mc:Fallback xmlns="">
          <p:sp>
            <p:nvSpPr>
              <p:cNvPr id="138" name="Some numerical examples of function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35" y="3799315"/>
                <a:ext cx="2774094" cy="268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03" y="1614464"/>
            <a:ext cx="6585613" cy="6514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CALCULUS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16457" y="7823163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>
                <a:hlinkClick r:id="rId5"/>
              </a:rPr>
              <a:t>https://en.wikipedia.org/wiki/Function_(mathematics)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37683" y="3148608"/>
                <a:ext cx="8280920" cy="575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i="0" dirty="0" smtClean="0">
                    <a:latin typeface="Cambria Math" panose="02040503050406030204" pitchFamily="18" charset="0"/>
                  </a:rPr>
                  <a:t>An example:</a:t>
                </a:r>
                <a:endParaRPr lang="en-US" sz="2801" b="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1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1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b="0" i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1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80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80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1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80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83" y="3148608"/>
                <a:ext cx="8280920" cy="5751959"/>
              </a:xfrm>
              <a:prstGeom prst="rect">
                <a:avLst/>
              </a:prstGeo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3721" y="1860848"/>
            <a:ext cx="12861578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i="0" dirty="0" smtClean="0"/>
              <a:t>Matrix addition and subtraction are done elementwise (there </a:t>
            </a:r>
            <a:r>
              <a:rPr lang="en-US" sz="2600" i="0" dirty="0"/>
              <a:t>also exists elementwise </a:t>
            </a:r>
            <a:r>
              <a:rPr lang="en-US" sz="2600" i="0" dirty="0" smtClean="0"/>
              <a:t>multiplication but is rarely used).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3507" y="8894365"/>
            <a:ext cx="1044116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Note: matrices should have same dimensions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5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3721" y="1860848"/>
                <a:ext cx="12861578" cy="462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0" dirty="0" smtClean="0"/>
                  <a:t>Matrix multiplication is done in a special way. For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 smtClean="0"/>
                  <a:t>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i="0" dirty="0" smtClean="0"/>
                  <a:t> elements are calculated in the following way.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1" i="0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1" i="0" dirty="0" smtClean="0"/>
                  <a:t> must have same number of columns as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1" i="0" dirty="0" smtClean="0"/>
                  <a:t> has rows, or else the multiplication is not defined.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1860848"/>
                <a:ext cx="12861578" cy="4622419"/>
              </a:xfrm>
              <a:prstGeom prst="rect">
                <a:avLst/>
              </a:prstGeom>
              <a:blipFill>
                <a:blip r:embed="rId2"/>
                <a:stretch>
                  <a:fillRect l="-948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899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9651" y="3364632"/>
                <a:ext cx="8280920" cy="484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b="0" i="0" dirty="0" smtClean="0">
                    <a:latin typeface="Cambria Math" panose="02040503050406030204" pitchFamily="18" charset="0"/>
                  </a:rPr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1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i="0" dirty="0" smtClean="0"/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1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1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1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801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b="0" i="0" dirty="0" smtClean="0"/>
              </a:p>
              <a:p>
                <a:pPr algn="ctr">
                  <a:lnSpc>
                    <a:spcPct val="150000"/>
                  </a:lnSpc>
                </a:pPr>
                <a:endParaRPr lang="en-US" sz="2801" i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51" y="3364632"/>
                <a:ext cx="8280920" cy="4848828"/>
              </a:xfrm>
              <a:prstGeom prst="rect">
                <a:avLst/>
              </a:prstGeo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3721" y="1860848"/>
                <a:ext cx="1242114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0" dirty="0" smtClean="0"/>
                  <a:t>For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i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i="0" dirty="0" smtClean="0"/>
                  <a:t> the product matrix will have dimensions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0" dirty="0" smtClean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1860848"/>
                <a:ext cx="12421146" cy="1384995"/>
              </a:xfrm>
              <a:prstGeom prst="rect">
                <a:avLst/>
              </a:prstGeom>
              <a:blipFill>
                <a:blip r:embed="rId3"/>
                <a:stretch>
                  <a:fillRect l="-981" b="-5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141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9651" y="3364632"/>
                <a:ext cx="8280920" cy="4062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b="0" i="0" dirty="0" smtClean="0">
                    <a:latin typeface="Cambria Math" panose="02040503050406030204" pitchFamily="18" charset="0"/>
                  </a:rPr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i="0" dirty="0" smtClean="0"/>
              </a:p>
              <a:p>
                <a:pPr algn="ctr">
                  <a:lnSpc>
                    <a:spcPct val="150000"/>
                  </a:lnSpc>
                </a:pPr>
                <a:endParaRPr lang="en-US" sz="2801" b="0" i="0" dirty="0" smtClean="0"/>
              </a:p>
              <a:p>
                <a:pPr algn="ctr">
                  <a:lnSpc>
                    <a:spcPct val="150000"/>
                  </a:lnSpc>
                </a:pPr>
                <a:endParaRPr lang="en-US" sz="2801" i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51" y="3364632"/>
                <a:ext cx="8280920" cy="4062009"/>
              </a:xfrm>
              <a:prstGeom prst="rect">
                <a:avLst/>
              </a:prstGeo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3721" y="1860848"/>
                <a:ext cx="129972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0" dirty="0" smtClean="0"/>
                  <a:t>The </a:t>
                </a:r>
                <a:r>
                  <a:rPr lang="en-US" b="1" dirty="0" smtClean="0"/>
                  <a:t>transpose </a:t>
                </a:r>
                <a:r>
                  <a:rPr lang="en-US" i="0" dirty="0" smtClean="0"/>
                  <a:t>of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0" dirty="0" smtClean="0"/>
                  <a:t> is just the same matrix with flipped rows and columns.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1860848"/>
                <a:ext cx="12997210" cy="1384995"/>
              </a:xfrm>
              <a:prstGeom prst="rect">
                <a:avLst/>
              </a:prstGeom>
              <a:blipFill>
                <a:blip r:embed="rId3"/>
                <a:stretch>
                  <a:fillRect l="-938" b="-5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480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9651" y="3364632"/>
                <a:ext cx="8280920" cy="256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b="0" i="0" dirty="0" smtClean="0">
                    <a:latin typeface="Cambria Math" panose="02040503050406030204" pitchFamily="18" charset="0"/>
                  </a:rPr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=1∗0−4∗2=−8</m:t>
                      </m:r>
                    </m:oMath>
                  </m:oMathPara>
                </a14:m>
                <a:endParaRPr lang="en-US" sz="2801" b="0" i="0" dirty="0" smtClean="0"/>
              </a:p>
              <a:p>
                <a:pPr algn="ctr">
                  <a:lnSpc>
                    <a:spcPct val="150000"/>
                  </a:lnSpc>
                </a:pPr>
                <a:endParaRPr lang="en-US" sz="2801" i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51" y="3364632"/>
                <a:ext cx="8280920" cy="2562881"/>
              </a:xfrm>
              <a:prstGeom prst="rect">
                <a:avLst/>
              </a:prstGeo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3721" y="1860848"/>
                <a:ext cx="12997210" cy="130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0" dirty="0" smtClean="0"/>
                  <a:t>The </a:t>
                </a:r>
                <a:r>
                  <a:rPr lang="en-US" b="1" dirty="0" smtClean="0"/>
                  <a:t>determinant </a:t>
                </a:r>
                <a:r>
                  <a:rPr lang="en-US" i="0" dirty="0" smtClean="0"/>
                  <a:t>of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0" dirty="0" smtClean="0"/>
                  <a:t> is denoted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i="0" dirty="0" smtClean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US" i="0" dirty="0" smtClean="0"/>
                  <a:t>. It is used in many matrix calculations. Determinant is only defined for square matrices.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1860848"/>
                <a:ext cx="12997210" cy="1305165"/>
              </a:xfrm>
              <a:prstGeom prst="rect">
                <a:avLst/>
              </a:prstGeom>
              <a:blipFill>
                <a:blip r:embed="rId3"/>
                <a:stretch>
                  <a:fillRect l="-938" r="-657" b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873721" y="7166572"/>
            <a:ext cx="1188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Follow below links to see determinant calculations of </a:t>
            </a:r>
            <a:r>
              <a:rPr lang="en-US" sz="1800" dirty="0"/>
              <a:t>bigger matrices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en.wikipedia.org/wiki/Determinant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>
                <a:hlinkClick r:id="rId5"/>
              </a:rPr>
              <a:t>https://www.mathsisfun.com/algebra/matrix-determinant.html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4635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9651" y="3537243"/>
                <a:ext cx="8280920" cy="3807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b="0" i="0" dirty="0" smtClean="0">
                    <a:latin typeface="Cambria Math" panose="02040503050406030204" pitchFamily="18" charset="0"/>
                  </a:rPr>
                  <a:t>An example:</a:t>
                </a:r>
                <a:br>
                  <a:rPr lang="en-US" sz="2801" b="0" i="0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1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1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51" y="3537243"/>
                <a:ext cx="8280920" cy="3807774"/>
              </a:xfrm>
              <a:prstGeom prst="rect">
                <a:avLst/>
              </a:prstGeo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73721" y="1860848"/>
            <a:ext cx="12997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 smtClean="0"/>
              <a:t>An </a:t>
            </a:r>
            <a:r>
              <a:rPr lang="en-US" b="1" dirty="0" smtClean="0"/>
              <a:t>Identity </a:t>
            </a:r>
            <a:r>
              <a:rPr lang="en-US" i="0" dirty="0" smtClean="0"/>
              <a:t>matrix is a square matrix which diagonal is all 1s and other elements are 0. </a:t>
            </a:r>
          </a:p>
        </p:txBody>
      </p:sp>
    </p:spTree>
    <p:extLst>
      <p:ext uri="{BB962C8B-B14F-4D97-AF65-F5344CB8AC3E}">
        <p14:creationId xmlns:p14="http://schemas.microsoft.com/office/powerpoint/2010/main" val="3565082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3721" y="3401815"/>
                <a:ext cx="12631486" cy="48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b="0" i="0" dirty="0" smtClean="0">
                    <a:latin typeface="Cambria Math" panose="02040503050406030204" pitchFamily="18" charset="0"/>
                  </a:rPr>
                  <a:t>An example:</a:t>
                </a:r>
                <a:br>
                  <a:rPr lang="en-US" sz="2801" b="0" i="0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1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i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1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1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d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∗1+3∗0.4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80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  <m:t>−0.2</m:t>
                                    </m:r>
                                  </m:e>
                                </m:d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∗2+0.4∗1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0.6∗1+</m:t>
                                </m:r>
                                <m:d>
                                  <m:dPr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  <m:t>−0.2</m:t>
                                    </m:r>
                                  </m:e>
                                </m:d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∗3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0.6∗2+</m:t>
                                </m:r>
                                <m:d>
                                  <m:dPr>
                                    <m:ctrlP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1" b="0" i="1" smtClean="0">
                                        <a:latin typeface="Cambria Math" panose="02040503050406030204" pitchFamily="18" charset="0"/>
                                      </a:rPr>
                                      <m:t>−0.2</m:t>
                                    </m:r>
                                  </m:e>
                                </m:d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0.2+1.2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−0.4+0.4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0.6−0.6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1.2−0.2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1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3401815"/>
                <a:ext cx="12631486" cy="4841262"/>
              </a:xfrm>
              <a:prstGeom prst="rect">
                <a:avLst/>
              </a:prstGeo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3721" y="1860848"/>
                <a:ext cx="1321323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0" dirty="0" smtClean="0"/>
                  <a:t>The </a:t>
                </a:r>
                <a:r>
                  <a:rPr lang="en-US" b="1" dirty="0" smtClean="0"/>
                  <a:t>Inverse </a:t>
                </a:r>
                <a:r>
                  <a:rPr lang="en-US" i="0" dirty="0" smtClean="0"/>
                  <a:t>of square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0" dirty="0" smtClean="0"/>
                  <a:t> is the matrix which produces an identity matrix when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0" dirty="0" smtClean="0"/>
                  <a:t>. The inverse doesn’t exist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0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1860848"/>
                <a:ext cx="13213234" cy="1384995"/>
              </a:xfrm>
              <a:prstGeom prst="rect">
                <a:avLst/>
              </a:prstGeom>
              <a:blipFill>
                <a:blip r:embed="rId3"/>
                <a:stretch>
                  <a:fillRect l="-923" b="-5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65475" y="8226499"/>
                <a:ext cx="110892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To see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smtClean="0"/>
                  <a:t> is calculated follow the links </a:t>
                </a:r>
                <a:r>
                  <a:rPr lang="en-US" sz="1800" dirty="0"/>
                  <a:t>below</a:t>
                </a:r>
                <a:br>
                  <a:rPr lang="en-US" sz="1800" dirty="0"/>
                </a:br>
                <a:r>
                  <a:rPr lang="en-US" sz="1800" dirty="0">
                    <a:hlinkClick r:id="rId4"/>
                  </a:rPr>
                  <a:t>https://</a:t>
                </a:r>
                <a:r>
                  <a:rPr lang="en-US" sz="1800" dirty="0" smtClean="0">
                    <a:hlinkClick r:id="rId4"/>
                  </a:rPr>
                  <a:t>www.mathsisfun.com/algebra/matrix-inverse-minors-cofactors-adjugate.html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>
                    <a:hlinkClick r:id="rId5"/>
                  </a:rPr>
                  <a:t>https://www.mathsisfun.com/algebra/matrix-inverse-row-operations-gauss-jordan.html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75" y="8226499"/>
                <a:ext cx="11089232" cy="923330"/>
              </a:xfrm>
              <a:prstGeom prst="rect">
                <a:avLst/>
              </a:prstGeom>
              <a:blipFill>
                <a:blip r:embed="rId6"/>
                <a:stretch>
                  <a:fillRect l="-49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97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3721" y="2716560"/>
                <a:ext cx="12631486" cy="350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1" b="0" i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sz="2801" i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US" sz="2801" b="0" i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1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1" i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2716560"/>
                <a:ext cx="12631486" cy="35044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73721" y="1860848"/>
            <a:ext cx="1321323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 smtClean="0"/>
              <a:t>Some matrix manipulation rules.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3721" y="7166572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Some more rules.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www.gatsby.ucl.ac.uk/teaching/courses/sntn/sntn-2017/resources/Matrix_derivatives_cribsheet.pdf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09145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3721" y="2738918"/>
                <a:ext cx="12631486" cy="417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1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1" b="0" i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n-US" sz="2801" i="0" dirty="0"/>
                            <m:t> </m:t>
                          </m:r>
                        </m:e>
                        <m:sup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1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1" i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1" b="0" i="1" smtClean="0">
                          <a:latin typeface="Cambria Math" panose="02040503050406030204" pitchFamily="18" charset="0"/>
                        </a:rPr>
                        <m:t>𝑠𝑦𝑚𝑚𝑒𝑡𝑟𝑖𝑐</m:t>
                      </m:r>
                    </m:oMath>
                  </m:oMathPara>
                </a14:m>
                <a:endParaRPr lang="en-US" sz="2801" i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1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1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1" i="0" dirty="0"/>
              </a:p>
              <a:p>
                <a:pPr>
                  <a:lnSpc>
                    <a:spcPct val="150000"/>
                  </a:lnSpc>
                </a:pPr>
                <a:endParaRPr lang="en-US" sz="2801" i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1" y="2738918"/>
                <a:ext cx="12631486" cy="417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73721" y="1860848"/>
            <a:ext cx="1321323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 smtClean="0"/>
              <a:t>Derivative rules with matrices.</a:t>
            </a:r>
          </a:p>
        </p:txBody>
      </p:sp>
    </p:spTree>
    <p:extLst>
      <p:ext uri="{BB962C8B-B14F-4D97-AF65-F5344CB8AC3E}">
        <p14:creationId xmlns:p14="http://schemas.microsoft.com/office/powerpoint/2010/main" val="1808677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7" name="TextBox 6"/>
          <p:cNvSpPr txBox="1"/>
          <p:nvPr/>
        </p:nvSpPr>
        <p:spPr>
          <a:xfrm>
            <a:off x="6509891" y="345088"/>
            <a:ext cx="5739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 smtClean="0">
                <a:solidFill>
                  <a:srgbClr val="92D050"/>
                </a:solidFill>
              </a:rPr>
              <a:t>LINEAR ALGEBRA</a:t>
            </a:r>
            <a:endParaRPr lang="en-US" sz="4800" b="1" i="0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3721" y="1860848"/>
            <a:ext cx="13213234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 smtClean="0"/>
              <a:t>Some more resources.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3721" y="2644552"/>
            <a:ext cx="11089232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www.ee.ic.ac.uk/hp/staff/dmb/matrix/calculus.html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arxiv.org/pdf/1802.01528.pdf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://atmos.washington.edu/~</a:t>
            </a:r>
            <a:r>
              <a:rPr lang="en-US" sz="1800" dirty="0" smtClean="0">
                <a:hlinkClick r:id="rId4"/>
              </a:rPr>
              <a:t>dennis/MatrixCalculus.pdf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://www.math.uwaterloo.ca/~</a:t>
            </a:r>
            <a:r>
              <a:rPr lang="en-US" sz="1800" dirty="0" smtClean="0">
                <a:hlinkClick r:id="rId5"/>
              </a:rPr>
              <a:t>hwolkowi/matrixcookbook.pdf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https://en.wikipedia.org/wiki/Matrix_calculus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27322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he domain of a function f(x) is the set of all values for which the function is defined, and the range of the function is the set of all values that f takes."/>
              <p:cNvSpPr txBox="1"/>
              <p:nvPr/>
            </p:nvSpPr>
            <p:spPr>
              <a:xfrm>
                <a:off x="2726532" y="2067975"/>
                <a:ext cx="4916533" cy="390978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i="0"/>
                </a:lvl1pPr>
              </a:lstStyle>
              <a:p>
                <a:r>
                  <a:rPr lang="en-US" sz="2801" dirty="0"/>
                  <a:t>The </a:t>
                </a:r>
                <a:r>
                  <a:rPr lang="en-US" sz="2801" b="1" i="1" dirty="0"/>
                  <a:t>domain</a:t>
                </a:r>
                <a:r>
                  <a:rPr lang="en-US" sz="2801" dirty="0"/>
                  <a:t> of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/>
                  <a:t> is the </a:t>
                </a:r>
                <a:r>
                  <a:rPr lang="en-US" sz="2801" dirty="0" smtClean="0"/>
                  <a:t>set </a:t>
                </a:r>
                <a:r>
                  <a:rPr lang="en-US" sz="2801" dirty="0"/>
                  <a:t>of all values of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1" dirty="0"/>
                  <a:t>for which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/>
                  <a:t> is defined, i.e. it will have a distinct output.</a:t>
                </a:r>
              </a:p>
              <a:p>
                <a:endParaRPr lang="en-US" sz="2801" dirty="0"/>
              </a:p>
              <a:p>
                <a:r>
                  <a:rPr lang="en-US" sz="2801" dirty="0"/>
                  <a:t>The </a:t>
                </a:r>
                <a:r>
                  <a:rPr lang="en-US" sz="2801" b="1" i="1" dirty="0"/>
                  <a:t>range </a:t>
                </a:r>
                <a:r>
                  <a:rPr lang="en-US" sz="2801" dirty="0"/>
                  <a:t>of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/>
                  <a:t> is the set of all values that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/>
                  <a:t> can take.</a:t>
                </a:r>
                <a:endParaRPr sz="2801" dirty="0"/>
              </a:p>
            </p:txBody>
          </p:sp>
        </mc:Choice>
        <mc:Fallback xmlns="">
          <p:sp>
            <p:nvSpPr>
              <p:cNvPr id="135" name="The domain of a function f(x) is the set of all values for which the function is defined, and the range of the function is the set of all values that f takes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32" y="2067975"/>
                <a:ext cx="4916533" cy="3909788"/>
              </a:xfrm>
              <a:prstGeom prst="rect">
                <a:avLst/>
              </a:prstGeom>
              <a:blipFill>
                <a:blip r:embed="rId2"/>
                <a:stretch>
                  <a:fillRect l="-3346" t="-935" r="-4957" b="-358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36" y="2121122"/>
            <a:ext cx="6456318" cy="388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26531" y="6460978"/>
                <a:ext cx="10984160" cy="2046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/>
                  <a:t>An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rad>
                      <m:r>
                        <a:rPr lang="en-US" sz="280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1" i="0" dirty="0"/>
              </a:p>
              <a:p>
                <a:r>
                  <a:rPr lang="en-US" sz="2801" i="0" dirty="0"/>
                  <a:t>As square root can’t take negative values, the domain of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i="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−2,  </m:t>
                        </m:r>
                        <m:d>
                          <m:dPr>
                            <m:begChr m:val=""/>
                            <m:ctrlPr>
                              <a:rPr lang="en-US" sz="280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1" i="0" dirty="0"/>
                  <a:t>, while the range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begChr m:val=""/>
                            <m:ctrlPr>
                              <a:rPr lang="en-US" sz="280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1" i="0" dirty="0" smtClean="0"/>
                  <a:t>.</a:t>
                </a:r>
                <a:r>
                  <a:rPr lang="en-US" dirty="0">
                    <a:hlinkClick r:id="rId4"/>
                  </a:rPr>
                  <a:t> </a:t>
                </a:r>
                <a:endParaRPr lang="en-US" sz="2801" i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31" y="6460978"/>
                <a:ext cx="10984160" cy="2046651"/>
              </a:xfrm>
              <a:prstGeom prst="rect">
                <a:avLst/>
              </a:prstGeom>
              <a:blipFill>
                <a:blip r:embed="rId5"/>
                <a:stretch>
                  <a:fillRect l="-1110" t="-327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3065" y="8937421"/>
            <a:ext cx="678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Image Source: </a:t>
            </a:r>
            <a:r>
              <a:rPr lang="en-US" sz="2000" dirty="0">
                <a:hlinkClick r:id="rId4"/>
              </a:rPr>
              <a:t>https://www.mathsisfun.com/sets/domain-range-codomain.html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831607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he domain of a function f(x) is the set of all values for which the function is defined, and the range of the function is the set of all values that f takes."/>
              <p:cNvSpPr txBox="1"/>
              <p:nvPr/>
            </p:nvSpPr>
            <p:spPr>
              <a:xfrm>
                <a:off x="2726531" y="1640385"/>
                <a:ext cx="4503440" cy="520283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i="0"/>
                </a:lvl1pPr>
              </a:lstStyle>
              <a:p>
                <a:r>
                  <a:rPr lang="en-US" sz="2801" dirty="0" smtClean="0"/>
                  <a:t>The </a:t>
                </a:r>
                <a:r>
                  <a:rPr lang="en-US" sz="2801" b="1" i="1" dirty="0"/>
                  <a:t>tangent</a:t>
                </a:r>
                <a:r>
                  <a:rPr lang="en-US" sz="2801" dirty="0"/>
                  <a:t> of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/>
                  <a:t> </a:t>
                </a:r>
                <a:r>
                  <a:rPr lang="en-US" sz="2801" dirty="0" smtClean="0"/>
                  <a:t>at a point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1" dirty="0" smtClean="0"/>
                  <a:t> is the </a:t>
                </a:r>
                <a:r>
                  <a:rPr lang="en-US" sz="2801" dirty="0"/>
                  <a:t>straight line that touches it </a:t>
                </a:r>
                <a:r>
                  <a:rPr lang="en-US" sz="2801" dirty="0" smtClean="0"/>
                  <a:t>at </a:t>
                </a:r>
                <a:r>
                  <a:rPr lang="en-US" sz="2801" dirty="0"/>
                  <a:t>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1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1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1" dirty="0"/>
              </a:p>
              <a:p>
                <a:r>
                  <a:rPr lang="en-US" sz="2801" dirty="0" smtClean="0"/>
                  <a:t>The </a:t>
                </a:r>
                <a:r>
                  <a:rPr lang="en-US" sz="2801" b="1" i="1" dirty="0"/>
                  <a:t>derivative </a:t>
                </a:r>
                <a:r>
                  <a:rPr lang="en-US" sz="2801" dirty="0"/>
                  <a:t>of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/>
                  <a:t> </a:t>
                </a:r>
                <a:r>
                  <a:rPr lang="en-US" sz="2801" dirty="0" smtClean="0"/>
                  <a:t>at a point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1" dirty="0"/>
                  <a:t> </a:t>
                </a:r>
                <a:r>
                  <a:rPr lang="en-US" sz="2801" dirty="0" smtClean="0"/>
                  <a:t>is </a:t>
                </a:r>
                <a:r>
                  <a:rPr lang="en-US" sz="2801" dirty="0"/>
                  <a:t>the rate of change </a:t>
                </a:r>
                <a:r>
                  <a:rPr lang="en-US" sz="2801" dirty="0" smtClean="0"/>
                  <a:t>of function at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801" dirty="0" smtClean="0"/>
                  <a:t>.</a:t>
                </a:r>
                <a:endParaRPr lang="en-US" sz="2801" dirty="0"/>
              </a:p>
              <a:p>
                <a:r>
                  <a:rPr lang="en-US" sz="2801" dirty="0" smtClean="0"/>
                  <a:t>The derivative of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dirty="0"/>
                  <a:t> at point </a:t>
                </a:r>
                <a14:m>
                  <m:oMath xmlns:m="http://schemas.openxmlformats.org/officeDocument/2006/math">
                    <m:r>
                      <a:rPr lang="en-US" sz="2801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1" dirty="0"/>
                  <a:t> is equal to the </a:t>
                </a:r>
                <a:r>
                  <a:rPr lang="en-US" sz="2801" b="1" i="1" dirty="0"/>
                  <a:t>slope </a:t>
                </a:r>
                <a:r>
                  <a:rPr lang="en-US" sz="2801" dirty="0"/>
                  <a:t>of tangent at point </a:t>
                </a:r>
                <a14:m>
                  <m:oMath xmlns:m="http://schemas.openxmlformats.org/officeDocument/2006/math">
                    <m:r>
                      <a:rPr lang="en-US" sz="2801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1" dirty="0" smtClean="0"/>
                  <a:t>.</a:t>
                </a:r>
                <a:endParaRPr lang="en-US" sz="2801" dirty="0"/>
              </a:p>
            </p:txBody>
          </p:sp>
        </mc:Choice>
        <mc:Fallback xmlns="">
          <p:sp>
            <p:nvSpPr>
              <p:cNvPr id="135" name="The domain of a function f(x) is the set of all values for which the function is defined, and the range of the function is the set of all values that f takes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31" y="1640385"/>
                <a:ext cx="4503440" cy="5202835"/>
              </a:xfrm>
              <a:prstGeom prst="rect">
                <a:avLst/>
              </a:prstGeom>
              <a:blipFill>
                <a:blip r:embed="rId2"/>
                <a:stretch>
                  <a:fillRect l="-3654" t="-585" r="-4871" b="-25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86470" y="6871619"/>
                <a:ext cx="4176464" cy="2031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1" i="0" dirty="0"/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70" y="6871619"/>
                <a:ext cx="4176464" cy="2031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04" y="2108652"/>
            <a:ext cx="6985505" cy="406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5956" y="7329352"/>
            <a:ext cx="66247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Differentiation rules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www.mathsisfun.com/calculus/derivatives-rules.html</a:t>
            </a:r>
            <a:endParaRPr lang="en-US" sz="1800" dirty="0" smtClean="0"/>
          </a:p>
          <a:p>
            <a:r>
              <a:rPr lang="en-US" sz="1800" dirty="0" smtClean="0"/>
              <a:t>Implicit Differentiation</a:t>
            </a:r>
          </a:p>
          <a:p>
            <a:r>
              <a:rPr lang="en-US" sz="1800" dirty="0">
                <a:hlinkClick r:id="rId6"/>
              </a:rPr>
              <a:t>https://www.cliffsnotes.com/study-guides/calculus/calculus/the-derivative/implicit-differentiation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3089322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1133" y="2114860"/>
                <a:ext cx="12123282" cy="186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/>
                  <a:t>We can define the rate of change of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1" i="0" dirty="0"/>
                  <a:t> between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1" i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1" i="0" dirty="0"/>
                  <a:t> in the following way: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33" y="2114860"/>
                <a:ext cx="12123282" cy="1861087"/>
              </a:xfrm>
              <a:prstGeom prst="rect">
                <a:avLst/>
              </a:prstGeom>
              <a:blipFill>
                <a:blip r:embed="rId2"/>
                <a:stretch>
                  <a:fillRect l="-1056" t="-3607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27" y="4690222"/>
            <a:ext cx="6912768" cy="4111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03166" y="4690221"/>
                <a:ext cx="4276691" cy="2247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dirty="0"/>
                  <a:t>To get the derivative we need to draw closer  those 2 points. Let’s  reformulate the formula for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166" y="4690221"/>
                <a:ext cx="4276691" cy="2247410"/>
              </a:xfrm>
              <a:prstGeom prst="rect">
                <a:avLst/>
              </a:prstGeom>
              <a:blipFill>
                <a:blip r:embed="rId4"/>
                <a:stretch>
                  <a:fillRect l="-2849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73307" y="7381322"/>
                <a:ext cx="3736664" cy="928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07" y="7381322"/>
                <a:ext cx="3736664" cy="928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3126081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p:sp>
        <p:nvSpPr>
          <p:cNvPr id="14" name="TextBox 13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06" y="1996480"/>
            <a:ext cx="63627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16971" y="7253064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durofy.com/differential-calculus-the-first-principle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3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22873" y="2428528"/>
                <a:ext cx="5687618" cy="667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1" i="0" dirty="0"/>
                            <m:t> </m:t>
                          </m:r>
                          <m:r>
                            <a:rPr lang="en-US" sz="280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280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1" i="0" dirty="0"/>
                            <m:t> </m:t>
                          </m:r>
                        </m:num>
                        <m:den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1" i="0" dirty="0"/>
                            <m:t> </m:t>
                          </m:r>
                          <m:r>
                            <a:rPr lang="en-US" sz="280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=−∆</m:t>
                      </m:r>
                      <m:r>
                        <a:rPr lang="en-US" sz="280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80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1" dirty="0">
                  <a:ea typeface="Cambria Math" panose="02040503050406030204" pitchFamily="18" charset="0"/>
                </a:endParaRPr>
              </a:p>
              <a:p>
                <a:r>
                  <a:rPr lang="en-US" sz="2801" i="0" dirty="0"/>
                  <a:t>We can ignore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1" i="0" dirty="0"/>
                  <a:t> term as we try to have it as small as possible, so</a:t>
                </a:r>
              </a:p>
              <a:p>
                <a:endParaRPr lang="en-US" sz="2801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 ≈2</m:t>
                      </m:r>
                      <m:r>
                        <a:rPr lang="en-US" sz="280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73" y="2428528"/>
                <a:ext cx="5687618" cy="6670416"/>
              </a:xfrm>
              <a:prstGeom prst="rect">
                <a:avLst/>
              </a:prstGeom>
              <a:blipFill>
                <a:blip r:embed="rId2"/>
                <a:stretch>
                  <a:fillRect l="-2251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26531" y="1780456"/>
                <a:ext cx="8064896" cy="523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/>
                  <a:t>Now let’s calculate the derivative for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1" i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1" i="0" dirty="0" smtClean="0"/>
                  <a:t>.</a:t>
                </a:r>
                <a:endParaRPr lang="en-US" sz="2801" i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31" y="1780456"/>
                <a:ext cx="8064896" cy="523348"/>
              </a:xfrm>
              <a:prstGeom prst="rect">
                <a:avLst/>
              </a:prstGeom>
              <a:blipFill>
                <a:blip r:embed="rId3"/>
                <a:stretch>
                  <a:fillRect l="-151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1406065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24273" y="1780456"/>
                <a:ext cx="11922521" cy="146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1" i="0" dirty="0"/>
                  <a:t>Function is called a </a:t>
                </a:r>
                <a:r>
                  <a:rPr lang="en-US" sz="2801" b="1" dirty="0"/>
                  <a:t>composite</a:t>
                </a:r>
                <a:r>
                  <a:rPr lang="en-US" sz="2801" i="0" dirty="0"/>
                  <a:t> function if it is a function </a:t>
                </a:r>
                <a:r>
                  <a:rPr lang="en-US" sz="2801" i="0" dirty="0" smtClean="0"/>
                  <a:t>of </a:t>
                </a:r>
                <a:r>
                  <a:rPr lang="en-US" sz="2801" i="0" dirty="0"/>
                  <a:t>a function: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73" y="1780456"/>
                <a:ext cx="11922521" cy="1468607"/>
              </a:xfrm>
              <a:prstGeom prst="rect">
                <a:avLst/>
              </a:prstGeom>
              <a:blipFill>
                <a:blip r:embed="rId2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01880" y="4065699"/>
                <a:ext cx="4536504" cy="2761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1" i="0" dirty="0"/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1" i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1" i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1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880" y="4065699"/>
                <a:ext cx="4536504" cy="2761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908350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"/>
          <p:cNvSpPr txBox="1"/>
          <p:nvPr/>
        </p:nvSpPr>
        <p:spPr>
          <a:xfrm>
            <a:off x="4060033" y="7823163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i="0" spc="22"/>
            </a:lvl1pPr>
          </a:lstStyle>
          <a:p>
            <a:pPr>
              <a:defRPr sz="2800" spc="28"/>
            </a:pPr>
            <a:endParaRPr sz="28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67732" y="-261674"/>
            <a:ext cx="184731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21321" y="1708448"/>
                <a:ext cx="12789569" cy="2482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1" i="0" dirty="0"/>
                  <a:t>To calculate the derivative of composite function we need to use the </a:t>
                </a:r>
                <a:r>
                  <a:rPr lang="en-US" sz="2801" b="1" dirty="0"/>
                  <a:t>chain rule. </a:t>
                </a:r>
                <a:r>
                  <a:rPr lang="en-US" sz="2801" i="0" dirty="0"/>
                  <a:t>First we calculate the derivative of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1" i="0" dirty="0"/>
                  <a:t> according to fixed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1" i="0" dirty="0"/>
                  <a:t>, and then we multiply it by derivative of </a:t>
                </a:r>
                <a14:m>
                  <m:oMath xmlns:m="http://schemas.openxmlformats.org/officeDocument/2006/math">
                    <m:r>
                      <a:rPr lang="en-US" sz="280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1" i="0" dirty="0"/>
                  <a:t> according to x.</a:t>
                </a:r>
              </a:p>
              <a:p>
                <a:endParaRPr lang="en-US" sz="2801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21" y="1708448"/>
                <a:ext cx="12789569" cy="2482411"/>
              </a:xfrm>
              <a:prstGeom prst="rect">
                <a:avLst/>
              </a:prstGeom>
              <a:blipFill>
                <a:blip r:embed="rId2"/>
                <a:stretch>
                  <a:fillRect l="-953" t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75865" y="4903259"/>
                <a:ext cx="4788532" cy="34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1" i="0" dirty="0"/>
                  <a:t>An example: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1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1" i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1" i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1" i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1" i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en-US" sz="2801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865" y="4903259"/>
                <a:ext cx="4788532" cy="3408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09891" y="345088"/>
            <a:ext cx="359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92D050"/>
                </a:solidFill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3499534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76848</TotalTime>
  <Words>660</Words>
  <Application>Microsoft Office PowerPoint</Application>
  <PresentationFormat>Custom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Helvetica</vt:lpstr>
      <vt:lpstr>Helvetica Neue</vt:lpstr>
      <vt:lpstr>Iowan Old Style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Mher Matevosyan</cp:lastModifiedBy>
  <cp:revision>162</cp:revision>
  <dcterms:modified xsi:type="dcterms:W3CDTF">2019-11-01T13:32:46Z</dcterms:modified>
</cp:coreProperties>
</file>