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4" r:id="rId1"/>
    <p:sldMasterId id="2147483802" r:id="rId2"/>
  </p:sldMasterIdLst>
  <p:notesMasterIdLst>
    <p:notesMasterId r:id="rId41"/>
  </p:notesMasterIdLst>
  <p:sldIdLst>
    <p:sldId id="256" r:id="rId3"/>
    <p:sldId id="300" r:id="rId4"/>
    <p:sldId id="301" r:id="rId5"/>
    <p:sldId id="303" r:id="rId6"/>
    <p:sldId id="305" r:id="rId7"/>
    <p:sldId id="306" r:id="rId8"/>
    <p:sldId id="307" r:id="rId9"/>
    <p:sldId id="317" r:id="rId10"/>
    <p:sldId id="297" r:id="rId11"/>
    <p:sldId id="298" r:id="rId12"/>
    <p:sldId id="299" r:id="rId13"/>
    <p:sldId id="309" r:id="rId14"/>
    <p:sldId id="310" r:id="rId15"/>
    <p:sldId id="308" r:id="rId16"/>
    <p:sldId id="346" r:id="rId17"/>
    <p:sldId id="347" r:id="rId18"/>
    <p:sldId id="311" r:id="rId19"/>
    <p:sldId id="318" r:id="rId20"/>
    <p:sldId id="319" r:id="rId21"/>
    <p:sldId id="320" r:id="rId22"/>
    <p:sldId id="321" r:id="rId23"/>
    <p:sldId id="322" r:id="rId24"/>
    <p:sldId id="323" r:id="rId25"/>
    <p:sldId id="325" r:id="rId26"/>
    <p:sldId id="324" r:id="rId27"/>
    <p:sldId id="326" r:id="rId28"/>
    <p:sldId id="327" r:id="rId29"/>
    <p:sldId id="328" r:id="rId30"/>
    <p:sldId id="348" r:id="rId31"/>
    <p:sldId id="329" r:id="rId32"/>
    <p:sldId id="330" r:id="rId33"/>
    <p:sldId id="331" r:id="rId34"/>
    <p:sldId id="332" r:id="rId35"/>
    <p:sldId id="316" r:id="rId36"/>
    <p:sldId id="334" r:id="rId37"/>
    <p:sldId id="351" r:id="rId38"/>
    <p:sldId id="349" r:id="rId39"/>
    <p:sldId id="350" r:id="rId40"/>
  </p:sldIdLst>
  <p:sldSz cx="17340263"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lvl1pPr>
    <a:lvl2pPr marL="0" marR="0" indent="34290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lvl2pPr>
    <a:lvl3pPr marL="0" marR="0" indent="68580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lvl3pPr>
    <a:lvl4pPr marL="0" marR="0" indent="102870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lvl4pPr>
    <a:lvl5pPr marL="0" marR="0" indent="137160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lvl5pPr>
    <a:lvl6pPr marL="0" marR="0" indent="171450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lvl6pPr>
    <a:lvl7pPr marL="0" marR="0" indent="205740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lvl7pPr>
    <a:lvl8pPr marL="0" marR="0" indent="240030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lvl8pPr>
    <a:lvl9pPr marL="0" marR="0" indent="274320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 uri="http://customooxmlschemas.google.com/">
      <go:slidesCustomData xmlns:go="http://customooxmlschemas.google.com/" xmlns:p15="http://schemas.microsoft.com/office/powerpoint/2012/main" xmlns="" roundtripDataSignature="AMtx7mgNmyyYKWWHOhGBFfhXqGRTzpEv7g==" r:id="rId79"/>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her Matevosyan" initials="" lastIdx="3" clrIdx="0"/>
  <p:cmAuthor id="1" name="Mher Matevosyan" initials="MM" lastIdx="1" clrIdx="1">
    <p:extLst>
      <p:ext uri="{19B8F6BF-5375-455C-9EA6-DF929625EA0E}">
        <p15:presenceInfo xmlns:p15="http://schemas.microsoft.com/office/powerpoint/2012/main" userId="Mher Matevosy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Iowan Old Style"/>
          <a:ea typeface="Iowan Old Style"/>
          <a:cs typeface="Iowan Old Style"/>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solidFill>
                <a:srgbClr val="5C5C5C"/>
              </a:solidFill>
              <a:prstDash val="solid"/>
              <a:miter lim="400000"/>
            </a:ln>
          </a:bottom>
          <a:insideH>
            <a:ln w="12700" cap="flat">
              <a:solidFill>
                <a:srgbClr val="5C5C5C"/>
              </a:solidFill>
              <a:prstDash val="solid"/>
              <a:miter lim="400000"/>
            </a:ln>
          </a:insideH>
          <a:insideV>
            <a:ln w="12700" cap="flat">
              <a:noFill/>
              <a:miter lim="400000"/>
            </a:ln>
          </a:insideV>
        </a:tcBdr>
        <a:fill>
          <a:noFill/>
        </a:fill>
      </a:tcStyle>
    </a:wholeTbl>
    <a:band2H>
      <a:tcTxStyle/>
      <a:tcStyle>
        <a:tcBdr/>
        <a:fill>
          <a:solidFill>
            <a:srgbClr val="CBCBCB">
              <a:alpha val="25000"/>
            </a:srgbClr>
          </a:solidFill>
        </a:fill>
      </a:tcStyle>
    </a:band2H>
    <a:firstCol>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solidFill>
                <a:srgbClr val="5C5C5C"/>
              </a:solidFill>
              <a:prstDash val="solid"/>
              <a:miter lim="400000"/>
            </a:ln>
          </a:bottom>
          <a:insideH>
            <a:ln w="12700" cap="flat">
              <a:solidFill>
                <a:srgbClr val="5C5C5C"/>
              </a:solidFill>
              <a:prstDash val="solid"/>
              <a:miter lim="400000"/>
            </a:ln>
          </a:insideH>
          <a:insideV>
            <a:ln w="12700" cap="flat">
              <a:noFill/>
              <a:miter lim="400000"/>
            </a:ln>
          </a:insideV>
        </a:tcBdr>
        <a:fill>
          <a:solidFill>
            <a:srgbClr val="CBCBCB">
              <a:alpha val="36000"/>
            </a:srgbClr>
          </a:solidFill>
        </a:fill>
      </a:tcStyle>
    </a:firstCol>
    <a:lastRow>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noFill/>
              <a:miter lim="400000"/>
            </a:ln>
          </a:bottom>
          <a:insideH>
            <a:ln w="12700" cap="flat">
              <a:solidFill>
                <a:srgbClr val="5C5C5C"/>
              </a:solidFill>
              <a:prstDash val="solid"/>
              <a:miter lim="400000"/>
            </a:ln>
          </a:insideH>
          <a:insideV>
            <a:ln w="12700" cap="flat">
              <a:noFill/>
              <a:miter lim="400000"/>
            </a:ln>
          </a:insideV>
        </a:tcBdr>
        <a:fill>
          <a:no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solidFill>
                <a:srgbClr val="EBEBEB"/>
              </a:solidFill>
              <a:prstDash val="solid"/>
              <a:miter lim="400000"/>
            </a:ln>
          </a:insideH>
          <a:insideV>
            <a:ln w="12700" cap="flat">
              <a:noFill/>
              <a:miter lim="400000"/>
            </a:ln>
          </a:insideV>
        </a:tcBdr>
        <a:fill>
          <a:solidFill>
            <a:schemeClr val="accent1">
              <a:hueOff val="-522454"/>
              <a:satOff val="1153"/>
              <a:lumOff val="13444"/>
            </a:schemeClr>
          </a:solidFill>
        </a:fill>
      </a:tcStyle>
    </a:firstRow>
  </a:tblStyle>
  <a:tblStyle styleId="{C7B018BB-80A7-4F77-B60F-C8B233D01FF8}" styleName="">
    <a:tblBg/>
    <a:wholeTbl>
      <a:tcTxStyle b="off" i="off">
        <a:font>
          <a:latin typeface="Iowan Old Style"/>
          <a:ea typeface="Iowan Old Style"/>
          <a:cs typeface="Iowan Old Style"/>
        </a:font>
        <a:schemeClr val="accent2">
          <a:satOff val="-3676"/>
          <a:lumOff val="-12171"/>
        </a:schemeClr>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noFill/>
        </a:fill>
      </a:tcStyle>
    </a:wholeTbl>
    <a:band2H>
      <a:tcTxStyle/>
      <a:tcStyle>
        <a:tcBdr/>
        <a:fill>
          <a:solidFill>
            <a:srgbClr val="A8A861">
              <a:alpha val="27000"/>
            </a:srgbClr>
          </a:solidFill>
        </a:fill>
      </a:tcStyle>
    </a:band2H>
    <a:firstCol>
      <a:tcTxStyle b="off" i="off">
        <a:font>
          <a:latin typeface="DIN Alternate"/>
          <a:ea typeface="DIN Alternate"/>
          <a:cs typeface="DIN Alternate"/>
        </a:font>
        <a:srgbClr val="FFFFFF"/>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solidFill>
            <a:srgbClr val="8F9541">
              <a:alpha val="75000"/>
            </a:srgbClr>
          </a:solidFill>
        </a:fill>
      </a:tcStyle>
    </a:firstCol>
    <a:lastRow>
      <a:tcTxStyle b="off" i="off">
        <a:font>
          <a:latin typeface="DIN Alternate"/>
          <a:ea typeface="DIN Alternate"/>
          <a:cs typeface="DIN Alternate"/>
        </a:font>
        <a:schemeClr val="accent2">
          <a:satOff val="-3676"/>
          <a:lumOff val="-12171"/>
        </a:schemeClr>
      </a:tcTxStyle>
      <a:tcStyle>
        <a:tcBdr>
          <a:left>
            <a:ln w="12700" cap="flat">
              <a:solidFill>
                <a:srgbClr val="808251"/>
              </a:solidFill>
              <a:prstDash val="solid"/>
              <a:miter lim="400000"/>
            </a:ln>
          </a:left>
          <a:right>
            <a:ln w="12700" cap="flat">
              <a:solidFill>
                <a:srgbClr val="808251"/>
              </a:solidFill>
              <a:prstDash val="solid"/>
              <a:miter lim="400000"/>
            </a:ln>
          </a:right>
          <a:top>
            <a:ln w="508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noFill/>
        </a:fill>
      </a:tcStyle>
    </a:lastRow>
    <a:firstRow>
      <a:tcTxStyle b="off" i="off">
        <a:font>
          <a:latin typeface="DIN Alternate"/>
          <a:ea typeface="DIN Alternate"/>
          <a:cs typeface="DIN Alternate"/>
        </a:font>
        <a:srgbClr val="FFFFFF"/>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solidFill>
            <a:srgbClr val="8F9541">
              <a:alpha val="75000"/>
            </a:srgbClr>
          </a:solidFill>
        </a:fill>
      </a:tcStyle>
    </a:firstRow>
  </a:tblStyle>
  <a:tblStyle styleId="{EEE7283C-3CF3-47DC-8721-378D4A62B228}" styleName="">
    <a:tblBg/>
    <a:wholeTbl>
      <a:tcTxStyle b="off" i="off">
        <a:font>
          <a:latin typeface="Iowan Old Style"/>
          <a:ea typeface="Iowan Old Style"/>
          <a:cs typeface="Iowan Old Style"/>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wholeTbl>
    <a:band2H>
      <a:tcTxStyle/>
      <a:tcStyle>
        <a:tcBdr/>
        <a:fill>
          <a:solidFill>
            <a:srgbClr val="A8A861">
              <a:alpha val="27000"/>
            </a:srgbClr>
          </a:solidFill>
        </a:fill>
      </a:tcStyle>
    </a:band2H>
    <a:firstCol>
      <a:tcTxStyle b="off" i="off">
        <a:font>
          <a:latin typeface="DIN Alternate"/>
          <a:ea typeface="DIN Alternate"/>
          <a:cs typeface="DIN Alternate"/>
        </a:font>
        <a:srgbClr val="FFFFFF"/>
      </a:tcTxStyle>
      <a:tcStyle>
        <a:tcBdr>
          <a:left>
            <a:ln w="12700" cap="flat">
              <a:solidFill>
                <a:srgbClr val="FFFDEF"/>
              </a:solidFill>
              <a:prstDash val="solid"/>
              <a:miter lim="400000"/>
            </a:ln>
          </a:left>
          <a:right>
            <a:ln w="12700" cap="flat">
              <a:solidFill>
                <a:srgbClr val="FFFDEF"/>
              </a:solidFill>
              <a:prstDash val="solid"/>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firstCol>
    <a:la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
          <a:latin typeface="Iowan Old Style"/>
          <a:ea typeface="Iowan Old Style"/>
          <a:cs typeface="Iowan Old Style"/>
        </a:font>
        <a:srgbClr val="5C5C5C"/>
      </a:tcTxStyle>
      <a:tcStyle>
        <a:tcBdr>
          <a:left>
            <a:ln w="12700" cap="flat">
              <a:noFill/>
              <a:miter lim="400000"/>
            </a:ln>
          </a:left>
          <a:right>
            <a:ln w="12700" cap="flat">
              <a:noFill/>
              <a:miter lim="400000"/>
            </a:ln>
          </a:right>
          <a:top>
            <a:ln w="25400" cap="flat">
              <a:solidFill>
                <a:schemeClr val="accent3">
                  <a:hueOff val="-256224"/>
                  <a:satOff val="-13732"/>
                  <a:lumOff val="-19712"/>
                  <a:alpha val="61000"/>
                </a:schemeClr>
              </a:solidFill>
              <a:prstDash val="solid"/>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wholeTbl>
    <a:band2H>
      <a:tcTxStyle/>
      <a:tcStyle>
        <a:tcBdr/>
        <a:fill>
          <a:solidFill>
            <a:srgbClr val="CBCBCB">
              <a:alpha val="36000"/>
            </a:srgbClr>
          </a:solidFill>
        </a:fill>
      </a:tcStyle>
    </a:band2H>
    <a:firstCol>
      <a:tcTxStyle b="off" i="off">
        <a:font>
          <a:latin typeface="DIN Alternate"/>
          <a:ea typeface="DIN Alternate"/>
          <a:cs typeface="DIN Alternate"/>
        </a:font>
        <a:srgbClr val="5C5C5C"/>
      </a:tcTxStyle>
      <a:tcStyle>
        <a:tcBdr>
          <a:left>
            <a:ln w="12700" cap="flat">
              <a:noFill/>
              <a:miter lim="400000"/>
            </a:ln>
          </a:left>
          <a:right>
            <a:ln w="25400" cap="flat">
              <a:solidFill>
                <a:schemeClr val="accent3">
                  <a:hueOff val="-256224"/>
                  <a:satOff val="-13732"/>
                  <a:lumOff val="-19712"/>
                  <a:alpha val="61000"/>
                </a:schemeClr>
              </a:solidFill>
              <a:prstDash val="solid"/>
              <a:miter lim="400000"/>
            </a:ln>
          </a:right>
          <a:top>
            <a:ln w="25400" cap="flat">
              <a:solidFill>
                <a:schemeClr val="accent3">
                  <a:hueOff val="-256224"/>
                  <a:satOff val="-13732"/>
                  <a:lumOff val="-19712"/>
                  <a:alpha val="61000"/>
                </a:schemeClr>
              </a:solidFill>
              <a:prstDash val="solid"/>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firstCol>
    <a:la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25400" cap="flat">
              <a:solidFill>
                <a:schemeClr val="accent3">
                  <a:hueOff val="-256224"/>
                  <a:satOff val="-13732"/>
                  <a:lumOff val="-19712"/>
                  <a:alpha val="61000"/>
                </a:schemeClr>
              </a:solidFill>
              <a:prstDash val="solid"/>
              <a:miter lim="400000"/>
            </a:ln>
          </a:top>
          <a:bottom>
            <a:ln w="12700" cap="flat">
              <a:noFill/>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
          <a:latin typeface="Iowan Old Style"/>
          <a:ea typeface="Iowan Old Style"/>
          <a:cs typeface="Iowan Old Style"/>
        </a:font>
        <a:srgbClr val="5C5C5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BCBCB">
              <a:alpha val="25000"/>
            </a:srgbClr>
          </a:solidFill>
        </a:fill>
      </a:tcStyle>
    </a:wholeTbl>
    <a:band2H>
      <a:tcTxStyle/>
      <a:tcStyle>
        <a:tcBdr/>
        <a:fill>
          <a:solidFill>
            <a:srgbClr val="AEAEAE">
              <a:alpha val="25000"/>
            </a:srgbClr>
          </a:solidFill>
        </a:fill>
      </a:tcStyle>
    </a:band2H>
    <a:firstCol>
      <a:tcTxStyle b="off" i="off">
        <a:font>
          <a:latin typeface="DIN Alternate"/>
          <a:ea typeface="DIN Alternate"/>
          <a:cs typeface="DIN Alternate"/>
        </a:font>
        <a:srgbClr val="5C5C5C"/>
      </a:tcTxStyle>
      <a:tcStyle>
        <a:tcBdr>
          <a:left>
            <a:ln w="12700" cap="flat">
              <a:noFill/>
              <a:miter lim="400000"/>
            </a:ln>
          </a:left>
          <a:right>
            <a:ln w="12700" cap="flat">
              <a:solidFill>
                <a:srgbClr val="797B80"/>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BCBCB">
              <a:alpha val="25000"/>
            </a:srgbClr>
          </a:solidFill>
        </a:fill>
      </a:tcStyle>
    </a:firstCol>
    <a:la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1504B">
              <a:alpha val="80000"/>
            </a:srgbClr>
          </a:solid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1504B">
              <a:alpha val="80000"/>
            </a:srgbClr>
          </a:solidFill>
        </a:fill>
      </a:tcStyle>
    </a:firstRow>
  </a:tblStyle>
  <a:tblStyle styleId="{2708684C-4D16-4618-839F-0558EEFCDFE6}" styleName="">
    <a:tblBg/>
    <a:wholeTbl>
      <a:tcTxStyle b="off" i="off">
        <a:font>
          <a:latin typeface="Iowan Old Style"/>
          <a:ea typeface="Iowan Old Style"/>
          <a:cs typeface="Iowan Old Style"/>
        </a:font>
        <a:srgbClr val="5C5C5C"/>
      </a:tcTxStyle>
      <a:tcStyle>
        <a:tcBdr>
          <a:left>
            <a:ln w="12700" cap="flat">
              <a:noFill/>
              <a:miter lim="400000"/>
            </a:ln>
          </a:left>
          <a:right>
            <a:ln w="12700" cap="flat">
              <a:noFill/>
              <a:miter lim="400000"/>
            </a:ln>
          </a:right>
          <a:top>
            <a:ln w="12700" cap="flat">
              <a:solidFill>
                <a:srgbClr val="5C5C5C"/>
              </a:solidFill>
              <a:custDash>
                <a:ds d="200000" sp="200000"/>
              </a:custDash>
              <a:miter lim="400000"/>
            </a:ln>
          </a:top>
          <a:bottom>
            <a:ln w="12700" cap="flat">
              <a:solidFill>
                <a:srgbClr val="5C5C5C"/>
              </a:solidFill>
              <a:custDash>
                <a:ds d="200000" sp="200000"/>
              </a:custDash>
              <a:miter lim="400000"/>
            </a:ln>
          </a:bottom>
          <a:insideH>
            <a:ln w="12700" cap="flat">
              <a:solidFill>
                <a:srgbClr val="5C5C5C"/>
              </a:solidFill>
              <a:custDash>
                <a:ds d="200000" sp="200000"/>
              </a:custDash>
              <a:miter lim="400000"/>
            </a:ln>
          </a:insideH>
          <a:insideV>
            <a:ln w="12700" cap="flat">
              <a:noFill/>
              <a:miter lim="400000"/>
            </a:ln>
          </a:insideV>
        </a:tcBdr>
        <a:fill>
          <a:noFill/>
        </a:fill>
      </a:tcStyle>
    </a:wholeTbl>
    <a:band2H>
      <a:tcTxStyle/>
      <a:tcStyle>
        <a:tcBdr/>
        <a:fill>
          <a:solidFill>
            <a:srgbClr val="EDEEEE"/>
          </a:solidFill>
        </a:fill>
      </a:tcStyle>
    </a:band2H>
    <a:firstCol>
      <a:tcTxStyle b="off" i="off">
        <a:font>
          <a:latin typeface="DIN Alternate"/>
          <a:ea typeface="DIN Alternate"/>
          <a:cs typeface="DIN Alternate"/>
        </a:font>
        <a:srgbClr val="5C5C5C"/>
      </a:tcTxStyle>
      <a:tcStyle>
        <a:tcBdr>
          <a:left>
            <a:ln w="12700" cap="flat">
              <a:noFill/>
              <a:miter lim="400000"/>
            </a:ln>
          </a:left>
          <a:right>
            <a:ln w="12700" cap="flat">
              <a:solidFill>
                <a:srgbClr val="5C5C5C"/>
              </a:solidFill>
              <a:prstDash val="solid"/>
              <a:miter lim="400000"/>
            </a:ln>
          </a:right>
          <a:top>
            <a:ln w="12700" cap="flat">
              <a:solidFill>
                <a:srgbClr val="5C5C5C"/>
              </a:solidFill>
              <a:custDash>
                <a:ds d="200000" sp="200000"/>
              </a:custDash>
              <a:miter lim="400000"/>
            </a:ln>
          </a:top>
          <a:bottom>
            <a:ln w="12700" cap="flat">
              <a:solidFill>
                <a:srgbClr val="5C5C5C"/>
              </a:solidFill>
              <a:custDash>
                <a:ds d="200000" sp="200000"/>
              </a:custDash>
              <a:miter lim="400000"/>
            </a:ln>
          </a:bottom>
          <a:insideH>
            <a:ln w="12700" cap="flat">
              <a:solidFill>
                <a:srgbClr val="5C5C5C"/>
              </a:solidFill>
              <a:custDash>
                <a:ds d="200000" sp="200000"/>
              </a:custDash>
              <a:miter lim="400000"/>
            </a:ln>
          </a:insideH>
          <a:insideV>
            <a:ln w="12700" cap="flat">
              <a:noFill/>
              <a:miter lim="400000"/>
            </a:ln>
          </a:insideV>
        </a:tcBdr>
        <a:fill>
          <a:noFill/>
        </a:fill>
      </a:tcStyle>
    </a:firstCol>
    <a:lastRow>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noFill/>
              <a:miter lim="400000"/>
            </a:ln>
          </a:bottom>
          <a:insideH>
            <a:ln w="12700" cap="flat">
              <a:solidFill>
                <a:srgbClr val="5C5C5C"/>
              </a:solidFill>
              <a:custDash>
                <a:ds d="200000" sp="200000"/>
              </a:custDash>
              <a:miter lim="400000"/>
            </a:ln>
          </a:insideH>
          <a:insideV>
            <a:ln w="12700" cap="flat">
              <a:noFill/>
              <a:miter lim="400000"/>
            </a:ln>
          </a:insideV>
        </a:tcBdr>
        <a:fill>
          <a:noFill/>
        </a:fill>
      </a:tcStyle>
    </a:lastRow>
    <a:firstRow>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noFill/>
              <a:miter lim="400000"/>
            </a:ln>
          </a:top>
          <a:bottom>
            <a:ln w="12700" cap="flat">
              <a:solidFill>
                <a:srgbClr val="5C5C5C"/>
              </a:solidFill>
              <a:prstDash val="solid"/>
              <a:miter lim="400000"/>
            </a:ln>
          </a:bottom>
          <a:insideH>
            <a:ln w="12700" cap="flat">
              <a:solidFill>
                <a:srgbClr val="5C5C5C"/>
              </a:solidFill>
              <a:custDash>
                <a:ds d="200000" sp="200000"/>
              </a:custDash>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128" autoAdjust="0"/>
  </p:normalViewPr>
  <p:slideViewPr>
    <p:cSldViewPr>
      <p:cViewPr varScale="1">
        <p:scale>
          <a:sx n="51" d="100"/>
          <a:sy n="51" d="100"/>
        </p:scale>
        <p:origin x="138" y="180"/>
      </p:cViewPr>
      <p:guideLst>
        <p:guide orient="horz" pos="3072"/>
        <p:guide pos="546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84"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79"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82"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80"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 Id="rId8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381000" y="685800"/>
            <a:ext cx="6096000" cy="3429000"/>
          </a:xfrm>
          <a:prstGeom prst="rect">
            <a:avLst/>
          </a:prstGeom>
        </p:spPr>
        <p:txBody>
          <a:bodyPr/>
          <a:lstStyle/>
          <a:p>
            <a:endParaRPr/>
          </a:p>
        </p:txBody>
      </p:sp>
      <p:sp>
        <p:nvSpPr>
          <p:cNvPr id="126" name="Shape 12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US" dirty="0" smtClean="0"/>
              <a:t>Bring example  about types of firing gun. (when a firing happens some type of gun will follow  with ore probability than just without</a:t>
            </a:r>
            <a:r>
              <a:rPr lang="en-US" baseline="0" dirty="0" smtClean="0"/>
              <a:t> initial firing)./</a:t>
            </a:r>
            <a:endParaRPr lang="en-US" dirty="0" smtClean="0"/>
          </a:p>
          <a:p>
            <a:endParaRPr lang="en-US" dirty="0"/>
          </a:p>
        </p:txBody>
      </p:sp>
    </p:spTree>
    <p:extLst>
      <p:ext uri="{BB962C8B-B14F-4D97-AF65-F5344CB8AC3E}">
        <p14:creationId xmlns:p14="http://schemas.microsoft.com/office/powerpoint/2010/main" val="136530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standard</a:t>
            </a:r>
            <a:r>
              <a:rPr lang="en-US" baseline="0" dirty="0" smtClean="0"/>
              <a:t> deviation variance</a:t>
            </a:r>
            <a:endParaRPr lang="en-US" dirty="0"/>
          </a:p>
        </p:txBody>
      </p:sp>
    </p:spTree>
    <p:extLst>
      <p:ext uri="{BB962C8B-B14F-4D97-AF65-F5344CB8AC3E}">
        <p14:creationId xmlns:p14="http://schemas.microsoft.com/office/powerpoint/2010/main" val="328347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standard</a:t>
            </a:r>
            <a:r>
              <a:rPr lang="en-US" baseline="0" dirty="0" smtClean="0"/>
              <a:t> deviation variance</a:t>
            </a:r>
            <a:endParaRPr lang="en-US" dirty="0"/>
          </a:p>
        </p:txBody>
      </p:sp>
    </p:spTree>
    <p:extLst>
      <p:ext uri="{BB962C8B-B14F-4D97-AF65-F5344CB8AC3E}">
        <p14:creationId xmlns:p14="http://schemas.microsoft.com/office/powerpoint/2010/main" val="648565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standard</a:t>
            </a:r>
            <a:r>
              <a:rPr lang="en-US" baseline="0" dirty="0" smtClean="0"/>
              <a:t> deviation variance</a:t>
            </a:r>
            <a:endParaRPr lang="en-US" dirty="0"/>
          </a:p>
        </p:txBody>
      </p:sp>
    </p:spTree>
    <p:extLst>
      <p:ext uri="{BB962C8B-B14F-4D97-AF65-F5344CB8AC3E}">
        <p14:creationId xmlns:p14="http://schemas.microsoft.com/office/powerpoint/2010/main" val="1063185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standard</a:t>
            </a:r>
            <a:r>
              <a:rPr lang="en-US" baseline="0" dirty="0" smtClean="0"/>
              <a:t> deviation variance</a:t>
            </a:r>
            <a:endParaRPr lang="en-US" dirty="0"/>
          </a:p>
        </p:txBody>
      </p:sp>
    </p:spTree>
    <p:extLst>
      <p:ext uri="{BB962C8B-B14F-4D97-AF65-F5344CB8AC3E}">
        <p14:creationId xmlns:p14="http://schemas.microsoft.com/office/powerpoint/2010/main" val="2612283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standard</a:t>
            </a:r>
            <a:r>
              <a:rPr lang="en-US" baseline="0" dirty="0" smtClean="0"/>
              <a:t> deviation variance</a:t>
            </a:r>
            <a:endParaRPr lang="en-US" dirty="0"/>
          </a:p>
        </p:txBody>
      </p:sp>
    </p:spTree>
    <p:extLst>
      <p:ext uri="{BB962C8B-B14F-4D97-AF65-F5344CB8AC3E}">
        <p14:creationId xmlns:p14="http://schemas.microsoft.com/office/powerpoint/2010/main" val="2518547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standard</a:t>
            </a:r>
            <a:r>
              <a:rPr lang="en-US" baseline="0" dirty="0" smtClean="0"/>
              <a:t> deviation variance</a:t>
            </a:r>
            <a:endParaRPr lang="en-US" dirty="0"/>
          </a:p>
        </p:txBody>
      </p:sp>
    </p:spTree>
    <p:extLst>
      <p:ext uri="{BB962C8B-B14F-4D97-AF65-F5344CB8AC3E}">
        <p14:creationId xmlns:p14="http://schemas.microsoft.com/office/powerpoint/2010/main" val="1527303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standard</a:t>
            </a:r>
            <a:r>
              <a:rPr lang="en-US" baseline="0" dirty="0" smtClean="0"/>
              <a:t> deviation variance</a:t>
            </a:r>
            <a:endParaRPr lang="en-US" dirty="0"/>
          </a:p>
        </p:txBody>
      </p:sp>
    </p:spTree>
    <p:extLst>
      <p:ext uri="{BB962C8B-B14F-4D97-AF65-F5344CB8AC3E}">
        <p14:creationId xmlns:p14="http://schemas.microsoft.com/office/powerpoint/2010/main" val="3380628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standard</a:t>
            </a:r>
            <a:r>
              <a:rPr lang="en-US" baseline="0" dirty="0" smtClean="0"/>
              <a:t> deviation variance</a:t>
            </a:r>
            <a:endParaRPr lang="en-US" dirty="0"/>
          </a:p>
        </p:txBody>
      </p:sp>
    </p:spTree>
    <p:extLst>
      <p:ext uri="{BB962C8B-B14F-4D97-AF65-F5344CB8AC3E}">
        <p14:creationId xmlns:p14="http://schemas.microsoft.com/office/powerpoint/2010/main" val="4171416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standard</a:t>
            </a:r>
            <a:r>
              <a:rPr lang="en-US" baseline="0" dirty="0" smtClean="0"/>
              <a:t> deviation variance</a:t>
            </a:r>
            <a:endParaRPr lang="en-US" dirty="0"/>
          </a:p>
        </p:txBody>
      </p:sp>
    </p:spTree>
    <p:extLst>
      <p:ext uri="{BB962C8B-B14F-4D97-AF65-F5344CB8AC3E}">
        <p14:creationId xmlns:p14="http://schemas.microsoft.com/office/powerpoint/2010/main" val="426145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standard</a:t>
            </a:r>
            <a:r>
              <a:rPr lang="en-US" baseline="0" dirty="0" smtClean="0"/>
              <a:t> deviation variance</a:t>
            </a:r>
            <a:endParaRPr lang="en-US" dirty="0"/>
          </a:p>
        </p:txBody>
      </p:sp>
    </p:spTree>
    <p:extLst>
      <p:ext uri="{BB962C8B-B14F-4D97-AF65-F5344CB8AC3E}">
        <p14:creationId xmlns:p14="http://schemas.microsoft.com/office/powerpoint/2010/main" val="60891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Bring example  about probability of attack when there is movement in enemy units</a:t>
            </a:r>
          </a:p>
        </p:txBody>
      </p:sp>
    </p:spTree>
    <p:extLst>
      <p:ext uri="{BB962C8B-B14F-4D97-AF65-F5344CB8AC3E}">
        <p14:creationId xmlns:p14="http://schemas.microsoft.com/office/powerpoint/2010/main" val="10439554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standard</a:t>
            </a:r>
            <a:r>
              <a:rPr lang="en-US" baseline="0" dirty="0" smtClean="0"/>
              <a:t> deviation variance</a:t>
            </a:r>
            <a:endParaRPr lang="en-US" dirty="0"/>
          </a:p>
        </p:txBody>
      </p:sp>
    </p:spTree>
    <p:extLst>
      <p:ext uri="{BB962C8B-B14F-4D97-AF65-F5344CB8AC3E}">
        <p14:creationId xmlns:p14="http://schemas.microsoft.com/office/powerpoint/2010/main" val="3333220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standard</a:t>
            </a:r>
            <a:r>
              <a:rPr lang="en-US" baseline="0" dirty="0" smtClean="0"/>
              <a:t> deviation variance</a:t>
            </a:r>
            <a:endParaRPr lang="en-US" dirty="0"/>
          </a:p>
        </p:txBody>
      </p:sp>
    </p:spTree>
    <p:extLst>
      <p:ext uri="{BB962C8B-B14F-4D97-AF65-F5344CB8AC3E}">
        <p14:creationId xmlns:p14="http://schemas.microsoft.com/office/powerpoint/2010/main" val="11880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standard</a:t>
            </a:r>
            <a:r>
              <a:rPr lang="en-US" baseline="0" dirty="0" smtClean="0"/>
              <a:t> deviation variance</a:t>
            </a:r>
            <a:endParaRPr lang="en-US" dirty="0"/>
          </a:p>
        </p:txBody>
      </p:sp>
    </p:spTree>
    <p:extLst>
      <p:ext uri="{BB962C8B-B14F-4D97-AF65-F5344CB8AC3E}">
        <p14:creationId xmlns:p14="http://schemas.microsoft.com/office/powerpoint/2010/main" val="1943338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standard</a:t>
            </a:r>
            <a:r>
              <a:rPr lang="en-US" baseline="0" dirty="0" smtClean="0"/>
              <a:t> deviation variance</a:t>
            </a:r>
            <a:endParaRPr lang="en-US" dirty="0"/>
          </a:p>
        </p:txBody>
      </p:sp>
    </p:spTree>
    <p:extLst>
      <p:ext uri="{BB962C8B-B14F-4D97-AF65-F5344CB8AC3E}">
        <p14:creationId xmlns:p14="http://schemas.microsoft.com/office/powerpoint/2010/main" val="3894177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standard</a:t>
            </a:r>
            <a:r>
              <a:rPr lang="en-US" baseline="0" dirty="0" smtClean="0"/>
              <a:t> deviation variance</a:t>
            </a:r>
            <a:endParaRPr lang="en-US" dirty="0"/>
          </a:p>
        </p:txBody>
      </p:sp>
    </p:spTree>
    <p:extLst>
      <p:ext uri="{BB962C8B-B14F-4D97-AF65-F5344CB8AC3E}">
        <p14:creationId xmlns:p14="http://schemas.microsoft.com/office/powerpoint/2010/main" val="42144747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standard</a:t>
            </a:r>
            <a:r>
              <a:rPr lang="en-US" baseline="0" dirty="0" smtClean="0"/>
              <a:t> deviation variance</a:t>
            </a:r>
            <a:endParaRPr lang="en-US" dirty="0"/>
          </a:p>
        </p:txBody>
      </p:sp>
    </p:spTree>
    <p:extLst>
      <p:ext uri="{BB962C8B-B14F-4D97-AF65-F5344CB8AC3E}">
        <p14:creationId xmlns:p14="http://schemas.microsoft.com/office/powerpoint/2010/main" val="19104239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standard</a:t>
            </a:r>
            <a:r>
              <a:rPr lang="en-US" baseline="0" dirty="0" smtClean="0"/>
              <a:t> deviation variance</a:t>
            </a:r>
            <a:endParaRPr lang="en-US" dirty="0"/>
          </a:p>
        </p:txBody>
      </p:sp>
    </p:spTree>
    <p:extLst>
      <p:ext uri="{BB962C8B-B14F-4D97-AF65-F5344CB8AC3E}">
        <p14:creationId xmlns:p14="http://schemas.microsoft.com/office/powerpoint/2010/main" val="19858358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standard</a:t>
            </a:r>
            <a:r>
              <a:rPr lang="en-US" baseline="0" dirty="0" smtClean="0"/>
              <a:t> deviation variance</a:t>
            </a:r>
            <a:endParaRPr lang="en-US" dirty="0"/>
          </a:p>
        </p:txBody>
      </p:sp>
    </p:spTree>
    <p:extLst>
      <p:ext uri="{BB962C8B-B14F-4D97-AF65-F5344CB8AC3E}">
        <p14:creationId xmlns:p14="http://schemas.microsoft.com/office/powerpoint/2010/main" val="42495909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standard</a:t>
            </a:r>
            <a:r>
              <a:rPr lang="en-US" baseline="0" dirty="0" smtClean="0"/>
              <a:t> deviation variance</a:t>
            </a:r>
            <a:endParaRPr lang="en-US" dirty="0"/>
          </a:p>
        </p:txBody>
      </p:sp>
    </p:spTree>
    <p:extLst>
      <p:ext uri="{BB962C8B-B14F-4D97-AF65-F5344CB8AC3E}">
        <p14:creationId xmlns:p14="http://schemas.microsoft.com/office/powerpoint/2010/main" val="32014392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standard</a:t>
            </a:r>
            <a:r>
              <a:rPr lang="en-US" baseline="0" dirty="0" smtClean="0"/>
              <a:t> deviation variance</a:t>
            </a:r>
            <a:endParaRPr lang="en-US" dirty="0"/>
          </a:p>
        </p:txBody>
      </p:sp>
    </p:spTree>
    <p:extLst>
      <p:ext uri="{BB962C8B-B14F-4D97-AF65-F5344CB8AC3E}">
        <p14:creationId xmlns:p14="http://schemas.microsoft.com/office/powerpoint/2010/main" val="146231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Bring example  about probability of attack when there is movement in enemy units</a:t>
            </a:r>
          </a:p>
        </p:txBody>
      </p:sp>
    </p:spTree>
    <p:extLst>
      <p:ext uri="{BB962C8B-B14F-4D97-AF65-F5344CB8AC3E}">
        <p14:creationId xmlns:p14="http://schemas.microsoft.com/office/powerpoint/2010/main" val="1258637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standard</a:t>
            </a:r>
            <a:r>
              <a:rPr lang="en-US" baseline="0" dirty="0" smtClean="0"/>
              <a:t> deviation variance</a:t>
            </a:r>
            <a:endParaRPr lang="en-US" dirty="0"/>
          </a:p>
        </p:txBody>
      </p:sp>
    </p:spTree>
    <p:extLst>
      <p:ext uri="{BB962C8B-B14F-4D97-AF65-F5344CB8AC3E}">
        <p14:creationId xmlns:p14="http://schemas.microsoft.com/office/powerpoint/2010/main" val="30162631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standard</a:t>
            </a:r>
            <a:r>
              <a:rPr lang="en-US" baseline="0" dirty="0" smtClean="0"/>
              <a:t> deviation variance</a:t>
            </a:r>
            <a:endParaRPr lang="en-US" dirty="0"/>
          </a:p>
        </p:txBody>
      </p:sp>
    </p:spTree>
    <p:extLst>
      <p:ext uri="{BB962C8B-B14F-4D97-AF65-F5344CB8AC3E}">
        <p14:creationId xmlns:p14="http://schemas.microsoft.com/office/powerpoint/2010/main" val="31569818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standard</a:t>
            </a:r>
            <a:r>
              <a:rPr lang="en-US" baseline="0" dirty="0" smtClean="0"/>
              <a:t> deviation variance</a:t>
            </a:r>
            <a:endParaRPr lang="en-US" dirty="0"/>
          </a:p>
        </p:txBody>
      </p:sp>
    </p:spTree>
    <p:extLst>
      <p:ext uri="{BB962C8B-B14F-4D97-AF65-F5344CB8AC3E}">
        <p14:creationId xmlns:p14="http://schemas.microsoft.com/office/powerpoint/2010/main" val="8417866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standard</a:t>
            </a:r>
            <a:r>
              <a:rPr lang="en-US" baseline="0" dirty="0" smtClean="0"/>
              <a:t> deviation variance</a:t>
            </a:r>
            <a:endParaRPr lang="en-US" dirty="0"/>
          </a:p>
        </p:txBody>
      </p:sp>
    </p:spTree>
    <p:extLst>
      <p:ext uri="{BB962C8B-B14F-4D97-AF65-F5344CB8AC3E}">
        <p14:creationId xmlns:p14="http://schemas.microsoft.com/office/powerpoint/2010/main" val="3649865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Bring example</a:t>
            </a:r>
            <a:r>
              <a:rPr lang="en-US" baseline="0" dirty="0" smtClean="0"/>
              <a:t> on firings data for mean and mod</a:t>
            </a:r>
            <a:endParaRPr lang="en-US" dirty="0"/>
          </a:p>
        </p:txBody>
      </p:sp>
    </p:spTree>
    <p:extLst>
      <p:ext uri="{BB962C8B-B14F-4D97-AF65-F5344CB8AC3E}">
        <p14:creationId xmlns:p14="http://schemas.microsoft.com/office/powerpoint/2010/main" val="2328311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median</a:t>
            </a:r>
            <a:endParaRPr lang="en-US" dirty="0"/>
          </a:p>
        </p:txBody>
      </p:sp>
    </p:spTree>
    <p:extLst>
      <p:ext uri="{BB962C8B-B14F-4D97-AF65-F5344CB8AC3E}">
        <p14:creationId xmlns:p14="http://schemas.microsoft.com/office/powerpoint/2010/main" val="1935110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standard</a:t>
            </a:r>
            <a:r>
              <a:rPr lang="en-US" baseline="0" dirty="0" smtClean="0"/>
              <a:t> deviation variance</a:t>
            </a:r>
            <a:endParaRPr lang="en-US" dirty="0"/>
          </a:p>
        </p:txBody>
      </p:sp>
    </p:spTree>
    <p:extLst>
      <p:ext uri="{BB962C8B-B14F-4D97-AF65-F5344CB8AC3E}">
        <p14:creationId xmlns:p14="http://schemas.microsoft.com/office/powerpoint/2010/main" val="2352362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median</a:t>
            </a:r>
            <a:endParaRPr lang="en-US" dirty="0"/>
          </a:p>
        </p:txBody>
      </p:sp>
    </p:spTree>
    <p:extLst>
      <p:ext uri="{BB962C8B-B14F-4D97-AF65-F5344CB8AC3E}">
        <p14:creationId xmlns:p14="http://schemas.microsoft.com/office/powerpoint/2010/main" val="2202545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median</a:t>
            </a:r>
            <a:endParaRPr lang="en-US" dirty="0"/>
          </a:p>
        </p:txBody>
      </p:sp>
    </p:spTree>
    <p:extLst>
      <p:ext uri="{BB962C8B-B14F-4D97-AF65-F5344CB8AC3E}">
        <p14:creationId xmlns:p14="http://schemas.microsoft.com/office/powerpoint/2010/main" val="3997373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standard</a:t>
            </a:r>
            <a:r>
              <a:rPr lang="en-US" baseline="0" dirty="0" smtClean="0"/>
              <a:t> deviation variance</a:t>
            </a:r>
            <a:endParaRPr lang="en-US" dirty="0"/>
          </a:p>
        </p:txBody>
      </p:sp>
    </p:spTree>
    <p:extLst>
      <p:ext uri="{BB962C8B-B14F-4D97-AF65-F5344CB8AC3E}">
        <p14:creationId xmlns:p14="http://schemas.microsoft.com/office/powerpoint/2010/main" val="821526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2041"/>
            <a:ext cx="17340263" cy="9765642"/>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143450" y="3419782"/>
            <a:ext cx="11046646" cy="2341407"/>
          </a:xfrm>
        </p:spPr>
        <p:txBody>
          <a:bodyPr anchor="b">
            <a:noAutofit/>
          </a:bodyPr>
          <a:lstStyle>
            <a:lvl1pPr algn="r">
              <a:defRPr sz="768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43450" y="5761185"/>
            <a:ext cx="11046646" cy="1560034"/>
          </a:xfrm>
        </p:spPr>
        <p:txBody>
          <a:bodyPr anchor="t"/>
          <a:lstStyle>
            <a:lvl1pPr marL="0" indent="0" algn="r">
              <a:buNone/>
              <a:defRPr>
                <a:solidFill>
                  <a:schemeClr val="tx1">
                    <a:lumMod val="50000"/>
                    <a:lumOff val="50000"/>
                  </a:schemeClr>
                </a:solidFill>
              </a:defRPr>
            </a:lvl1pPr>
            <a:lvl2pPr marL="650230" indent="0" algn="ctr">
              <a:buNone/>
              <a:defRPr>
                <a:solidFill>
                  <a:schemeClr val="tx1">
                    <a:tint val="75000"/>
                  </a:schemeClr>
                </a:solidFill>
              </a:defRPr>
            </a:lvl2pPr>
            <a:lvl3pPr marL="1300460" indent="0" algn="ctr">
              <a:buNone/>
              <a:defRPr>
                <a:solidFill>
                  <a:schemeClr val="tx1">
                    <a:tint val="75000"/>
                  </a:schemeClr>
                </a:solidFill>
              </a:defRPr>
            </a:lvl3pPr>
            <a:lvl4pPr marL="1950690" indent="0" algn="ctr">
              <a:buNone/>
              <a:defRPr>
                <a:solidFill>
                  <a:schemeClr val="tx1">
                    <a:tint val="75000"/>
                  </a:schemeClr>
                </a:solidFill>
              </a:defRPr>
            </a:lvl4pPr>
            <a:lvl5pPr marL="2600919" indent="0" algn="ctr">
              <a:buNone/>
              <a:defRPr>
                <a:solidFill>
                  <a:schemeClr val="tx1">
                    <a:tint val="75000"/>
                  </a:schemeClr>
                </a:solidFill>
              </a:defRPr>
            </a:lvl5pPr>
            <a:lvl6pPr marL="3251149" indent="0" algn="ctr">
              <a:buNone/>
              <a:defRPr>
                <a:solidFill>
                  <a:schemeClr val="tx1">
                    <a:tint val="75000"/>
                  </a:schemeClr>
                </a:solidFill>
              </a:defRPr>
            </a:lvl6pPr>
            <a:lvl7pPr marL="3901379" indent="0" algn="ctr">
              <a:buNone/>
              <a:defRPr>
                <a:solidFill>
                  <a:schemeClr val="tx1">
                    <a:tint val="75000"/>
                  </a:schemeClr>
                </a:solidFill>
              </a:defRPr>
            </a:lvl7pPr>
            <a:lvl8pPr marL="4551609" indent="0" algn="ctr">
              <a:buNone/>
              <a:defRPr>
                <a:solidFill>
                  <a:schemeClr val="tx1">
                    <a:tint val="75000"/>
                  </a:schemeClr>
                </a:solidFill>
              </a:defRPr>
            </a:lvl8pPr>
            <a:lvl9pPr marL="520183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2045719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63350" y="866986"/>
            <a:ext cx="12226746" cy="4840676"/>
          </a:xfrm>
        </p:spPr>
        <p:txBody>
          <a:bodyPr anchor="ctr">
            <a:normAutofit/>
          </a:bodyPr>
          <a:lstStyle>
            <a:lvl1pPr algn="l">
              <a:defRPr sz="6258"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63350" y="6357902"/>
            <a:ext cx="12226746" cy="2234257"/>
          </a:xfrm>
        </p:spPr>
        <p:txBody>
          <a:bodyPr anchor="ctr">
            <a:normAutofit/>
          </a:bodyPr>
          <a:lstStyle>
            <a:lvl1pPr marL="0" indent="0" algn="l">
              <a:buNone/>
              <a:defRPr sz="2560">
                <a:solidFill>
                  <a:schemeClr val="tx1">
                    <a:lumMod val="75000"/>
                    <a:lumOff val="25000"/>
                  </a:schemeClr>
                </a:solidFill>
              </a:defRPr>
            </a:lvl1pPr>
            <a:lvl2pPr marL="650230" indent="0">
              <a:buNone/>
              <a:defRPr sz="2560">
                <a:solidFill>
                  <a:schemeClr val="tx1">
                    <a:tint val="75000"/>
                  </a:schemeClr>
                </a:solidFill>
              </a:defRPr>
            </a:lvl2pPr>
            <a:lvl3pPr marL="1300460" indent="0">
              <a:buNone/>
              <a:defRPr sz="2276">
                <a:solidFill>
                  <a:schemeClr val="tx1">
                    <a:tint val="75000"/>
                  </a:schemeClr>
                </a:solidFill>
              </a:defRPr>
            </a:lvl3pPr>
            <a:lvl4pPr marL="1950690" indent="0">
              <a:buNone/>
              <a:defRPr sz="1991">
                <a:solidFill>
                  <a:schemeClr val="tx1">
                    <a:tint val="75000"/>
                  </a:schemeClr>
                </a:solidFill>
              </a:defRPr>
            </a:lvl4pPr>
            <a:lvl5pPr marL="2600919" indent="0">
              <a:buNone/>
              <a:defRPr sz="1991">
                <a:solidFill>
                  <a:schemeClr val="tx1">
                    <a:tint val="75000"/>
                  </a:schemeClr>
                </a:solidFill>
              </a:defRPr>
            </a:lvl5pPr>
            <a:lvl6pPr marL="3251149" indent="0">
              <a:buNone/>
              <a:defRPr sz="1991">
                <a:solidFill>
                  <a:schemeClr val="tx1">
                    <a:tint val="75000"/>
                  </a:schemeClr>
                </a:solidFill>
              </a:defRPr>
            </a:lvl6pPr>
            <a:lvl7pPr marL="3901379" indent="0">
              <a:buNone/>
              <a:defRPr sz="1991">
                <a:solidFill>
                  <a:schemeClr val="tx1">
                    <a:tint val="75000"/>
                  </a:schemeClr>
                </a:solidFill>
              </a:defRPr>
            </a:lvl7pPr>
            <a:lvl8pPr marL="4551609" indent="0">
              <a:buNone/>
              <a:defRPr sz="1991">
                <a:solidFill>
                  <a:schemeClr val="tx1">
                    <a:tint val="75000"/>
                  </a:schemeClr>
                </a:solidFill>
              </a:defRPr>
            </a:lvl8pPr>
            <a:lvl9pPr marL="5201839" indent="0">
              <a:buNone/>
              <a:defRPr sz="1991">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161136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24604" y="866987"/>
            <a:ext cx="11512009" cy="4298809"/>
          </a:xfrm>
        </p:spPr>
        <p:txBody>
          <a:bodyPr anchor="ctr">
            <a:normAutofit/>
          </a:bodyPr>
          <a:lstStyle>
            <a:lvl1pPr algn="l">
              <a:defRPr sz="6258"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943013" y="5165795"/>
            <a:ext cx="10275192" cy="541867"/>
          </a:xfrm>
        </p:spPr>
        <p:txBody>
          <a:bodyPr anchor="ctr">
            <a:noAutofit/>
          </a:bodyPr>
          <a:lstStyle>
            <a:lvl1pPr marL="0" indent="0">
              <a:buFontTx/>
              <a:buNone/>
              <a:defRPr sz="2276">
                <a:solidFill>
                  <a:schemeClr val="tx1">
                    <a:lumMod val="50000"/>
                    <a:lumOff val="50000"/>
                  </a:schemeClr>
                </a:solidFill>
              </a:defRPr>
            </a:lvl1pPr>
            <a:lvl2pPr marL="650230" indent="0">
              <a:buFontTx/>
              <a:buNone/>
              <a:defRPr/>
            </a:lvl2pPr>
            <a:lvl3pPr marL="1300460" indent="0">
              <a:buFontTx/>
              <a:buNone/>
              <a:defRPr/>
            </a:lvl3pPr>
            <a:lvl4pPr marL="1950690" indent="0">
              <a:buFontTx/>
              <a:buNone/>
              <a:defRPr/>
            </a:lvl4pPr>
            <a:lvl5pPr marL="2600919" indent="0">
              <a:buFontTx/>
              <a:buNone/>
              <a:defRPr/>
            </a:lvl5pPr>
          </a:lstStyle>
          <a:p>
            <a:pPr lvl="0"/>
            <a:r>
              <a:rPr lang="en-US" smtClean="0"/>
              <a:t>Edit Master text styles</a:t>
            </a:r>
          </a:p>
        </p:txBody>
      </p:sp>
      <p:sp>
        <p:nvSpPr>
          <p:cNvPr id="3" name="Text Placeholder 2"/>
          <p:cNvSpPr>
            <a:spLocks noGrp="1"/>
          </p:cNvSpPr>
          <p:nvPr>
            <p:ph type="body" idx="1"/>
          </p:nvPr>
        </p:nvSpPr>
        <p:spPr>
          <a:xfrm>
            <a:off x="963350" y="6357902"/>
            <a:ext cx="12226746" cy="2234257"/>
          </a:xfrm>
        </p:spPr>
        <p:txBody>
          <a:bodyPr anchor="ctr">
            <a:normAutofit/>
          </a:bodyPr>
          <a:lstStyle>
            <a:lvl1pPr marL="0" indent="0" algn="l">
              <a:buNone/>
              <a:defRPr sz="2560">
                <a:solidFill>
                  <a:schemeClr val="tx1">
                    <a:lumMod val="75000"/>
                    <a:lumOff val="25000"/>
                  </a:schemeClr>
                </a:solidFill>
              </a:defRPr>
            </a:lvl1pPr>
            <a:lvl2pPr marL="650230" indent="0">
              <a:buNone/>
              <a:defRPr sz="2560">
                <a:solidFill>
                  <a:schemeClr val="tx1">
                    <a:tint val="75000"/>
                  </a:schemeClr>
                </a:solidFill>
              </a:defRPr>
            </a:lvl2pPr>
            <a:lvl3pPr marL="1300460" indent="0">
              <a:buNone/>
              <a:defRPr sz="2276">
                <a:solidFill>
                  <a:schemeClr val="tx1">
                    <a:tint val="75000"/>
                  </a:schemeClr>
                </a:solidFill>
              </a:defRPr>
            </a:lvl3pPr>
            <a:lvl4pPr marL="1950690" indent="0">
              <a:buNone/>
              <a:defRPr sz="1991">
                <a:solidFill>
                  <a:schemeClr val="tx1">
                    <a:tint val="75000"/>
                  </a:schemeClr>
                </a:solidFill>
              </a:defRPr>
            </a:lvl4pPr>
            <a:lvl5pPr marL="2600919" indent="0">
              <a:buNone/>
              <a:defRPr sz="1991">
                <a:solidFill>
                  <a:schemeClr val="tx1">
                    <a:tint val="75000"/>
                  </a:schemeClr>
                </a:solidFill>
              </a:defRPr>
            </a:lvl5pPr>
            <a:lvl6pPr marL="3251149" indent="0">
              <a:buNone/>
              <a:defRPr sz="1991">
                <a:solidFill>
                  <a:schemeClr val="tx1">
                    <a:tint val="75000"/>
                  </a:schemeClr>
                </a:solidFill>
              </a:defRPr>
            </a:lvl6pPr>
            <a:lvl7pPr marL="3901379" indent="0">
              <a:buNone/>
              <a:defRPr sz="1991">
                <a:solidFill>
                  <a:schemeClr val="tx1">
                    <a:tint val="75000"/>
                  </a:schemeClr>
                </a:solidFill>
              </a:defRPr>
            </a:lvl7pPr>
            <a:lvl8pPr marL="4551609" indent="0">
              <a:buNone/>
              <a:defRPr sz="1991">
                <a:solidFill>
                  <a:schemeClr val="tx1">
                    <a:tint val="75000"/>
                  </a:schemeClr>
                </a:solidFill>
              </a:defRPr>
            </a:lvl8pPr>
            <a:lvl9pPr marL="5201839" indent="0">
              <a:buNone/>
              <a:defRPr sz="1991">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
        <p:nvSpPr>
          <p:cNvPr id="20" name="TextBox 19"/>
          <p:cNvSpPr txBox="1"/>
          <p:nvPr/>
        </p:nvSpPr>
        <p:spPr>
          <a:xfrm>
            <a:off x="770683" y="1124093"/>
            <a:ext cx="867013" cy="831681"/>
          </a:xfrm>
          <a:prstGeom prst="rect">
            <a:avLst/>
          </a:prstGeom>
        </p:spPr>
        <p:txBody>
          <a:bodyPr vert="horz" lIns="130048" tIns="65024" rIns="130048" bIns="65024" rtlCol="0" anchor="ctr">
            <a:noAutofit/>
          </a:bodyPr>
          <a:lstStyle/>
          <a:p>
            <a:pPr lvl="0"/>
            <a:r>
              <a:rPr lang="en-US" sz="1137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2648224" y="4105324"/>
            <a:ext cx="867013" cy="831681"/>
          </a:xfrm>
          <a:prstGeom prst="rect">
            <a:avLst/>
          </a:prstGeom>
        </p:spPr>
        <p:txBody>
          <a:bodyPr vert="horz" lIns="130048" tIns="65024" rIns="130048" bIns="65024" rtlCol="0" anchor="ctr">
            <a:noAutofit/>
          </a:bodyPr>
          <a:lstStyle/>
          <a:p>
            <a:pPr lvl="0"/>
            <a:r>
              <a:rPr lang="en-US" sz="11378" baseline="0" dirty="0">
                <a:ln w="3175" cmpd="sng">
                  <a:noFill/>
                </a:ln>
                <a:solidFill>
                  <a:schemeClr val="accent1">
                    <a:lumMod val="60000"/>
                    <a:lumOff val="40000"/>
                  </a:schemeClr>
                </a:solidFill>
                <a:latin typeface="Arial"/>
              </a:rPr>
              <a:t>”</a:t>
            </a:r>
            <a:endParaRPr lang="en-US" sz="3982" dirty="0">
              <a:solidFill>
                <a:schemeClr val="accent1">
                  <a:lumMod val="60000"/>
                  <a:lumOff val="40000"/>
                </a:schemeClr>
              </a:solidFill>
              <a:latin typeface="Arial"/>
            </a:endParaRPr>
          </a:p>
        </p:txBody>
      </p:sp>
    </p:spTree>
    <p:extLst>
      <p:ext uri="{BB962C8B-B14F-4D97-AF65-F5344CB8AC3E}">
        <p14:creationId xmlns:p14="http://schemas.microsoft.com/office/powerpoint/2010/main" val="444839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63350" y="2747716"/>
            <a:ext cx="12226746" cy="3691321"/>
          </a:xfrm>
        </p:spPr>
        <p:txBody>
          <a:bodyPr anchor="b">
            <a:normAutofit/>
          </a:bodyPr>
          <a:lstStyle>
            <a:lvl1pPr algn="l">
              <a:defRPr sz="6258"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63350" y="6439037"/>
            <a:ext cx="12226746" cy="2153122"/>
          </a:xfrm>
        </p:spPr>
        <p:txBody>
          <a:bodyPr anchor="t">
            <a:normAutofit/>
          </a:bodyPr>
          <a:lstStyle>
            <a:lvl1pPr marL="0" indent="0" algn="l">
              <a:buNone/>
              <a:defRPr sz="2560">
                <a:solidFill>
                  <a:schemeClr val="tx1">
                    <a:lumMod val="75000"/>
                    <a:lumOff val="25000"/>
                  </a:schemeClr>
                </a:solidFill>
              </a:defRPr>
            </a:lvl1pPr>
            <a:lvl2pPr marL="650230" indent="0">
              <a:buNone/>
              <a:defRPr sz="2560">
                <a:solidFill>
                  <a:schemeClr val="tx1">
                    <a:tint val="75000"/>
                  </a:schemeClr>
                </a:solidFill>
              </a:defRPr>
            </a:lvl2pPr>
            <a:lvl3pPr marL="1300460" indent="0">
              <a:buNone/>
              <a:defRPr sz="2276">
                <a:solidFill>
                  <a:schemeClr val="tx1">
                    <a:tint val="75000"/>
                  </a:schemeClr>
                </a:solidFill>
              </a:defRPr>
            </a:lvl3pPr>
            <a:lvl4pPr marL="1950690" indent="0">
              <a:buNone/>
              <a:defRPr sz="1991">
                <a:solidFill>
                  <a:schemeClr val="tx1">
                    <a:tint val="75000"/>
                  </a:schemeClr>
                </a:solidFill>
              </a:defRPr>
            </a:lvl4pPr>
            <a:lvl5pPr marL="2600919" indent="0">
              <a:buNone/>
              <a:defRPr sz="1991">
                <a:solidFill>
                  <a:schemeClr val="tx1">
                    <a:tint val="75000"/>
                  </a:schemeClr>
                </a:solidFill>
              </a:defRPr>
            </a:lvl5pPr>
            <a:lvl6pPr marL="3251149" indent="0">
              <a:buNone/>
              <a:defRPr sz="1991">
                <a:solidFill>
                  <a:schemeClr val="tx1">
                    <a:tint val="75000"/>
                  </a:schemeClr>
                </a:solidFill>
              </a:defRPr>
            </a:lvl6pPr>
            <a:lvl7pPr marL="3901379" indent="0">
              <a:buNone/>
              <a:defRPr sz="1991">
                <a:solidFill>
                  <a:schemeClr val="tx1">
                    <a:tint val="75000"/>
                  </a:schemeClr>
                </a:solidFill>
              </a:defRPr>
            </a:lvl7pPr>
            <a:lvl8pPr marL="4551609" indent="0">
              <a:buNone/>
              <a:defRPr sz="1991">
                <a:solidFill>
                  <a:schemeClr val="tx1">
                    <a:tint val="75000"/>
                  </a:schemeClr>
                </a:solidFill>
              </a:defRPr>
            </a:lvl8pPr>
            <a:lvl9pPr marL="5201839" indent="0">
              <a:buNone/>
              <a:defRPr sz="1991">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257991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324604" y="866987"/>
            <a:ext cx="11512009" cy="4298809"/>
          </a:xfrm>
        </p:spPr>
        <p:txBody>
          <a:bodyPr anchor="ctr">
            <a:normAutofit/>
          </a:bodyPr>
          <a:lstStyle>
            <a:lvl1pPr algn="l">
              <a:defRPr sz="6258"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963347" y="5707662"/>
            <a:ext cx="12226747" cy="731375"/>
          </a:xfrm>
        </p:spPr>
        <p:txBody>
          <a:bodyPr anchor="b">
            <a:noAutofit/>
          </a:bodyPr>
          <a:lstStyle>
            <a:lvl1pPr marL="0" indent="0">
              <a:buFontTx/>
              <a:buNone/>
              <a:defRPr sz="3413">
                <a:solidFill>
                  <a:schemeClr val="tx1">
                    <a:lumMod val="75000"/>
                    <a:lumOff val="25000"/>
                  </a:schemeClr>
                </a:solidFill>
              </a:defRPr>
            </a:lvl1pPr>
            <a:lvl2pPr marL="650230" indent="0">
              <a:buFontTx/>
              <a:buNone/>
              <a:defRPr/>
            </a:lvl2pPr>
            <a:lvl3pPr marL="1300460" indent="0">
              <a:buFontTx/>
              <a:buNone/>
              <a:defRPr/>
            </a:lvl3pPr>
            <a:lvl4pPr marL="1950690" indent="0">
              <a:buFontTx/>
              <a:buNone/>
              <a:defRPr/>
            </a:lvl4pPr>
            <a:lvl5pPr marL="2600919" indent="0">
              <a:buFontTx/>
              <a:buNone/>
              <a:defRPr/>
            </a:lvl5pPr>
          </a:lstStyle>
          <a:p>
            <a:pPr lvl="0"/>
            <a:r>
              <a:rPr lang="en-US" smtClean="0"/>
              <a:t>Edit Master text styles</a:t>
            </a:r>
          </a:p>
        </p:txBody>
      </p:sp>
      <p:sp>
        <p:nvSpPr>
          <p:cNvPr id="3" name="Text Placeholder 2"/>
          <p:cNvSpPr>
            <a:spLocks noGrp="1"/>
          </p:cNvSpPr>
          <p:nvPr>
            <p:ph type="body" idx="1"/>
          </p:nvPr>
        </p:nvSpPr>
        <p:spPr>
          <a:xfrm>
            <a:off x="963350" y="6439037"/>
            <a:ext cx="12226746" cy="2153122"/>
          </a:xfrm>
        </p:spPr>
        <p:txBody>
          <a:bodyPr anchor="t">
            <a:normAutofit/>
          </a:bodyPr>
          <a:lstStyle>
            <a:lvl1pPr marL="0" indent="0" algn="l">
              <a:buNone/>
              <a:defRPr sz="2560">
                <a:solidFill>
                  <a:schemeClr val="tx1">
                    <a:lumMod val="50000"/>
                    <a:lumOff val="50000"/>
                  </a:schemeClr>
                </a:solidFill>
              </a:defRPr>
            </a:lvl1pPr>
            <a:lvl2pPr marL="650230" indent="0">
              <a:buNone/>
              <a:defRPr sz="2560">
                <a:solidFill>
                  <a:schemeClr val="tx1">
                    <a:tint val="75000"/>
                  </a:schemeClr>
                </a:solidFill>
              </a:defRPr>
            </a:lvl2pPr>
            <a:lvl3pPr marL="1300460" indent="0">
              <a:buNone/>
              <a:defRPr sz="2276">
                <a:solidFill>
                  <a:schemeClr val="tx1">
                    <a:tint val="75000"/>
                  </a:schemeClr>
                </a:solidFill>
              </a:defRPr>
            </a:lvl3pPr>
            <a:lvl4pPr marL="1950690" indent="0">
              <a:buNone/>
              <a:defRPr sz="1991">
                <a:solidFill>
                  <a:schemeClr val="tx1">
                    <a:tint val="75000"/>
                  </a:schemeClr>
                </a:solidFill>
              </a:defRPr>
            </a:lvl4pPr>
            <a:lvl5pPr marL="2600919" indent="0">
              <a:buNone/>
              <a:defRPr sz="1991">
                <a:solidFill>
                  <a:schemeClr val="tx1">
                    <a:tint val="75000"/>
                  </a:schemeClr>
                </a:solidFill>
              </a:defRPr>
            </a:lvl5pPr>
            <a:lvl6pPr marL="3251149" indent="0">
              <a:buNone/>
              <a:defRPr sz="1991">
                <a:solidFill>
                  <a:schemeClr val="tx1">
                    <a:tint val="75000"/>
                  </a:schemeClr>
                </a:solidFill>
              </a:defRPr>
            </a:lvl6pPr>
            <a:lvl7pPr marL="3901379" indent="0">
              <a:buNone/>
              <a:defRPr sz="1991">
                <a:solidFill>
                  <a:schemeClr val="tx1">
                    <a:tint val="75000"/>
                  </a:schemeClr>
                </a:solidFill>
              </a:defRPr>
            </a:lvl7pPr>
            <a:lvl8pPr marL="4551609" indent="0">
              <a:buNone/>
              <a:defRPr sz="1991">
                <a:solidFill>
                  <a:schemeClr val="tx1">
                    <a:tint val="75000"/>
                  </a:schemeClr>
                </a:solidFill>
              </a:defRPr>
            </a:lvl8pPr>
            <a:lvl9pPr marL="5201839" indent="0">
              <a:buNone/>
              <a:defRPr sz="1991">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
        <p:nvSpPr>
          <p:cNvPr id="24" name="TextBox 23"/>
          <p:cNvSpPr txBox="1"/>
          <p:nvPr/>
        </p:nvSpPr>
        <p:spPr>
          <a:xfrm>
            <a:off x="770683" y="1124093"/>
            <a:ext cx="867013" cy="831681"/>
          </a:xfrm>
          <a:prstGeom prst="rect">
            <a:avLst/>
          </a:prstGeom>
        </p:spPr>
        <p:txBody>
          <a:bodyPr vert="horz" lIns="130048" tIns="65024" rIns="130048" bIns="65024" rtlCol="0" anchor="ctr">
            <a:noAutofit/>
          </a:bodyPr>
          <a:lstStyle/>
          <a:p>
            <a:pPr lvl="0"/>
            <a:r>
              <a:rPr lang="en-US" sz="1137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2648224" y="4105324"/>
            <a:ext cx="867013" cy="831681"/>
          </a:xfrm>
          <a:prstGeom prst="rect">
            <a:avLst/>
          </a:prstGeom>
        </p:spPr>
        <p:txBody>
          <a:bodyPr vert="horz" lIns="130048" tIns="65024" rIns="130048" bIns="65024" rtlCol="0" anchor="ctr">
            <a:noAutofit/>
          </a:bodyPr>
          <a:lstStyle/>
          <a:p>
            <a:pPr lvl="0"/>
            <a:r>
              <a:rPr lang="en-US" sz="1137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76633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5389" y="866987"/>
            <a:ext cx="12214706" cy="4298809"/>
          </a:xfrm>
        </p:spPr>
        <p:txBody>
          <a:bodyPr anchor="ctr">
            <a:normAutofit/>
          </a:bodyPr>
          <a:lstStyle>
            <a:lvl1pPr algn="l">
              <a:defRPr sz="6258"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963347" y="5707662"/>
            <a:ext cx="12226747" cy="731375"/>
          </a:xfrm>
        </p:spPr>
        <p:txBody>
          <a:bodyPr anchor="b">
            <a:noAutofit/>
          </a:bodyPr>
          <a:lstStyle>
            <a:lvl1pPr marL="0" indent="0">
              <a:buFontTx/>
              <a:buNone/>
              <a:defRPr sz="3413">
                <a:solidFill>
                  <a:schemeClr val="accent1"/>
                </a:solidFill>
              </a:defRPr>
            </a:lvl1pPr>
            <a:lvl2pPr marL="650230" indent="0">
              <a:buFontTx/>
              <a:buNone/>
              <a:defRPr/>
            </a:lvl2pPr>
            <a:lvl3pPr marL="1300460" indent="0">
              <a:buFontTx/>
              <a:buNone/>
              <a:defRPr/>
            </a:lvl3pPr>
            <a:lvl4pPr marL="1950690" indent="0">
              <a:buFontTx/>
              <a:buNone/>
              <a:defRPr/>
            </a:lvl4pPr>
            <a:lvl5pPr marL="2600919" indent="0">
              <a:buFontTx/>
              <a:buNone/>
              <a:defRPr/>
            </a:lvl5pPr>
          </a:lstStyle>
          <a:p>
            <a:pPr lvl="0"/>
            <a:r>
              <a:rPr lang="en-US" smtClean="0"/>
              <a:t>Edit Master text styles</a:t>
            </a:r>
          </a:p>
        </p:txBody>
      </p:sp>
      <p:sp>
        <p:nvSpPr>
          <p:cNvPr id="3" name="Text Placeholder 2"/>
          <p:cNvSpPr>
            <a:spLocks noGrp="1"/>
          </p:cNvSpPr>
          <p:nvPr>
            <p:ph type="body" idx="1"/>
          </p:nvPr>
        </p:nvSpPr>
        <p:spPr>
          <a:xfrm>
            <a:off x="963350" y="6439037"/>
            <a:ext cx="12226746" cy="2153122"/>
          </a:xfrm>
        </p:spPr>
        <p:txBody>
          <a:bodyPr anchor="t">
            <a:normAutofit/>
          </a:bodyPr>
          <a:lstStyle>
            <a:lvl1pPr marL="0" indent="0" algn="l">
              <a:buNone/>
              <a:defRPr sz="2560">
                <a:solidFill>
                  <a:schemeClr val="tx1">
                    <a:lumMod val="50000"/>
                    <a:lumOff val="50000"/>
                  </a:schemeClr>
                </a:solidFill>
              </a:defRPr>
            </a:lvl1pPr>
            <a:lvl2pPr marL="650230" indent="0">
              <a:buNone/>
              <a:defRPr sz="2560">
                <a:solidFill>
                  <a:schemeClr val="tx1">
                    <a:tint val="75000"/>
                  </a:schemeClr>
                </a:solidFill>
              </a:defRPr>
            </a:lvl2pPr>
            <a:lvl3pPr marL="1300460" indent="0">
              <a:buNone/>
              <a:defRPr sz="2276">
                <a:solidFill>
                  <a:schemeClr val="tx1">
                    <a:tint val="75000"/>
                  </a:schemeClr>
                </a:solidFill>
              </a:defRPr>
            </a:lvl3pPr>
            <a:lvl4pPr marL="1950690" indent="0">
              <a:buNone/>
              <a:defRPr sz="1991">
                <a:solidFill>
                  <a:schemeClr val="tx1">
                    <a:tint val="75000"/>
                  </a:schemeClr>
                </a:solidFill>
              </a:defRPr>
            </a:lvl4pPr>
            <a:lvl5pPr marL="2600919" indent="0">
              <a:buNone/>
              <a:defRPr sz="1991">
                <a:solidFill>
                  <a:schemeClr val="tx1">
                    <a:tint val="75000"/>
                  </a:schemeClr>
                </a:solidFill>
              </a:defRPr>
            </a:lvl5pPr>
            <a:lvl6pPr marL="3251149" indent="0">
              <a:buNone/>
              <a:defRPr sz="1991">
                <a:solidFill>
                  <a:schemeClr val="tx1">
                    <a:tint val="75000"/>
                  </a:schemeClr>
                </a:solidFill>
              </a:defRPr>
            </a:lvl6pPr>
            <a:lvl7pPr marL="3901379" indent="0">
              <a:buNone/>
              <a:defRPr sz="1991">
                <a:solidFill>
                  <a:schemeClr val="tx1">
                    <a:tint val="75000"/>
                  </a:schemeClr>
                </a:solidFill>
              </a:defRPr>
            </a:lvl7pPr>
            <a:lvl8pPr marL="4551609" indent="0">
              <a:buNone/>
              <a:defRPr sz="1991">
                <a:solidFill>
                  <a:schemeClr val="tx1">
                    <a:tint val="75000"/>
                  </a:schemeClr>
                </a:solidFill>
              </a:defRPr>
            </a:lvl8pPr>
            <a:lvl9pPr marL="5201839" indent="0">
              <a:buNone/>
              <a:defRPr sz="1991">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1206620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1340658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332149" y="866986"/>
            <a:ext cx="1855691" cy="7468730"/>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63350" y="866987"/>
            <a:ext cx="10041409" cy="746872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3421644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11" name="Line"/>
          <p:cNvSpPr>
            <a:spLocks noGrp="1"/>
          </p:cNvSpPr>
          <p:nvPr>
            <p:ph type="body" sz="quarter" idx="13"/>
          </p:nvPr>
        </p:nvSpPr>
        <p:spPr>
          <a:xfrm>
            <a:off x="762023" y="5588001"/>
            <a:ext cx="15834857" cy="3"/>
          </a:xfrm>
          <a:prstGeom prst="line">
            <a:avLst/>
          </a:prstGeom>
          <a:ln w="38100" cap="rnd">
            <a:solidFill>
              <a:srgbClr val="747676"/>
            </a:solidFill>
            <a:custDash>
              <a:ds d="100000" sp="200000"/>
            </a:custDash>
            <a:round/>
          </a:ln>
        </p:spPr>
        <p:txBody>
          <a:bodyPr anchor="ctr">
            <a:noAutofit/>
          </a:bodyPr>
          <a:lstStyle>
            <a:lvl1pPr marL="0" indent="0" defTabSz="457200">
              <a:spcBef>
                <a:spcPts val="0"/>
              </a:spcBef>
              <a:buSzTx/>
              <a:buFontTx/>
              <a:buNone/>
              <a:defRPr sz="1200">
                <a:solidFill>
                  <a:srgbClr val="000000"/>
                </a:solidFill>
                <a:latin typeface="Helvetica"/>
                <a:cs typeface="Helvetica"/>
                <a:sym typeface="Helvetica"/>
              </a:defRPr>
            </a:lvl1pPr>
          </a:lstStyle>
          <a:p>
            <a:pPr marL="0" indent="0" defTabSz="457200">
              <a:spcBef>
                <a:spcPts val="0"/>
              </a:spcBef>
              <a:buSzTx/>
              <a:buFontTx/>
              <a:buNone/>
              <a:defRPr sz="1200">
                <a:solidFill>
                  <a:srgbClr val="000000"/>
                </a:solidFill>
                <a:latin typeface="Helvetica"/>
                <a:ea typeface="Helvetica"/>
                <a:cs typeface="Helvetica"/>
                <a:sym typeface="Helvetica"/>
              </a:defRPr>
            </a:pPr>
            <a:endParaRPr/>
          </a:p>
        </p:txBody>
      </p:sp>
      <p:sp>
        <p:nvSpPr>
          <p:cNvPr id="12" name="Title Text"/>
          <p:cNvSpPr txBox="1">
            <a:spLocks noGrp="1"/>
          </p:cNvSpPr>
          <p:nvPr>
            <p:ph type="title"/>
          </p:nvPr>
        </p:nvSpPr>
        <p:spPr>
          <a:xfrm>
            <a:off x="762024" y="571500"/>
            <a:ext cx="15816216" cy="5181600"/>
          </a:xfrm>
          <a:prstGeom prst="rect">
            <a:avLst/>
          </a:prstGeom>
        </p:spPr>
        <p:txBody>
          <a:bodyPr anchor="b"/>
          <a:lstStyle>
            <a:lvl1pPr algn="ctr">
              <a:lnSpc>
                <a:spcPct val="80000"/>
              </a:lnSpc>
              <a:spcBef>
                <a:spcPts val="0"/>
              </a:spcBef>
              <a:defRPr sz="12101">
                <a:solidFill>
                  <a:srgbClr val="5C5C5C"/>
                </a:solidFill>
              </a:defRPr>
            </a:lvl1pPr>
          </a:lstStyle>
          <a:p>
            <a:r>
              <a:t>Title Text</a:t>
            </a:r>
          </a:p>
        </p:txBody>
      </p:sp>
      <p:sp>
        <p:nvSpPr>
          <p:cNvPr id="13" name="Body Level One…"/>
          <p:cNvSpPr txBox="1">
            <a:spLocks noGrp="1"/>
          </p:cNvSpPr>
          <p:nvPr>
            <p:ph type="body" sz="half" idx="1"/>
          </p:nvPr>
        </p:nvSpPr>
        <p:spPr>
          <a:xfrm>
            <a:off x="762024" y="5676900"/>
            <a:ext cx="15816216" cy="3263900"/>
          </a:xfrm>
          <a:prstGeom prst="rect">
            <a:avLst/>
          </a:prstGeom>
        </p:spPr>
        <p:txBody>
          <a:bodyPr/>
          <a:lstStyle>
            <a:lvl1pPr marL="0" indent="0" algn="ctr">
              <a:lnSpc>
                <a:spcPct val="70000"/>
              </a:lnSpc>
              <a:spcBef>
                <a:spcPts val="0"/>
              </a:spcBef>
              <a:buSzTx/>
              <a:buFontTx/>
              <a:buNone/>
              <a:defRPr sz="4800" i="1">
                <a:solidFill>
                  <a:srgbClr val="747676"/>
                </a:solidFill>
              </a:defRPr>
            </a:lvl1pPr>
            <a:lvl2pPr marL="0" indent="0" algn="ctr">
              <a:lnSpc>
                <a:spcPct val="70000"/>
              </a:lnSpc>
              <a:spcBef>
                <a:spcPts val="0"/>
              </a:spcBef>
              <a:buSzTx/>
              <a:buFontTx/>
              <a:buNone/>
              <a:defRPr sz="4800" i="1">
                <a:solidFill>
                  <a:srgbClr val="747676"/>
                </a:solidFill>
              </a:defRPr>
            </a:lvl2pPr>
            <a:lvl3pPr marL="0" indent="0" algn="ctr">
              <a:lnSpc>
                <a:spcPct val="70000"/>
              </a:lnSpc>
              <a:spcBef>
                <a:spcPts val="0"/>
              </a:spcBef>
              <a:buSzTx/>
              <a:buFontTx/>
              <a:buNone/>
              <a:defRPr sz="4800" i="1">
                <a:solidFill>
                  <a:srgbClr val="747676"/>
                </a:solidFill>
              </a:defRPr>
            </a:lvl3pPr>
            <a:lvl4pPr marL="0" indent="0" algn="ctr">
              <a:lnSpc>
                <a:spcPct val="70000"/>
              </a:lnSpc>
              <a:spcBef>
                <a:spcPts val="0"/>
              </a:spcBef>
              <a:buSzTx/>
              <a:buFontTx/>
              <a:buNone/>
              <a:defRPr sz="4800" i="1">
                <a:solidFill>
                  <a:srgbClr val="747676"/>
                </a:solidFill>
              </a:defRPr>
            </a:lvl4pPr>
            <a:lvl5pPr marL="0" indent="0" algn="ctr">
              <a:lnSpc>
                <a:spcPct val="70000"/>
              </a:lnSpc>
              <a:spcBef>
                <a:spcPts val="0"/>
              </a:spcBef>
              <a:buSzTx/>
              <a:buFontTx/>
              <a:buNone/>
              <a:defRPr sz="4800" i="1">
                <a:solidFill>
                  <a:srgbClr val="747676"/>
                </a:solidFill>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xfrm>
            <a:off x="16118564" y="9189159"/>
            <a:ext cx="412499" cy="342901"/>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588728210"/>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67533" y="1596249"/>
            <a:ext cx="13005197" cy="3395698"/>
          </a:xfrm>
        </p:spPr>
        <p:txBody>
          <a:bodyPr anchor="b"/>
          <a:lstStyle>
            <a:lvl1pPr algn="ctr">
              <a:defRPr sz="8533"/>
            </a:lvl1pPr>
          </a:lstStyle>
          <a:p>
            <a:r>
              <a:rPr lang="en-US" smtClean="0"/>
              <a:t>Click to edit Master title style</a:t>
            </a:r>
            <a:endParaRPr lang="en-US" dirty="0"/>
          </a:p>
        </p:txBody>
      </p:sp>
      <p:sp>
        <p:nvSpPr>
          <p:cNvPr id="3" name="Subtitle 2"/>
          <p:cNvSpPr>
            <a:spLocks noGrp="1"/>
          </p:cNvSpPr>
          <p:nvPr>
            <p:ph type="subTitle" idx="1"/>
          </p:nvPr>
        </p:nvSpPr>
        <p:spPr>
          <a:xfrm>
            <a:off x="2167533" y="5122898"/>
            <a:ext cx="13005197" cy="2354862"/>
          </a:xfrm>
        </p:spPr>
        <p:txBody>
          <a:bodyPr/>
          <a:lstStyle>
            <a:lvl1pPr marL="0" indent="0" algn="ctr">
              <a:buNone/>
              <a:defRPr sz="3413"/>
            </a:lvl1pPr>
            <a:lvl2pPr marL="650230" indent="0" algn="ctr">
              <a:buNone/>
              <a:defRPr sz="2844"/>
            </a:lvl2pPr>
            <a:lvl3pPr marL="1300460" indent="0" algn="ctr">
              <a:buNone/>
              <a:defRPr sz="2560"/>
            </a:lvl3pPr>
            <a:lvl4pPr marL="1950690" indent="0" algn="ctr">
              <a:buNone/>
              <a:defRPr sz="2276"/>
            </a:lvl4pPr>
            <a:lvl5pPr marL="2600919" indent="0" algn="ctr">
              <a:buNone/>
              <a:defRPr sz="2276"/>
            </a:lvl5pPr>
            <a:lvl6pPr marL="3251149" indent="0" algn="ctr">
              <a:buNone/>
              <a:defRPr sz="2276"/>
            </a:lvl6pPr>
            <a:lvl7pPr marL="3901379" indent="0" algn="ctr">
              <a:buNone/>
              <a:defRPr sz="2276"/>
            </a:lvl7pPr>
            <a:lvl8pPr marL="4551609" indent="0" algn="ctr">
              <a:buNone/>
              <a:defRPr sz="2276"/>
            </a:lvl8pPr>
            <a:lvl9pPr marL="5201839" indent="0" algn="ctr">
              <a:buNone/>
              <a:defRPr sz="227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3193481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3946400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12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64720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83112" y="2431628"/>
            <a:ext cx="14955977" cy="4057226"/>
          </a:xfrm>
        </p:spPr>
        <p:txBody>
          <a:bodyPr anchor="b"/>
          <a:lstStyle>
            <a:lvl1pPr>
              <a:defRPr sz="8533"/>
            </a:lvl1pPr>
          </a:lstStyle>
          <a:p>
            <a:r>
              <a:rPr lang="en-US" smtClean="0"/>
              <a:t>Click to edit Master title style</a:t>
            </a:r>
            <a:endParaRPr lang="en-US" dirty="0"/>
          </a:p>
        </p:txBody>
      </p:sp>
      <p:sp>
        <p:nvSpPr>
          <p:cNvPr id="3" name="Text Placeholder 2"/>
          <p:cNvSpPr>
            <a:spLocks noGrp="1"/>
          </p:cNvSpPr>
          <p:nvPr>
            <p:ph type="body" idx="1"/>
          </p:nvPr>
        </p:nvSpPr>
        <p:spPr>
          <a:xfrm>
            <a:off x="1183112" y="6527237"/>
            <a:ext cx="14955977" cy="2133599"/>
          </a:xfrm>
        </p:spPr>
        <p:txBody>
          <a:bodyPr/>
          <a:lstStyle>
            <a:lvl1pPr marL="0" indent="0">
              <a:buNone/>
              <a:defRPr sz="3413">
                <a:solidFill>
                  <a:schemeClr val="tx1">
                    <a:tint val="75000"/>
                  </a:schemeClr>
                </a:solidFill>
              </a:defRPr>
            </a:lvl1pPr>
            <a:lvl2pPr marL="650230" indent="0">
              <a:buNone/>
              <a:defRPr sz="2844">
                <a:solidFill>
                  <a:schemeClr val="tx1">
                    <a:tint val="75000"/>
                  </a:schemeClr>
                </a:solidFill>
              </a:defRPr>
            </a:lvl2pPr>
            <a:lvl3pPr marL="1300460" indent="0">
              <a:buNone/>
              <a:defRPr sz="2560">
                <a:solidFill>
                  <a:schemeClr val="tx1">
                    <a:tint val="75000"/>
                  </a:schemeClr>
                </a:solidFill>
              </a:defRPr>
            </a:lvl3pPr>
            <a:lvl4pPr marL="1950690" indent="0">
              <a:buNone/>
              <a:defRPr sz="2276">
                <a:solidFill>
                  <a:schemeClr val="tx1">
                    <a:tint val="75000"/>
                  </a:schemeClr>
                </a:solidFill>
              </a:defRPr>
            </a:lvl4pPr>
            <a:lvl5pPr marL="2600919" indent="0">
              <a:buNone/>
              <a:defRPr sz="2276">
                <a:solidFill>
                  <a:schemeClr val="tx1">
                    <a:tint val="75000"/>
                  </a:schemeClr>
                </a:solidFill>
              </a:defRPr>
            </a:lvl5pPr>
            <a:lvl6pPr marL="3251149" indent="0">
              <a:buNone/>
              <a:defRPr sz="2276">
                <a:solidFill>
                  <a:schemeClr val="tx1">
                    <a:tint val="75000"/>
                  </a:schemeClr>
                </a:solidFill>
              </a:defRPr>
            </a:lvl6pPr>
            <a:lvl7pPr marL="3901379" indent="0">
              <a:buNone/>
              <a:defRPr sz="2276">
                <a:solidFill>
                  <a:schemeClr val="tx1">
                    <a:tint val="75000"/>
                  </a:schemeClr>
                </a:solidFill>
              </a:defRPr>
            </a:lvl7pPr>
            <a:lvl8pPr marL="4551609" indent="0">
              <a:buNone/>
              <a:defRPr sz="2276">
                <a:solidFill>
                  <a:schemeClr val="tx1">
                    <a:tint val="75000"/>
                  </a:schemeClr>
                </a:solidFill>
              </a:defRPr>
            </a:lvl8pPr>
            <a:lvl9pPr marL="5201839" indent="0">
              <a:buNone/>
              <a:defRPr sz="2276">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12606304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92143" y="2596444"/>
            <a:ext cx="7369612" cy="618857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778508" y="2596444"/>
            <a:ext cx="7369612" cy="618857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31461196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94402" y="519290"/>
            <a:ext cx="14955977" cy="188524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94403" y="2390987"/>
            <a:ext cx="7335743" cy="1171786"/>
          </a:xfrm>
        </p:spPr>
        <p:txBody>
          <a:bodyPr anchor="b"/>
          <a:lstStyle>
            <a:lvl1pPr marL="0" indent="0">
              <a:buNone/>
              <a:defRPr sz="3413" b="1"/>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smtClean="0"/>
              <a:t>Edit Master text styles</a:t>
            </a:r>
          </a:p>
        </p:txBody>
      </p:sp>
      <p:sp>
        <p:nvSpPr>
          <p:cNvPr id="4" name="Content Placeholder 3"/>
          <p:cNvSpPr>
            <a:spLocks noGrp="1"/>
          </p:cNvSpPr>
          <p:nvPr>
            <p:ph sz="half" idx="2"/>
          </p:nvPr>
        </p:nvSpPr>
        <p:spPr>
          <a:xfrm>
            <a:off x="1194403" y="3562773"/>
            <a:ext cx="7335743" cy="5240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778508" y="2390987"/>
            <a:ext cx="7371870" cy="1171786"/>
          </a:xfrm>
        </p:spPr>
        <p:txBody>
          <a:bodyPr anchor="b"/>
          <a:lstStyle>
            <a:lvl1pPr marL="0" indent="0">
              <a:buNone/>
              <a:defRPr sz="3413" b="1"/>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smtClean="0"/>
              <a:t>Edit Master text styles</a:t>
            </a:r>
          </a:p>
        </p:txBody>
      </p:sp>
      <p:sp>
        <p:nvSpPr>
          <p:cNvPr id="6" name="Content Placeholder 5"/>
          <p:cNvSpPr>
            <a:spLocks noGrp="1"/>
          </p:cNvSpPr>
          <p:nvPr>
            <p:ph sz="quarter" idx="4"/>
          </p:nvPr>
        </p:nvSpPr>
        <p:spPr>
          <a:xfrm>
            <a:off x="8778508" y="3562773"/>
            <a:ext cx="7371870" cy="5240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31306192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10384496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24227045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402" y="650240"/>
            <a:ext cx="5592686" cy="2275840"/>
          </a:xfrm>
        </p:spPr>
        <p:txBody>
          <a:bodyPr anchor="b"/>
          <a:lstStyle>
            <a:lvl1pPr>
              <a:defRPr sz="4551"/>
            </a:lvl1pPr>
          </a:lstStyle>
          <a:p>
            <a:r>
              <a:rPr lang="en-US" smtClean="0"/>
              <a:t>Click to edit Master title style</a:t>
            </a:r>
            <a:endParaRPr lang="en-US" dirty="0"/>
          </a:p>
        </p:txBody>
      </p:sp>
      <p:sp>
        <p:nvSpPr>
          <p:cNvPr id="3" name="Content Placeholder 2"/>
          <p:cNvSpPr>
            <a:spLocks noGrp="1"/>
          </p:cNvSpPr>
          <p:nvPr>
            <p:ph idx="1"/>
          </p:nvPr>
        </p:nvSpPr>
        <p:spPr>
          <a:xfrm>
            <a:off x="7371870" y="1404338"/>
            <a:ext cx="8778508" cy="6931378"/>
          </a:xfrm>
        </p:spPr>
        <p:txBody>
          <a:bodyPr/>
          <a:lstStyle>
            <a:lvl1pPr>
              <a:defRPr sz="4551"/>
            </a:lvl1pPr>
            <a:lvl2pPr>
              <a:defRPr sz="3982"/>
            </a:lvl2pPr>
            <a:lvl3pPr>
              <a:defRPr sz="3413"/>
            </a:lvl3pPr>
            <a:lvl4pPr>
              <a:defRPr sz="2844"/>
            </a:lvl4pPr>
            <a:lvl5pPr>
              <a:defRPr sz="2844"/>
            </a:lvl5pPr>
            <a:lvl6pPr>
              <a:defRPr sz="2844"/>
            </a:lvl6pPr>
            <a:lvl7pPr>
              <a:defRPr sz="2844"/>
            </a:lvl7pPr>
            <a:lvl8pPr>
              <a:defRPr sz="2844"/>
            </a:lvl8pPr>
            <a:lvl9pPr>
              <a:defRPr sz="2844"/>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94402" y="2926080"/>
            <a:ext cx="5592686" cy="5420925"/>
          </a:xfrm>
        </p:spPr>
        <p:txBody>
          <a:bodyPr/>
          <a:lstStyle>
            <a:lvl1pPr marL="0" indent="0">
              <a:buNone/>
              <a:defRPr sz="2276"/>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en-US" smtClean="0"/>
              <a:t>Edit Master text styles</a:t>
            </a:r>
          </a:p>
        </p:txBody>
      </p:sp>
      <p:sp>
        <p:nvSpPr>
          <p:cNvPr id="5" name="Date Placeholder 4"/>
          <p:cNvSpPr>
            <a:spLocks noGrp="1"/>
          </p:cNvSpPr>
          <p:nvPr>
            <p:ph type="dt" sz="half" idx="10"/>
          </p:nvPr>
        </p:nvSpPr>
        <p:spPr/>
        <p:txBody>
          <a:bodyPr/>
          <a:lstStyle/>
          <a:p>
            <a:fld id="{70DDF080-5E8C-48AD-84E5-6C08B304C14E}" type="datetimeFigureOut">
              <a:rPr lang="en-US" smtClean="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19188042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402" y="650240"/>
            <a:ext cx="5592686" cy="2275840"/>
          </a:xfrm>
        </p:spPr>
        <p:txBody>
          <a:bodyPr anchor="b"/>
          <a:lstStyle>
            <a:lvl1pPr>
              <a:defRPr sz="455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71870" y="1404338"/>
            <a:ext cx="8778508" cy="6931378"/>
          </a:xfrm>
        </p:spPr>
        <p:txBody>
          <a:bodyPr anchor="t"/>
          <a:lstStyle>
            <a:lvl1pPr marL="0" indent="0">
              <a:buNone/>
              <a:defRPr sz="4551"/>
            </a:lvl1pPr>
            <a:lvl2pPr marL="650230" indent="0">
              <a:buNone/>
              <a:defRPr sz="3982"/>
            </a:lvl2pPr>
            <a:lvl3pPr marL="1300460" indent="0">
              <a:buNone/>
              <a:defRPr sz="3413"/>
            </a:lvl3pPr>
            <a:lvl4pPr marL="1950690" indent="0">
              <a:buNone/>
              <a:defRPr sz="2844"/>
            </a:lvl4pPr>
            <a:lvl5pPr marL="2600919" indent="0">
              <a:buNone/>
              <a:defRPr sz="2844"/>
            </a:lvl5pPr>
            <a:lvl6pPr marL="3251149" indent="0">
              <a:buNone/>
              <a:defRPr sz="2844"/>
            </a:lvl6pPr>
            <a:lvl7pPr marL="3901379" indent="0">
              <a:buNone/>
              <a:defRPr sz="2844"/>
            </a:lvl7pPr>
            <a:lvl8pPr marL="4551609" indent="0">
              <a:buNone/>
              <a:defRPr sz="2844"/>
            </a:lvl8pPr>
            <a:lvl9pPr marL="5201839" indent="0">
              <a:buNone/>
              <a:defRPr sz="2844"/>
            </a:lvl9pPr>
          </a:lstStyle>
          <a:p>
            <a:r>
              <a:rPr lang="en-US" smtClean="0"/>
              <a:t>Click icon to add picture</a:t>
            </a:r>
            <a:endParaRPr lang="en-US" dirty="0"/>
          </a:p>
        </p:txBody>
      </p:sp>
      <p:sp>
        <p:nvSpPr>
          <p:cNvPr id="4" name="Text Placeholder 3"/>
          <p:cNvSpPr>
            <a:spLocks noGrp="1"/>
          </p:cNvSpPr>
          <p:nvPr>
            <p:ph type="body" sz="half" idx="2"/>
          </p:nvPr>
        </p:nvSpPr>
        <p:spPr>
          <a:xfrm>
            <a:off x="1194402" y="2926080"/>
            <a:ext cx="5592686" cy="5420925"/>
          </a:xfrm>
        </p:spPr>
        <p:txBody>
          <a:bodyPr/>
          <a:lstStyle>
            <a:lvl1pPr marL="0" indent="0">
              <a:buNone/>
              <a:defRPr sz="2276"/>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34523090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42243924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09126" y="519289"/>
            <a:ext cx="3738994" cy="82657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92143" y="519289"/>
            <a:ext cx="11000229" cy="82657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14135995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Пустой">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5716017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350" y="3841234"/>
            <a:ext cx="12226746" cy="2597804"/>
          </a:xfrm>
        </p:spPr>
        <p:txBody>
          <a:bodyPr anchor="b"/>
          <a:lstStyle>
            <a:lvl1pPr algn="l">
              <a:defRPr sz="568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63350" y="6439037"/>
            <a:ext cx="12226746" cy="1223680"/>
          </a:xfrm>
        </p:spPr>
        <p:txBody>
          <a:bodyPr anchor="t"/>
          <a:lstStyle>
            <a:lvl1pPr marL="0" indent="0" algn="l">
              <a:buNone/>
              <a:defRPr sz="2844">
                <a:solidFill>
                  <a:schemeClr val="tx1">
                    <a:lumMod val="50000"/>
                    <a:lumOff val="50000"/>
                  </a:schemeClr>
                </a:solidFill>
              </a:defRPr>
            </a:lvl1pPr>
            <a:lvl2pPr marL="650230" indent="0">
              <a:buNone/>
              <a:defRPr sz="2560">
                <a:solidFill>
                  <a:schemeClr val="tx1">
                    <a:tint val="75000"/>
                  </a:schemeClr>
                </a:solidFill>
              </a:defRPr>
            </a:lvl2pPr>
            <a:lvl3pPr marL="1300460" indent="0">
              <a:buNone/>
              <a:defRPr sz="2276">
                <a:solidFill>
                  <a:schemeClr val="tx1">
                    <a:tint val="75000"/>
                  </a:schemeClr>
                </a:solidFill>
              </a:defRPr>
            </a:lvl3pPr>
            <a:lvl4pPr marL="1950690" indent="0">
              <a:buNone/>
              <a:defRPr sz="1991">
                <a:solidFill>
                  <a:schemeClr val="tx1">
                    <a:tint val="75000"/>
                  </a:schemeClr>
                </a:solidFill>
              </a:defRPr>
            </a:lvl4pPr>
            <a:lvl5pPr marL="2600919" indent="0">
              <a:buNone/>
              <a:defRPr sz="1991">
                <a:solidFill>
                  <a:schemeClr val="tx1">
                    <a:tint val="75000"/>
                  </a:schemeClr>
                </a:solidFill>
              </a:defRPr>
            </a:lvl5pPr>
            <a:lvl6pPr marL="3251149" indent="0">
              <a:buNone/>
              <a:defRPr sz="1991">
                <a:solidFill>
                  <a:schemeClr val="tx1">
                    <a:tint val="75000"/>
                  </a:schemeClr>
                </a:solidFill>
              </a:defRPr>
            </a:lvl6pPr>
            <a:lvl7pPr marL="3901379" indent="0">
              <a:buNone/>
              <a:defRPr sz="1991">
                <a:solidFill>
                  <a:schemeClr val="tx1">
                    <a:tint val="75000"/>
                  </a:schemeClr>
                </a:solidFill>
              </a:defRPr>
            </a:lvl7pPr>
            <a:lvl8pPr marL="4551609" indent="0">
              <a:buNone/>
              <a:defRPr sz="1991">
                <a:solidFill>
                  <a:schemeClr val="tx1">
                    <a:tint val="75000"/>
                  </a:schemeClr>
                </a:solidFill>
              </a:defRPr>
            </a:lvl8pPr>
            <a:lvl9pPr marL="5201839" indent="0">
              <a:buNone/>
              <a:defRPr sz="1991">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3678996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63350" y="3072838"/>
            <a:ext cx="5950809" cy="55193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239290" y="3072838"/>
            <a:ext cx="5950808" cy="55193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637045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61090" y="3073398"/>
            <a:ext cx="5953068" cy="819573"/>
          </a:xfrm>
        </p:spPr>
        <p:txBody>
          <a:bodyPr anchor="b">
            <a:noAutofit/>
          </a:bodyPr>
          <a:lstStyle>
            <a:lvl1pPr marL="0" indent="0">
              <a:buNone/>
              <a:defRPr sz="3413" b="0"/>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smtClean="0"/>
              <a:t>Edit Master text styles</a:t>
            </a:r>
          </a:p>
        </p:txBody>
      </p:sp>
      <p:sp>
        <p:nvSpPr>
          <p:cNvPr id="4" name="Content Placeholder 3"/>
          <p:cNvSpPr>
            <a:spLocks noGrp="1"/>
          </p:cNvSpPr>
          <p:nvPr>
            <p:ph sz="half" idx="2"/>
          </p:nvPr>
        </p:nvSpPr>
        <p:spPr>
          <a:xfrm>
            <a:off x="961090" y="3892971"/>
            <a:ext cx="5953068" cy="469918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237032" y="3073398"/>
            <a:ext cx="5953061" cy="819573"/>
          </a:xfrm>
        </p:spPr>
        <p:txBody>
          <a:bodyPr anchor="b">
            <a:noAutofit/>
          </a:bodyPr>
          <a:lstStyle>
            <a:lvl1pPr marL="0" indent="0">
              <a:buNone/>
              <a:defRPr sz="3413" b="0"/>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smtClean="0"/>
              <a:t>Edit Master text styles</a:t>
            </a:r>
          </a:p>
        </p:txBody>
      </p:sp>
      <p:sp>
        <p:nvSpPr>
          <p:cNvPr id="6" name="Content Placeholder 5"/>
          <p:cNvSpPr>
            <a:spLocks noGrp="1"/>
          </p:cNvSpPr>
          <p:nvPr>
            <p:ph sz="quarter" idx="4"/>
          </p:nvPr>
        </p:nvSpPr>
        <p:spPr>
          <a:xfrm>
            <a:off x="7237035" y="3892971"/>
            <a:ext cx="5953059" cy="469918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1736242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63349" y="866987"/>
            <a:ext cx="12226746" cy="1878471"/>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576413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2173191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3349" y="2131348"/>
            <a:ext cx="5482163" cy="1818263"/>
          </a:xfrm>
        </p:spPr>
        <p:txBody>
          <a:bodyPr anchor="b">
            <a:normAutofit/>
          </a:bodyPr>
          <a:lstStyle>
            <a:lvl1pPr>
              <a:defRPr sz="2844"/>
            </a:lvl1pPr>
          </a:lstStyle>
          <a:p>
            <a:r>
              <a:rPr lang="en-US" smtClean="0"/>
              <a:t>Click to edit Master title style</a:t>
            </a:r>
            <a:endParaRPr lang="en-US" dirty="0"/>
          </a:p>
        </p:txBody>
      </p:sp>
      <p:sp>
        <p:nvSpPr>
          <p:cNvPr id="3" name="Content Placeholder 2"/>
          <p:cNvSpPr>
            <a:spLocks noGrp="1"/>
          </p:cNvSpPr>
          <p:nvPr>
            <p:ph idx="1"/>
          </p:nvPr>
        </p:nvSpPr>
        <p:spPr>
          <a:xfrm>
            <a:off x="6770641" y="732337"/>
            <a:ext cx="6419454" cy="78598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63349" y="3949610"/>
            <a:ext cx="5482163" cy="3675661"/>
          </a:xfrm>
        </p:spPr>
        <p:txBody>
          <a:bodyPr>
            <a:normAutofit/>
          </a:bodyPr>
          <a:lstStyle>
            <a:lvl1pPr marL="0" indent="0">
              <a:buNone/>
              <a:defRPr sz="1991"/>
            </a:lvl1pPr>
            <a:lvl2pPr marL="650035" indent="0">
              <a:buNone/>
              <a:defRPr sz="1991"/>
            </a:lvl2pPr>
            <a:lvl3pPr marL="1300070" indent="0">
              <a:buNone/>
              <a:defRPr sz="1707"/>
            </a:lvl3pPr>
            <a:lvl4pPr marL="1950105" indent="0">
              <a:buNone/>
              <a:defRPr sz="1422"/>
            </a:lvl4pPr>
            <a:lvl5pPr marL="2600139" indent="0">
              <a:buNone/>
              <a:defRPr sz="1422"/>
            </a:lvl5pPr>
            <a:lvl6pPr marL="3250174" indent="0">
              <a:buNone/>
              <a:defRPr sz="1422"/>
            </a:lvl6pPr>
            <a:lvl7pPr marL="3900209" indent="0">
              <a:buNone/>
              <a:defRPr sz="1422"/>
            </a:lvl7pPr>
            <a:lvl8pPr marL="4550244" indent="0">
              <a:buNone/>
              <a:defRPr sz="1422"/>
            </a:lvl8pPr>
            <a:lvl9pPr marL="5200279" indent="0">
              <a:buNone/>
              <a:defRPr sz="1422"/>
            </a:lvl9pPr>
          </a:lstStyle>
          <a:p>
            <a:pPr lvl="0"/>
            <a:r>
              <a:rPr lang="en-US" smtClean="0"/>
              <a:t>Edit Master text styles</a:t>
            </a:r>
          </a:p>
        </p:txBody>
      </p:sp>
      <p:sp>
        <p:nvSpPr>
          <p:cNvPr id="5" name="Date Placeholder 4"/>
          <p:cNvSpPr>
            <a:spLocks noGrp="1"/>
          </p:cNvSpPr>
          <p:nvPr>
            <p:ph type="dt" sz="half" idx="10"/>
          </p:nvPr>
        </p:nvSpPr>
        <p:spPr/>
        <p:txBody>
          <a:bodyPr/>
          <a:lstStyle/>
          <a:p>
            <a:fld id="{70DDF080-5E8C-48AD-84E5-6C08B304C14E}" type="datetimeFigureOut">
              <a:rPr lang="en-US" smtClean="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1003234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3350" y="6827520"/>
            <a:ext cx="12226744" cy="806027"/>
          </a:xfrm>
        </p:spPr>
        <p:txBody>
          <a:bodyPr anchor="b">
            <a:normAutofit/>
          </a:bodyPr>
          <a:lstStyle>
            <a:lvl1pPr algn="l">
              <a:defRPr sz="3413"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63349" y="866986"/>
            <a:ext cx="12226746" cy="5469466"/>
          </a:xfrm>
        </p:spPr>
        <p:txBody>
          <a:bodyPr anchor="t">
            <a:normAutofit/>
          </a:bodyPr>
          <a:lstStyle>
            <a:lvl1pPr marL="0" indent="0" algn="ctr">
              <a:buNone/>
              <a:defRPr sz="2276"/>
            </a:lvl1pPr>
            <a:lvl2pPr marL="650230" indent="0">
              <a:buNone/>
              <a:defRPr sz="2276"/>
            </a:lvl2pPr>
            <a:lvl3pPr marL="1300460" indent="0">
              <a:buNone/>
              <a:defRPr sz="2276"/>
            </a:lvl3pPr>
            <a:lvl4pPr marL="1950690" indent="0">
              <a:buNone/>
              <a:defRPr sz="2276"/>
            </a:lvl4pPr>
            <a:lvl5pPr marL="2600919" indent="0">
              <a:buNone/>
              <a:defRPr sz="2276"/>
            </a:lvl5pPr>
            <a:lvl6pPr marL="3251149" indent="0">
              <a:buNone/>
              <a:defRPr sz="2276"/>
            </a:lvl6pPr>
            <a:lvl7pPr marL="3901379" indent="0">
              <a:buNone/>
              <a:defRPr sz="2276"/>
            </a:lvl7pPr>
            <a:lvl8pPr marL="4551609" indent="0">
              <a:buNone/>
              <a:defRPr sz="2276"/>
            </a:lvl8pPr>
            <a:lvl9pPr marL="5201839" indent="0">
              <a:buNone/>
              <a:defRPr sz="2276"/>
            </a:lvl9pPr>
          </a:lstStyle>
          <a:p>
            <a:r>
              <a:rPr lang="en-US" smtClean="0"/>
              <a:t>Click icon to add picture</a:t>
            </a:r>
            <a:endParaRPr lang="en-US" dirty="0"/>
          </a:p>
        </p:txBody>
      </p:sp>
      <p:sp>
        <p:nvSpPr>
          <p:cNvPr id="4" name="Text Placeholder 3"/>
          <p:cNvSpPr>
            <a:spLocks noGrp="1"/>
          </p:cNvSpPr>
          <p:nvPr>
            <p:ph type="body" sz="half" idx="2"/>
          </p:nvPr>
        </p:nvSpPr>
        <p:spPr>
          <a:xfrm>
            <a:off x="963350" y="7633547"/>
            <a:ext cx="12226744" cy="958612"/>
          </a:xfrm>
        </p:spPr>
        <p:txBody>
          <a:bodyPr>
            <a:normAutofit/>
          </a:bodyPr>
          <a:lstStyle>
            <a:lvl1pPr marL="0" indent="0">
              <a:buNone/>
              <a:defRPr sz="1707"/>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3063575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2041"/>
            <a:ext cx="17340263" cy="9765642"/>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963349" y="866987"/>
            <a:ext cx="12226746" cy="1878471"/>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63349" y="3072838"/>
            <a:ext cx="12226746" cy="551932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7614" y="8592160"/>
            <a:ext cx="1297020" cy="519289"/>
          </a:xfrm>
          <a:prstGeom prst="rect">
            <a:avLst/>
          </a:prstGeom>
        </p:spPr>
        <p:txBody>
          <a:bodyPr vert="horz" lIns="91440" tIns="45720" rIns="91440" bIns="45720" rtlCol="0" anchor="ctr"/>
          <a:lstStyle>
            <a:lvl1pPr algn="r">
              <a:defRPr sz="1280">
                <a:solidFill>
                  <a:schemeClr val="tx1">
                    <a:tint val="75000"/>
                  </a:schemeClr>
                </a:solidFill>
              </a:defRPr>
            </a:lvl1pPr>
          </a:lstStyle>
          <a:p>
            <a:fld id="{B61BEF0D-F0BB-DE4B-95CE-6DB70DBA9567}" type="datetimeFigureOut">
              <a:rPr lang="en-US" smtClean="0"/>
              <a:pPr/>
              <a:t>11/4/2019</a:t>
            </a:fld>
            <a:endParaRPr lang="en-US" dirty="0"/>
          </a:p>
        </p:txBody>
      </p:sp>
      <p:sp>
        <p:nvSpPr>
          <p:cNvPr id="5" name="Footer Placeholder 4"/>
          <p:cNvSpPr>
            <a:spLocks noGrp="1"/>
          </p:cNvSpPr>
          <p:nvPr>
            <p:ph type="ftr" sz="quarter" idx="3"/>
          </p:nvPr>
        </p:nvSpPr>
        <p:spPr>
          <a:xfrm>
            <a:off x="963349" y="8592160"/>
            <a:ext cx="8956877" cy="519289"/>
          </a:xfrm>
          <a:prstGeom prst="rect">
            <a:avLst/>
          </a:prstGeom>
        </p:spPr>
        <p:txBody>
          <a:bodyPr vert="horz" lIns="91440" tIns="45720" rIns="91440" bIns="45720" rtlCol="0" anchor="ctr"/>
          <a:lstStyle>
            <a:lvl1pPr algn="l">
              <a:defRPr sz="12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2218206" y="8592160"/>
            <a:ext cx="971890" cy="519289"/>
          </a:xfrm>
          <a:prstGeom prst="rect">
            <a:avLst/>
          </a:prstGeom>
        </p:spPr>
        <p:txBody>
          <a:bodyPr vert="horz" lIns="91440" tIns="45720" rIns="91440" bIns="45720" rtlCol="0" anchor="ctr"/>
          <a:lstStyle>
            <a:lvl1pPr algn="r">
              <a:defRPr sz="1280">
                <a:solidFill>
                  <a:schemeClr val="accent1"/>
                </a:solidFill>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851618707"/>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Lst>
  <p:txStyles>
    <p:titleStyle>
      <a:lvl1pPr algn="l" defTabSz="650230" rtl="0" eaLnBrk="1" latinLnBrk="0" hangingPunct="1">
        <a:spcBef>
          <a:spcPct val="0"/>
        </a:spcBef>
        <a:buNone/>
        <a:defRPr sz="512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87672" indent="-487672" algn="l" defTabSz="650230" rtl="0" eaLnBrk="1" latinLnBrk="0" hangingPunct="1">
        <a:spcBef>
          <a:spcPts val="1422"/>
        </a:spcBef>
        <a:spcAft>
          <a:spcPts val="0"/>
        </a:spcAft>
        <a:buClr>
          <a:schemeClr val="accent1"/>
        </a:buClr>
        <a:buSzPct val="80000"/>
        <a:buFont typeface="Wingdings 3" charset="2"/>
        <a:buChar char=""/>
        <a:defRPr sz="2560" kern="1200">
          <a:solidFill>
            <a:schemeClr val="tx1">
              <a:lumMod val="75000"/>
              <a:lumOff val="25000"/>
            </a:schemeClr>
          </a:solidFill>
          <a:latin typeface="+mn-lt"/>
          <a:ea typeface="+mn-ea"/>
          <a:cs typeface="+mn-cs"/>
        </a:defRPr>
      </a:lvl1pPr>
      <a:lvl2pPr marL="1056623" indent="-406394" algn="l" defTabSz="650230" rtl="0" eaLnBrk="1" latinLnBrk="0" hangingPunct="1">
        <a:spcBef>
          <a:spcPts val="1422"/>
        </a:spcBef>
        <a:spcAft>
          <a:spcPts val="0"/>
        </a:spcAft>
        <a:buClr>
          <a:schemeClr val="accent1"/>
        </a:buClr>
        <a:buSzPct val="80000"/>
        <a:buFont typeface="Wingdings 3" charset="2"/>
        <a:buChar char=""/>
        <a:defRPr sz="2276" kern="1200">
          <a:solidFill>
            <a:schemeClr val="tx1">
              <a:lumMod val="75000"/>
              <a:lumOff val="25000"/>
            </a:schemeClr>
          </a:solidFill>
          <a:latin typeface="+mn-lt"/>
          <a:ea typeface="+mn-ea"/>
          <a:cs typeface="+mn-cs"/>
        </a:defRPr>
      </a:lvl2pPr>
      <a:lvl3pPr marL="1625575" indent="-325115" algn="l" defTabSz="650230" rtl="0" eaLnBrk="1" latinLnBrk="0" hangingPunct="1">
        <a:spcBef>
          <a:spcPts val="1422"/>
        </a:spcBef>
        <a:spcAft>
          <a:spcPts val="0"/>
        </a:spcAft>
        <a:buClr>
          <a:schemeClr val="accent1"/>
        </a:buClr>
        <a:buSzPct val="80000"/>
        <a:buFont typeface="Wingdings 3" charset="2"/>
        <a:buChar char=""/>
        <a:defRPr sz="1991" kern="1200">
          <a:solidFill>
            <a:schemeClr val="tx1">
              <a:lumMod val="75000"/>
              <a:lumOff val="25000"/>
            </a:schemeClr>
          </a:solidFill>
          <a:latin typeface="+mn-lt"/>
          <a:ea typeface="+mn-ea"/>
          <a:cs typeface="+mn-cs"/>
        </a:defRPr>
      </a:lvl3pPr>
      <a:lvl4pPr marL="2275804" indent="-325115" algn="l" defTabSz="650230" rtl="0" eaLnBrk="1" latinLnBrk="0" hangingPunct="1">
        <a:spcBef>
          <a:spcPts val="1422"/>
        </a:spcBef>
        <a:spcAft>
          <a:spcPts val="0"/>
        </a:spcAft>
        <a:buClr>
          <a:schemeClr val="accent1"/>
        </a:buClr>
        <a:buSzPct val="80000"/>
        <a:buFont typeface="Wingdings 3" charset="2"/>
        <a:buChar char=""/>
        <a:defRPr sz="1707" kern="1200">
          <a:solidFill>
            <a:schemeClr val="tx1">
              <a:lumMod val="75000"/>
              <a:lumOff val="25000"/>
            </a:schemeClr>
          </a:solidFill>
          <a:latin typeface="+mn-lt"/>
          <a:ea typeface="+mn-ea"/>
          <a:cs typeface="+mn-cs"/>
        </a:defRPr>
      </a:lvl4pPr>
      <a:lvl5pPr marL="2926034" indent="-325115" algn="l" defTabSz="650230" rtl="0" eaLnBrk="1" latinLnBrk="0" hangingPunct="1">
        <a:spcBef>
          <a:spcPts val="1422"/>
        </a:spcBef>
        <a:spcAft>
          <a:spcPts val="0"/>
        </a:spcAft>
        <a:buClr>
          <a:schemeClr val="accent1"/>
        </a:buClr>
        <a:buSzPct val="80000"/>
        <a:buFont typeface="Wingdings 3" charset="2"/>
        <a:buChar char=""/>
        <a:defRPr sz="1707" kern="1200">
          <a:solidFill>
            <a:schemeClr val="tx1">
              <a:lumMod val="75000"/>
              <a:lumOff val="25000"/>
            </a:schemeClr>
          </a:solidFill>
          <a:latin typeface="+mn-lt"/>
          <a:ea typeface="+mn-ea"/>
          <a:cs typeface="+mn-cs"/>
        </a:defRPr>
      </a:lvl5pPr>
      <a:lvl6pPr marL="3576264" indent="-325115" algn="l" defTabSz="650230" rtl="0" eaLnBrk="1" latinLnBrk="0" hangingPunct="1">
        <a:spcBef>
          <a:spcPts val="1422"/>
        </a:spcBef>
        <a:spcAft>
          <a:spcPts val="0"/>
        </a:spcAft>
        <a:buClr>
          <a:schemeClr val="accent1"/>
        </a:buClr>
        <a:buSzPct val="80000"/>
        <a:buFont typeface="Wingdings 3" charset="2"/>
        <a:buChar char=""/>
        <a:defRPr sz="1707" kern="1200">
          <a:solidFill>
            <a:schemeClr val="tx1">
              <a:lumMod val="75000"/>
              <a:lumOff val="25000"/>
            </a:schemeClr>
          </a:solidFill>
          <a:latin typeface="+mn-lt"/>
          <a:ea typeface="+mn-ea"/>
          <a:cs typeface="+mn-cs"/>
        </a:defRPr>
      </a:lvl6pPr>
      <a:lvl7pPr marL="4226494" indent="-325115" algn="l" defTabSz="650230" rtl="0" eaLnBrk="1" latinLnBrk="0" hangingPunct="1">
        <a:spcBef>
          <a:spcPts val="1422"/>
        </a:spcBef>
        <a:spcAft>
          <a:spcPts val="0"/>
        </a:spcAft>
        <a:buClr>
          <a:schemeClr val="accent1"/>
        </a:buClr>
        <a:buSzPct val="80000"/>
        <a:buFont typeface="Wingdings 3" charset="2"/>
        <a:buChar char=""/>
        <a:defRPr sz="1707" kern="1200">
          <a:solidFill>
            <a:schemeClr val="tx1">
              <a:lumMod val="75000"/>
              <a:lumOff val="25000"/>
            </a:schemeClr>
          </a:solidFill>
          <a:latin typeface="+mn-lt"/>
          <a:ea typeface="+mn-ea"/>
          <a:cs typeface="+mn-cs"/>
        </a:defRPr>
      </a:lvl7pPr>
      <a:lvl8pPr marL="4876724" indent="-325115" algn="l" defTabSz="650230" rtl="0" eaLnBrk="1" latinLnBrk="0" hangingPunct="1">
        <a:spcBef>
          <a:spcPts val="1422"/>
        </a:spcBef>
        <a:spcAft>
          <a:spcPts val="0"/>
        </a:spcAft>
        <a:buClr>
          <a:schemeClr val="accent1"/>
        </a:buClr>
        <a:buSzPct val="80000"/>
        <a:buFont typeface="Wingdings 3" charset="2"/>
        <a:buChar char=""/>
        <a:defRPr sz="1707" kern="1200">
          <a:solidFill>
            <a:schemeClr val="tx1">
              <a:lumMod val="75000"/>
              <a:lumOff val="25000"/>
            </a:schemeClr>
          </a:solidFill>
          <a:latin typeface="+mn-lt"/>
          <a:ea typeface="+mn-ea"/>
          <a:cs typeface="+mn-cs"/>
        </a:defRPr>
      </a:lvl8pPr>
      <a:lvl9pPr marL="5526954" indent="-325115" algn="l" defTabSz="650230" rtl="0" eaLnBrk="1" latinLnBrk="0" hangingPunct="1">
        <a:spcBef>
          <a:spcPts val="1422"/>
        </a:spcBef>
        <a:spcAft>
          <a:spcPts val="0"/>
        </a:spcAft>
        <a:buClr>
          <a:schemeClr val="accent1"/>
        </a:buClr>
        <a:buSzPct val="80000"/>
        <a:buFont typeface="Wingdings 3" charset="2"/>
        <a:buChar char=""/>
        <a:defRPr sz="1707" kern="1200">
          <a:solidFill>
            <a:schemeClr val="tx1">
              <a:lumMod val="75000"/>
              <a:lumOff val="25000"/>
            </a:schemeClr>
          </a:solidFill>
          <a:latin typeface="+mn-lt"/>
          <a:ea typeface="+mn-ea"/>
          <a:cs typeface="+mn-cs"/>
        </a:defRPr>
      </a:lvl9pPr>
    </p:bodyStyle>
    <p:otherStyle>
      <a:defPPr>
        <a:defRPr lang="en-US"/>
      </a:defPPr>
      <a:lvl1pPr marL="0" algn="l" defTabSz="650230" rtl="0" eaLnBrk="1" latinLnBrk="0" hangingPunct="1">
        <a:defRPr sz="2560" kern="1200">
          <a:solidFill>
            <a:schemeClr val="tx1"/>
          </a:solidFill>
          <a:latin typeface="+mn-lt"/>
          <a:ea typeface="+mn-ea"/>
          <a:cs typeface="+mn-cs"/>
        </a:defRPr>
      </a:lvl1pPr>
      <a:lvl2pPr marL="650230" algn="l" defTabSz="650230" rtl="0" eaLnBrk="1" latinLnBrk="0" hangingPunct="1">
        <a:defRPr sz="2560" kern="1200">
          <a:solidFill>
            <a:schemeClr val="tx1"/>
          </a:solidFill>
          <a:latin typeface="+mn-lt"/>
          <a:ea typeface="+mn-ea"/>
          <a:cs typeface="+mn-cs"/>
        </a:defRPr>
      </a:lvl2pPr>
      <a:lvl3pPr marL="1300460" algn="l" defTabSz="650230" rtl="0" eaLnBrk="1" latinLnBrk="0" hangingPunct="1">
        <a:defRPr sz="2560" kern="1200">
          <a:solidFill>
            <a:schemeClr val="tx1"/>
          </a:solidFill>
          <a:latin typeface="+mn-lt"/>
          <a:ea typeface="+mn-ea"/>
          <a:cs typeface="+mn-cs"/>
        </a:defRPr>
      </a:lvl3pPr>
      <a:lvl4pPr marL="1950690" algn="l" defTabSz="650230" rtl="0" eaLnBrk="1" latinLnBrk="0" hangingPunct="1">
        <a:defRPr sz="2560" kern="1200">
          <a:solidFill>
            <a:schemeClr val="tx1"/>
          </a:solidFill>
          <a:latin typeface="+mn-lt"/>
          <a:ea typeface="+mn-ea"/>
          <a:cs typeface="+mn-cs"/>
        </a:defRPr>
      </a:lvl4pPr>
      <a:lvl5pPr marL="2600919" algn="l" defTabSz="650230" rtl="0" eaLnBrk="1" latinLnBrk="0" hangingPunct="1">
        <a:defRPr sz="2560" kern="1200">
          <a:solidFill>
            <a:schemeClr val="tx1"/>
          </a:solidFill>
          <a:latin typeface="+mn-lt"/>
          <a:ea typeface="+mn-ea"/>
          <a:cs typeface="+mn-cs"/>
        </a:defRPr>
      </a:lvl5pPr>
      <a:lvl6pPr marL="3251149" algn="l" defTabSz="650230" rtl="0" eaLnBrk="1" latinLnBrk="0" hangingPunct="1">
        <a:defRPr sz="2560" kern="1200">
          <a:solidFill>
            <a:schemeClr val="tx1"/>
          </a:solidFill>
          <a:latin typeface="+mn-lt"/>
          <a:ea typeface="+mn-ea"/>
          <a:cs typeface="+mn-cs"/>
        </a:defRPr>
      </a:lvl6pPr>
      <a:lvl7pPr marL="3901379" algn="l" defTabSz="650230" rtl="0" eaLnBrk="1" latinLnBrk="0" hangingPunct="1">
        <a:defRPr sz="2560" kern="1200">
          <a:solidFill>
            <a:schemeClr val="tx1"/>
          </a:solidFill>
          <a:latin typeface="+mn-lt"/>
          <a:ea typeface="+mn-ea"/>
          <a:cs typeface="+mn-cs"/>
        </a:defRPr>
      </a:lvl7pPr>
      <a:lvl8pPr marL="4551609" algn="l" defTabSz="650230" rtl="0" eaLnBrk="1" latinLnBrk="0" hangingPunct="1">
        <a:defRPr sz="2560" kern="1200">
          <a:solidFill>
            <a:schemeClr val="tx1"/>
          </a:solidFill>
          <a:latin typeface="+mn-lt"/>
          <a:ea typeface="+mn-ea"/>
          <a:cs typeface="+mn-cs"/>
        </a:defRPr>
      </a:lvl8pPr>
      <a:lvl9pPr marL="5201839" algn="l" defTabSz="650230" rtl="0" eaLnBrk="1" latinLnBrk="0" hangingPunct="1">
        <a:defRPr sz="256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92143" y="519290"/>
            <a:ext cx="14955977" cy="188524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92143" y="2596444"/>
            <a:ext cx="14955977" cy="618857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92143" y="9040143"/>
            <a:ext cx="3901559" cy="519289"/>
          </a:xfrm>
          <a:prstGeom prst="rect">
            <a:avLst/>
          </a:prstGeom>
        </p:spPr>
        <p:txBody>
          <a:bodyPr vert="horz" lIns="91440" tIns="45720" rIns="91440" bIns="45720" rtlCol="0" anchor="ctr"/>
          <a:lstStyle>
            <a:lvl1pPr algn="l">
              <a:defRPr sz="1707">
                <a:solidFill>
                  <a:schemeClr val="tx1">
                    <a:tint val="75000"/>
                  </a:schemeClr>
                </a:solidFill>
              </a:defRPr>
            </a:lvl1pPr>
          </a:lstStyle>
          <a:p>
            <a:fld id="{B61BEF0D-F0BB-DE4B-95CE-6DB70DBA9567}" type="datetimeFigureOut">
              <a:rPr lang="en-US" smtClean="0"/>
              <a:pPr/>
              <a:t>11/4/2019</a:t>
            </a:fld>
            <a:endParaRPr lang="en-US" dirty="0"/>
          </a:p>
        </p:txBody>
      </p:sp>
      <p:sp>
        <p:nvSpPr>
          <p:cNvPr id="5" name="Footer Placeholder 4"/>
          <p:cNvSpPr>
            <a:spLocks noGrp="1"/>
          </p:cNvSpPr>
          <p:nvPr>
            <p:ph type="ftr" sz="quarter" idx="3"/>
          </p:nvPr>
        </p:nvSpPr>
        <p:spPr>
          <a:xfrm>
            <a:off x="5743962" y="9040143"/>
            <a:ext cx="5852339" cy="519289"/>
          </a:xfrm>
          <a:prstGeom prst="rect">
            <a:avLst/>
          </a:prstGeom>
        </p:spPr>
        <p:txBody>
          <a:bodyPr vert="horz" lIns="91440" tIns="45720" rIns="91440" bIns="45720" rtlCol="0" anchor="ctr"/>
          <a:lstStyle>
            <a:lvl1pPr algn="ctr">
              <a:defRPr sz="170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2246561" y="9040143"/>
            <a:ext cx="3901559" cy="519289"/>
          </a:xfrm>
          <a:prstGeom prst="rect">
            <a:avLst/>
          </a:prstGeom>
        </p:spPr>
        <p:txBody>
          <a:bodyPr vert="horz" lIns="91440" tIns="45720" rIns="91440" bIns="45720" rtlCol="0" anchor="ctr"/>
          <a:lstStyle>
            <a:lvl1pPr algn="r">
              <a:defRPr sz="1707">
                <a:solidFill>
                  <a:schemeClr val="tx1">
                    <a:tint val="75000"/>
                  </a:schemeClr>
                </a:solidFill>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650180512"/>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Lst>
  <p:txStyles>
    <p:titleStyle>
      <a:lvl1pPr algn="l" defTabSz="1300460" rtl="0" eaLnBrk="1" latinLnBrk="0" hangingPunct="1">
        <a:lnSpc>
          <a:spcPct val="90000"/>
        </a:lnSpc>
        <a:spcBef>
          <a:spcPct val="0"/>
        </a:spcBef>
        <a:buNone/>
        <a:defRPr sz="6258" kern="1200">
          <a:solidFill>
            <a:schemeClr val="tx1"/>
          </a:solidFill>
          <a:latin typeface="+mj-lt"/>
          <a:ea typeface="+mj-ea"/>
          <a:cs typeface="+mj-cs"/>
        </a:defRPr>
      </a:lvl1pPr>
    </p:titleStyle>
    <p:bodyStyle>
      <a:lvl1pPr marL="325115" indent="-325115" algn="l" defTabSz="1300460" rtl="0" eaLnBrk="1" latinLnBrk="0" hangingPunct="1">
        <a:lnSpc>
          <a:spcPct val="90000"/>
        </a:lnSpc>
        <a:spcBef>
          <a:spcPts val="1422"/>
        </a:spcBef>
        <a:buFont typeface="Arial" panose="020B0604020202020204" pitchFamily="34" charset="0"/>
        <a:buChar char="•"/>
        <a:defRPr sz="3982" kern="1200">
          <a:solidFill>
            <a:schemeClr val="tx1"/>
          </a:solidFill>
          <a:latin typeface="+mn-lt"/>
          <a:ea typeface="+mn-ea"/>
          <a:cs typeface="+mn-cs"/>
        </a:defRPr>
      </a:lvl1pPr>
      <a:lvl2pPr marL="975345" indent="-325115" algn="l" defTabSz="1300460" rtl="0" eaLnBrk="1" latinLnBrk="0" hangingPunct="1">
        <a:lnSpc>
          <a:spcPct val="90000"/>
        </a:lnSpc>
        <a:spcBef>
          <a:spcPts val="711"/>
        </a:spcBef>
        <a:buFont typeface="Arial" panose="020B0604020202020204" pitchFamily="34" charset="0"/>
        <a:buChar char="•"/>
        <a:defRPr sz="3413" kern="1200">
          <a:solidFill>
            <a:schemeClr val="tx1"/>
          </a:solidFill>
          <a:latin typeface="+mn-lt"/>
          <a:ea typeface="+mn-ea"/>
          <a:cs typeface="+mn-cs"/>
        </a:defRPr>
      </a:lvl2pPr>
      <a:lvl3pPr marL="1625575" indent="-325115" algn="l" defTabSz="1300460" rtl="0" eaLnBrk="1" latinLnBrk="0" hangingPunct="1">
        <a:lnSpc>
          <a:spcPct val="90000"/>
        </a:lnSpc>
        <a:spcBef>
          <a:spcPts val="711"/>
        </a:spcBef>
        <a:buFont typeface="Arial" panose="020B0604020202020204" pitchFamily="34" charset="0"/>
        <a:buChar char="•"/>
        <a:defRPr sz="2844" kern="1200">
          <a:solidFill>
            <a:schemeClr val="tx1"/>
          </a:solidFill>
          <a:latin typeface="+mn-lt"/>
          <a:ea typeface="+mn-ea"/>
          <a:cs typeface="+mn-cs"/>
        </a:defRPr>
      </a:lvl3pPr>
      <a:lvl4pPr marL="227580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4pPr>
      <a:lvl5pPr marL="292603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US"/>
      </a:defPPr>
      <a:lvl1pPr marL="0" algn="l" defTabSz="1300460" rtl="0" eaLnBrk="1" latinLnBrk="0" hangingPunct="1">
        <a:defRPr sz="2560" kern="1200">
          <a:solidFill>
            <a:schemeClr val="tx1"/>
          </a:solidFill>
          <a:latin typeface="+mn-lt"/>
          <a:ea typeface="+mn-ea"/>
          <a:cs typeface="+mn-cs"/>
        </a:defRPr>
      </a:lvl1pPr>
      <a:lvl2pPr marL="650230" algn="l" defTabSz="1300460" rtl="0" eaLnBrk="1" latinLnBrk="0" hangingPunct="1">
        <a:defRPr sz="2560" kern="1200">
          <a:solidFill>
            <a:schemeClr val="tx1"/>
          </a:solidFill>
          <a:latin typeface="+mn-lt"/>
          <a:ea typeface="+mn-ea"/>
          <a:cs typeface="+mn-cs"/>
        </a:defRPr>
      </a:lvl2pPr>
      <a:lvl3pPr marL="1300460" algn="l" defTabSz="1300460" rtl="0" eaLnBrk="1" latinLnBrk="0" hangingPunct="1">
        <a:defRPr sz="2560" kern="1200">
          <a:solidFill>
            <a:schemeClr val="tx1"/>
          </a:solidFill>
          <a:latin typeface="+mn-lt"/>
          <a:ea typeface="+mn-ea"/>
          <a:cs typeface="+mn-cs"/>
        </a:defRPr>
      </a:lvl3pPr>
      <a:lvl4pPr marL="1950690" algn="l" defTabSz="1300460" rtl="0" eaLnBrk="1" latinLnBrk="0" hangingPunct="1">
        <a:defRPr sz="2560" kern="1200">
          <a:solidFill>
            <a:schemeClr val="tx1"/>
          </a:solidFill>
          <a:latin typeface="+mn-lt"/>
          <a:ea typeface="+mn-ea"/>
          <a:cs typeface="+mn-cs"/>
        </a:defRPr>
      </a:lvl4pPr>
      <a:lvl5pPr marL="2600919" algn="l" defTabSz="1300460" rtl="0" eaLnBrk="1" latinLnBrk="0" hangingPunct="1">
        <a:defRPr sz="2560" kern="1200">
          <a:solidFill>
            <a:schemeClr val="tx1"/>
          </a:solidFill>
          <a:latin typeface="+mn-lt"/>
          <a:ea typeface="+mn-ea"/>
          <a:cs typeface="+mn-cs"/>
        </a:defRPr>
      </a:lvl5pPr>
      <a:lvl6pPr marL="3251149" algn="l" defTabSz="1300460" rtl="0" eaLnBrk="1" latinLnBrk="0" hangingPunct="1">
        <a:defRPr sz="2560" kern="1200">
          <a:solidFill>
            <a:schemeClr val="tx1"/>
          </a:solidFill>
          <a:latin typeface="+mn-lt"/>
          <a:ea typeface="+mn-ea"/>
          <a:cs typeface="+mn-cs"/>
        </a:defRPr>
      </a:lvl6pPr>
      <a:lvl7pPr marL="3901379" algn="l" defTabSz="1300460" rtl="0" eaLnBrk="1" latinLnBrk="0" hangingPunct="1">
        <a:defRPr sz="2560" kern="1200">
          <a:solidFill>
            <a:schemeClr val="tx1"/>
          </a:solidFill>
          <a:latin typeface="+mn-lt"/>
          <a:ea typeface="+mn-ea"/>
          <a:cs typeface="+mn-cs"/>
        </a:defRPr>
      </a:lvl7pPr>
      <a:lvl8pPr marL="4551609" algn="l" defTabSz="1300460" rtl="0" eaLnBrk="1" latinLnBrk="0" hangingPunct="1">
        <a:defRPr sz="2560" kern="1200">
          <a:solidFill>
            <a:schemeClr val="tx1"/>
          </a:solidFill>
          <a:latin typeface="+mn-lt"/>
          <a:ea typeface="+mn-ea"/>
          <a:cs typeface="+mn-cs"/>
        </a:defRPr>
      </a:lvl8pPr>
      <a:lvl9pPr marL="5201839" algn="l" defTabSz="1300460"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530.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5.xml"/><Relationship Id="rId1" Type="http://schemas.openxmlformats.org/officeDocument/2006/relationships/slideLayout" Target="../slideLayouts/slideLayout29.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9.xml"/><Relationship Id="rId4" Type="http://schemas.openxmlformats.org/officeDocument/2006/relationships/image" Target="../media/image66.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0.xml"/><Relationship Id="rId1" Type="http://schemas.openxmlformats.org/officeDocument/2006/relationships/slideLayout" Target="../slideLayouts/slideLayout29.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61.png"/><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5.xml"/><Relationship Id="rId1" Type="http://schemas.openxmlformats.org/officeDocument/2006/relationships/slideLayout" Target="../slideLayouts/slideLayout29.xml"/><Relationship Id="rId5" Type="http://schemas.openxmlformats.org/officeDocument/2006/relationships/image" Target="../media/image7.png"/><Relationship Id="rId4" Type="http://schemas.openxmlformats.org/officeDocument/2006/relationships/image" Target="../media/image73.png"/></Relationships>
</file>

<file path=ppt/slides/_rels/slide3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6.xml"/><Relationship Id="rId1" Type="http://schemas.openxmlformats.org/officeDocument/2006/relationships/slideLayout" Target="../slideLayouts/slideLayout29.xml"/><Relationship Id="rId5" Type="http://schemas.openxmlformats.org/officeDocument/2006/relationships/image" Target="../media/image8.png"/><Relationship Id="rId4" Type="http://schemas.openxmlformats.org/officeDocument/2006/relationships/image" Target="../media/image76.png"/></Relationships>
</file>

<file path=ppt/slides/_rels/slide3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7.xml"/><Relationship Id="rId1" Type="http://schemas.openxmlformats.org/officeDocument/2006/relationships/slideLayout" Target="../slideLayouts/slideLayout29.xml"/><Relationship Id="rId5" Type="http://schemas.openxmlformats.org/officeDocument/2006/relationships/image" Target="../media/image9.png"/><Relationship Id="rId4" Type="http://schemas.openxmlformats.org/officeDocument/2006/relationships/image" Target="../media/image79.png"/></Relationships>
</file>

<file path=ppt/slides/_rels/slide3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8.xml"/><Relationship Id="rId1" Type="http://schemas.openxmlformats.org/officeDocument/2006/relationships/slideLayout" Target="../slideLayouts/slideLayout29.xml"/><Relationship Id="rId5" Type="http://schemas.openxmlformats.org/officeDocument/2006/relationships/image" Target="../media/image10.png"/><Relationship Id="rId4" Type="http://schemas.openxmlformats.org/officeDocument/2006/relationships/image" Target="../media/image82.png"/></Relationships>
</file>

<file path=ppt/slides/_rels/slide3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9.xml"/><Relationship Id="rId1" Type="http://schemas.openxmlformats.org/officeDocument/2006/relationships/slideLayout" Target="../slideLayouts/slideLayout29.xml"/><Relationship Id="rId4" Type="http://schemas.openxmlformats.org/officeDocument/2006/relationships/image" Target="../media/image85.png"/></Relationships>
</file>

<file path=ppt/slides/_rels/slide35.xml.rels><?xml version="1.0" encoding="UTF-8" standalone="yes"?>
<Relationships xmlns="http://schemas.openxmlformats.org/package/2006/relationships"><Relationship Id="rId3" Type="http://schemas.openxmlformats.org/officeDocument/2006/relationships/hyperlink" Target="http://setosa.io/conditional/" TargetMode="External"/><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image" Target="../media/image12.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hyperlink" Target="https://www.reddit.com/r/visualizedmath/comments/8ikuj6/estimating_pi_via_monte_carlo_simulation_oc/" TargetMode="External"/><Relationship Id="rId5" Type="http://schemas.openxmlformats.org/officeDocument/2006/relationships/hyperlink" Target="https://i.imgur.com/cPSPP0w.gifv" TargetMode="External"/><Relationship Id="rId4" Type="http://schemas.openxmlformats.org/officeDocument/2006/relationships/notesSlide" Target="../notesSlides/notesSlide3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hyperlink" Target="https://www.mathsisfun.com/data/probability.html" TargetMode="External"/><Relationship Id="rId2" Type="http://schemas.openxmlformats.org/officeDocument/2006/relationships/image" Target="../media/image54.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hyperlink" Target="https://people.richland.edu/james/lecture/m170/ch05-rul.html" TargetMode="External"/><Relationship Id="rId2" Type="http://schemas.openxmlformats.org/officeDocument/2006/relationships/image" Target="../media/image55.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xml"/><Relationship Id="rId1" Type="http://schemas.openxmlformats.org/officeDocument/2006/relationships/slideLayout" Target="../slideLayouts/slideLayout29.xml"/><Relationship Id="rId4" Type="http://schemas.openxmlformats.org/officeDocument/2006/relationships/hyperlink" Target="https://www.mathsisfun.com/data/probability-events-conditional.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xml"/><Relationship Id="rId1" Type="http://schemas.openxmlformats.org/officeDocument/2006/relationships/slideLayout" Target="../slideLayouts/slideLayout29.xml"/><Relationship Id="rId4" Type="http://schemas.openxmlformats.org/officeDocument/2006/relationships/hyperlink" Target="http://wwwf.imperial.ac.uk/~atw/Bayes.pdf"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227" y="2644552"/>
            <a:ext cx="7451592" cy="2303195"/>
          </a:xfrm>
          <a:prstGeom prst="rect">
            <a:avLst/>
          </a:prstGeom>
          <a:noFill/>
        </p:spPr>
        <p:txBody>
          <a:bodyPr wrap="none" rtlCol="0">
            <a:spAutoFit/>
          </a:bodyPr>
          <a:lstStyle/>
          <a:p>
            <a:r>
              <a:rPr lang="en-US" sz="6600" b="1" i="0" dirty="0" smtClean="0">
                <a:solidFill>
                  <a:srgbClr val="92D050"/>
                </a:solidFill>
              </a:rPr>
              <a:t>Probability theory</a:t>
            </a:r>
          </a:p>
          <a:p>
            <a:r>
              <a:rPr lang="en-US" sz="6600" b="1" i="0" dirty="0" smtClean="0">
                <a:solidFill>
                  <a:srgbClr val="92D050"/>
                </a:solidFill>
              </a:rPr>
              <a:t>Statistics</a:t>
            </a:r>
            <a:endParaRPr lang="en-US" sz="6600" b="1" i="0" dirty="0">
              <a:solidFill>
                <a:srgbClr val="92D050"/>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mc:AlternateContent xmlns:mc="http://schemas.openxmlformats.org/markup-compatibility/2006" xmlns:a14="http://schemas.microsoft.com/office/drawing/2010/main">
        <mc:Choice Requires="a14">
          <p:sp>
            <p:nvSpPr>
              <p:cNvPr id="8" name="If x is in the domane of the function f, than when x enters the machine it's exepced as an input and the machine produces an outpute f(x) acording to the rule of the function."/>
              <p:cNvSpPr txBox="1"/>
              <p:nvPr/>
            </p:nvSpPr>
            <p:spPr>
              <a:xfrm>
                <a:off x="2955478" y="1852464"/>
                <a:ext cx="11772056" cy="6915996"/>
              </a:xfrm>
              <a:prstGeom prst="rect">
                <a:avLst/>
              </a:prstGeom>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i="0"/>
                </a:lvl1pPr>
              </a:lstStyle>
              <a:p>
                <a:r>
                  <a:rPr lang="en-US" sz="2801" dirty="0" smtClean="0"/>
                  <a:t>Let’s suppose we have data of heights students in a classroom:</a:t>
                </a:r>
              </a:p>
              <a:p>
                <a:r>
                  <a:rPr lang="en-US" sz="2801" dirty="0" smtClean="0"/>
                  <a:t>170, 165, 180, 163, 174, 185, 176, 175, 172, 170</a:t>
                </a:r>
              </a:p>
              <a:p>
                <a:r>
                  <a:rPr lang="en-US" sz="2801" dirty="0" smtClean="0"/>
                  <a:t>To </a:t>
                </a:r>
                <a:r>
                  <a:rPr lang="en-US" sz="2801" dirty="0"/>
                  <a:t>describe the overall ‘quality’ of data we can use several metrics of averages and divergence from average</a:t>
                </a:r>
                <a:r>
                  <a:rPr lang="en-US" sz="2801" dirty="0" smtClean="0"/>
                  <a:t>.</a:t>
                </a:r>
              </a:p>
              <a:p>
                <a:endParaRPr lang="en-US" sz="2801" dirty="0"/>
              </a:p>
              <a:p>
                <a:r>
                  <a:rPr lang="en-US" sz="2801" dirty="0" smtClean="0"/>
                  <a:t>Ascending order</a:t>
                </a:r>
                <a:endParaRPr lang="en-US" sz="2801" dirty="0"/>
              </a:p>
              <a:p>
                <a:r>
                  <a:rPr lang="en-US" sz="2801" dirty="0" smtClean="0"/>
                  <a:t>163, 165, 170, 170, 172, 174, 175, 176, 180, 185</a:t>
                </a:r>
              </a:p>
              <a:p>
                <a:endParaRPr lang="en-US" sz="2801" dirty="0" smtClean="0"/>
              </a:p>
              <a:p>
                <a:pPr/>
                <a14:m>
                  <m:oMathPara xmlns:m="http://schemas.openxmlformats.org/officeDocument/2006/math">
                    <m:oMathParaPr>
                      <m:jc m:val="centerGroup"/>
                    </m:oMathParaPr>
                    <m:oMath xmlns:m="http://schemas.openxmlformats.org/officeDocument/2006/math">
                      <m:r>
                        <a:rPr lang="en-US" sz="2801" b="1" i="1" smtClean="0">
                          <a:latin typeface="Cambria Math" panose="02040503050406030204" pitchFamily="18" charset="0"/>
                        </a:rPr>
                        <m:t>𝒎𝒆𝒅𝒊𝒂𝒏</m:t>
                      </m:r>
                      <m:r>
                        <a:rPr lang="en-US" sz="2801" b="1" i="1" smtClean="0">
                          <a:latin typeface="Cambria Math" panose="02040503050406030204" pitchFamily="18" charset="0"/>
                        </a:rPr>
                        <m:t>= </m:t>
                      </m:r>
                      <m:f>
                        <m:fPr>
                          <m:ctrlPr>
                            <a:rPr lang="en-US" sz="2801" b="1" i="1" smtClean="0">
                              <a:latin typeface="Cambria Math" panose="02040503050406030204" pitchFamily="18" charset="0"/>
                            </a:rPr>
                          </m:ctrlPr>
                        </m:fPr>
                        <m:num>
                          <m:r>
                            <a:rPr lang="en-US" sz="2801" b="0" i="1" smtClean="0">
                              <a:latin typeface="Cambria Math" panose="02040503050406030204" pitchFamily="18" charset="0"/>
                            </a:rPr>
                            <m:t>174+175</m:t>
                          </m:r>
                        </m:num>
                        <m:den>
                          <m:r>
                            <a:rPr lang="en-US" sz="2801" b="0" i="1" smtClean="0">
                              <a:latin typeface="Cambria Math" panose="02040503050406030204" pitchFamily="18" charset="0"/>
                            </a:rPr>
                            <m:t>2</m:t>
                          </m:r>
                        </m:den>
                      </m:f>
                      <m:r>
                        <a:rPr lang="en-US" sz="2801" b="1" i="1" smtClean="0">
                          <a:latin typeface="Cambria Math" panose="02040503050406030204" pitchFamily="18" charset="0"/>
                        </a:rPr>
                        <m:t>=</m:t>
                      </m:r>
                      <m:r>
                        <a:rPr lang="en-US" sz="2801" b="0" i="1" smtClean="0">
                          <a:latin typeface="Cambria Math" panose="02040503050406030204" pitchFamily="18" charset="0"/>
                        </a:rPr>
                        <m:t>174.5</m:t>
                      </m:r>
                    </m:oMath>
                  </m:oMathPara>
                </a14:m>
                <a:endParaRPr lang="en-US" sz="2801" b="1" dirty="0" smtClean="0"/>
              </a:p>
              <a:p>
                <a:r>
                  <a:rPr lang="en-US" sz="2801" dirty="0" smtClean="0"/>
                  <a:t>If number of observations is </a:t>
                </a:r>
                <a:r>
                  <a:rPr lang="en-US" sz="2801" i="1" dirty="0" smtClean="0"/>
                  <a:t>even</a:t>
                </a:r>
                <a:r>
                  <a:rPr lang="en-US" sz="2801" dirty="0" smtClean="0"/>
                  <a:t>, then </a:t>
                </a:r>
                <a:r>
                  <a:rPr lang="en-US" sz="2801" b="1" dirty="0" smtClean="0"/>
                  <a:t>median </a:t>
                </a:r>
                <a:r>
                  <a:rPr lang="en-US" sz="2801" dirty="0" smtClean="0"/>
                  <a:t>is the mean of 2 middle number, and if </a:t>
                </a:r>
                <a:r>
                  <a:rPr lang="en-US" sz="2801" dirty="0"/>
                  <a:t>number of observations </a:t>
                </a:r>
                <a:r>
                  <a:rPr lang="en-US" sz="2801" dirty="0" smtClean="0"/>
                  <a:t>is odd then </a:t>
                </a:r>
                <a:r>
                  <a:rPr lang="en-US" sz="2801" b="1" dirty="0" smtClean="0"/>
                  <a:t>median </a:t>
                </a:r>
                <a:r>
                  <a:rPr lang="en-US" sz="2801" dirty="0" smtClean="0"/>
                  <a:t>is just the middle number.</a:t>
                </a:r>
                <a:endParaRPr lang="en-US" sz="2801" dirty="0"/>
              </a:p>
            </p:txBody>
          </p:sp>
        </mc:Choice>
        <mc:Fallback xmlns="">
          <p:sp>
            <p:nvSpPr>
              <p:cNvPr id="8" name="If x is in the domane of the function f, than when x enters the machine it's exepced as an input and the machine produces an outpute f(x) acording to the rule of the function."/>
              <p:cNvSpPr txBox="1">
                <a:spLocks noRot="1" noChangeAspect="1" noMove="1" noResize="1" noEditPoints="1" noAdjustHandles="1" noChangeArrowheads="1" noChangeShapeType="1" noTextEdit="1"/>
              </p:cNvSpPr>
              <p:nvPr/>
            </p:nvSpPr>
            <p:spPr>
              <a:xfrm>
                <a:off x="2955478" y="1852464"/>
                <a:ext cx="11772056" cy="6915996"/>
              </a:xfrm>
              <a:prstGeom prst="rect">
                <a:avLst/>
              </a:prstGeom>
              <a:blipFill>
                <a:blip r:embed="rId3"/>
                <a:stretch>
                  <a:fillRect l="-1398" t="-353" r="-932" b="-1940"/>
                </a:stretch>
              </a:blipFill>
              <a:ln w="38100" cap="rnd">
                <a:noFill/>
                <a:custDash>
                  <a:ds d="100000" sp="200000"/>
                </a:custDash>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spTree>
    <p:extLst>
      <p:ext uri="{BB962C8B-B14F-4D97-AF65-F5344CB8AC3E}">
        <p14:creationId xmlns:p14="http://schemas.microsoft.com/office/powerpoint/2010/main" val="531777126"/>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mc:AlternateContent xmlns:mc="http://schemas.openxmlformats.org/markup-compatibility/2006" xmlns:a14="http://schemas.microsoft.com/office/drawing/2010/main">
        <mc:Choice Requires="a14">
          <p:sp>
            <p:nvSpPr>
              <p:cNvPr id="8" name="If x is in the domane of the function f, than when x enters the machine it's exepced as an input and the machine produces an outpute f(x) acording to the rule of the function."/>
              <p:cNvSpPr txBox="1"/>
              <p:nvPr/>
            </p:nvSpPr>
            <p:spPr>
              <a:xfrm>
                <a:off x="2955478" y="1924472"/>
                <a:ext cx="11772056" cy="4885376"/>
              </a:xfrm>
              <a:prstGeom prst="rect">
                <a:avLst/>
              </a:prstGeom>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i="0"/>
                </a:lvl1pPr>
              </a:lstStyle>
              <a:p>
                <a:r>
                  <a:rPr lang="en-US" sz="2801" dirty="0" smtClean="0"/>
                  <a:t>There are many measures of divergence. The most used ones are variance and standard deviation</a:t>
                </a:r>
              </a:p>
              <a:p>
                <a:pPr/>
                <a14:m>
                  <m:oMathPara xmlns:m="http://schemas.openxmlformats.org/officeDocument/2006/math">
                    <m:oMathParaPr>
                      <m:jc m:val="centerGroup"/>
                    </m:oMathParaPr>
                    <m:oMath xmlns:m="http://schemas.openxmlformats.org/officeDocument/2006/math">
                      <m:r>
                        <a:rPr lang="en-US" sz="2801" b="1" i="1" smtClean="0">
                          <a:latin typeface="Cambria Math" panose="02040503050406030204" pitchFamily="18" charset="0"/>
                        </a:rPr>
                        <m:t>𝒗𝒂𝒓𝒊𝒂𝒏𝒄𝒆</m:t>
                      </m:r>
                      <m:r>
                        <a:rPr lang="en-US" sz="2801" b="1" i="1" smtClean="0">
                          <a:latin typeface="Cambria Math" panose="02040503050406030204" pitchFamily="18" charset="0"/>
                        </a:rPr>
                        <m:t>= </m:t>
                      </m:r>
                      <m:nary>
                        <m:naryPr>
                          <m:chr m:val="∑"/>
                          <m:ctrlPr>
                            <a:rPr lang="en-US" sz="2801" b="1" i="1" smtClean="0">
                              <a:latin typeface="Cambria Math" panose="02040503050406030204" pitchFamily="18" charset="0"/>
                            </a:rPr>
                          </m:ctrlPr>
                        </m:naryPr>
                        <m:sub>
                          <m:r>
                            <m:rPr>
                              <m:brk m:alnAt="23"/>
                            </m:rPr>
                            <a:rPr lang="en-US" sz="2801" b="1" i="1" smtClean="0">
                              <a:latin typeface="Cambria Math" panose="02040503050406030204" pitchFamily="18" charset="0"/>
                            </a:rPr>
                            <m:t>𝒊</m:t>
                          </m:r>
                          <m:r>
                            <a:rPr lang="en-US" sz="2801" b="1" i="1" smtClean="0">
                              <a:latin typeface="Cambria Math" panose="02040503050406030204" pitchFamily="18" charset="0"/>
                            </a:rPr>
                            <m:t>=</m:t>
                          </m:r>
                          <m:r>
                            <a:rPr lang="en-US" sz="2801" b="1" i="1" smtClean="0">
                              <a:latin typeface="Cambria Math" panose="02040503050406030204" pitchFamily="18" charset="0"/>
                            </a:rPr>
                            <m:t>𝟏</m:t>
                          </m:r>
                        </m:sub>
                        <m:sup>
                          <m:r>
                            <a:rPr lang="en-US" sz="2801" b="1" i="1" smtClean="0">
                              <a:latin typeface="Cambria Math" panose="02040503050406030204" pitchFamily="18" charset="0"/>
                            </a:rPr>
                            <m:t>𝒏</m:t>
                          </m:r>
                        </m:sup>
                        <m:e>
                          <m:sSup>
                            <m:sSupPr>
                              <m:ctrlPr>
                                <a:rPr lang="en-US" sz="2801" b="1" i="1" smtClean="0">
                                  <a:latin typeface="Cambria Math" panose="02040503050406030204" pitchFamily="18" charset="0"/>
                                </a:rPr>
                              </m:ctrlPr>
                            </m:sSupPr>
                            <m:e>
                              <m:d>
                                <m:dPr>
                                  <m:ctrlPr>
                                    <a:rPr lang="en-US" sz="2801" b="1" i="1">
                                      <a:latin typeface="Cambria Math" panose="02040503050406030204" pitchFamily="18" charset="0"/>
                                    </a:rPr>
                                  </m:ctrlPr>
                                </m:dPr>
                                <m:e>
                                  <m:sSub>
                                    <m:sSubPr>
                                      <m:ctrlPr>
                                        <a:rPr lang="en-US" sz="2801" b="1" i="1">
                                          <a:latin typeface="Cambria Math" panose="02040503050406030204" pitchFamily="18" charset="0"/>
                                        </a:rPr>
                                      </m:ctrlPr>
                                    </m:sSubPr>
                                    <m:e>
                                      <m:r>
                                        <a:rPr lang="en-US" sz="2801" i="1">
                                          <a:latin typeface="Cambria Math" panose="02040503050406030204" pitchFamily="18" charset="0"/>
                                        </a:rPr>
                                        <m:t>𝑥</m:t>
                                      </m:r>
                                    </m:e>
                                    <m:sub>
                                      <m:r>
                                        <a:rPr lang="en-US" sz="2801" b="1" i="1">
                                          <a:latin typeface="Cambria Math" panose="02040503050406030204" pitchFamily="18" charset="0"/>
                                        </a:rPr>
                                        <m:t>𝒊</m:t>
                                      </m:r>
                                    </m:sub>
                                  </m:sSub>
                                  <m:r>
                                    <a:rPr lang="en-US" sz="2801" b="1" i="1">
                                      <a:latin typeface="Cambria Math" panose="02040503050406030204" pitchFamily="18" charset="0"/>
                                    </a:rPr>
                                    <m:t>−</m:t>
                                  </m:r>
                                  <m:r>
                                    <a:rPr lang="en-US" sz="2801" b="1" i="1">
                                      <a:latin typeface="Cambria Math" panose="02040503050406030204" pitchFamily="18" charset="0"/>
                                    </a:rPr>
                                    <m:t>𝒎𝒆𝒂𝒏</m:t>
                                  </m:r>
                                </m:e>
                              </m:d>
                            </m:e>
                            <m:sup>
                              <m:r>
                                <a:rPr lang="en-US" sz="2801" b="0" i="1" smtClean="0">
                                  <a:latin typeface="Cambria Math" panose="02040503050406030204" pitchFamily="18" charset="0"/>
                                </a:rPr>
                                <m:t>2</m:t>
                              </m:r>
                            </m:sup>
                          </m:sSup>
                        </m:e>
                      </m:nary>
                    </m:oMath>
                  </m:oMathPara>
                </a14:m>
                <a:endParaRPr lang="en-US" sz="2801" b="1" dirty="0" smtClean="0"/>
              </a:p>
              <a:p>
                <a:pPr/>
                <a14:m>
                  <m:oMathPara xmlns:m="http://schemas.openxmlformats.org/officeDocument/2006/math">
                    <m:oMathParaPr>
                      <m:jc m:val="centerGroup"/>
                    </m:oMathParaPr>
                    <m:oMath xmlns:m="http://schemas.openxmlformats.org/officeDocument/2006/math">
                      <m:r>
                        <a:rPr lang="en-US" sz="2801" b="1" i="1" smtClean="0">
                          <a:latin typeface="Cambria Math" panose="02040503050406030204" pitchFamily="18" charset="0"/>
                        </a:rPr>
                        <m:t>𝒔𝒕𝒂𝒏𝒅𝒂𝒓𝒅</m:t>
                      </m:r>
                      <m:r>
                        <a:rPr lang="en-US" sz="2801" b="1" i="1" smtClean="0">
                          <a:latin typeface="Cambria Math" panose="02040503050406030204" pitchFamily="18" charset="0"/>
                        </a:rPr>
                        <m:t> </m:t>
                      </m:r>
                      <m:r>
                        <a:rPr lang="en-US" sz="2801" b="1" i="1" smtClean="0">
                          <a:latin typeface="Cambria Math" panose="02040503050406030204" pitchFamily="18" charset="0"/>
                        </a:rPr>
                        <m:t>𝒅𝒆𝒗𝒊𝒂𝒕𝒊𝒐𝒏</m:t>
                      </m:r>
                      <m:r>
                        <a:rPr lang="en-US" sz="2801" b="1" i="1" smtClean="0">
                          <a:latin typeface="Cambria Math" panose="02040503050406030204" pitchFamily="18" charset="0"/>
                        </a:rPr>
                        <m:t>= </m:t>
                      </m:r>
                      <m:rad>
                        <m:radPr>
                          <m:degHide m:val="on"/>
                          <m:ctrlPr>
                            <a:rPr lang="en-US" sz="2801" b="1" i="1" smtClean="0">
                              <a:latin typeface="Cambria Math" panose="02040503050406030204" pitchFamily="18" charset="0"/>
                            </a:rPr>
                          </m:ctrlPr>
                        </m:radPr>
                        <m:deg/>
                        <m:e>
                          <m:r>
                            <a:rPr lang="en-US" sz="2801" b="1" i="1" smtClean="0">
                              <a:latin typeface="Cambria Math" panose="02040503050406030204" pitchFamily="18" charset="0"/>
                            </a:rPr>
                            <m:t>𝒗𝒂𝒓𝒊𝒂𝒏𝒄𝒆</m:t>
                          </m:r>
                        </m:e>
                      </m:rad>
                    </m:oMath>
                  </m:oMathPara>
                </a14:m>
                <a:endParaRPr lang="en-US" sz="2801" b="1" dirty="0" smtClean="0"/>
              </a:p>
              <a:p>
                <a:endParaRPr lang="en-US" sz="2801" b="1" dirty="0" smtClean="0"/>
              </a:p>
              <a:p>
                <a:r>
                  <a:rPr lang="en-US" sz="2801" dirty="0" smtClean="0"/>
                  <a:t>So for our example we will have:</a:t>
                </a:r>
              </a:p>
              <a:p>
                <a:endParaRPr lang="en-US" sz="2801" dirty="0" smtClean="0"/>
              </a:p>
              <a:p>
                <a:pPr/>
                <a14:m>
                  <m:oMathPara xmlns:m="http://schemas.openxmlformats.org/officeDocument/2006/math">
                    <m:oMathParaPr>
                      <m:jc m:val="left"/>
                    </m:oMathParaPr>
                    <m:oMath xmlns:m="http://schemas.openxmlformats.org/officeDocument/2006/math">
                      <m:r>
                        <a:rPr lang="en-US" sz="2801" b="1" i="1" smtClean="0">
                          <a:latin typeface="Cambria Math" panose="02040503050406030204" pitchFamily="18" charset="0"/>
                        </a:rPr>
                        <m:t>𝒗𝒂𝒓𝒊𝒂𝒏𝒄𝒆</m:t>
                      </m:r>
                      <m:r>
                        <a:rPr lang="en-US" sz="2801" b="1" i="1" smtClean="0">
                          <a:latin typeface="Cambria Math" panose="02040503050406030204" pitchFamily="18" charset="0"/>
                        </a:rPr>
                        <m:t>=</m:t>
                      </m:r>
                      <m:r>
                        <a:rPr lang="en-US" sz="2801" b="0" i="1" smtClean="0">
                          <a:latin typeface="Cambria Math" panose="02040503050406030204" pitchFamily="18" charset="0"/>
                        </a:rPr>
                        <m:t>39</m:t>
                      </m:r>
                      <m:r>
                        <a:rPr lang="en-US" sz="2801" b="0" i="0" smtClean="0">
                          <a:latin typeface="Cambria Math" panose="02040503050406030204" pitchFamily="18" charset="0"/>
                        </a:rPr>
                        <m:t>,  </m:t>
                      </m:r>
                      <m:r>
                        <a:rPr lang="en-US" sz="2801" b="1" i="1">
                          <a:latin typeface="Cambria Math" panose="02040503050406030204" pitchFamily="18" charset="0"/>
                        </a:rPr>
                        <m:t>𝒔𝒕𝒂𝒏𝒅𝒂𝒓𝒅</m:t>
                      </m:r>
                      <m:r>
                        <a:rPr lang="en-US" sz="2801" b="1" i="1">
                          <a:latin typeface="Cambria Math" panose="02040503050406030204" pitchFamily="18" charset="0"/>
                        </a:rPr>
                        <m:t> </m:t>
                      </m:r>
                      <m:r>
                        <a:rPr lang="en-US" sz="2801" b="1" i="1">
                          <a:latin typeface="Cambria Math" panose="02040503050406030204" pitchFamily="18" charset="0"/>
                        </a:rPr>
                        <m:t>𝒅𝒆𝒗𝒊𝒂𝒕𝒊𝒐𝒏</m:t>
                      </m:r>
                      <m:r>
                        <a:rPr lang="en-US" sz="2801" b="1" i="1">
                          <a:latin typeface="Cambria Math" panose="02040503050406030204" pitchFamily="18" charset="0"/>
                        </a:rPr>
                        <m:t>=</m:t>
                      </m:r>
                      <m:r>
                        <a:rPr lang="en-US" sz="2801" b="0" i="1" smtClean="0">
                          <a:latin typeface="Cambria Math" panose="02040503050406030204" pitchFamily="18" charset="0"/>
                        </a:rPr>
                        <m:t>6.245</m:t>
                      </m:r>
                    </m:oMath>
                  </m:oMathPara>
                </a14:m>
                <a:endParaRPr lang="en-US" sz="2801" dirty="0"/>
              </a:p>
            </p:txBody>
          </p:sp>
        </mc:Choice>
        <mc:Fallback xmlns="">
          <p:sp>
            <p:nvSpPr>
              <p:cNvPr id="8" name="If x is in the domane of the function f, than when x enters the machine it's exepced as an input and the machine produces an outpute f(x) acording to the rule of the function."/>
              <p:cNvSpPr txBox="1">
                <a:spLocks noRot="1" noChangeAspect="1" noMove="1" noResize="1" noEditPoints="1" noAdjustHandles="1" noChangeArrowheads="1" noChangeShapeType="1" noTextEdit="1"/>
              </p:cNvSpPr>
              <p:nvPr/>
            </p:nvSpPr>
            <p:spPr>
              <a:xfrm>
                <a:off x="2955478" y="1924472"/>
                <a:ext cx="11772056" cy="4885376"/>
              </a:xfrm>
              <a:prstGeom prst="rect">
                <a:avLst/>
              </a:prstGeom>
              <a:blipFill>
                <a:blip r:embed="rId3"/>
                <a:stretch>
                  <a:fillRect l="-1398" t="-749"/>
                </a:stretch>
              </a:blipFill>
              <a:ln w="38100" cap="rnd">
                <a:noFill/>
                <a:custDash>
                  <a:ds d="100000" sp="200000"/>
                </a:custDash>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spTree>
    <p:extLst>
      <p:ext uri="{BB962C8B-B14F-4D97-AF65-F5344CB8AC3E}">
        <p14:creationId xmlns:p14="http://schemas.microsoft.com/office/powerpoint/2010/main" val="922629313"/>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p:sp>
        <p:nvSpPr>
          <p:cNvPr id="8" name="If x is in the domane of the function f, than when x enters the machine it's exepced as an input and the machine produces an outpute f(x) acording to the rule of the function."/>
          <p:cNvSpPr txBox="1"/>
          <p:nvPr/>
        </p:nvSpPr>
        <p:spPr>
          <a:xfrm>
            <a:off x="2955478" y="1832140"/>
            <a:ext cx="11772056" cy="4340804"/>
          </a:xfrm>
          <a:prstGeom prst="rect">
            <a:avLst/>
          </a:prstGeom>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xmlns:a14="http://schemas.microsoft.com/office/drawing/2010/main" xmlns:mc="http://schemas.openxmlformats.org/markup-compatibility/2006" val="1"/>
            </a:ext>
          </a:extLst>
        </p:spPr>
        <p:txBody>
          <a:bodyPr wrap="square" lIns="50800" tIns="50800" rIns="50800" bIns="50800" anchor="ctr">
            <a:spAutoFit/>
          </a:bodyPr>
          <a:lstStyle>
            <a:lvl1pPr>
              <a:defRPr i="0"/>
            </a:lvl1pPr>
          </a:lstStyle>
          <a:p>
            <a:r>
              <a:rPr lang="en-US" sz="2801" dirty="0" smtClean="0"/>
              <a:t>Suppose we need to roll 2 dices and calculate the sum of numbers showing up. A convenient idea for estimating overall properties of this event is </a:t>
            </a:r>
            <a:r>
              <a:rPr lang="en-US" sz="2801" b="1" i="1" dirty="0" smtClean="0"/>
              <a:t>random variable. </a:t>
            </a:r>
            <a:r>
              <a:rPr lang="en-US" sz="2801" dirty="0" smtClean="0"/>
              <a:t>It’s numerical measure that maps the events to some numbers.</a:t>
            </a:r>
            <a:endParaRPr lang="en-US" sz="2801" b="1" i="1" dirty="0" smtClean="0"/>
          </a:p>
          <a:p>
            <a:endParaRPr lang="en-US" sz="2801" b="1" i="1" dirty="0"/>
          </a:p>
          <a:p>
            <a:r>
              <a:rPr lang="en-US" sz="2801" dirty="0" smtClean="0"/>
              <a:t>The minimum could be 2, and maximum could be 12, so our random variable can take values from 2 to 12 (Note that you can assign any number to the events , e.g. even number from 4-24 or entirely random numbers for each sum case).</a:t>
            </a:r>
            <a:endParaRPr lang="en-US" sz="2801" dirty="0"/>
          </a:p>
        </p:txBody>
      </p:sp>
    </p:spTree>
    <p:extLst>
      <p:ext uri="{BB962C8B-B14F-4D97-AF65-F5344CB8AC3E}">
        <p14:creationId xmlns:p14="http://schemas.microsoft.com/office/powerpoint/2010/main" val="3511346707"/>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mc:AlternateContent xmlns:mc="http://schemas.openxmlformats.org/markup-compatibility/2006" xmlns:a14="http://schemas.microsoft.com/office/drawing/2010/main">
        <mc:Choice Requires="a14">
          <p:sp>
            <p:nvSpPr>
              <p:cNvPr id="8" name="If x is in the domane of the function f, than when x enters the machine it's exepced as an input and the machine produces an outpute f(x) acording to the rule of the function."/>
              <p:cNvSpPr txBox="1"/>
              <p:nvPr/>
            </p:nvSpPr>
            <p:spPr>
              <a:xfrm>
                <a:off x="2955478" y="1780456"/>
                <a:ext cx="11772056" cy="6528197"/>
              </a:xfrm>
              <a:prstGeom prst="rect">
                <a:avLst/>
              </a:prstGeom>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i="0"/>
                </a:lvl1pPr>
              </a:lstStyle>
              <a:p>
                <a:r>
                  <a:rPr lang="en-US" sz="2801" dirty="0" smtClean="0"/>
                  <a:t>To formally define random variable lets remember what are our </a:t>
                </a:r>
                <a14:m>
                  <m:oMath xmlns:m="http://schemas.openxmlformats.org/officeDocument/2006/math">
                    <m:r>
                      <m:rPr>
                        <m:sty m:val="p"/>
                      </m:rPr>
                      <a:rPr lang="el-GR" sz="2801" i="1">
                        <a:latin typeface="Cambria Math" panose="02040503050406030204" pitchFamily="18" charset="0"/>
                        <a:ea typeface="Cambria Math" panose="02040503050406030204" pitchFamily="18" charset="0"/>
                      </a:rPr>
                      <m:t>Ω</m:t>
                    </m:r>
                  </m:oMath>
                </a14:m>
                <a:r>
                  <a:rPr lang="en-US" sz="2801" dirty="0" smtClean="0"/>
                  <a:t> and </a:t>
                </a:r>
                <a14:m>
                  <m:oMath xmlns:m="http://schemas.openxmlformats.org/officeDocument/2006/math">
                    <m:r>
                      <a:rPr lang="en-US" sz="2801" i="1">
                        <a:latin typeface="Cambria Math" panose="02040503050406030204" pitchFamily="18" charset="0"/>
                      </a:rPr>
                      <m:t>𝐹</m:t>
                    </m:r>
                  </m:oMath>
                </a14:m>
                <a:r>
                  <a:rPr lang="en-US" sz="2801" dirty="0" smtClean="0"/>
                  <a:t>.</a:t>
                </a:r>
              </a:p>
              <a:p>
                <a14:m>
                  <m:oMath xmlns:m="http://schemas.openxmlformats.org/officeDocument/2006/math">
                    <m:r>
                      <m:rPr>
                        <m:sty m:val="p"/>
                      </m:rPr>
                      <a:rPr lang="el-GR" sz="2801" i="1">
                        <a:latin typeface="Cambria Math" panose="02040503050406030204" pitchFamily="18" charset="0"/>
                        <a:ea typeface="Cambria Math" panose="02040503050406030204" pitchFamily="18" charset="0"/>
                      </a:rPr>
                      <m:t>Ω</m:t>
                    </m:r>
                  </m:oMath>
                </a14:m>
                <a:r>
                  <a:rPr lang="en-US" sz="2801" dirty="0" smtClean="0"/>
                  <a:t> = {sum is 2,sum is 3,…,sum is 12}</a:t>
                </a:r>
              </a:p>
              <a:p>
                <a14:m>
                  <m:oMath xmlns:m="http://schemas.openxmlformats.org/officeDocument/2006/math">
                    <m:r>
                      <a:rPr lang="en-US" sz="2801" i="1">
                        <a:latin typeface="Cambria Math" panose="02040503050406030204" pitchFamily="18" charset="0"/>
                      </a:rPr>
                      <m:t>𝐹</m:t>
                    </m:r>
                  </m:oMath>
                </a14:m>
                <a:r>
                  <a:rPr lang="en-US" sz="2801" dirty="0" smtClean="0"/>
                  <a:t> = collection of subsets of </a:t>
                </a:r>
                <a14:m>
                  <m:oMath xmlns:m="http://schemas.openxmlformats.org/officeDocument/2006/math">
                    <m:r>
                      <m:rPr>
                        <m:sty m:val="p"/>
                      </m:rPr>
                      <a:rPr lang="el-GR" sz="2801" i="1">
                        <a:latin typeface="Cambria Math" panose="02040503050406030204" pitchFamily="18" charset="0"/>
                        <a:ea typeface="Cambria Math" panose="02040503050406030204" pitchFamily="18" charset="0"/>
                      </a:rPr>
                      <m:t>Ω</m:t>
                    </m:r>
                  </m:oMath>
                </a14:m>
                <a:endParaRPr lang="en-US" sz="2801" dirty="0" smtClean="0"/>
              </a:p>
              <a:p>
                <a:r>
                  <a:rPr lang="en-US" sz="2801" dirty="0" smtClean="0"/>
                  <a:t>Let’s define random variable</a:t>
                </a:r>
              </a:p>
              <a:p>
                <a14:m>
                  <m:oMath xmlns:m="http://schemas.openxmlformats.org/officeDocument/2006/math">
                    <m:r>
                      <a:rPr lang="en-US" sz="2801" b="1" i="1" smtClean="0">
                        <a:latin typeface="Cambria Math" panose="02040503050406030204" pitchFamily="18" charset="0"/>
                        <a:ea typeface="Cambria Math" panose="02040503050406030204" pitchFamily="18" charset="0"/>
                      </a:rPr>
                      <m:t>𝝃</m:t>
                    </m:r>
                  </m:oMath>
                </a14:m>
                <a:r>
                  <a:rPr lang="en-US" sz="2801" dirty="0" smtClean="0"/>
                  <a:t> is the random variable taking values from 2 to 12</a:t>
                </a:r>
              </a:p>
              <a:p>
                <a14:m>
                  <m:oMath xmlns:m="http://schemas.openxmlformats.org/officeDocument/2006/math">
                    <m:r>
                      <a:rPr lang="el-GR" sz="2801" b="1" i="1" smtClean="0">
                        <a:latin typeface="Cambria Math" panose="02040503050406030204" pitchFamily="18" charset="0"/>
                        <a:ea typeface="Cambria Math" panose="02040503050406030204" pitchFamily="18" charset="0"/>
                      </a:rPr>
                      <m:t>𝜝</m:t>
                    </m:r>
                  </m:oMath>
                </a14:m>
                <a:r>
                  <a:rPr lang="en-US" sz="2801" dirty="0" smtClean="0"/>
                  <a:t> is subset of </a:t>
                </a:r>
                <a14:m>
                  <m:oMath xmlns:m="http://schemas.openxmlformats.org/officeDocument/2006/math">
                    <m:r>
                      <a:rPr lang="en-US" sz="2801" b="1" i="1">
                        <a:latin typeface="Cambria Math" panose="02040503050406030204" pitchFamily="18" charset="0"/>
                        <a:ea typeface="Cambria Math" panose="02040503050406030204" pitchFamily="18" charset="0"/>
                      </a:rPr>
                      <m:t>𝝃</m:t>
                    </m:r>
                  </m:oMath>
                </a14:m>
                <a:r>
                  <a:rPr lang="en-US" sz="2801" dirty="0" smtClean="0"/>
                  <a:t> (e.g. from 2 to 6) </a:t>
                </a:r>
              </a:p>
              <a:p>
                <a14:m>
                  <m:oMath xmlns:m="http://schemas.openxmlformats.org/officeDocument/2006/math">
                    <m:r>
                      <a:rPr lang="el-GR" sz="2801" b="1" i="1" smtClean="0">
                        <a:latin typeface="Cambria Math" panose="02040503050406030204" pitchFamily="18" charset="0"/>
                        <a:ea typeface="Cambria Math" panose="02040503050406030204" pitchFamily="18" charset="0"/>
                      </a:rPr>
                      <m:t>𝜲</m:t>
                    </m:r>
                  </m:oMath>
                </a14:m>
                <a:r>
                  <a:rPr lang="en-US" sz="2801" b="1" dirty="0" smtClean="0"/>
                  <a:t> </a:t>
                </a:r>
                <a:r>
                  <a:rPr lang="en-US" sz="2801" dirty="0" smtClean="0"/>
                  <a:t>is a function which takes events and converts it to a random variable</a:t>
                </a:r>
              </a:p>
              <a:p>
                <a:pPr/>
                <a14:m>
                  <m:oMathPara xmlns:m="http://schemas.openxmlformats.org/officeDocument/2006/math">
                    <m:oMathParaPr>
                      <m:jc m:val="centerGroup"/>
                    </m:oMathParaPr>
                    <m:oMath xmlns:m="http://schemas.openxmlformats.org/officeDocument/2006/math">
                      <m:r>
                        <a:rPr lang="en-US" sz="2801" b="0" i="1" smtClean="0">
                          <a:latin typeface="Cambria Math" panose="02040503050406030204" pitchFamily="18" charset="0"/>
                        </a:rPr>
                        <m:t>𝑋</m:t>
                      </m:r>
                      <m:r>
                        <a:rPr lang="en-US" sz="2801" b="0" i="1" smtClean="0">
                          <a:latin typeface="Cambria Math" panose="02040503050406030204" pitchFamily="18" charset="0"/>
                        </a:rPr>
                        <m:t>:</m:t>
                      </m:r>
                      <m:r>
                        <m:rPr>
                          <m:sty m:val="p"/>
                        </m:rPr>
                        <a:rPr lang="el-GR" sz="2801" b="0" i="1" smtClean="0">
                          <a:latin typeface="Cambria Math" panose="02040503050406030204" pitchFamily="18" charset="0"/>
                          <a:ea typeface="Cambria Math" panose="02040503050406030204" pitchFamily="18" charset="0"/>
                        </a:rPr>
                        <m:t>Ω</m:t>
                      </m:r>
                      <m:r>
                        <a:rPr lang="el-GR" sz="2801" b="0" i="1" smtClean="0">
                          <a:latin typeface="Cambria Math" panose="02040503050406030204" pitchFamily="18" charset="0"/>
                          <a:ea typeface="Cambria Math" panose="02040503050406030204" pitchFamily="18" charset="0"/>
                        </a:rPr>
                        <m:t>→</m:t>
                      </m:r>
                      <m:r>
                        <a:rPr lang="el-GR" sz="2801" b="0" i="1" smtClean="0">
                          <a:latin typeface="Cambria Math" panose="02040503050406030204" pitchFamily="18" charset="0"/>
                          <a:ea typeface="Cambria Math" panose="02040503050406030204" pitchFamily="18" charset="0"/>
                        </a:rPr>
                        <m:t>ℝ</m:t>
                      </m:r>
                    </m:oMath>
                  </m:oMathPara>
                </a14:m>
                <a:endParaRPr lang="en-US" sz="2801" dirty="0" smtClean="0"/>
              </a:p>
              <a:p>
                <a:r>
                  <a:rPr lang="en-US" sz="2801" dirty="0" smtClean="0"/>
                  <a:t>So,</a:t>
                </a:r>
              </a:p>
              <a:p>
                <a:pPr>
                  <a:lnSpc>
                    <a:spcPct val="150000"/>
                  </a:lnSpc>
                </a:pPr>
                <a14:m>
                  <m:oMathPara xmlns:m="http://schemas.openxmlformats.org/officeDocument/2006/math">
                    <m:oMathParaPr>
                      <m:jc m:val="centerGroup"/>
                    </m:oMathParaPr>
                    <m:oMath xmlns:m="http://schemas.openxmlformats.org/officeDocument/2006/math">
                      <m:r>
                        <a:rPr lang="en-US" sz="2801" b="0" i="1" smtClean="0">
                          <a:latin typeface="Cambria Math" panose="02040503050406030204" pitchFamily="18" charset="0"/>
                        </a:rPr>
                        <m:t>𝑖𝑓</m:t>
                      </m:r>
                      <m:r>
                        <a:rPr lang="en-US" sz="2801" b="0" i="1" smtClean="0">
                          <a:latin typeface="Cambria Math" panose="02040503050406030204" pitchFamily="18" charset="0"/>
                        </a:rPr>
                        <m:t> </m:t>
                      </m:r>
                      <m:r>
                        <a:rPr lang="en-US" sz="2801" b="0" i="1" smtClean="0">
                          <a:latin typeface="Cambria Math" panose="02040503050406030204" pitchFamily="18" charset="0"/>
                        </a:rPr>
                        <m:t>𝑓𝑜𝑟</m:t>
                      </m:r>
                      <m:r>
                        <a:rPr lang="en-US" sz="2801" b="0" i="1" smtClean="0">
                          <a:latin typeface="Cambria Math" panose="02040503050406030204" pitchFamily="18" charset="0"/>
                        </a:rPr>
                        <m:t> </m:t>
                      </m:r>
                      <m:r>
                        <a:rPr lang="en-US" sz="2801" b="0" i="1" smtClean="0">
                          <a:latin typeface="Cambria Math" panose="02040503050406030204" pitchFamily="18" charset="0"/>
                        </a:rPr>
                        <m:t>𝑒𝑣𝑒𝑟𝑦</m:t>
                      </m:r>
                      <m:r>
                        <a:rPr lang="en-US" sz="2801" b="1" i="1" smtClean="0">
                          <a:latin typeface="Cambria Math" panose="02040503050406030204" pitchFamily="18" charset="0"/>
                        </a:rPr>
                        <m:t> </m:t>
                      </m:r>
                      <m:r>
                        <a:rPr lang="el-GR" sz="2801" b="0" i="1">
                          <a:latin typeface="Cambria Math" panose="02040503050406030204" pitchFamily="18" charset="0"/>
                          <a:ea typeface="Cambria Math" panose="02040503050406030204" pitchFamily="18" charset="0"/>
                        </a:rPr>
                        <m:t>𝛣</m:t>
                      </m:r>
                      <m:r>
                        <a:rPr lang="en-US" sz="2801" b="0" i="1" smtClean="0">
                          <a:latin typeface="Cambria Math" panose="02040503050406030204" pitchFamily="18" charset="0"/>
                          <a:ea typeface="Cambria Math" panose="02040503050406030204" pitchFamily="18" charset="0"/>
                        </a:rPr>
                        <m:t>∈</m:t>
                      </m:r>
                      <m:r>
                        <a:rPr lang="en-US" sz="2801" b="0" i="1" smtClean="0">
                          <a:latin typeface="Cambria Math" panose="02040503050406030204" pitchFamily="18" charset="0"/>
                          <a:ea typeface="Cambria Math" panose="02040503050406030204" pitchFamily="18" charset="0"/>
                        </a:rPr>
                        <m:t>𝜉</m:t>
                      </m:r>
                      <m:r>
                        <a:rPr lang="en-US" sz="2801" b="0" i="1" smtClean="0">
                          <a:latin typeface="Cambria Math" panose="02040503050406030204" pitchFamily="18" charset="0"/>
                          <a:ea typeface="Cambria Math" panose="02040503050406030204" pitchFamily="18" charset="0"/>
                        </a:rPr>
                        <m:t>    </m:t>
                      </m:r>
                      <m:sSup>
                        <m:sSupPr>
                          <m:ctrlPr>
                            <a:rPr lang="en-US" sz="2801" b="0" i="1" smtClean="0">
                              <a:latin typeface="Cambria Math" panose="02040503050406030204" pitchFamily="18" charset="0"/>
                              <a:ea typeface="Cambria Math" panose="02040503050406030204" pitchFamily="18" charset="0"/>
                            </a:rPr>
                          </m:ctrlPr>
                        </m:sSupPr>
                        <m:e>
                          <m:r>
                            <a:rPr lang="el-GR" sz="2801" b="0" i="1" smtClean="0">
                              <a:latin typeface="Cambria Math" panose="02040503050406030204" pitchFamily="18" charset="0"/>
                              <a:ea typeface="Cambria Math" panose="02040503050406030204" pitchFamily="18" charset="0"/>
                            </a:rPr>
                            <m:t>𝛸</m:t>
                          </m:r>
                        </m:e>
                        <m:sup>
                          <m:r>
                            <a:rPr lang="en-US" sz="2801" b="0" i="1" smtClean="0">
                              <a:latin typeface="Cambria Math" panose="02040503050406030204" pitchFamily="18" charset="0"/>
                              <a:ea typeface="Cambria Math" panose="02040503050406030204" pitchFamily="18" charset="0"/>
                            </a:rPr>
                            <m:t>−1</m:t>
                          </m:r>
                        </m:sup>
                      </m:sSup>
                      <m:d>
                        <m:dPr>
                          <m:ctrlPr>
                            <a:rPr lang="en-US" sz="2801" b="0" i="1" smtClean="0">
                              <a:latin typeface="Cambria Math" panose="02040503050406030204" pitchFamily="18" charset="0"/>
                              <a:ea typeface="Cambria Math" panose="02040503050406030204" pitchFamily="18" charset="0"/>
                            </a:rPr>
                          </m:ctrlPr>
                        </m:dPr>
                        <m:e>
                          <m:r>
                            <a:rPr lang="el-GR" sz="2801" b="0" i="1" smtClean="0">
                              <a:latin typeface="Cambria Math" panose="02040503050406030204" pitchFamily="18" charset="0"/>
                              <a:ea typeface="Cambria Math" panose="02040503050406030204" pitchFamily="18" charset="0"/>
                            </a:rPr>
                            <m:t>𝛣</m:t>
                          </m:r>
                        </m:e>
                      </m:d>
                      <m:r>
                        <a:rPr lang="en-US" sz="2801" i="1">
                          <a:latin typeface="Cambria Math" panose="02040503050406030204" pitchFamily="18" charset="0"/>
                          <a:ea typeface="Cambria Math" panose="02040503050406030204" pitchFamily="18" charset="0"/>
                        </a:rPr>
                        <m:t>∈</m:t>
                      </m:r>
                      <m:r>
                        <a:rPr lang="en-US" sz="2801" b="0" i="1" smtClean="0">
                          <a:latin typeface="Cambria Math" panose="02040503050406030204" pitchFamily="18" charset="0"/>
                          <a:ea typeface="Cambria Math" panose="02040503050406030204" pitchFamily="18" charset="0"/>
                        </a:rPr>
                        <m:t>𝐹</m:t>
                      </m:r>
                      <m:r>
                        <a:rPr lang="en-US" sz="2801" b="0" i="1" smtClean="0">
                          <a:latin typeface="Cambria Math" panose="02040503050406030204" pitchFamily="18" charset="0"/>
                          <a:ea typeface="Cambria Math" panose="02040503050406030204" pitchFamily="18" charset="0"/>
                        </a:rPr>
                        <m:t>, </m:t>
                      </m:r>
                      <m:r>
                        <a:rPr lang="en-US" sz="2801" b="0" i="1" smtClean="0">
                          <a:latin typeface="Cambria Math" panose="02040503050406030204" pitchFamily="18" charset="0"/>
                          <a:ea typeface="Cambria Math" panose="02040503050406030204" pitchFamily="18" charset="0"/>
                        </a:rPr>
                        <m:t>𝑤h𝑒𝑟𝑒</m:t>
                      </m:r>
                      <m:sSup>
                        <m:sSupPr>
                          <m:ctrlPr>
                            <a:rPr lang="en-US" sz="2801" i="1">
                              <a:latin typeface="Cambria Math" panose="02040503050406030204" pitchFamily="18" charset="0"/>
                              <a:ea typeface="Cambria Math" panose="02040503050406030204" pitchFamily="18" charset="0"/>
                            </a:rPr>
                          </m:ctrlPr>
                        </m:sSupPr>
                        <m:e>
                          <m:r>
                            <a:rPr lang="en-US" sz="2801" b="0" i="1" smtClean="0">
                              <a:latin typeface="Cambria Math" panose="02040503050406030204" pitchFamily="18" charset="0"/>
                              <a:ea typeface="Cambria Math" panose="02040503050406030204" pitchFamily="18" charset="0"/>
                            </a:rPr>
                            <m:t> </m:t>
                          </m:r>
                          <m:r>
                            <a:rPr lang="el-GR" sz="2801" i="1">
                              <a:latin typeface="Cambria Math" panose="02040503050406030204" pitchFamily="18" charset="0"/>
                              <a:ea typeface="Cambria Math" panose="02040503050406030204" pitchFamily="18" charset="0"/>
                            </a:rPr>
                            <m:t>𝛸</m:t>
                          </m:r>
                        </m:e>
                        <m:sup>
                          <m:r>
                            <a:rPr lang="en-US" sz="2801" i="1">
                              <a:latin typeface="Cambria Math" panose="02040503050406030204" pitchFamily="18" charset="0"/>
                              <a:ea typeface="Cambria Math" panose="02040503050406030204" pitchFamily="18" charset="0"/>
                            </a:rPr>
                            <m:t>−1</m:t>
                          </m:r>
                        </m:sup>
                      </m:sSup>
                      <m:d>
                        <m:dPr>
                          <m:ctrlPr>
                            <a:rPr lang="en-US" sz="2801" i="1">
                              <a:latin typeface="Cambria Math" panose="02040503050406030204" pitchFamily="18" charset="0"/>
                              <a:ea typeface="Cambria Math" panose="02040503050406030204" pitchFamily="18" charset="0"/>
                            </a:rPr>
                          </m:ctrlPr>
                        </m:dPr>
                        <m:e>
                          <m:r>
                            <a:rPr lang="el-GR" sz="2801" i="1">
                              <a:latin typeface="Cambria Math" panose="02040503050406030204" pitchFamily="18" charset="0"/>
                              <a:ea typeface="Cambria Math" panose="02040503050406030204" pitchFamily="18" charset="0"/>
                            </a:rPr>
                            <m:t>𝛣</m:t>
                          </m:r>
                        </m:e>
                      </m:d>
                      <m:r>
                        <a:rPr lang="en-US" sz="2801" b="0" i="1" smtClean="0">
                          <a:latin typeface="Cambria Math" panose="02040503050406030204" pitchFamily="18" charset="0"/>
                          <a:ea typeface="Cambria Math" panose="02040503050406030204" pitchFamily="18" charset="0"/>
                        </a:rPr>
                        <m:t>=</m:t>
                      </m:r>
                      <m:d>
                        <m:dPr>
                          <m:begChr m:val="{"/>
                          <m:endChr m:val="}"/>
                          <m:ctrlPr>
                            <a:rPr lang="en-US" sz="2801" b="0" i="1" smtClean="0">
                              <a:latin typeface="Cambria Math" panose="02040503050406030204" pitchFamily="18" charset="0"/>
                              <a:ea typeface="Cambria Math" panose="02040503050406030204" pitchFamily="18" charset="0"/>
                            </a:rPr>
                          </m:ctrlPr>
                        </m:dPr>
                        <m:e>
                          <m:r>
                            <a:rPr lang="en-US" sz="2801" b="0" i="1" smtClean="0">
                              <a:latin typeface="Cambria Math" panose="02040503050406030204" pitchFamily="18" charset="0"/>
                              <a:ea typeface="Cambria Math" panose="02040503050406030204" pitchFamily="18" charset="0"/>
                            </a:rPr>
                            <m:t>𝜔</m:t>
                          </m:r>
                          <m:r>
                            <a:rPr lang="en-US" sz="2801" b="0" i="1" smtClean="0">
                              <a:latin typeface="Cambria Math" panose="02040503050406030204" pitchFamily="18" charset="0"/>
                              <a:ea typeface="Cambria Math" panose="02040503050406030204" pitchFamily="18" charset="0"/>
                            </a:rPr>
                            <m:t> : </m:t>
                          </m:r>
                          <m:r>
                            <a:rPr lang="en-US" sz="2801" b="0" i="1" smtClean="0">
                              <a:latin typeface="Cambria Math" panose="02040503050406030204" pitchFamily="18" charset="0"/>
                              <a:ea typeface="Cambria Math" panose="02040503050406030204" pitchFamily="18" charset="0"/>
                            </a:rPr>
                            <m:t>𝑋</m:t>
                          </m:r>
                          <m:d>
                            <m:dPr>
                              <m:ctrlPr>
                                <a:rPr lang="en-US" sz="2801" i="1">
                                  <a:latin typeface="Cambria Math" panose="02040503050406030204" pitchFamily="18" charset="0"/>
                                  <a:ea typeface="Cambria Math" panose="02040503050406030204" pitchFamily="18" charset="0"/>
                                </a:rPr>
                              </m:ctrlPr>
                            </m:dPr>
                            <m:e>
                              <m:r>
                                <a:rPr lang="en-US" sz="2801" i="1">
                                  <a:latin typeface="Cambria Math" panose="02040503050406030204" pitchFamily="18" charset="0"/>
                                  <a:ea typeface="Cambria Math" panose="02040503050406030204" pitchFamily="18" charset="0"/>
                                </a:rPr>
                                <m:t>𝜔</m:t>
                              </m:r>
                            </m:e>
                          </m:d>
                          <m:r>
                            <a:rPr lang="el-GR" sz="2801" i="1" smtClean="0">
                              <a:latin typeface="Cambria Math" panose="02040503050406030204" pitchFamily="18" charset="0"/>
                              <a:ea typeface="Cambria Math" panose="02040503050406030204" pitchFamily="18" charset="0"/>
                            </a:rPr>
                            <m:t>∈</m:t>
                          </m:r>
                          <m:r>
                            <a:rPr lang="en-US" sz="2801" b="0" i="1" smtClean="0">
                              <a:latin typeface="Cambria Math" panose="02040503050406030204" pitchFamily="18" charset="0"/>
                              <a:ea typeface="Cambria Math" panose="02040503050406030204" pitchFamily="18" charset="0"/>
                            </a:rPr>
                            <m:t>𝐵</m:t>
                          </m:r>
                        </m:e>
                      </m:d>
                      <m:r>
                        <a:rPr lang="en-US" sz="2801" b="0" i="1" smtClean="0">
                          <a:latin typeface="Cambria Math" panose="02040503050406030204" pitchFamily="18" charset="0"/>
                          <a:ea typeface="Cambria Math" panose="02040503050406030204" pitchFamily="18" charset="0"/>
                        </a:rPr>
                        <m:t>, </m:t>
                      </m:r>
                      <m:r>
                        <a:rPr lang="en-US" sz="2801" b="0" i="1" smtClean="0">
                          <a:latin typeface="Cambria Math" panose="02040503050406030204" pitchFamily="18" charset="0"/>
                          <a:ea typeface="Cambria Math" panose="02040503050406030204" pitchFamily="18" charset="0"/>
                        </a:rPr>
                        <m:t>𝑡h𝑒𝑛</m:t>
                      </m:r>
                      <m:r>
                        <a:rPr lang="en-US" sz="2801" b="0" i="1" smtClean="0">
                          <a:latin typeface="Cambria Math" panose="02040503050406030204" pitchFamily="18" charset="0"/>
                          <a:ea typeface="Cambria Math" panose="02040503050406030204" pitchFamily="18" charset="0"/>
                        </a:rPr>
                        <m:t> </m:t>
                      </m:r>
                      <m:r>
                        <a:rPr lang="en-US" sz="2801" i="1">
                          <a:latin typeface="Cambria Math" panose="02040503050406030204" pitchFamily="18" charset="0"/>
                          <a:ea typeface="Cambria Math" panose="02040503050406030204" pitchFamily="18" charset="0"/>
                        </a:rPr>
                        <m:t>𝜉</m:t>
                      </m:r>
                      <m:r>
                        <a:rPr lang="en-US" sz="2801" b="0" i="1" smtClean="0">
                          <a:latin typeface="Cambria Math" panose="02040503050406030204" pitchFamily="18" charset="0"/>
                          <a:ea typeface="Cambria Math" panose="02040503050406030204" pitchFamily="18" charset="0"/>
                        </a:rPr>
                        <m:t> </m:t>
                      </m:r>
                      <m:r>
                        <a:rPr lang="en-US" sz="2801" b="0" i="1" smtClean="0">
                          <a:latin typeface="Cambria Math" panose="02040503050406030204" pitchFamily="18" charset="0"/>
                          <a:ea typeface="Cambria Math" panose="02040503050406030204" pitchFamily="18" charset="0"/>
                        </a:rPr>
                        <m:t>𝑖𝑠</m:t>
                      </m:r>
                      <m:r>
                        <a:rPr lang="en-US" sz="2801" b="0" i="1" smtClean="0">
                          <a:latin typeface="Cambria Math" panose="02040503050406030204" pitchFamily="18" charset="0"/>
                          <a:ea typeface="Cambria Math" panose="02040503050406030204" pitchFamily="18" charset="0"/>
                        </a:rPr>
                        <m:t> </m:t>
                      </m:r>
                      <m:r>
                        <a:rPr lang="en-US" sz="2801" b="0" i="1" smtClean="0">
                          <a:latin typeface="Cambria Math" panose="02040503050406030204" pitchFamily="18" charset="0"/>
                          <a:ea typeface="Cambria Math" panose="02040503050406030204" pitchFamily="18" charset="0"/>
                        </a:rPr>
                        <m:t>𝑎</m:t>
                      </m:r>
                      <m:r>
                        <a:rPr lang="en-US" sz="2801" b="0" i="1" smtClean="0">
                          <a:latin typeface="Cambria Math" panose="02040503050406030204" pitchFamily="18" charset="0"/>
                          <a:ea typeface="Cambria Math" panose="02040503050406030204" pitchFamily="18" charset="0"/>
                        </a:rPr>
                        <m:t> </m:t>
                      </m:r>
                      <m:r>
                        <a:rPr lang="en-US" sz="2801" b="0" i="1" smtClean="0">
                          <a:latin typeface="Cambria Math" panose="02040503050406030204" pitchFamily="18" charset="0"/>
                          <a:ea typeface="Cambria Math" panose="02040503050406030204" pitchFamily="18" charset="0"/>
                        </a:rPr>
                        <m:t>𝑟𝑎𝑛𝑑𝑜𝑚</m:t>
                      </m:r>
                      <m:r>
                        <a:rPr lang="en-US" sz="2801" b="0" i="1" smtClean="0">
                          <a:latin typeface="Cambria Math" panose="02040503050406030204" pitchFamily="18" charset="0"/>
                          <a:ea typeface="Cambria Math" panose="02040503050406030204" pitchFamily="18" charset="0"/>
                        </a:rPr>
                        <m:t> </m:t>
                      </m:r>
                      <m:r>
                        <a:rPr lang="en-US" sz="2801" b="0" i="1" smtClean="0">
                          <a:latin typeface="Cambria Math" panose="02040503050406030204" pitchFamily="18" charset="0"/>
                          <a:ea typeface="Cambria Math" panose="02040503050406030204" pitchFamily="18" charset="0"/>
                        </a:rPr>
                        <m:t>𝑣𝑎𝑟𝑖𝑎𝑏𝑙𝑒</m:t>
                      </m:r>
                    </m:oMath>
                  </m:oMathPara>
                </a14:m>
                <a:endParaRPr lang="en-US" sz="2801" i="1" dirty="0" smtClean="0"/>
              </a:p>
            </p:txBody>
          </p:sp>
        </mc:Choice>
        <mc:Fallback xmlns="">
          <p:sp>
            <p:nvSpPr>
              <p:cNvPr id="8" name="If x is in the domane of the function f, than when x enters the machine it's exepced as an input and the machine produces an outpute f(x) acording to the rule of the function."/>
              <p:cNvSpPr txBox="1">
                <a:spLocks noRot="1" noChangeAspect="1" noMove="1" noResize="1" noEditPoints="1" noAdjustHandles="1" noChangeArrowheads="1" noChangeShapeType="1" noTextEdit="1"/>
              </p:cNvSpPr>
              <p:nvPr/>
            </p:nvSpPr>
            <p:spPr>
              <a:xfrm>
                <a:off x="2955478" y="1780456"/>
                <a:ext cx="11772056" cy="6528197"/>
              </a:xfrm>
              <a:prstGeom prst="rect">
                <a:avLst/>
              </a:prstGeom>
              <a:blipFill>
                <a:blip r:embed="rId3"/>
                <a:stretch>
                  <a:fillRect l="-1398" t="-373" r="-1295"/>
                </a:stretch>
              </a:blipFill>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spTree>
    <p:extLst>
      <p:ext uri="{BB962C8B-B14F-4D97-AF65-F5344CB8AC3E}">
        <p14:creationId xmlns:p14="http://schemas.microsoft.com/office/powerpoint/2010/main" val="1147899596"/>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mc:AlternateContent xmlns:mc="http://schemas.openxmlformats.org/markup-compatibility/2006" xmlns:a14="http://schemas.microsoft.com/office/drawing/2010/main">
        <mc:Choice Requires="a14">
          <p:sp>
            <p:nvSpPr>
              <p:cNvPr id="8" name="If x is in the domane of the function f, than when x enters the machine it's exepced as an input and the machine produces an outpute f(x) acording to the rule of the function."/>
              <p:cNvSpPr txBox="1"/>
              <p:nvPr/>
            </p:nvSpPr>
            <p:spPr>
              <a:xfrm>
                <a:off x="2955478" y="1882687"/>
                <a:ext cx="11772056" cy="5586401"/>
              </a:xfrm>
              <a:prstGeom prst="rect">
                <a:avLst/>
              </a:prstGeom>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i="0"/>
                </a:lvl1pPr>
              </a:lstStyle>
              <a:p>
                <a:r>
                  <a:rPr lang="en-US" sz="2801" dirty="0" smtClean="0"/>
                  <a:t>In our example case we have a discrete random variable as it can have finite number of observations. To better describe the properties of random variable lets define </a:t>
                </a:r>
                <a:r>
                  <a:rPr lang="en-US" sz="2801" b="1" dirty="0" smtClean="0"/>
                  <a:t>expected value</a:t>
                </a:r>
                <a:r>
                  <a:rPr lang="en-US" sz="2801" dirty="0" smtClean="0"/>
                  <a:t>.</a:t>
                </a:r>
              </a:p>
              <a:p>
                <a:pPr/>
                <a14:m>
                  <m:oMathPara xmlns:m="http://schemas.openxmlformats.org/officeDocument/2006/math">
                    <m:oMathParaPr>
                      <m:jc m:val="centerGroup"/>
                    </m:oMathParaPr>
                    <m:oMath xmlns:m="http://schemas.openxmlformats.org/officeDocument/2006/math">
                      <m:r>
                        <m:rPr>
                          <m:sty m:val="p"/>
                        </m:rPr>
                        <a:rPr lang="en-US" sz="2801" i="1">
                          <a:latin typeface="Cambria Math" panose="02040503050406030204" pitchFamily="18" charset="0"/>
                          <a:ea typeface="Cambria Math" panose="02040503050406030204" pitchFamily="18" charset="0"/>
                        </a:rPr>
                        <m:t>E</m:t>
                      </m:r>
                      <m:d>
                        <m:dPr>
                          <m:ctrlPr>
                            <a:rPr lang="el-GR" sz="2801" i="1" smtClean="0">
                              <a:latin typeface="Cambria Math" panose="02040503050406030204" pitchFamily="18" charset="0"/>
                              <a:ea typeface="Cambria Math" panose="02040503050406030204" pitchFamily="18" charset="0"/>
                            </a:rPr>
                          </m:ctrlPr>
                        </m:dPr>
                        <m:e>
                          <m:r>
                            <a:rPr lang="en-US" sz="2801" b="0" i="1" smtClean="0">
                              <a:latin typeface="Cambria Math" panose="02040503050406030204" pitchFamily="18" charset="0"/>
                              <a:ea typeface="Cambria Math" panose="02040503050406030204" pitchFamily="18" charset="0"/>
                            </a:rPr>
                            <m:t>𝑋</m:t>
                          </m:r>
                        </m:e>
                      </m:d>
                      <m:r>
                        <a:rPr lang="en-US" sz="2801" b="0" i="1" smtClean="0">
                          <a:latin typeface="Cambria Math" panose="02040503050406030204" pitchFamily="18" charset="0"/>
                          <a:ea typeface="Cambria Math" panose="02040503050406030204" pitchFamily="18" charset="0"/>
                        </a:rPr>
                        <m:t>=</m:t>
                      </m:r>
                      <m:nary>
                        <m:naryPr>
                          <m:chr m:val="∑"/>
                          <m:ctrlPr>
                            <a:rPr lang="en-US" sz="2801" b="0" i="1" smtClean="0">
                              <a:latin typeface="Cambria Math" panose="02040503050406030204" pitchFamily="18" charset="0"/>
                              <a:ea typeface="Cambria Math" panose="02040503050406030204" pitchFamily="18" charset="0"/>
                            </a:rPr>
                          </m:ctrlPr>
                        </m:naryPr>
                        <m:sub>
                          <m:r>
                            <m:rPr>
                              <m:brk m:alnAt="23"/>
                            </m:rPr>
                            <a:rPr lang="en-US" sz="2801" b="0" i="1" smtClean="0">
                              <a:latin typeface="Cambria Math" panose="02040503050406030204" pitchFamily="18" charset="0"/>
                              <a:ea typeface="Cambria Math" panose="02040503050406030204" pitchFamily="18" charset="0"/>
                            </a:rPr>
                            <m:t>𝑖</m:t>
                          </m:r>
                          <m:r>
                            <a:rPr lang="en-US" sz="2801" b="0" i="1" smtClean="0">
                              <a:latin typeface="Cambria Math" panose="02040503050406030204" pitchFamily="18" charset="0"/>
                              <a:ea typeface="Cambria Math" panose="02040503050406030204" pitchFamily="18" charset="0"/>
                            </a:rPr>
                            <m:t>=0</m:t>
                          </m:r>
                        </m:sub>
                        <m:sup>
                          <m:r>
                            <a:rPr lang="en-US" sz="2801" b="0" i="1" smtClean="0">
                              <a:latin typeface="Cambria Math" panose="02040503050406030204" pitchFamily="18" charset="0"/>
                              <a:ea typeface="Cambria Math" panose="02040503050406030204" pitchFamily="18" charset="0"/>
                            </a:rPr>
                            <m:t>𝑛</m:t>
                          </m:r>
                        </m:sup>
                        <m:e>
                          <m:r>
                            <a:rPr lang="en-US" sz="2801" b="0" i="1" smtClean="0">
                              <a:latin typeface="Cambria Math" panose="02040503050406030204" pitchFamily="18" charset="0"/>
                              <a:ea typeface="Cambria Math" panose="02040503050406030204" pitchFamily="18" charset="0"/>
                            </a:rPr>
                            <m:t>𝑖</m:t>
                          </m:r>
                          <m:r>
                            <a:rPr lang="en-US" sz="2801" b="0" i="1" smtClean="0">
                              <a:latin typeface="Cambria Math" panose="02040503050406030204" pitchFamily="18" charset="0"/>
                              <a:ea typeface="Cambria Math" panose="02040503050406030204" pitchFamily="18" charset="0"/>
                            </a:rPr>
                            <m:t>∗</m:t>
                          </m:r>
                          <m:r>
                            <a:rPr lang="en-US" sz="2801" b="0" i="1" smtClean="0">
                              <a:latin typeface="Cambria Math" panose="02040503050406030204" pitchFamily="18" charset="0"/>
                              <a:ea typeface="Cambria Math" panose="02040503050406030204" pitchFamily="18" charset="0"/>
                            </a:rPr>
                            <m:t>𝑃</m:t>
                          </m:r>
                          <m:d>
                            <m:dPr>
                              <m:ctrlPr>
                                <a:rPr lang="en-US" sz="2801" b="0" i="1" smtClean="0">
                                  <a:latin typeface="Cambria Math" panose="02040503050406030204" pitchFamily="18" charset="0"/>
                                  <a:ea typeface="Cambria Math" panose="02040503050406030204" pitchFamily="18" charset="0"/>
                                </a:rPr>
                              </m:ctrlPr>
                            </m:dPr>
                            <m:e>
                              <m:r>
                                <a:rPr lang="en-US" sz="2801" b="0" i="1" smtClean="0">
                                  <a:latin typeface="Cambria Math" panose="02040503050406030204" pitchFamily="18" charset="0"/>
                                  <a:ea typeface="Cambria Math" panose="02040503050406030204" pitchFamily="18" charset="0"/>
                                </a:rPr>
                                <m:t>𝑋</m:t>
                              </m:r>
                              <m:r>
                                <a:rPr lang="en-US" sz="2801" b="0" i="1" smtClean="0">
                                  <a:latin typeface="Cambria Math" panose="02040503050406030204" pitchFamily="18" charset="0"/>
                                  <a:ea typeface="Cambria Math" panose="02040503050406030204" pitchFamily="18" charset="0"/>
                                </a:rPr>
                                <m:t>=</m:t>
                              </m:r>
                              <m:r>
                                <a:rPr lang="en-US" sz="2801" b="0" i="1" smtClean="0">
                                  <a:latin typeface="Cambria Math" panose="02040503050406030204" pitchFamily="18" charset="0"/>
                                  <a:ea typeface="Cambria Math" panose="02040503050406030204" pitchFamily="18" charset="0"/>
                                </a:rPr>
                                <m:t>𝑖</m:t>
                              </m:r>
                            </m:e>
                          </m:d>
                        </m:e>
                      </m:nary>
                    </m:oMath>
                  </m:oMathPara>
                </a14:m>
                <a:endParaRPr lang="en-US" sz="2801" dirty="0" smtClean="0"/>
              </a:p>
              <a:p>
                <a:r>
                  <a:rPr lang="en-US" sz="2801" dirty="0" smtClean="0"/>
                  <a:t>Expected value is in a lot of cases equivalent to </a:t>
                </a:r>
                <a:r>
                  <a:rPr lang="en-US" sz="2801" i="1" dirty="0" smtClean="0"/>
                  <a:t>mean.</a:t>
                </a:r>
              </a:p>
              <a:p>
                <a:r>
                  <a:rPr lang="en-US" sz="2801" dirty="0" smtClean="0"/>
                  <a:t>And now let’s define variance in terms of expectation</a:t>
                </a:r>
              </a:p>
              <a:p>
                <a:endParaRPr lang="en-US" sz="2801" dirty="0" smtClean="0"/>
              </a:p>
              <a:p>
                <a:pPr/>
                <a14:m>
                  <m:oMathPara xmlns:m="http://schemas.openxmlformats.org/officeDocument/2006/math">
                    <m:oMathParaPr>
                      <m:jc m:val="centerGroup"/>
                    </m:oMathParaPr>
                    <m:oMath xmlns:m="http://schemas.openxmlformats.org/officeDocument/2006/math">
                      <m:r>
                        <a:rPr lang="en-US" sz="2801" b="0" i="1" smtClean="0">
                          <a:latin typeface="Cambria Math" panose="02040503050406030204" pitchFamily="18" charset="0"/>
                        </a:rPr>
                        <m:t>𝑉𝑎𝑟</m:t>
                      </m:r>
                      <m:d>
                        <m:dPr>
                          <m:ctrlPr>
                            <a:rPr lang="en-US" sz="2801" b="0" i="1" smtClean="0">
                              <a:latin typeface="Cambria Math" panose="02040503050406030204" pitchFamily="18" charset="0"/>
                            </a:rPr>
                          </m:ctrlPr>
                        </m:dPr>
                        <m:e>
                          <m:r>
                            <a:rPr lang="en-US" sz="2801" b="0" i="1" smtClean="0">
                              <a:latin typeface="Cambria Math" panose="02040503050406030204" pitchFamily="18" charset="0"/>
                            </a:rPr>
                            <m:t>𝑋</m:t>
                          </m:r>
                        </m:e>
                      </m:d>
                      <m:r>
                        <a:rPr lang="en-US" sz="2801" b="0" i="1" smtClean="0">
                          <a:latin typeface="Cambria Math" panose="02040503050406030204" pitchFamily="18" charset="0"/>
                        </a:rPr>
                        <m:t>=</m:t>
                      </m:r>
                      <m:r>
                        <m:rPr>
                          <m:sty m:val="p"/>
                        </m:rPr>
                        <a:rPr lang="en-US" sz="2801" b="0" i="0" smtClean="0">
                          <a:latin typeface="Cambria Math" panose="02040503050406030204" pitchFamily="18" charset="0"/>
                        </a:rPr>
                        <m:t>E</m:t>
                      </m:r>
                      <m:sSup>
                        <m:sSupPr>
                          <m:ctrlPr>
                            <a:rPr lang="en-US" sz="2801" b="0" i="1" smtClean="0">
                              <a:latin typeface="Cambria Math" panose="02040503050406030204" pitchFamily="18" charset="0"/>
                            </a:rPr>
                          </m:ctrlPr>
                        </m:sSupPr>
                        <m:e>
                          <m:d>
                            <m:dPr>
                              <m:ctrlPr>
                                <a:rPr lang="en-US" sz="2801" b="0" i="1" smtClean="0">
                                  <a:latin typeface="Cambria Math" panose="02040503050406030204" pitchFamily="18" charset="0"/>
                                </a:rPr>
                              </m:ctrlPr>
                            </m:dPr>
                            <m:e>
                              <m:r>
                                <a:rPr lang="en-US" sz="2801" b="0" i="1" smtClean="0">
                                  <a:latin typeface="Cambria Math" panose="02040503050406030204" pitchFamily="18" charset="0"/>
                                </a:rPr>
                                <m:t>𝑋</m:t>
                              </m:r>
                              <m:r>
                                <a:rPr lang="en-US" sz="2801" b="0" i="1" smtClean="0">
                                  <a:latin typeface="Cambria Math" panose="02040503050406030204" pitchFamily="18" charset="0"/>
                                </a:rPr>
                                <m:t>−</m:t>
                              </m:r>
                              <m:r>
                                <m:rPr>
                                  <m:sty m:val="p"/>
                                </m:rPr>
                                <a:rPr lang="en-US" sz="2801" b="0" i="0" smtClean="0">
                                  <a:latin typeface="Cambria Math" panose="02040503050406030204" pitchFamily="18" charset="0"/>
                                </a:rPr>
                                <m:t>E</m:t>
                              </m:r>
                              <m:d>
                                <m:dPr>
                                  <m:ctrlPr>
                                    <a:rPr lang="en-US" sz="2801" b="0" i="1" smtClean="0">
                                      <a:latin typeface="Cambria Math" panose="02040503050406030204" pitchFamily="18" charset="0"/>
                                    </a:rPr>
                                  </m:ctrlPr>
                                </m:dPr>
                                <m:e>
                                  <m:r>
                                    <a:rPr lang="en-US" sz="2801" b="0" i="1" smtClean="0">
                                      <a:latin typeface="Cambria Math" panose="02040503050406030204" pitchFamily="18" charset="0"/>
                                    </a:rPr>
                                    <m:t>𝑋</m:t>
                                  </m:r>
                                </m:e>
                              </m:d>
                            </m:e>
                          </m:d>
                        </m:e>
                        <m:sup>
                          <m:r>
                            <a:rPr lang="en-US" sz="2801" b="0" i="1" smtClean="0">
                              <a:latin typeface="Cambria Math" panose="02040503050406030204" pitchFamily="18" charset="0"/>
                            </a:rPr>
                            <m:t>2</m:t>
                          </m:r>
                        </m:sup>
                      </m:sSup>
                    </m:oMath>
                  </m:oMathPara>
                </a14:m>
                <a:endParaRPr lang="en-US" sz="2801" dirty="0" smtClean="0"/>
              </a:p>
              <a:p>
                <a:endParaRPr lang="en-US" sz="2801" dirty="0"/>
              </a:p>
            </p:txBody>
          </p:sp>
        </mc:Choice>
        <mc:Fallback xmlns="">
          <p:sp>
            <p:nvSpPr>
              <p:cNvPr id="8" name="If x is in the domane of the function f, than when x enters the machine it's exepced as an input and the machine produces an outpute f(x) acording to the rule of the function."/>
              <p:cNvSpPr txBox="1">
                <a:spLocks noRot="1" noChangeAspect="1" noMove="1" noResize="1" noEditPoints="1" noAdjustHandles="1" noChangeArrowheads="1" noChangeShapeType="1" noTextEdit="1"/>
              </p:cNvSpPr>
              <p:nvPr/>
            </p:nvSpPr>
            <p:spPr>
              <a:xfrm>
                <a:off x="2955478" y="1882687"/>
                <a:ext cx="11772056" cy="5586401"/>
              </a:xfrm>
              <a:prstGeom prst="rect">
                <a:avLst/>
              </a:prstGeom>
              <a:blipFill>
                <a:blip r:embed="rId3"/>
                <a:stretch>
                  <a:fillRect l="-1398" t="-546" r="-621"/>
                </a:stretch>
              </a:blipFill>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spTree>
    <p:extLst>
      <p:ext uri="{BB962C8B-B14F-4D97-AF65-F5344CB8AC3E}">
        <p14:creationId xmlns:p14="http://schemas.microsoft.com/office/powerpoint/2010/main" val="472984736"/>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mc:AlternateContent xmlns:mc="http://schemas.openxmlformats.org/markup-compatibility/2006" xmlns:a14="http://schemas.microsoft.com/office/drawing/2010/main">
        <mc:Choice Requires="a14">
          <p:sp>
            <p:nvSpPr>
              <p:cNvPr id="8" name="If x is in the domane of the function f, than when x enters the machine it's exepced as an input and the machine produces an outpute f(x) acording to the rule of the function."/>
              <p:cNvSpPr txBox="1"/>
              <p:nvPr/>
            </p:nvSpPr>
            <p:spPr>
              <a:xfrm>
                <a:off x="2167732" y="1702153"/>
                <a:ext cx="12551071" cy="6000617"/>
              </a:xfrm>
              <a:prstGeom prst="rect">
                <a:avLst/>
              </a:prstGeom>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i="0"/>
                </a:lvl1pPr>
              </a:lstStyle>
              <a:p>
                <a:r>
                  <a:rPr lang="en-US" sz="2801" dirty="0" smtClean="0"/>
                  <a:t>Lets define covariance and correlation that shows strength and direction of relationship between 2 random variables.</a:t>
                </a:r>
              </a:p>
              <a:p>
                <a:r>
                  <a:rPr lang="en-US" sz="2801" dirty="0" smtClean="0"/>
                  <a:t>In general case covariance is defined as:</a:t>
                </a:r>
              </a:p>
              <a:p>
                <a:endParaRPr lang="en-US" sz="2801" dirty="0" smtClean="0"/>
              </a:p>
              <a:p>
                <a:pPr/>
                <a14:m>
                  <m:oMathPara xmlns:m="http://schemas.openxmlformats.org/officeDocument/2006/math">
                    <m:oMathParaPr>
                      <m:jc m:val="centerGroup"/>
                    </m:oMathParaPr>
                    <m:oMath xmlns:m="http://schemas.openxmlformats.org/officeDocument/2006/math">
                      <m:r>
                        <m:rPr>
                          <m:sty m:val="p"/>
                        </m:rPr>
                        <a:rPr lang="en-US" sz="2801" i="1">
                          <a:latin typeface="Cambria Math" panose="02040503050406030204" pitchFamily="18" charset="0"/>
                          <a:ea typeface="Cambria Math" panose="02040503050406030204" pitchFamily="18" charset="0"/>
                        </a:rPr>
                        <m:t>c</m:t>
                      </m:r>
                      <m:r>
                        <a:rPr lang="en-US" sz="2801" b="0" i="1" smtClean="0">
                          <a:latin typeface="Cambria Math" panose="02040503050406030204" pitchFamily="18" charset="0"/>
                          <a:ea typeface="Cambria Math" panose="02040503050406030204" pitchFamily="18" charset="0"/>
                        </a:rPr>
                        <m:t>𝑜𝑣</m:t>
                      </m:r>
                      <m:d>
                        <m:dPr>
                          <m:ctrlPr>
                            <a:rPr lang="el-GR" sz="2801" i="1" smtClean="0">
                              <a:latin typeface="Cambria Math" panose="02040503050406030204" pitchFamily="18" charset="0"/>
                              <a:ea typeface="Cambria Math" panose="02040503050406030204" pitchFamily="18" charset="0"/>
                            </a:rPr>
                          </m:ctrlPr>
                        </m:dPr>
                        <m:e>
                          <m:r>
                            <a:rPr lang="en-US" sz="2801" b="0" i="1" smtClean="0">
                              <a:latin typeface="Cambria Math" panose="02040503050406030204" pitchFamily="18" charset="0"/>
                              <a:ea typeface="Cambria Math" panose="02040503050406030204" pitchFamily="18" charset="0"/>
                            </a:rPr>
                            <m:t>𝑋</m:t>
                          </m:r>
                          <m:r>
                            <a:rPr lang="en-US" sz="2801" b="0" i="1" smtClean="0">
                              <a:latin typeface="Cambria Math" panose="02040503050406030204" pitchFamily="18" charset="0"/>
                              <a:ea typeface="Cambria Math" panose="02040503050406030204" pitchFamily="18" charset="0"/>
                            </a:rPr>
                            <m:t>,</m:t>
                          </m:r>
                          <m:r>
                            <a:rPr lang="en-US" sz="2801" b="0" i="1" smtClean="0">
                              <a:latin typeface="Cambria Math" panose="02040503050406030204" pitchFamily="18" charset="0"/>
                              <a:ea typeface="Cambria Math" panose="02040503050406030204" pitchFamily="18" charset="0"/>
                            </a:rPr>
                            <m:t>𝑌</m:t>
                          </m:r>
                        </m:e>
                      </m:d>
                      <m:r>
                        <a:rPr lang="en-US" sz="2801" b="0" i="1" smtClean="0">
                          <a:latin typeface="Cambria Math" panose="02040503050406030204" pitchFamily="18" charset="0"/>
                          <a:ea typeface="Cambria Math" panose="02040503050406030204" pitchFamily="18" charset="0"/>
                        </a:rPr>
                        <m:t>=</m:t>
                      </m:r>
                      <m:r>
                        <a:rPr lang="en-US" sz="2801" b="0" i="1" smtClean="0">
                          <a:latin typeface="Cambria Math" panose="02040503050406030204" pitchFamily="18" charset="0"/>
                          <a:ea typeface="Cambria Math" panose="02040503050406030204" pitchFamily="18" charset="0"/>
                        </a:rPr>
                        <m:t>𝐸</m:t>
                      </m:r>
                      <m:r>
                        <a:rPr lang="en-US" sz="2801" b="0" i="1" smtClean="0">
                          <a:latin typeface="Cambria Math" panose="02040503050406030204" pitchFamily="18" charset="0"/>
                          <a:ea typeface="Cambria Math" panose="02040503050406030204" pitchFamily="18" charset="0"/>
                        </a:rPr>
                        <m:t>[(</m:t>
                      </m:r>
                      <m:r>
                        <a:rPr lang="en-US" sz="2801" b="0" i="1" smtClean="0">
                          <a:latin typeface="Cambria Math" panose="02040503050406030204" pitchFamily="18" charset="0"/>
                          <a:ea typeface="Cambria Math" panose="02040503050406030204" pitchFamily="18" charset="0"/>
                        </a:rPr>
                        <m:t>𝑋</m:t>
                      </m:r>
                      <m:r>
                        <a:rPr lang="en-US" sz="2801" b="0" i="1" smtClean="0">
                          <a:latin typeface="Cambria Math" panose="02040503050406030204" pitchFamily="18" charset="0"/>
                          <a:ea typeface="Cambria Math" panose="02040503050406030204" pitchFamily="18" charset="0"/>
                        </a:rPr>
                        <m:t>−</m:t>
                      </m:r>
                      <m:r>
                        <a:rPr lang="en-US" sz="2801" b="0" i="1" smtClean="0">
                          <a:latin typeface="Cambria Math" panose="02040503050406030204" pitchFamily="18" charset="0"/>
                          <a:ea typeface="Cambria Math" panose="02040503050406030204" pitchFamily="18" charset="0"/>
                        </a:rPr>
                        <m:t>𝐸</m:t>
                      </m:r>
                      <m:d>
                        <m:dPr>
                          <m:begChr m:val="["/>
                          <m:endChr m:val="]"/>
                          <m:ctrlPr>
                            <a:rPr lang="en-US" sz="2801" b="0" i="1" smtClean="0">
                              <a:latin typeface="Cambria Math" panose="02040503050406030204" pitchFamily="18" charset="0"/>
                              <a:ea typeface="Cambria Math" panose="02040503050406030204" pitchFamily="18" charset="0"/>
                            </a:rPr>
                          </m:ctrlPr>
                        </m:dPr>
                        <m:e>
                          <m:r>
                            <a:rPr lang="en-US" sz="2801" b="0" i="1" smtClean="0">
                              <a:latin typeface="Cambria Math" panose="02040503050406030204" pitchFamily="18" charset="0"/>
                              <a:ea typeface="Cambria Math" panose="02040503050406030204" pitchFamily="18" charset="0"/>
                            </a:rPr>
                            <m:t>𝑋</m:t>
                          </m:r>
                        </m:e>
                      </m:d>
                      <m:r>
                        <a:rPr lang="en-US" sz="2801" b="0" i="1" smtClean="0">
                          <a:latin typeface="Cambria Math" panose="02040503050406030204" pitchFamily="18" charset="0"/>
                          <a:ea typeface="Cambria Math" panose="02040503050406030204" pitchFamily="18" charset="0"/>
                        </a:rPr>
                        <m:t>)(</m:t>
                      </m:r>
                      <m:r>
                        <a:rPr lang="en-US" sz="2801" b="0" i="1" smtClean="0">
                          <a:latin typeface="Cambria Math" panose="02040503050406030204" pitchFamily="18" charset="0"/>
                          <a:ea typeface="Cambria Math" panose="02040503050406030204" pitchFamily="18" charset="0"/>
                        </a:rPr>
                        <m:t>𝑌</m:t>
                      </m:r>
                      <m:r>
                        <a:rPr lang="en-US" sz="2801" b="0" i="1" smtClean="0">
                          <a:latin typeface="Cambria Math" panose="02040503050406030204" pitchFamily="18" charset="0"/>
                          <a:ea typeface="Cambria Math" panose="02040503050406030204" pitchFamily="18" charset="0"/>
                        </a:rPr>
                        <m:t>−</m:t>
                      </m:r>
                      <m:r>
                        <a:rPr lang="en-US" sz="2801" b="0" i="1" smtClean="0">
                          <a:latin typeface="Cambria Math" panose="02040503050406030204" pitchFamily="18" charset="0"/>
                          <a:ea typeface="Cambria Math" panose="02040503050406030204" pitchFamily="18" charset="0"/>
                        </a:rPr>
                        <m:t>𝐸</m:t>
                      </m:r>
                      <m:d>
                        <m:dPr>
                          <m:begChr m:val="["/>
                          <m:endChr m:val="]"/>
                          <m:ctrlPr>
                            <a:rPr lang="en-US" sz="2801" b="0" i="1" smtClean="0">
                              <a:latin typeface="Cambria Math" panose="02040503050406030204" pitchFamily="18" charset="0"/>
                              <a:ea typeface="Cambria Math" panose="02040503050406030204" pitchFamily="18" charset="0"/>
                            </a:rPr>
                          </m:ctrlPr>
                        </m:dPr>
                        <m:e>
                          <m:r>
                            <a:rPr lang="en-US" sz="2801" b="0" i="1" smtClean="0">
                              <a:latin typeface="Cambria Math" panose="02040503050406030204" pitchFamily="18" charset="0"/>
                              <a:ea typeface="Cambria Math" panose="02040503050406030204" pitchFamily="18" charset="0"/>
                            </a:rPr>
                            <m:t>𝑌</m:t>
                          </m:r>
                        </m:e>
                      </m:d>
                      <m:r>
                        <a:rPr lang="en-US" sz="2801" b="0" i="1" smtClean="0">
                          <a:latin typeface="Cambria Math" panose="02040503050406030204" pitchFamily="18" charset="0"/>
                          <a:ea typeface="Cambria Math" panose="02040503050406030204" pitchFamily="18" charset="0"/>
                        </a:rPr>
                        <m:t>)]</m:t>
                      </m:r>
                    </m:oMath>
                  </m:oMathPara>
                </a14:m>
                <a:endParaRPr lang="en-US" sz="2801" dirty="0" smtClean="0"/>
              </a:p>
              <a:p>
                <a:endParaRPr lang="en-US" sz="2801" dirty="0" smtClean="0"/>
              </a:p>
              <a:p>
                <a:r>
                  <a:rPr lang="en-US" sz="2801" dirty="0" smtClean="0"/>
                  <a:t>And correlation defined as:</a:t>
                </a:r>
              </a:p>
              <a:p>
                <a:endParaRPr lang="en-US" sz="2801" dirty="0" smtClean="0"/>
              </a:p>
              <a:p>
                <a:pPr/>
                <a14:m>
                  <m:oMathPara xmlns:m="http://schemas.openxmlformats.org/officeDocument/2006/math">
                    <m:oMathParaPr>
                      <m:jc m:val="centerGroup"/>
                    </m:oMathParaPr>
                    <m:oMath xmlns:m="http://schemas.openxmlformats.org/officeDocument/2006/math">
                      <m:r>
                        <a:rPr lang="en-US" sz="2801" b="0" i="1" smtClean="0">
                          <a:latin typeface="Cambria Math" panose="02040503050406030204" pitchFamily="18" charset="0"/>
                        </a:rPr>
                        <m:t>𝑐𝑜𝑟</m:t>
                      </m:r>
                      <m:d>
                        <m:dPr>
                          <m:ctrlPr>
                            <a:rPr lang="en-US" sz="2801" b="0" i="1" smtClean="0">
                              <a:latin typeface="Cambria Math" panose="02040503050406030204" pitchFamily="18" charset="0"/>
                            </a:rPr>
                          </m:ctrlPr>
                        </m:dPr>
                        <m:e>
                          <m:r>
                            <a:rPr lang="en-US" sz="2801" b="0" i="1" smtClean="0">
                              <a:latin typeface="Cambria Math" panose="02040503050406030204" pitchFamily="18" charset="0"/>
                            </a:rPr>
                            <m:t>𝑋</m:t>
                          </m:r>
                          <m:r>
                            <a:rPr lang="en-US" sz="2801" b="0" i="1" smtClean="0">
                              <a:latin typeface="Cambria Math" panose="02040503050406030204" pitchFamily="18" charset="0"/>
                            </a:rPr>
                            <m:t>,</m:t>
                          </m:r>
                          <m:r>
                            <a:rPr lang="en-US" sz="2801" b="0" i="1" smtClean="0">
                              <a:latin typeface="Cambria Math" panose="02040503050406030204" pitchFamily="18" charset="0"/>
                            </a:rPr>
                            <m:t>𝑌</m:t>
                          </m:r>
                        </m:e>
                      </m:d>
                      <m:r>
                        <a:rPr lang="en-US" sz="2801" b="0" i="1" smtClean="0">
                          <a:latin typeface="Cambria Math" panose="02040503050406030204" pitchFamily="18" charset="0"/>
                        </a:rPr>
                        <m:t>=</m:t>
                      </m:r>
                      <m:f>
                        <m:fPr>
                          <m:ctrlPr>
                            <a:rPr lang="en-US" sz="2801" b="0" i="1" smtClean="0">
                              <a:latin typeface="Cambria Math" panose="02040503050406030204" pitchFamily="18" charset="0"/>
                            </a:rPr>
                          </m:ctrlPr>
                        </m:fPr>
                        <m:num>
                          <m:r>
                            <m:rPr>
                              <m:sty m:val="p"/>
                            </m:rPr>
                            <a:rPr lang="en-US" sz="2801">
                              <a:latin typeface="Cambria Math" panose="02040503050406030204" pitchFamily="18" charset="0"/>
                            </a:rPr>
                            <m:t>cov</m:t>
                          </m:r>
                          <m:r>
                            <a:rPr lang="en-US" sz="2801">
                              <a:latin typeface="Cambria Math" panose="02040503050406030204" pitchFamily="18" charset="0"/>
                            </a:rPr>
                            <m:t>(</m:t>
                          </m:r>
                          <m:r>
                            <m:rPr>
                              <m:sty m:val="p"/>
                            </m:rPr>
                            <a:rPr lang="en-US" sz="2801">
                              <a:latin typeface="Cambria Math" panose="02040503050406030204" pitchFamily="18" charset="0"/>
                            </a:rPr>
                            <m:t>X</m:t>
                          </m:r>
                          <m:r>
                            <a:rPr lang="en-US" sz="2801">
                              <a:latin typeface="Cambria Math" panose="02040503050406030204" pitchFamily="18" charset="0"/>
                            </a:rPr>
                            <m:t>,</m:t>
                          </m:r>
                          <m:r>
                            <m:rPr>
                              <m:sty m:val="p"/>
                            </m:rPr>
                            <a:rPr lang="en-US" sz="2801">
                              <a:latin typeface="Cambria Math" panose="02040503050406030204" pitchFamily="18" charset="0"/>
                            </a:rPr>
                            <m:t>Y</m:t>
                          </m:r>
                          <m:r>
                            <a:rPr lang="en-US" sz="2801">
                              <a:latin typeface="Cambria Math" panose="02040503050406030204" pitchFamily="18" charset="0"/>
                            </a:rPr>
                            <m:t>)</m:t>
                          </m:r>
                        </m:num>
                        <m:den>
                          <m:sSub>
                            <m:sSubPr>
                              <m:ctrlPr>
                                <a:rPr lang="en-US" sz="2801" b="0" i="1" smtClean="0">
                                  <a:latin typeface="Cambria Math" panose="02040503050406030204" pitchFamily="18" charset="0"/>
                                  <a:ea typeface="Cambria Math" panose="02040503050406030204" pitchFamily="18" charset="0"/>
                                </a:rPr>
                              </m:ctrlPr>
                            </m:sSubPr>
                            <m:e>
                              <m:r>
                                <a:rPr lang="en-US" sz="2801" i="1">
                                  <a:latin typeface="Cambria Math" panose="02040503050406030204" pitchFamily="18" charset="0"/>
                                  <a:ea typeface="Cambria Math" panose="02040503050406030204" pitchFamily="18" charset="0"/>
                                </a:rPr>
                                <m:t>𝜎</m:t>
                              </m:r>
                            </m:e>
                            <m:sub>
                              <m:r>
                                <a:rPr lang="en-US" sz="2801" b="0" i="1" smtClean="0">
                                  <a:latin typeface="Cambria Math" panose="02040503050406030204" pitchFamily="18" charset="0"/>
                                  <a:ea typeface="Cambria Math" panose="02040503050406030204" pitchFamily="18" charset="0"/>
                                </a:rPr>
                                <m:t>𝑥</m:t>
                              </m:r>
                            </m:sub>
                          </m:sSub>
                          <m:sSub>
                            <m:sSubPr>
                              <m:ctrlPr>
                                <a:rPr lang="en-US" sz="2801" b="0" i="1" smtClean="0">
                                  <a:latin typeface="Cambria Math" panose="02040503050406030204" pitchFamily="18" charset="0"/>
                                  <a:ea typeface="Cambria Math" panose="02040503050406030204" pitchFamily="18" charset="0"/>
                                </a:rPr>
                              </m:ctrlPr>
                            </m:sSubPr>
                            <m:e>
                              <m:r>
                                <a:rPr lang="en-US" sz="2801" i="1">
                                  <a:latin typeface="Cambria Math" panose="02040503050406030204" pitchFamily="18" charset="0"/>
                                  <a:ea typeface="Cambria Math" panose="02040503050406030204" pitchFamily="18" charset="0"/>
                                </a:rPr>
                                <m:t>𝜎</m:t>
                              </m:r>
                            </m:e>
                            <m:sub>
                              <m:r>
                                <a:rPr lang="en-US" sz="2801" b="0" i="1" smtClean="0">
                                  <a:latin typeface="Cambria Math" panose="02040503050406030204" pitchFamily="18" charset="0"/>
                                  <a:ea typeface="Cambria Math" panose="02040503050406030204" pitchFamily="18" charset="0"/>
                                </a:rPr>
                                <m:t>𝑦</m:t>
                              </m:r>
                            </m:sub>
                          </m:sSub>
                        </m:den>
                      </m:f>
                    </m:oMath>
                  </m:oMathPara>
                </a14:m>
                <a:endParaRPr lang="en-US" sz="2801" b="0" dirty="0" smtClean="0"/>
              </a:p>
              <a:p>
                <a:r>
                  <a:rPr lang="en-US" sz="2801" dirty="0" smtClean="0"/>
                  <a:t>Correlation lies between -1 and 1, while Covariance is not limited.</a:t>
                </a:r>
                <a:endParaRPr lang="en-US" sz="2801" dirty="0"/>
              </a:p>
            </p:txBody>
          </p:sp>
        </mc:Choice>
        <mc:Fallback xmlns="">
          <p:sp>
            <p:nvSpPr>
              <p:cNvPr id="8" name="If x is in the domane of the function f, than when x enters the machine it's exepced as an input and the machine produces an outpute f(x) acording to the rule of the function."/>
              <p:cNvSpPr txBox="1">
                <a:spLocks noRot="1" noChangeAspect="1" noMove="1" noResize="1" noEditPoints="1" noAdjustHandles="1" noChangeArrowheads="1" noChangeShapeType="1" noTextEdit="1"/>
              </p:cNvSpPr>
              <p:nvPr/>
            </p:nvSpPr>
            <p:spPr>
              <a:xfrm>
                <a:off x="2167732" y="1702153"/>
                <a:ext cx="12551071" cy="6000617"/>
              </a:xfrm>
              <a:prstGeom prst="rect">
                <a:avLst/>
              </a:prstGeom>
              <a:blipFill>
                <a:blip r:embed="rId3"/>
                <a:stretch>
                  <a:fillRect l="-1360" t="-508" b="-2234"/>
                </a:stretch>
              </a:blipFill>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spTree>
    <p:extLst>
      <p:ext uri="{BB962C8B-B14F-4D97-AF65-F5344CB8AC3E}">
        <p14:creationId xmlns:p14="http://schemas.microsoft.com/office/powerpoint/2010/main" val="2606153861"/>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33010" y="1492424"/>
            <a:ext cx="8292014" cy="8038547"/>
          </a:xfrm>
          <a:prstGeom prst="rect">
            <a:avLst/>
          </a:prstGeom>
        </p:spPr>
      </p:pic>
    </p:spTree>
    <p:extLst>
      <p:ext uri="{BB962C8B-B14F-4D97-AF65-F5344CB8AC3E}">
        <p14:creationId xmlns:p14="http://schemas.microsoft.com/office/powerpoint/2010/main" val="2762293"/>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p:sp>
        <p:nvSpPr>
          <p:cNvPr id="8" name="If x is in the domane of the function f, than when x enters the machine it's exepced as an input and the machine produces an outpute f(x) acording to the rule of the function."/>
          <p:cNvSpPr txBox="1"/>
          <p:nvPr/>
        </p:nvSpPr>
        <p:spPr>
          <a:xfrm>
            <a:off x="2938425" y="2044034"/>
            <a:ext cx="11924393" cy="2616742"/>
          </a:xfrm>
          <a:prstGeom prst="rect">
            <a:avLst/>
          </a:prstGeom>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xmlns:a14="http://schemas.microsoft.com/office/drawing/2010/main" xmlns:mc="http://schemas.openxmlformats.org/markup-compatibility/2006" val="1"/>
            </a:ext>
          </a:extLst>
        </p:spPr>
        <p:txBody>
          <a:bodyPr wrap="square" lIns="50800" tIns="50800" rIns="50800" bIns="50800" anchor="ctr">
            <a:spAutoFit/>
          </a:bodyPr>
          <a:lstStyle>
            <a:lvl1pPr>
              <a:defRPr i="0"/>
            </a:lvl1pPr>
          </a:lstStyle>
          <a:p>
            <a:r>
              <a:rPr lang="en-US" sz="2801" dirty="0" smtClean="0"/>
              <a:t>Continuous random variables can be extended from discrete random variables be introducing the idea of probability distributions. </a:t>
            </a:r>
          </a:p>
          <a:p>
            <a:r>
              <a:rPr lang="en-US" sz="2801" dirty="0" smtClean="0"/>
              <a:t>Suppose you are throw a dart on blue circle below. The probability that it would fall at a particular dot is very small. We could say it is tending to 0.</a:t>
            </a:r>
          </a:p>
          <a:p>
            <a:endParaRPr lang="en-US" sz="2801" dirty="0"/>
          </a:p>
        </p:txBody>
      </p:sp>
      <p:sp>
        <p:nvSpPr>
          <p:cNvPr id="2" name="Oval 1"/>
          <p:cNvSpPr/>
          <p:nvPr/>
        </p:nvSpPr>
        <p:spPr>
          <a:xfrm>
            <a:off x="5789811" y="4228728"/>
            <a:ext cx="5184576" cy="5112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8715496"/>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p:sp>
        <p:nvSpPr>
          <p:cNvPr id="8" name="If x is in the domane of the function f, than when x enters the machine it's exepced as an input and the machine produces an outpute f(x) acording to the rule of the function."/>
          <p:cNvSpPr txBox="1"/>
          <p:nvPr/>
        </p:nvSpPr>
        <p:spPr>
          <a:xfrm>
            <a:off x="2938425" y="2078522"/>
            <a:ext cx="11924393" cy="2006190"/>
          </a:xfrm>
          <a:prstGeom prst="rect">
            <a:avLst/>
          </a:prstGeom>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xmlns:a14="http://schemas.microsoft.com/office/drawing/2010/main" xmlns:mc="http://schemas.openxmlformats.org/markup-compatibility/2006" val="1"/>
            </a:ext>
          </a:extLst>
        </p:spPr>
        <p:txBody>
          <a:bodyPr wrap="square" lIns="50800" tIns="50800" rIns="50800" bIns="50800" anchor="ctr">
            <a:spAutoFit/>
          </a:bodyPr>
          <a:lstStyle>
            <a:lvl1pPr>
              <a:defRPr i="0"/>
            </a:lvl1pPr>
          </a:lstStyle>
          <a:p>
            <a:r>
              <a:rPr lang="en-US" sz="2801" dirty="0" smtClean="0"/>
              <a:t>Now if we would like to know what is the probability of dart falling above the line, then it is more intuitive that the probability is not as small as in dot case.</a:t>
            </a:r>
          </a:p>
          <a:p>
            <a:endParaRPr lang="en-US" sz="2801" dirty="0"/>
          </a:p>
        </p:txBody>
      </p:sp>
      <p:sp>
        <p:nvSpPr>
          <p:cNvPr id="2" name="Oval 1"/>
          <p:cNvSpPr/>
          <p:nvPr/>
        </p:nvSpPr>
        <p:spPr>
          <a:xfrm>
            <a:off x="5789811" y="4228728"/>
            <a:ext cx="5184576" cy="5112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2" idx="2"/>
            <a:endCxn id="2" idx="6"/>
          </p:cNvCxnSpPr>
          <p:nvPr/>
        </p:nvCxnSpPr>
        <p:spPr>
          <a:xfrm>
            <a:off x="5789811" y="6785012"/>
            <a:ext cx="5184576"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29887001"/>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p:sp>
        <p:nvSpPr>
          <p:cNvPr id="8" name="If x is in the domane of the function f, than when x enters the machine it's exepced as an input and the machine produces an outpute f(x) acording to the rule of the function."/>
          <p:cNvSpPr txBox="1"/>
          <p:nvPr/>
        </p:nvSpPr>
        <p:spPr>
          <a:xfrm>
            <a:off x="2938425" y="2814812"/>
            <a:ext cx="11924393" cy="533608"/>
          </a:xfrm>
          <a:prstGeom prst="rect">
            <a:avLst/>
          </a:prstGeom>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xmlns:a14="http://schemas.microsoft.com/office/drawing/2010/main" xmlns:mc="http://schemas.openxmlformats.org/markup-compatibility/2006" val="1"/>
            </a:ext>
          </a:extLst>
        </p:spPr>
        <p:txBody>
          <a:bodyPr wrap="square" lIns="50800" tIns="50800" rIns="50800" bIns="50800" anchor="ctr">
            <a:spAutoFit/>
          </a:bodyPr>
          <a:lstStyle>
            <a:lvl1pPr>
              <a:defRPr i="0"/>
            </a:lvl1pPr>
          </a:lstStyle>
          <a:p>
            <a:r>
              <a:rPr lang="en-US" sz="2801" dirty="0" smtClean="0"/>
              <a:t>Now Let’s only consider a line for our dart throwing.</a:t>
            </a:r>
            <a:endParaRPr lang="en-US" sz="2801" dirty="0"/>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467" y="3580656"/>
            <a:ext cx="11252846" cy="5567072"/>
          </a:xfrm>
          <a:prstGeom prst="rect">
            <a:avLst/>
          </a:prstGeom>
        </p:spPr>
      </p:pic>
    </p:spTree>
    <p:extLst>
      <p:ext uri="{BB962C8B-B14F-4D97-AF65-F5344CB8AC3E}">
        <p14:creationId xmlns:p14="http://schemas.microsoft.com/office/powerpoint/2010/main" val="2730257479"/>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p:sp>
        <p:nvSpPr>
          <p:cNvPr id="8" name="If x is in the domane of the function f, than when x enters the machine it's exepced as an input and the machine produces an outpute f(x) acording to the rule of the function."/>
          <p:cNvSpPr txBox="1"/>
          <p:nvPr/>
        </p:nvSpPr>
        <p:spPr>
          <a:xfrm>
            <a:off x="2955131" y="1924472"/>
            <a:ext cx="11772056" cy="964623"/>
          </a:xfrm>
          <a:prstGeom prst="rect">
            <a:avLst/>
          </a:prstGeom>
          <a:ln w="38100" cap="rnd">
            <a:noFill/>
            <a:custDash>
              <a:ds d="100000" sp="200000"/>
            </a:custDash>
            <a:miter lim="400000"/>
          </a:ln>
          <a:extLst>
            <a:ext uri="{C572A759-6A51-4108-AA02-DFA0A04FC94B}">
              <ma14:wrappingTextBoxFlag xmlns:mc="http://schemas.openxmlformats.org/markup-compatibility/2006" xmlns:a14="http://schemas.microsoft.com/office/drawing/2010/main" xmlns="" xmlns:m="http://schemas.openxmlformats.org/officeDocument/2006/math" xmlns:ma14="http://schemas.microsoft.com/office/mac/drawingml/2011/main" val="1"/>
            </a:ext>
          </a:extLst>
        </p:spPr>
        <p:txBody>
          <a:bodyPr wrap="square" lIns="50800" tIns="50800" rIns="50800" bIns="50800" anchor="ctr">
            <a:spAutoFit/>
          </a:bodyPr>
          <a:lstStyle>
            <a:lvl1pPr>
              <a:defRPr i="0"/>
            </a:lvl1pPr>
          </a:lstStyle>
          <a:p>
            <a:r>
              <a:rPr lang="en-US" sz="2801" dirty="0" smtClean="0"/>
              <a:t>Suppose you have a fair dice. Intuitively you have 1 in 6 chance to roll a six. </a:t>
            </a:r>
            <a:endParaRPr lang="en-US" sz="2801" b="1" dirty="0" smtClean="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0988" y="2933845"/>
            <a:ext cx="5156057" cy="5156057"/>
          </a:xfrm>
          <a:prstGeom prst="rect">
            <a:avLst/>
          </a:prstGeom>
        </p:spPr>
      </p:pic>
    </p:spTree>
    <p:extLst>
      <p:ext uri="{BB962C8B-B14F-4D97-AF65-F5344CB8AC3E}">
        <p14:creationId xmlns:p14="http://schemas.microsoft.com/office/powerpoint/2010/main" val="2763536441"/>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mc:AlternateContent xmlns:mc="http://schemas.openxmlformats.org/markup-compatibility/2006" xmlns:a14="http://schemas.microsoft.com/office/drawing/2010/main">
        <mc:Choice Requires="a14">
          <p:sp>
            <p:nvSpPr>
              <p:cNvPr id="8" name="If x is in the domane of the function f, than when x enters the machine it's exepced as an input and the machine produces an outpute f(x) acording to the rule of the function."/>
              <p:cNvSpPr txBox="1"/>
              <p:nvPr/>
            </p:nvSpPr>
            <p:spPr>
              <a:xfrm>
                <a:off x="1685355" y="2240809"/>
                <a:ext cx="13177463" cy="1681614"/>
              </a:xfrm>
              <a:prstGeom prst="rect">
                <a:avLst/>
              </a:prstGeom>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i="0"/>
                </a:lvl1pPr>
              </a:lstStyle>
              <a:p>
                <a:pPr/>
                <a14:m>
                  <m:oMathPara xmlns:m="http://schemas.openxmlformats.org/officeDocument/2006/math">
                    <m:oMathParaPr>
                      <m:jc m:val="center"/>
                    </m:oMathParaPr>
                    <m:oMath xmlns:m="http://schemas.openxmlformats.org/officeDocument/2006/math">
                      <m:r>
                        <a:rPr lang="en-US" sz="2801" b="0" i="1" smtClean="0">
                          <a:latin typeface="Cambria Math" panose="02040503050406030204" pitchFamily="18" charset="0"/>
                        </a:rPr>
                        <m:t>𝑃</m:t>
                      </m:r>
                      <m:d>
                        <m:dPr>
                          <m:ctrlPr>
                            <a:rPr lang="en-US" sz="2801" b="0" i="1" smtClean="0">
                              <a:latin typeface="Cambria Math" panose="02040503050406030204" pitchFamily="18" charset="0"/>
                            </a:rPr>
                          </m:ctrlPr>
                        </m:dPr>
                        <m:e>
                          <m:r>
                            <a:rPr lang="en-US" sz="2801" b="0" i="1" smtClean="0">
                              <a:latin typeface="Cambria Math" panose="02040503050406030204" pitchFamily="18" charset="0"/>
                            </a:rPr>
                            <m:t>𝑋</m:t>
                          </m:r>
                          <m:r>
                            <a:rPr lang="en-US" sz="2801" b="0" i="1" smtClean="0">
                              <a:latin typeface="Cambria Math" panose="02040503050406030204" pitchFamily="18" charset="0"/>
                            </a:rPr>
                            <m:t>&lt;</m:t>
                          </m:r>
                          <m:f>
                            <m:fPr>
                              <m:ctrlPr>
                                <a:rPr lang="en-US" sz="2801" b="0" i="1" smtClean="0">
                                  <a:latin typeface="Cambria Math" panose="02040503050406030204" pitchFamily="18" charset="0"/>
                                </a:rPr>
                              </m:ctrlPr>
                            </m:fPr>
                            <m:num>
                              <m:r>
                                <a:rPr lang="en-US" sz="2801" b="0" i="1" smtClean="0">
                                  <a:latin typeface="Cambria Math" panose="02040503050406030204" pitchFamily="18" charset="0"/>
                                </a:rPr>
                                <m:t>𝑎</m:t>
                              </m:r>
                              <m:r>
                                <a:rPr lang="en-US" sz="2801" b="0" i="1" smtClean="0">
                                  <a:latin typeface="Cambria Math" panose="02040503050406030204" pitchFamily="18" charset="0"/>
                                </a:rPr>
                                <m:t>+</m:t>
                              </m:r>
                              <m:r>
                                <a:rPr lang="en-US" sz="2801" b="0" i="1" smtClean="0">
                                  <a:latin typeface="Cambria Math" panose="02040503050406030204" pitchFamily="18" charset="0"/>
                                </a:rPr>
                                <m:t>𝑏</m:t>
                              </m:r>
                            </m:num>
                            <m:den>
                              <m:r>
                                <a:rPr lang="en-US" sz="2801" b="0" i="1" smtClean="0">
                                  <a:latin typeface="Cambria Math" panose="02040503050406030204" pitchFamily="18" charset="0"/>
                                </a:rPr>
                                <m:t>2</m:t>
                              </m:r>
                            </m:den>
                          </m:f>
                        </m:e>
                      </m:d>
                      <m:r>
                        <a:rPr lang="en-US" sz="2801" b="0" i="1" smtClean="0">
                          <a:latin typeface="Cambria Math" panose="02040503050406030204" pitchFamily="18" charset="0"/>
                        </a:rPr>
                        <m:t>=0.5</m:t>
                      </m:r>
                      <m:r>
                        <a:rPr lang="en-US" sz="2801" b="0" i="0" smtClean="0">
                          <a:latin typeface="Cambria Math" panose="02040503050406030204" pitchFamily="18" charset="0"/>
                        </a:rPr>
                        <m:t>,</m:t>
                      </m:r>
                      <m:r>
                        <a:rPr lang="en-US" sz="2801" b="0" i="1" smtClean="0">
                          <a:latin typeface="Cambria Math" panose="02040503050406030204" pitchFamily="18" charset="0"/>
                        </a:rPr>
                        <m:t>  </m:t>
                      </m:r>
                      <m:r>
                        <a:rPr lang="en-US" sz="2801" i="1">
                          <a:latin typeface="Cambria Math" panose="02040503050406030204" pitchFamily="18" charset="0"/>
                        </a:rPr>
                        <m:t>𝑃</m:t>
                      </m:r>
                      <m:d>
                        <m:dPr>
                          <m:ctrlPr>
                            <a:rPr lang="en-US" sz="2801" i="1">
                              <a:latin typeface="Cambria Math" panose="02040503050406030204" pitchFamily="18" charset="0"/>
                            </a:rPr>
                          </m:ctrlPr>
                        </m:dPr>
                        <m:e>
                          <m:r>
                            <a:rPr lang="en-US" sz="2801" i="1">
                              <a:latin typeface="Cambria Math" panose="02040503050406030204" pitchFamily="18" charset="0"/>
                            </a:rPr>
                            <m:t>𝑋</m:t>
                          </m:r>
                          <m:r>
                            <a:rPr lang="en-US" sz="2801" i="1">
                              <a:latin typeface="Cambria Math" panose="02040503050406030204" pitchFamily="18" charset="0"/>
                            </a:rPr>
                            <m:t>&lt;</m:t>
                          </m:r>
                          <m:f>
                            <m:fPr>
                              <m:ctrlPr>
                                <a:rPr lang="en-US" sz="2801" i="1">
                                  <a:latin typeface="Cambria Math" panose="02040503050406030204" pitchFamily="18" charset="0"/>
                                </a:rPr>
                              </m:ctrlPr>
                            </m:fPr>
                            <m:num>
                              <m:r>
                                <a:rPr lang="en-US" sz="2801" i="1">
                                  <a:latin typeface="Cambria Math" panose="02040503050406030204" pitchFamily="18" charset="0"/>
                                </a:rPr>
                                <m:t>𝑎</m:t>
                              </m:r>
                              <m:r>
                                <a:rPr lang="en-US" sz="2801" i="1">
                                  <a:latin typeface="Cambria Math" panose="02040503050406030204" pitchFamily="18" charset="0"/>
                                </a:rPr>
                                <m:t>+</m:t>
                              </m:r>
                              <m:r>
                                <a:rPr lang="en-US" sz="2801" i="1">
                                  <a:latin typeface="Cambria Math" panose="02040503050406030204" pitchFamily="18" charset="0"/>
                                </a:rPr>
                                <m:t>𝑏</m:t>
                              </m:r>
                            </m:num>
                            <m:den>
                              <m:r>
                                <a:rPr lang="en-US" sz="2801" b="0" i="1" smtClean="0">
                                  <a:latin typeface="Cambria Math" panose="02040503050406030204" pitchFamily="18" charset="0"/>
                                </a:rPr>
                                <m:t>4</m:t>
                              </m:r>
                            </m:den>
                          </m:f>
                        </m:e>
                      </m:d>
                      <m:r>
                        <a:rPr lang="en-US" sz="2801" i="1">
                          <a:latin typeface="Cambria Math" panose="02040503050406030204" pitchFamily="18" charset="0"/>
                        </a:rPr>
                        <m:t>=0.</m:t>
                      </m:r>
                      <m:r>
                        <a:rPr lang="en-US" sz="2801" b="0" i="1" smtClean="0">
                          <a:latin typeface="Cambria Math" panose="02040503050406030204" pitchFamily="18" charset="0"/>
                        </a:rPr>
                        <m:t>2</m:t>
                      </m:r>
                      <m:r>
                        <a:rPr lang="en-US" sz="2801" i="1">
                          <a:latin typeface="Cambria Math" panose="02040503050406030204" pitchFamily="18" charset="0"/>
                        </a:rPr>
                        <m:t>5</m:t>
                      </m:r>
                      <m:r>
                        <a:rPr lang="en-US" sz="2801">
                          <a:latin typeface="Cambria Math" panose="02040503050406030204" pitchFamily="18" charset="0"/>
                        </a:rPr>
                        <m:t>,</m:t>
                      </m:r>
                      <m:r>
                        <a:rPr lang="en-US" sz="2801" i="1">
                          <a:latin typeface="Cambria Math" panose="02040503050406030204" pitchFamily="18" charset="0"/>
                        </a:rPr>
                        <m:t>  </m:t>
                      </m:r>
                      <m:r>
                        <a:rPr lang="en-US" sz="2801" i="1">
                          <a:latin typeface="Cambria Math" panose="02040503050406030204" pitchFamily="18" charset="0"/>
                        </a:rPr>
                        <m:t>𝑃</m:t>
                      </m:r>
                      <m:d>
                        <m:dPr>
                          <m:ctrlPr>
                            <a:rPr lang="en-US" sz="2801" i="1">
                              <a:latin typeface="Cambria Math" panose="02040503050406030204" pitchFamily="18" charset="0"/>
                            </a:rPr>
                          </m:ctrlPr>
                        </m:dPr>
                        <m:e>
                          <m:f>
                            <m:fPr>
                              <m:ctrlPr>
                                <a:rPr lang="en-US" sz="2801" i="1">
                                  <a:latin typeface="Cambria Math" panose="02040503050406030204" pitchFamily="18" charset="0"/>
                                </a:rPr>
                              </m:ctrlPr>
                            </m:fPr>
                            <m:num>
                              <m:r>
                                <a:rPr lang="en-US" sz="2801" i="1">
                                  <a:latin typeface="Cambria Math" panose="02040503050406030204" pitchFamily="18" charset="0"/>
                                </a:rPr>
                                <m:t>𝑎</m:t>
                              </m:r>
                              <m:r>
                                <a:rPr lang="en-US" sz="2801" i="1">
                                  <a:latin typeface="Cambria Math" panose="02040503050406030204" pitchFamily="18" charset="0"/>
                                </a:rPr>
                                <m:t>+</m:t>
                              </m:r>
                              <m:r>
                                <a:rPr lang="en-US" sz="2801" i="1">
                                  <a:latin typeface="Cambria Math" panose="02040503050406030204" pitchFamily="18" charset="0"/>
                                </a:rPr>
                                <m:t>𝑏</m:t>
                              </m:r>
                            </m:num>
                            <m:den>
                              <m:r>
                                <a:rPr lang="en-US" sz="2801" b="0" i="1" smtClean="0">
                                  <a:latin typeface="Cambria Math" panose="02040503050406030204" pitchFamily="18" charset="0"/>
                                </a:rPr>
                                <m:t>5</m:t>
                              </m:r>
                            </m:den>
                          </m:f>
                          <m:r>
                            <a:rPr lang="en-US" sz="2801" b="0" i="1" smtClean="0">
                              <a:latin typeface="Cambria Math" panose="02040503050406030204" pitchFamily="18" charset="0"/>
                            </a:rPr>
                            <m:t>&lt;</m:t>
                          </m:r>
                          <m:r>
                            <a:rPr lang="en-US" sz="2801" i="1">
                              <a:latin typeface="Cambria Math" panose="02040503050406030204" pitchFamily="18" charset="0"/>
                            </a:rPr>
                            <m:t>𝑋</m:t>
                          </m:r>
                          <m:r>
                            <a:rPr lang="en-US" sz="2801" i="1">
                              <a:latin typeface="Cambria Math" panose="02040503050406030204" pitchFamily="18" charset="0"/>
                            </a:rPr>
                            <m:t>&lt;3</m:t>
                          </m:r>
                          <m:f>
                            <m:fPr>
                              <m:ctrlPr>
                                <a:rPr lang="en-US" sz="2801" i="1">
                                  <a:latin typeface="Cambria Math" panose="02040503050406030204" pitchFamily="18" charset="0"/>
                                </a:rPr>
                              </m:ctrlPr>
                            </m:fPr>
                            <m:num>
                              <m:r>
                                <a:rPr lang="en-US" sz="2801" i="1">
                                  <a:latin typeface="Cambria Math" panose="02040503050406030204" pitchFamily="18" charset="0"/>
                                </a:rPr>
                                <m:t>𝑎</m:t>
                              </m:r>
                              <m:r>
                                <a:rPr lang="en-US" sz="2801" i="1">
                                  <a:latin typeface="Cambria Math" panose="02040503050406030204" pitchFamily="18" charset="0"/>
                                </a:rPr>
                                <m:t>+</m:t>
                              </m:r>
                              <m:r>
                                <a:rPr lang="en-US" sz="2801" i="1">
                                  <a:latin typeface="Cambria Math" panose="02040503050406030204" pitchFamily="18" charset="0"/>
                                </a:rPr>
                                <m:t>𝑏</m:t>
                              </m:r>
                            </m:num>
                            <m:den>
                              <m:r>
                                <a:rPr lang="en-US" sz="2801" b="0" i="1" smtClean="0">
                                  <a:latin typeface="Cambria Math" panose="02040503050406030204" pitchFamily="18" charset="0"/>
                                </a:rPr>
                                <m:t>5</m:t>
                              </m:r>
                            </m:den>
                          </m:f>
                        </m:e>
                      </m:d>
                      <m:r>
                        <a:rPr lang="en-US" sz="2801" i="1">
                          <a:latin typeface="Cambria Math" panose="02040503050406030204" pitchFamily="18" charset="0"/>
                        </a:rPr>
                        <m:t>=0.</m:t>
                      </m:r>
                      <m:r>
                        <a:rPr lang="en-US" sz="2801" b="0" i="1" smtClean="0">
                          <a:latin typeface="Cambria Math" panose="02040503050406030204" pitchFamily="18" charset="0"/>
                        </a:rPr>
                        <m:t>4</m:t>
                      </m:r>
                    </m:oMath>
                  </m:oMathPara>
                </a14:m>
                <a:endParaRPr lang="en-US" sz="2801" dirty="0"/>
              </a:p>
              <a:p>
                <a:endParaRPr lang="en-US" sz="2801" dirty="0"/>
              </a:p>
            </p:txBody>
          </p:sp>
        </mc:Choice>
        <mc:Fallback xmlns="">
          <p:sp>
            <p:nvSpPr>
              <p:cNvPr id="8" name="If x is in the domane of the function f, than when x enters the machine it's exepced as an input and the machine produces an outpute f(x) acording to the rule of the function."/>
              <p:cNvSpPr txBox="1">
                <a:spLocks noRot="1" noChangeAspect="1" noMove="1" noResize="1" noEditPoints="1" noAdjustHandles="1" noChangeArrowheads="1" noChangeShapeType="1" noTextEdit="1"/>
              </p:cNvSpPr>
              <p:nvPr/>
            </p:nvSpPr>
            <p:spPr>
              <a:xfrm>
                <a:off x="1685355" y="2240809"/>
                <a:ext cx="13177463" cy="1681614"/>
              </a:xfrm>
              <a:prstGeom prst="rect">
                <a:avLst/>
              </a:prstGeom>
              <a:blipFill>
                <a:blip r:embed="rId3"/>
                <a:stretch>
                  <a:fillRect/>
                </a:stretch>
              </a:blipFill>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3467" y="3580656"/>
            <a:ext cx="11252846" cy="5567072"/>
          </a:xfrm>
          <a:prstGeom prst="rect">
            <a:avLst/>
          </a:prstGeom>
        </p:spPr>
      </p:pic>
    </p:spTree>
    <p:extLst>
      <p:ext uri="{BB962C8B-B14F-4D97-AF65-F5344CB8AC3E}">
        <p14:creationId xmlns:p14="http://schemas.microsoft.com/office/powerpoint/2010/main" val="3825607264"/>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p:sp>
        <p:nvSpPr>
          <p:cNvPr id="8" name="If x is in the domane of the function f, than when x enters the machine it's exepced as an input and the machine produces an outpute f(x) acording to the rule of the function."/>
          <p:cNvSpPr txBox="1"/>
          <p:nvPr/>
        </p:nvSpPr>
        <p:spPr>
          <a:xfrm>
            <a:off x="3125515" y="2814812"/>
            <a:ext cx="11737303" cy="533608"/>
          </a:xfrm>
          <a:prstGeom prst="rect">
            <a:avLst/>
          </a:prstGeom>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xmlns:a14="http://schemas.microsoft.com/office/drawing/2010/main" xmlns:mc="http://schemas.openxmlformats.org/markup-compatibility/2006" val="1"/>
            </a:ext>
          </a:extLst>
        </p:spPr>
        <p:txBody>
          <a:bodyPr wrap="square" lIns="50800" tIns="50800" rIns="50800" bIns="50800" anchor="ctr">
            <a:spAutoFit/>
          </a:bodyPr>
          <a:lstStyle>
            <a:lvl1pPr>
              <a:defRPr i="0"/>
            </a:lvl1pPr>
          </a:lstStyle>
          <a:p>
            <a:r>
              <a:rPr lang="en-US" sz="2801" dirty="0" smtClean="0"/>
              <a:t>So the probability function will have the following shape.</a:t>
            </a:r>
            <a:endParaRPr lang="en-US" sz="280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7443" y="3508648"/>
            <a:ext cx="11399451" cy="5681554"/>
          </a:xfrm>
          <a:prstGeom prst="rect">
            <a:avLst/>
          </a:prstGeom>
        </p:spPr>
      </p:pic>
    </p:spTree>
    <p:extLst>
      <p:ext uri="{BB962C8B-B14F-4D97-AF65-F5344CB8AC3E}">
        <p14:creationId xmlns:p14="http://schemas.microsoft.com/office/powerpoint/2010/main" val="2091745466"/>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7443" y="3508648"/>
            <a:ext cx="11399451" cy="5681554"/>
          </a:xfrm>
          <a:prstGeom prst="rect">
            <a:avLst/>
          </a:prstGeom>
        </p:spPr>
      </p:pic>
      <p:sp>
        <p:nvSpPr>
          <p:cNvPr id="7" name="If x is in the domane of the function f, than when x enters the machine it's exepced as an input and the machine produces an outpute f(x) acording to the rule of the function."/>
          <p:cNvSpPr txBox="1"/>
          <p:nvPr/>
        </p:nvSpPr>
        <p:spPr>
          <a:xfrm>
            <a:off x="2938425" y="2294029"/>
            <a:ext cx="11924393" cy="1575175"/>
          </a:xfrm>
          <a:prstGeom prst="rect">
            <a:avLst/>
          </a:prstGeom>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xmlns:a14="http://schemas.microsoft.com/office/drawing/2010/main" xmlns:mc="http://schemas.openxmlformats.org/markup-compatibility/2006" val="1"/>
            </a:ext>
          </a:extLst>
        </p:spPr>
        <p:txBody>
          <a:bodyPr wrap="square" lIns="50800" tIns="50800" rIns="50800" bIns="50800" anchor="ctr">
            <a:spAutoFit/>
          </a:bodyPr>
          <a:lstStyle>
            <a:lvl1pPr>
              <a:defRPr i="0"/>
            </a:lvl1pPr>
          </a:lstStyle>
          <a:p>
            <a:r>
              <a:rPr lang="en-US" sz="2801" dirty="0" smtClean="0"/>
              <a:t>This is called </a:t>
            </a:r>
            <a:r>
              <a:rPr lang="en-US" sz="2801" b="1" dirty="0" smtClean="0"/>
              <a:t>cumulative distribution function (</a:t>
            </a:r>
            <a:r>
              <a:rPr lang="en-US" sz="2801" b="1" dirty="0" err="1" smtClean="0"/>
              <a:t>cdf</a:t>
            </a:r>
            <a:r>
              <a:rPr lang="en-US" sz="2801" b="1" dirty="0" smtClean="0"/>
              <a:t>).</a:t>
            </a:r>
            <a:r>
              <a:rPr lang="en-US" sz="2801" dirty="0" smtClean="0"/>
              <a:t> It gives the probability of X being less than some number.</a:t>
            </a:r>
          </a:p>
          <a:p>
            <a:endParaRPr lang="en-US" sz="2801" dirty="0"/>
          </a:p>
        </p:txBody>
      </p:sp>
    </p:spTree>
    <p:extLst>
      <p:ext uri="{BB962C8B-B14F-4D97-AF65-F5344CB8AC3E}">
        <p14:creationId xmlns:p14="http://schemas.microsoft.com/office/powerpoint/2010/main" val="285808045"/>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7443" y="3508648"/>
            <a:ext cx="11399451" cy="5681554"/>
          </a:xfrm>
          <a:prstGeom prst="rect">
            <a:avLst/>
          </a:prstGeom>
        </p:spPr>
      </p:pic>
      <p:sp>
        <p:nvSpPr>
          <p:cNvPr id="7" name="If x is in the domane of the function f, than when x enters the machine it's exepced as an input and the machine produces an outpute f(x) acording to the rule of the function."/>
          <p:cNvSpPr txBox="1"/>
          <p:nvPr/>
        </p:nvSpPr>
        <p:spPr>
          <a:xfrm>
            <a:off x="2938426" y="1665050"/>
            <a:ext cx="5033513" cy="2616742"/>
          </a:xfrm>
          <a:prstGeom prst="rect">
            <a:avLst/>
          </a:prstGeom>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xmlns:a14="http://schemas.microsoft.com/office/drawing/2010/main" xmlns:mc="http://schemas.openxmlformats.org/markup-compatibility/2006" val="1"/>
            </a:ext>
          </a:extLst>
        </p:spPr>
        <p:txBody>
          <a:bodyPr wrap="square" lIns="50800" tIns="50800" rIns="50800" bIns="50800" anchor="ctr">
            <a:spAutoFit/>
          </a:bodyPr>
          <a:lstStyle>
            <a:lvl1pPr>
              <a:defRPr i="0"/>
            </a:lvl1pPr>
          </a:lstStyle>
          <a:p>
            <a:r>
              <a:rPr lang="en-US" sz="2801" dirty="0" smtClean="0"/>
              <a:t>In this case this a </a:t>
            </a:r>
            <a:r>
              <a:rPr lang="en-US" sz="2801" dirty="0" err="1" smtClean="0"/>
              <a:t>cdf</a:t>
            </a:r>
            <a:r>
              <a:rPr lang="en-US" sz="2801" dirty="0" smtClean="0"/>
              <a:t> of a random variable from  </a:t>
            </a:r>
            <a:r>
              <a:rPr lang="en-US" sz="2801" b="1" dirty="0" smtClean="0"/>
              <a:t>uniform distribution.</a:t>
            </a:r>
          </a:p>
          <a:p>
            <a:endParaRPr lang="en-US" sz="2801" dirty="0" smtClean="0"/>
          </a:p>
          <a:p>
            <a:endParaRPr lang="en-US" sz="2801" dirty="0"/>
          </a:p>
        </p:txBody>
      </p:sp>
      <mc:AlternateContent xmlns:mc="http://schemas.openxmlformats.org/markup-compatibility/2006" xmlns:a14="http://schemas.microsoft.com/office/drawing/2010/main">
        <mc:Choice Requires="a14">
          <p:sp>
            <p:nvSpPr>
              <p:cNvPr id="2" name="TextBox 1"/>
              <p:cNvSpPr txBox="1"/>
              <p:nvPr/>
            </p:nvSpPr>
            <p:spPr>
              <a:xfrm>
                <a:off x="7971939" y="1473796"/>
                <a:ext cx="5543184" cy="2034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1" i="1">
                              <a:latin typeface="Cambria Math" panose="02040503050406030204" pitchFamily="18" charset="0"/>
                            </a:rPr>
                          </m:ctrlPr>
                        </m:dPr>
                        <m:e>
                          <m:m>
                            <m:mPr>
                              <m:mcs>
                                <m:mc>
                                  <m:mcPr>
                                    <m:count m:val="1"/>
                                    <m:mcJc m:val="center"/>
                                  </m:mcPr>
                                </m:mc>
                              </m:mcs>
                              <m:ctrlPr>
                                <a:rPr lang="en-US" sz="2801" i="1">
                                  <a:latin typeface="Cambria Math" panose="02040503050406030204" pitchFamily="18" charset="0"/>
                                </a:rPr>
                              </m:ctrlPr>
                            </m:mPr>
                            <m:mr>
                              <m:e>
                                <m:r>
                                  <m:rPr>
                                    <m:brk m:alnAt="7"/>
                                  </m:rPr>
                                  <a:rPr lang="en-US" sz="2801">
                                    <a:latin typeface="Cambria Math" panose="02040503050406030204" pitchFamily="18" charset="0"/>
                                  </a:rPr>
                                  <m:t>0</m:t>
                                </m:r>
                                <m:r>
                                  <a:rPr lang="en-US" sz="2801">
                                    <a:latin typeface="Cambria Math" panose="02040503050406030204" pitchFamily="18" charset="0"/>
                                  </a:rPr>
                                  <m:t>,                                   </m:t>
                                </m:r>
                                <m:r>
                                  <a:rPr lang="en-US" sz="2801">
                                    <a:latin typeface="Cambria Math" panose="02040503050406030204" pitchFamily="18" charset="0"/>
                                  </a:rPr>
                                  <m:t>𝑖𝑓</m:t>
                                </m:r>
                                <m:r>
                                  <a:rPr lang="en-US" sz="2801">
                                    <a:latin typeface="Cambria Math" panose="02040503050406030204" pitchFamily="18" charset="0"/>
                                  </a:rPr>
                                  <m:t> </m:t>
                                </m:r>
                                <m:r>
                                  <a:rPr lang="en-US" sz="2801">
                                    <a:latin typeface="Cambria Math" panose="02040503050406030204" pitchFamily="18" charset="0"/>
                                  </a:rPr>
                                  <m:t>𝑥</m:t>
                                </m:r>
                                <m:r>
                                  <a:rPr lang="en-US" sz="2801">
                                    <a:latin typeface="Cambria Math" panose="02040503050406030204" pitchFamily="18" charset="0"/>
                                  </a:rPr>
                                  <m:t>&lt;</m:t>
                                </m:r>
                                <m:r>
                                  <a:rPr lang="en-US" sz="2801">
                                    <a:latin typeface="Cambria Math" panose="02040503050406030204" pitchFamily="18" charset="0"/>
                                  </a:rPr>
                                  <m:t>𝑎</m:t>
                                </m:r>
                              </m:e>
                            </m:mr>
                            <m:mr>
                              <m:e>
                                <m:r>
                                  <a:rPr lang="en-US" sz="2801">
                                    <a:latin typeface="Cambria Math" panose="02040503050406030204" pitchFamily="18" charset="0"/>
                                  </a:rPr>
                                  <m:t>𝐹</m:t>
                                </m:r>
                                <m:d>
                                  <m:dPr>
                                    <m:ctrlPr>
                                      <a:rPr lang="en-US" sz="2801" i="1">
                                        <a:latin typeface="Cambria Math" panose="02040503050406030204" pitchFamily="18" charset="0"/>
                                      </a:rPr>
                                    </m:ctrlPr>
                                  </m:dPr>
                                  <m:e>
                                    <m:r>
                                      <a:rPr lang="en-US" sz="2801">
                                        <a:latin typeface="Cambria Math" panose="02040503050406030204" pitchFamily="18" charset="0"/>
                                      </a:rPr>
                                      <m:t>𝑥</m:t>
                                    </m:r>
                                  </m:e>
                                </m:d>
                                <m:r>
                                  <a:rPr lang="en-US" sz="2801">
                                    <a:latin typeface="Cambria Math" panose="02040503050406030204" pitchFamily="18" charset="0"/>
                                  </a:rPr>
                                  <m:t>= </m:t>
                                </m:r>
                                <m:f>
                                  <m:fPr>
                                    <m:ctrlPr>
                                      <a:rPr lang="en-US" sz="2801" i="1">
                                        <a:latin typeface="Cambria Math" panose="02040503050406030204" pitchFamily="18" charset="0"/>
                                      </a:rPr>
                                    </m:ctrlPr>
                                  </m:fPr>
                                  <m:num>
                                    <m:r>
                                      <a:rPr lang="en-US" sz="2801">
                                        <a:latin typeface="Cambria Math" panose="02040503050406030204" pitchFamily="18" charset="0"/>
                                      </a:rPr>
                                      <m:t>𝑥</m:t>
                                    </m:r>
                                    <m:r>
                                      <a:rPr lang="en-US" sz="2801">
                                        <a:latin typeface="Cambria Math" panose="02040503050406030204" pitchFamily="18" charset="0"/>
                                      </a:rPr>
                                      <m:t>−</m:t>
                                    </m:r>
                                    <m:r>
                                      <a:rPr lang="en-US" sz="2801">
                                        <a:latin typeface="Cambria Math" panose="02040503050406030204" pitchFamily="18" charset="0"/>
                                      </a:rPr>
                                      <m:t>𝑎</m:t>
                                    </m:r>
                                  </m:num>
                                  <m:den>
                                    <m:r>
                                      <a:rPr lang="en-US" sz="2801">
                                        <a:latin typeface="Cambria Math" panose="02040503050406030204" pitchFamily="18" charset="0"/>
                                      </a:rPr>
                                      <m:t>𝑏</m:t>
                                    </m:r>
                                    <m:r>
                                      <a:rPr lang="en-US" sz="2801">
                                        <a:latin typeface="Cambria Math" panose="02040503050406030204" pitchFamily="18" charset="0"/>
                                      </a:rPr>
                                      <m:t>−</m:t>
                                    </m:r>
                                    <m:r>
                                      <a:rPr lang="en-US" sz="2801">
                                        <a:latin typeface="Cambria Math" panose="02040503050406030204" pitchFamily="18" charset="0"/>
                                      </a:rPr>
                                      <m:t>𝑎</m:t>
                                    </m:r>
                                  </m:den>
                                </m:f>
                                <m:r>
                                  <a:rPr lang="en-US" sz="2801">
                                    <a:latin typeface="Cambria Math" panose="02040503050406030204" pitchFamily="18" charset="0"/>
                                  </a:rPr>
                                  <m:t>,  </m:t>
                                </m:r>
                                <m:r>
                                  <a:rPr lang="en-US" sz="2801">
                                    <a:latin typeface="Cambria Math" panose="02040503050406030204" pitchFamily="18" charset="0"/>
                                  </a:rPr>
                                  <m:t>𝑖𝑓</m:t>
                                </m:r>
                                <m:r>
                                  <a:rPr lang="en-US" sz="2801">
                                    <a:latin typeface="Cambria Math" panose="02040503050406030204" pitchFamily="18" charset="0"/>
                                  </a:rPr>
                                  <m:t> </m:t>
                                </m:r>
                                <m:r>
                                  <a:rPr lang="en-US" sz="2801">
                                    <a:latin typeface="Cambria Math" panose="02040503050406030204" pitchFamily="18" charset="0"/>
                                  </a:rPr>
                                  <m:t>𝑎</m:t>
                                </m:r>
                                <m:r>
                                  <a:rPr lang="en-US" sz="2801">
                                    <a:latin typeface="Cambria Math" panose="02040503050406030204" pitchFamily="18" charset="0"/>
                                  </a:rPr>
                                  <m:t>≤</m:t>
                                </m:r>
                                <m:r>
                                  <a:rPr lang="en-US" sz="2801">
                                    <a:latin typeface="Cambria Math" panose="02040503050406030204" pitchFamily="18" charset="0"/>
                                  </a:rPr>
                                  <m:t>𝑥</m:t>
                                </m:r>
                                <m:r>
                                  <a:rPr lang="en-US" sz="2801">
                                    <a:latin typeface="Cambria Math" panose="02040503050406030204" pitchFamily="18" charset="0"/>
                                  </a:rPr>
                                  <m:t>≤</m:t>
                                </m:r>
                                <m:r>
                                  <a:rPr lang="en-US" sz="2801">
                                    <a:latin typeface="Cambria Math" panose="02040503050406030204" pitchFamily="18" charset="0"/>
                                  </a:rPr>
                                  <m:t>𝑏</m:t>
                                </m:r>
                              </m:e>
                            </m:mr>
                            <m:mr>
                              <m:e>
                                <m:r>
                                  <a:rPr lang="en-US" sz="2801">
                                    <a:latin typeface="Cambria Math" panose="02040503050406030204" pitchFamily="18" charset="0"/>
                                  </a:rPr>
                                  <m:t>1,                                   </m:t>
                                </m:r>
                                <m:r>
                                  <a:rPr lang="en-US" sz="2801">
                                    <a:latin typeface="Cambria Math" panose="02040503050406030204" pitchFamily="18" charset="0"/>
                                  </a:rPr>
                                  <m:t>𝑖𝑓</m:t>
                                </m:r>
                                <m:r>
                                  <a:rPr lang="en-US" sz="2801">
                                    <a:latin typeface="Cambria Math" panose="02040503050406030204" pitchFamily="18" charset="0"/>
                                  </a:rPr>
                                  <m:t> </m:t>
                                </m:r>
                                <m:r>
                                  <a:rPr lang="en-US" sz="2801">
                                    <a:latin typeface="Cambria Math" panose="02040503050406030204" pitchFamily="18" charset="0"/>
                                  </a:rPr>
                                  <m:t>𝑥</m:t>
                                </m:r>
                                <m:r>
                                  <a:rPr lang="en-US" sz="2801">
                                    <a:latin typeface="Cambria Math" panose="02040503050406030204" pitchFamily="18" charset="0"/>
                                  </a:rPr>
                                  <m:t>&gt;</m:t>
                                </m:r>
                                <m:r>
                                  <a:rPr lang="en-US" sz="2801">
                                    <a:latin typeface="Cambria Math" panose="02040503050406030204" pitchFamily="18" charset="0"/>
                                  </a:rPr>
                                  <m:t>𝑏</m:t>
                                </m:r>
                              </m:e>
                            </m:mr>
                          </m:m>
                        </m:e>
                      </m:d>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7971939" y="1473796"/>
                <a:ext cx="5543184" cy="203485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61122478"/>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p:sp>
        <p:nvSpPr>
          <p:cNvPr id="7" name="If x is in the domane of the function f, than when x enters the machine it's exepced as an input and the machine produces an outpute f(x) acording to the rule of the function."/>
          <p:cNvSpPr txBox="1"/>
          <p:nvPr/>
        </p:nvSpPr>
        <p:spPr>
          <a:xfrm>
            <a:off x="2938426" y="1880558"/>
            <a:ext cx="10772265" cy="2185727"/>
          </a:xfrm>
          <a:prstGeom prst="rect">
            <a:avLst/>
          </a:prstGeom>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xmlns:a14="http://schemas.microsoft.com/office/drawing/2010/main" xmlns:mc="http://schemas.openxmlformats.org/markup-compatibility/2006" val="1"/>
            </a:ext>
          </a:extLst>
        </p:spPr>
        <p:txBody>
          <a:bodyPr wrap="square" lIns="50800" tIns="50800" rIns="50800" bIns="50800" anchor="ctr">
            <a:spAutoFit/>
          </a:bodyPr>
          <a:lstStyle>
            <a:lvl1pPr>
              <a:defRPr i="0"/>
            </a:lvl1pPr>
          </a:lstStyle>
          <a:p>
            <a:r>
              <a:rPr lang="en-US" sz="2801" dirty="0" smtClean="0"/>
              <a:t>Another term is </a:t>
            </a:r>
            <a:r>
              <a:rPr lang="en-US" sz="2801" b="1" dirty="0" smtClean="0"/>
              <a:t>probability density function (pdf).</a:t>
            </a:r>
            <a:r>
              <a:rPr lang="en-US" sz="2801" dirty="0" smtClean="0"/>
              <a:t> Which is equivalent idea for point probabilities in discrete case</a:t>
            </a:r>
            <a:endParaRPr lang="en-US" sz="2801" b="1" dirty="0" smtClean="0"/>
          </a:p>
          <a:p>
            <a:endParaRPr lang="en-US" sz="2801" dirty="0" smtClean="0"/>
          </a:p>
          <a:p>
            <a:endParaRPr lang="en-US" sz="2801"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1036" y="3491844"/>
            <a:ext cx="11665085" cy="5826344"/>
          </a:xfrm>
          <a:prstGeom prst="rect">
            <a:avLst/>
          </a:prstGeom>
        </p:spPr>
      </p:pic>
    </p:spTree>
    <p:extLst>
      <p:ext uri="{BB962C8B-B14F-4D97-AF65-F5344CB8AC3E}">
        <p14:creationId xmlns:p14="http://schemas.microsoft.com/office/powerpoint/2010/main" val="1531086578"/>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p:sp>
        <p:nvSpPr>
          <p:cNvPr id="7" name="If x is in the domane of the function f, than when x enters the machine it's exepced as an input and the machine produces an outpute f(x) acording to the rule of the function."/>
          <p:cNvSpPr txBox="1"/>
          <p:nvPr/>
        </p:nvSpPr>
        <p:spPr>
          <a:xfrm>
            <a:off x="2938426" y="1449544"/>
            <a:ext cx="5033513" cy="3047757"/>
          </a:xfrm>
          <a:prstGeom prst="rect">
            <a:avLst/>
          </a:prstGeom>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xmlns:a14="http://schemas.microsoft.com/office/drawing/2010/main" xmlns:mc="http://schemas.openxmlformats.org/markup-compatibility/2006" val="1"/>
            </a:ext>
          </a:extLst>
        </p:spPr>
        <p:txBody>
          <a:bodyPr wrap="square" lIns="50800" tIns="50800" rIns="50800" bIns="50800" anchor="ctr">
            <a:spAutoFit/>
          </a:bodyPr>
          <a:lstStyle>
            <a:lvl1pPr>
              <a:defRPr i="0"/>
            </a:lvl1pPr>
          </a:lstStyle>
          <a:p>
            <a:r>
              <a:rPr lang="en-US" sz="2801" dirty="0" smtClean="0"/>
              <a:t>It can be understood as relative likelihood of points. In uniform case each point has equal likelihood</a:t>
            </a:r>
            <a:endParaRPr lang="en-US" sz="2801" b="1" dirty="0" smtClean="0"/>
          </a:p>
          <a:p>
            <a:endParaRPr lang="en-US" sz="2801" dirty="0" smtClean="0"/>
          </a:p>
          <a:p>
            <a:endParaRPr lang="en-US" sz="2801" dirty="0"/>
          </a:p>
        </p:txBody>
      </p:sp>
      <mc:AlternateContent xmlns:mc="http://schemas.openxmlformats.org/markup-compatibility/2006" xmlns:a14="http://schemas.microsoft.com/office/drawing/2010/main">
        <mc:Choice Requires="a14">
          <p:sp>
            <p:nvSpPr>
              <p:cNvPr id="2" name="TextBox 1"/>
              <p:cNvSpPr txBox="1"/>
              <p:nvPr/>
            </p:nvSpPr>
            <p:spPr>
              <a:xfrm>
                <a:off x="7971939" y="1473796"/>
                <a:ext cx="5543184" cy="2034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1" i="1" smtClean="0">
                              <a:latin typeface="Cambria Math" panose="02040503050406030204" pitchFamily="18" charset="0"/>
                            </a:rPr>
                          </m:ctrlPr>
                        </m:dPr>
                        <m:e>
                          <m:m>
                            <m:mPr>
                              <m:mcs>
                                <m:mc>
                                  <m:mcPr>
                                    <m:count m:val="1"/>
                                    <m:mcJc m:val="center"/>
                                  </m:mcPr>
                                </m:mc>
                              </m:mcs>
                              <m:ctrlPr>
                                <a:rPr lang="en-US" sz="2801" i="1">
                                  <a:latin typeface="Cambria Math" panose="02040503050406030204" pitchFamily="18" charset="0"/>
                                </a:rPr>
                              </m:ctrlPr>
                            </m:mPr>
                            <m:mr>
                              <m:e>
                                <m:r>
                                  <m:rPr>
                                    <m:brk m:alnAt="7"/>
                                  </m:rPr>
                                  <a:rPr lang="en-US" sz="2801">
                                    <a:latin typeface="Cambria Math" panose="02040503050406030204" pitchFamily="18" charset="0"/>
                                  </a:rPr>
                                  <m:t>0</m:t>
                                </m:r>
                                <m:r>
                                  <a:rPr lang="en-US" sz="2801">
                                    <a:latin typeface="Cambria Math" panose="02040503050406030204" pitchFamily="18" charset="0"/>
                                  </a:rPr>
                                  <m:t>,                                   </m:t>
                                </m:r>
                                <m:r>
                                  <a:rPr lang="en-US" sz="2801">
                                    <a:latin typeface="Cambria Math" panose="02040503050406030204" pitchFamily="18" charset="0"/>
                                  </a:rPr>
                                  <m:t>𝑖𝑓</m:t>
                                </m:r>
                                <m:r>
                                  <a:rPr lang="en-US" sz="2801">
                                    <a:latin typeface="Cambria Math" panose="02040503050406030204" pitchFamily="18" charset="0"/>
                                  </a:rPr>
                                  <m:t> </m:t>
                                </m:r>
                                <m:r>
                                  <a:rPr lang="en-US" sz="2801">
                                    <a:latin typeface="Cambria Math" panose="02040503050406030204" pitchFamily="18" charset="0"/>
                                  </a:rPr>
                                  <m:t>𝑥</m:t>
                                </m:r>
                                <m:r>
                                  <a:rPr lang="en-US" sz="2801">
                                    <a:latin typeface="Cambria Math" panose="02040503050406030204" pitchFamily="18" charset="0"/>
                                  </a:rPr>
                                  <m:t>&lt;</m:t>
                                </m:r>
                                <m:r>
                                  <a:rPr lang="en-US" sz="2801">
                                    <a:latin typeface="Cambria Math" panose="02040503050406030204" pitchFamily="18" charset="0"/>
                                  </a:rPr>
                                  <m:t>𝑎</m:t>
                                </m:r>
                              </m:e>
                            </m:mr>
                            <m:mr>
                              <m:e>
                                <m:r>
                                  <a:rPr lang="en-US" sz="2801" b="0" i="1" smtClean="0">
                                    <a:latin typeface="Cambria Math" panose="02040503050406030204" pitchFamily="18" charset="0"/>
                                  </a:rPr>
                                  <m:t>𝑓</m:t>
                                </m:r>
                                <m:d>
                                  <m:dPr>
                                    <m:ctrlPr>
                                      <a:rPr lang="en-US" sz="2801" i="1">
                                        <a:latin typeface="Cambria Math" panose="02040503050406030204" pitchFamily="18" charset="0"/>
                                      </a:rPr>
                                    </m:ctrlPr>
                                  </m:dPr>
                                  <m:e>
                                    <m:r>
                                      <a:rPr lang="en-US" sz="2801">
                                        <a:latin typeface="Cambria Math" panose="02040503050406030204" pitchFamily="18" charset="0"/>
                                      </a:rPr>
                                      <m:t>𝑥</m:t>
                                    </m:r>
                                  </m:e>
                                </m:d>
                                <m:r>
                                  <a:rPr lang="en-US" sz="2801">
                                    <a:latin typeface="Cambria Math" panose="02040503050406030204" pitchFamily="18" charset="0"/>
                                  </a:rPr>
                                  <m:t>= </m:t>
                                </m:r>
                                <m:f>
                                  <m:fPr>
                                    <m:ctrlPr>
                                      <a:rPr lang="en-US" sz="2801" i="1">
                                        <a:latin typeface="Cambria Math" panose="02040503050406030204" pitchFamily="18" charset="0"/>
                                      </a:rPr>
                                    </m:ctrlPr>
                                  </m:fPr>
                                  <m:num>
                                    <m:r>
                                      <a:rPr lang="en-US" sz="2801" b="0" i="1" smtClean="0">
                                        <a:latin typeface="Cambria Math" panose="02040503050406030204" pitchFamily="18" charset="0"/>
                                      </a:rPr>
                                      <m:t>1</m:t>
                                    </m:r>
                                  </m:num>
                                  <m:den>
                                    <m:r>
                                      <a:rPr lang="en-US" sz="2801">
                                        <a:latin typeface="Cambria Math" panose="02040503050406030204" pitchFamily="18" charset="0"/>
                                      </a:rPr>
                                      <m:t>𝑏</m:t>
                                    </m:r>
                                    <m:r>
                                      <a:rPr lang="en-US" sz="2801">
                                        <a:latin typeface="Cambria Math" panose="02040503050406030204" pitchFamily="18" charset="0"/>
                                      </a:rPr>
                                      <m:t>−</m:t>
                                    </m:r>
                                    <m:r>
                                      <a:rPr lang="en-US" sz="2801">
                                        <a:latin typeface="Cambria Math" panose="02040503050406030204" pitchFamily="18" charset="0"/>
                                      </a:rPr>
                                      <m:t>𝑎</m:t>
                                    </m:r>
                                  </m:den>
                                </m:f>
                                <m:r>
                                  <a:rPr lang="en-US" sz="2801">
                                    <a:latin typeface="Cambria Math" panose="02040503050406030204" pitchFamily="18" charset="0"/>
                                  </a:rPr>
                                  <m:t>,  </m:t>
                                </m:r>
                                <m:r>
                                  <a:rPr lang="en-US" sz="2801">
                                    <a:latin typeface="Cambria Math" panose="02040503050406030204" pitchFamily="18" charset="0"/>
                                  </a:rPr>
                                  <m:t>𝑖𝑓</m:t>
                                </m:r>
                                <m:r>
                                  <a:rPr lang="en-US" sz="2801">
                                    <a:latin typeface="Cambria Math" panose="02040503050406030204" pitchFamily="18" charset="0"/>
                                  </a:rPr>
                                  <m:t> </m:t>
                                </m:r>
                                <m:r>
                                  <a:rPr lang="en-US" sz="2801">
                                    <a:latin typeface="Cambria Math" panose="02040503050406030204" pitchFamily="18" charset="0"/>
                                  </a:rPr>
                                  <m:t>𝑎</m:t>
                                </m:r>
                                <m:r>
                                  <a:rPr lang="en-US" sz="2801">
                                    <a:latin typeface="Cambria Math" panose="02040503050406030204" pitchFamily="18" charset="0"/>
                                  </a:rPr>
                                  <m:t>≤</m:t>
                                </m:r>
                                <m:r>
                                  <a:rPr lang="en-US" sz="2801">
                                    <a:latin typeface="Cambria Math" panose="02040503050406030204" pitchFamily="18" charset="0"/>
                                  </a:rPr>
                                  <m:t>𝑥</m:t>
                                </m:r>
                                <m:r>
                                  <a:rPr lang="en-US" sz="2801">
                                    <a:latin typeface="Cambria Math" panose="02040503050406030204" pitchFamily="18" charset="0"/>
                                  </a:rPr>
                                  <m:t>≤</m:t>
                                </m:r>
                                <m:r>
                                  <a:rPr lang="en-US" sz="2801">
                                    <a:latin typeface="Cambria Math" panose="02040503050406030204" pitchFamily="18" charset="0"/>
                                  </a:rPr>
                                  <m:t>𝑏</m:t>
                                </m:r>
                              </m:e>
                            </m:mr>
                            <m:mr>
                              <m:e>
                                <m:r>
                                  <a:rPr lang="en-US" sz="2801" b="0" i="1" smtClean="0">
                                    <a:latin typeface="Cambria Math" panose="02040503050406030204" pitchFamily="18" charset="0"/>
                                  </a:rPr>
                                  <m:t>0</m:t>
                                </m:r>
                                <m:r>
                                  <a:rPr lang="en-US" sz="2801">
                                    <a:latin typeface="Cambria Math" panose="02040503050406030204" pitchFamily="18" charset="0"/>
                                  </a:rPr>
                                  <m:t>,                                   </m:t>
                                </m:r>
                                <m:r>
                                  <a:rPr lang="en-US" sz="2801">
                                    <a:latin typeface="Cambria Math" panose="02040503050406030204" pitchFamily="18" charset="0"/>
                                  </a:rPr>
                                  <m:t>𝑖𝑓</m:t>
                                </m:r>
                                <m:r>
                                  <a:rPr lang="en-US" sz="2801">
                                    <a:latin typeface="Cambria Math" panose="02040503050406030204" pitchFamily="18" charset="0"/>
                                  </a:rPr>
                                  <m:t> </m:t>
                                </m:r>
                                <m:r>
                                  <a:rPr lang="en-US" sz="2801">
                                    <a:latin typeface="Cambria Math" panose="02040503050406030204" pitchFamily="18" charset="0"/>
                                  </a:rPr>
                                  <m:t>𝑥</m:t>
                                </m:r>
                                <m:r>
                                  <a:rPr lang="en-US" sz="2801">
                                    <a:latin typeface="Cambria Math" panose="02040503050406030204" pitchFamily="18" charset="0"/>
                                  </a:rPr>
                                  <m:t>&gt;</m:t>
                                </m:r>
                                <m:r>
                                  <a:rPr lang="en-US" sz="2801">
                                    <a:latin typeface="Cambria Math" panose="02040503050406030204" pitchFamily="18" charset="0"/>
                                  </a:rPr>
                                  <m:t>𝑏</m:t>
                                </m:r>
                              </m:e>
                            </m:mr>
                          </m:m>
                        </m:e>
                      </m:d>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7971939" y="1473796"/>
                <a:ext cx="5543184" cy="2034852"/>
              </a:xfrm>
              <a:prstGeom prst="rect">
                <a:avLst/>
              </a:prstGeom>
              <a:blipFill>
                <a:blip r:embed="rId3"/>
                <a:stretch>
                  <a:fillRect/>
                </a:stretch>
              </a:blipFill>
            </p:spPr>
            <p:txBody>
              <a:bodyPr/>
              <a:lstStyle/>
              <a:p>
                <a:r>
                  <a:rPr lang="en-US">
                    <a:noFill/>
                  </a:rPr>
                  <a:t> </a:t>
                </a:r>
              </a:p>
            </p:txBody>
          </p:sp>
        </mc:Fallback>
      </mc:AlternateContent>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1036" y="3491844"/>
            <a:ext cx="11665085" cy="5826344"/>
          </a:xfrm>
          <a:prstGeom prst="rect">
            <a:avLst/>
          </a:prstGeom>
        </p:spPr>
      </p:pic>
    </p:spTree>
    <p:extLst>
      <p:ext uri="{BB962C8B-B14F-4D97-AF65-F5344CB8AC3E}">
        <p14:creationId xmlns:p14="http://schemas.microsoft.com/office/powerpoint/2010/main" val="717932477"/>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mc:AlternateContent xmlns:mc="http://schemas.openxmlformats.org/markup-compatibility/2006" xmlns:a14="http://schemas.microsoft.com/office/drawing/2010/main">
        <mc:Choice Requires="a14">
          <p:sp>
            <p:nvSpPr>
              <p:cNvPr id="7" name="If x is in the domane of the function f, than when x enters the machine it's exepced as an input and the machine produces an outpute f(x) acording to the rule of the function."/>
              <p:cNvSpPr txBox="1"/>
              <p:nvPr/>
            </p:nvSpPr>
            <p:spPr>
              <a:xfrm>
                <a:off x="2938426" y="1645053"/>
                <a:ext cx="10772265" cy="6651180"/>
              </a:xfrm>
              <a:prstGeom prst="rect">
                <a:avLst/>
              </a:prstGeom>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i="0"/>
                </a:lvl1pPr>
              </a:lstStyle>
              <a:p>
                <a:r>
                  <a:rPr lang="en-US" sz="2801" dirty="0" smtClean="0"/>
                  <a:t>Cdf and pdf are linked. Specifically </a:t>
                </a:r>
              </a:p>
              <a:p>
                <a:endParaRPr lang="en-US" sz="2801"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1" b="0" i="1" smtClean="0">
                          <a:latin typeface="Cambria Math" panose="02040503050406030204" pitchFamily="18" charset="0"/>
                        </a:rPr>
                        <m:t>𝑃</m:t>
                      </m:r>
                      <m:d>
                        <m:dPr>
                          <m:ctrlPr>
                            <a:rPr lang="en-US" sz="2801" b="0" i="1" smtClean="0">
                              <a:latin typeface="Cambria Math" panose="02040503050406030204" pitchFamily="18" charset="0"/>
                            </a:rPr>
                          </m:ctrlPr>
                        </m:dPr>
                        <m:e>
                          <m:r>
                            <a:rPr lang="en-US" sz="2801" b="0" i="1" smtClean="0">
                              <a:latin typeface="Cambria Math" panose="02040503050406030204" pitchFamily="18" charset="0"/>
                            </a:rPr>
                            <m:t>𝑋</m:t>
                          </m:r>
                          <m:r>
                            <a:rPr lang="en-US" sz="2801" b="0" i="1" smtClean="0">
                              <a:latin typeface="Cambria Math" panose="02040503050406030204" pitchFamily="18" charset="0"/>
                            </a:rPr>
                            <m:t>&lt;</m:t>
                          </m:r>
                          <m:r>
                            <a:rPr lang="en-US" sz="2801" b="0" i="1" smtClean="0">
                              <a:latin typeface="Cambria Math" panose="02040503050406030204" pitchFamily="18" charset="0"/>
                            </a:rPr>
                            <m:t>𝑥</m:t>
                          </m:r>
                        </m:e>
                      </m:d>
                      <m:r>
                        <a:rPr lang="en-US" sz="2801" b="0" i="1" smtClean="0">
                          <a:latin typeface="Cambria Math" panose="02040503050406030204" pitchFamily="18" charset="0"/>
                        </a:rPr>
                        <m:t>= </m:t>
                      </m:r>
                      <m:r>
                        <a:rPr lang="en-US" sz="2801" b="0" i="1" smtClean="0">
                          <a:latin typeface="Cambria Math" panose="02040503050406030204" pitchFamily="18" charset="0"/>
                        </a:rPr>
                        <m:t>𝐹</m:t>
                      </m:r>
                      <m:d>
                        <m:dPr>
                          <m:ctrlPr>
                            <a:rPr lang="en-US" sz="2801" b="0" i="1" smtClean="0">
                              <a:latin typeface="Cambria Math" panose="02040503050406030204" pitchFamily="18" charset="0"/>
                            </a:rPr>
                          </m:ctrlPr>
                        </m:dPr>
                        <m:e>
                          <m:r>
                            <a:rPr lang="en-US" sz="2801" b="0" i="1" smtClean="0">
                              <a:latin typeface="Cambria Math" panose="02040503050406030204" pitchFamily="18" charset="0"/>
                            </a:rPr>
                            <m:t>𝑥</m:t>
                          </m:r>
                        </m:e>
                      </m:d>
                      <m:r>
                        <a:rPr lang="en-US" sz="2801" b="0" i="1" smtClean="0">
                          <a:latin typeface="Cambria Math" panose="02040503050406030204" pitchFamily="18" charset="0"/>
                        </a:rPr>
                        <m:t>= </m:t>
                      </m:r>
                      <m:nary>
                        <m:naryPr>
                          <m:limLoc m:val="undOvr"/>
                          <m:ctrlPr>
                            <a:rPr lang="en-US" sz="2801" b="0" i="1" smtClean="0">
                              <a:latin typeface="Cambria Math" panose="02040503050406030204" pitchFamily="18" charset="0"/>
                            </a:rPr>
                          </m:ctrlPr>
                        </m:naryPr>
                        <m:sub>
                          <m:r>
                            <m:rPr>
                              <m:brk m:alnAt="24"/>
                            </m:rPr>
                            <a:rPr lang="en-US" sz="2801" b="0" i="1" smtClean="0">
                              <a:latin typeface="Cambria Math" panose="02040503050406030204" pitchFamily="18" charset="0"/>
                            </a:rPr>
                            <m:t>−</m:t>
                          </m:r>
                          <m:r>
                            <a:rPr lang="en-US" sz="2801" b="0" i="1" smtClean="0">
                              <a:latin typeface="Cambria Math" panose="02040503050406030204" pitchFamily="18" charset="0"/>
                              <a:ea typeface="Cambria Math" panose="02040503050406030204" pitchFamily="18" charset="0"/>
                            </a:rPr>
                            <m:t>∞</m:t>
                          </m:r>
                        </m:sub>
                        <m:sup>
                          <m:r>
                            <a:rPr lang="en-US" sz="2801" b="0" i="1" smtClean="0">
                              <a:latin typeface="Cambria Math" panose="02040503050406030204" pitchFamily="18" charset="0"/>
                            </a:rPr>
                            <m:t>𝑥</m:t>
                          </m:r>
                        </m:sup>
                        <m:e>
                          <m:r>
                            <a:rPr lang="en-US" sz="2801" b="0" i="1" smtClean="0">
                              <a:latin typeface="Cambria Math" panose="02040503050406030204" pitchFamily="18" charset="0"/>
                            </a:rPr>
                            <m:t>𝑓</m:t>
                          </m:r>
                          <m:d>
                            <m:dPr>
                              <m:ctrlPr>
                                <a:rPr lang="en-US" sz="2801" b="0" i="1" smtClean="0">
                                  <a:latin typeface="Cambria Math" panose="02040503050406030204" pitchFamily="18" charset="0"/>
                                </a:rPr>
                              </m:ctrlPr>
                            </m:dPr>
                            <m:e>
                              <m:r>
                                <a:rPr lang="en-US" sz="2801" b="0" i="1" smtClean="0">
                                  <a:latin typeface="Cambria Math" panose="02040503050406030204" pitchFamily="18" charset="0"/>
                                </a:rPr>
                                <m:t>𝑥</m:t>
                              </m:r>
                            </m:e>
                          </m:d>
                        </m:e>
                      </m:nary>
                      <m:r>
                        <a:rPr lang="en-US" sz="2801" b="0" i="1" smtClean="0">
                          <a:latin typeface="Cambria Math" panose="02040503050406030204" pitchFamily="18" charset="0"/>
                        </a:rPr>
                        <m:t>𝑑𝑥</m:t>
                      </m:r>
                    </m:oMath>
                  </m:oMathPara>
                </a14:m>
                <a:endParaRPr lang="en-US" sz="2801" b="1" dirty="0" smtClean="0"/>
              </a:p>
              <a:p>
                <a:pPr/>
                <a14:m>
                  <m:oMathPara xmlns:m="http://schemas.openxmlformats.org/officeDocument/2006/math">
                    <m:oMathParaPr>
                      <m:jc m:val="centerGroup"/>
                    </m:oMathParaPr>
                    <m:oMath xmlns:m="http://schemas.openxmlformats.org/officeDocument/2006/math">
                      <m:r>
                        <a:rPr lang="en-US" sz="2801" i="1">
                          <a:latin typeface="Cambria Math" panose="02040503050406030204" pitchFamily="18" charset="0"/>
                        </a:rPr>
                        <m:t>𝑃</m:t>
                      </m:r>
                      <m:d>
                        <m:dPr>
                          <m:ctrlPr>
                            <a:rPr lang="en-US" sz="2801" i="1">
                              <a:latin typeface="Cambria Math" panose="02040503050406030204" pitchFamily="18" charset="0"/>
                            </a:rPr>
                          </m:ctrlPr>
                        </m:dPr>
                        <m:e>
                          <m:r>
                            <a:rPr lang="en-US" sz="2801" b="0" i="1" smtClean="0">
                              <a:latin typeface="Cambria Math" panose="02040503050406030204" pitchFamily="18" charset="0"/>
                            </a:rPr>
                            <m:t>𝑦</m:t>
                          </m:r>
                          <m:r>
                            <a:rPr lang="en-US" sz="2801" b="0" i="1" smtClean="0">
                              <a:latin typeface="Cambria Math" panose="02040503050406030204" pitchFamily="18" charset="0"/>
                            </a:rPr>
                            <m:t>&lt;</m:t>
                          </m:r>
                          <m:r>
                            <a:rPr lang="en-US" sz="2801" i="1">
                              <a:latin typeface="Cambria Math" panose="02040503050406030204" pitchFamily="18" charset="0"/>
                            </a:rPr>
                            <m:t>𝑋</m:t>
                          </m:r>
                          <m:r>
                            <a:rPr lang="en-US" sz="2801" i="1">
                              <a:latin typeface="Cambria Math" panose="02040503050406030204" pitchFamily="18" charset="0"/>
                            </a:rPr>
                            <m:t>&lt;</m:t>
                          </m:r>
                          <m:r>
                            <a:rPr lang="en-US" sz="2801" i="1">
                              <a:latin typeface="Cambria Math" panose="02040503050406030204" pitchFamily="18" charset="0"/>
                            </a:rPr>
                            <m:t>𝑥</m:t>
                          </m:r>
                        </m:e>
                      </m:d>
                      <m:r>
                        <a:rPr lang="en-US" sz="2801" i="1">
                          <a:latin typeface="Cambria Math" panose="02040503050406030204" pitchFamily="18" charset="0"/>
                        </a:rPr>
                        <m:t>= </m:t>
                      </m:r>
                      <m:r>
                        <a:rPr lang="en-US" sz="2801" i="1">
                          <a:latin typeface="Cambria Math" panose="02040503050406030204" pitchFamily="18" charset="0"/>
                        </a:rPr>
                        <m:t>𝐹</m:t>
                      </m:r>
                      <m:d>
                        <m:dPr>
                          <m:ctrlPr>
                            <a:rPr lang="en-US" sz="2801" i="1">
                              <a:latin typeface="Cambria Math" panose="02040503050406030204" pitchFamily="18" charset="0"/>
                            </a:rPr>
                          </m:ctrlPr>
                        </m:dPr>
                        <m:e>
                          <m:r>
                            <a:rPr lang="en-US" sz="2801" i="1">
                              <a:latin typeface="Cambria Math" panose="02040503050406030204" pitchFamily="18" charset="0"/>
                            </a:rPr>
                            <m:t>𝑥</m:t>
                          </m:r>
                        </m:e>
                      </m:d>
                      <m:r>
                        <a:rPr lang="en-US" sz="2801" b="0" i="1" smtClean="0">
                          <a:latin typeface="Cambria Math" panose="02040503050406030204" pitchFamily="18" charset="0"/>
                        </a:rPr>
                        <m:t>−</m:t>
                      </m:r>
                      <m:r>
                        <a:rPr lang="en-US" sz="2801" b="0" i="1" smtClean="0">
                          <a:latin typeface="Cambria Math" panose="02040503050406030204" pitchFamily="18" charset="0"/>
                        </a:rPr>
                        <m:t>𝐹</m:t>
                      </m:r>
                      <m:r>
                        <a:rPr lang="en-US" sz="2801" b="0" i="1" smtClean="0">
                          <a:latin typeface="Cambria Math" panose="02040503050406030204" pitchFamily="18" charset="0"/>
                        </a:rPr>
                        <m:t>(</m:t>
                      </m:r>
                      <m:r>
                        <a:rPr lang="en-US" sz="2801" b="0" i="1" smtClean="0">
                          <a:latin typeface="Cambria Math" panose="02040503050406030204" pitchFamily="18" charset="0"/>
                        </a:rPr>
                        <m:t>𝑦</m:t>
                      </m:r>
                      <m:r>
                        <a:rPr lang="en-US" sz="2801" b="0" i="1" smtClean="0">
                          <a:latin typeface="Cambria Math" panose="02040503050406030204" pitchFamily="18" charset="0"/>
                        </a:rPr>
                        <m:t>)= </m:t>
                      </m:r>
                      <m:nary>
                        <m:naryPr>
                          <m:limLoc m:val="undOvr"/>
                          <m:ctrlPr>
                            <a:rPr lang="en-US" sz="2801" i="1">
                              <a:latin typeface="Cambria Math" panose="02040503050406030204" pitchFamily="18" charset="0"/>
                            </a:rPr>
                          </m:ctrlPr>
                        </m:naryPr>
                        <m:sub>
                          <m:r>
                            <a:rPr lang="en-US" sz="2801" b="0" i="1" smtClean="0">
                              <a:latin typeface="Cambria Math" panose="02040503050406030204" pitchFamily="18" charset="0"/>
                            </a:rPr>
                            <m:t>𝑦</m:t>
                          </m:r>
                        </m:sub>
                        <m:sup>
                          <m:r>
                            <a:rPr lang="en-US" sz="2801" i="1">
                              <a:latin typeface="Cambria Math" panose="02040503050406030204" pitchFamily="18" charset="0"/>
                            </a:rPr>
                            <m:t>𝑥</m:t>
                          </m:r>
                        </m:sup>
                        <m:e>
                          <m:r>
                            <a:rPr lang="en-US" sz="2801" i="1">
                              <a:latin typeface="Cambria Math" panose="02040503050406030204" pitchFamily="18" charset="0"/>
                            </a:rPr>
                            <m:t>𝑓</m:t>
                          </m:r>
                          <m:d>
                            <m:dPr>
                              <m:ctrlPr>
                                <a:rPr lang="en-US" sz="2801" i="1">
                                  <a:latin typeface="Cambria Math" panose="02040503050406030204" pitchFamily="18" charset="0"/>
                                </a:rPr>
                              </m:ctrlPr>
                            </m:dPr>
                            <m:e>
                              <m:r>
                                <a:rPr lang="en-US" sz="2801" i="1">
                                  <a:latin typeface="Cambria Math" panose="02040503050406030204" pitchFamily="18" charset="0"/>
                                </a:rPr>
                                <m:t>𝑥</m:t>
                              </m:r>
                            </m:e>
                          </m:d>
                        </m:e>
                      </m:nary>
                      <m:r>
                        <a:rPr lang="en-US" sz="2801" i="1">
                          <a:latin typeface="Cambria Math" panose="02040503050406030204" pitchFamily="18" charset="0"/>
                        </a:rPr>
                        <m:t>𝑑𝑥</m:t>
                      </m:r>
                    </m:oMath>
                  </m:oMathPara>
                </a14:m>
                <a:endParaRPr lang="en-US" sz="2801" b="1" dirty="0" smtClean="0"/>
              </a:p>
              <a:p>
                <a:pPr/>
                <a14:m>
                  <m:oMathPara xmlns:m="http://schemas.openxmlformats.org/officeDocument/2006/math">
                    <m:oMathParaPr>
                      <m:jc m:val="centerGroup"/>
                    </m:oMathParaPr>
                    <m:oMath xmlns:m="http://schemas.openxmlformats.org/officeDocument/2006/math">
                      <m:nary>
                        <m:naryPr>
                          <m:limLoc m:val="undOvr"/>
                          <m:ctrlPr>
                            <a:rPr lang="en-US" sz="2801" i="1">
                              <a:latin typeface="Cambria Math" panose="02040503050406030204" pitchFamily="18" charset="0"/>
                            </a:rPr>
                          </m:ctrlPr>
                        </m:naryPr>
                        <m:sub>
                          <m:r>
                            <m:rPr>
                              <m:brk m:alnAt="24"/>
                            </m:rPr>
                            <a:rPr lang="en-US" sz="2801" i="1">
                              <a:latin typeface="Cambria Math" panose="02040503050406030204" pitchFamily="18" charset="0"/>
                            </a:rPr>
                            <m:t>−</m:t>
                          </m:r>
                          <m:r>
                            <a:rPr lang="en-US" sz="2801" i="1">
                              <a:latin typeface="Cambria Math" panose="02040503050406030204" pitchFamily="18" charset="0"/>
                              <a:ea typeface="Cambria Math" panose="02040503050406030204" pitchFamily="18" charset="0"/>
                            </a:rPr>
                            <m:t>∞</m:t>
                          </m:r>
                        </m:sub>
                        <m:sup>
                          <m:r>
                            <a:rPr lang="en-US" sz="2801" b="0" i="1" smtClean="0">
                              <a:latin typeface="Cambria Math" panose="02040503050406030204" pitchFamily="18" charset="0"/>
                              <a:ea typeface="Cambria Math" panose="02040503050406030204" pitchFamily="18" charset="0"/>
                            </a:rPr>
                            <m:t>+</m:t>
                          </m:r>
                          <m:r>
                            <a:rPr lang="en-US" sz="2801" i="1" smtClean="0">
                              <a:latin typeface="Cambria Math" panose="02040503050406030204" pitchFamily="18" charset="0"/>
                              <a:ea typeface="Cambria Math" panose="02040503050406030204" pitchFamily="18" charset="0"/>
                            </a:rPr>
                            <m:t>∞</m:t>
                          </m:r>
                        </m:sup>
                        <m:e>
                          <m:r>
                            <a:rPr lang="en-US" sz="2801" i="1">
                              <a:latin typeface="Cambria Math" panose="02040503050406030204" pitchFamily="18" charset="0"/>
                            </a:rPr>
                            <m:t>𝑓</m:t>
                          </m:r>
                          <m:d>
                            <m:dPr>
                              <m:ctrlPr>
                                <a:rPr lang="en-US" sz="2801" i="1">
                                  <a:latin typeface="Cambria Math" panose="02040503050406030204" pitchFamily="18" charset="0"/>
                                </a:rPr>
                              </m:ctrlPr>
                            </m:dPr>
                            <m:e>
                              <m:r>
                                <a:rPr lang="en-US" sz="2801" i="1">
                                  <a:latin typeface="Cambria Math" panose="02040503050406030204" pitchFamily="18" charset="0"/>
                                </a:rPr>
                                <m:t>𝑥</m:t>
                              </m:r>
                            </m:e>
                          </m:d>
                        </m:e>
                      </m:nary>
                      <m:r>
                        <a:rPr lang="en-US" sz="2801" i="1">
                          <a:latin typeface="Cambria Math" panose="02040503050406030204" pitchFamily="18" charset="0"/>
                        </a:rPr>
                        <m:t>𝑑𝑥</m:t>
                      </m:r>
                      <m:r>
                        <a:rPr lang="en-US" sz="2801" b="0" i="1" smtClean="0">
                          <a:latin typeface="Cambria Math" panose="02040503050406030204" pitchFamily="18" charset="0"/>
                        </a:rPr>
                        <m:t>=1</m:t>
                      </m:r>
                    </m:oMath>
                  </m:oMathPara>
                </a14:m>
                <a:endParaRPr lang="en-US" sz="2801" b="1" dirty="0" smtClean="0"/>
              </a:p>
              <a:p>
                <a:pPr/>
                <a14:m>
                  <m:oMathPara xmlns:m="http://schemas.openxmlformats.org/officeDocument/2006/math">
                    <m:oMathParaPr>
                      <m:jc m:val="centerGroup"/>
                    </m:oMathParaPr>
                    <m:oMath xmlns:m="http://schemas.openxmlformats.org/officeDocument/2006/math">
                      <m:r>
                        <a:rPr lang="en-US" sz="2801" b="0" i="1" smtClean="0">
                          <a:latin typeface="Cambria Math" panose="02040503050406030204" pitchFamily="18" charset="0"/>
                        </a:rPr>
                        <m:t>𝑓</m:t>
                      </m:r>
                      <m:d>
                        <m:dPr>
                          <m:ctrlPr>
                            <a:rPr lang="en-US" sz="2801" b="0" i="1" smtClean="0">
                              <a:latin typeface="Cambria Math" panose="02040503050406030204" pitchFamily="18" charset="0"/>
                            </a:rPr>
                          </m:ctrlPr>
                        </m:dPr>
                        <m:e>
                          <m:r>
                            <a:rPr lang="en-US" sz="2801" b="0" i="1" smtClean="0">
                              <a:latin typeface="Cambria Math" panose="02040503050406030204" pitchFamily="18" charset="0"/>
                            </a:rPr>
                            <m:t>𝑥</m:t>
                          </m:r>
                        </m:e>
                      </m:d>
                      <m:r>
                        <a:rPr lang="en-US" sz="2801" b="0" i="1" smtClean="0">
                          <a:latin typeface="Cambria Math" panose="02040503050406030204" pitchFamily="18" charset="0"/>
                          <a:ea typeface="Cambria Math" panose="02040503050406030204" pitchFamily="18" charset="0"/>
                        </a:rPr>
                        <m:t>≥0</m:t>
                      </m:r>
                    </m:oMath>
                  </m:oMathPara>
                </a14:m>
                <a:endParaRPr lang="en-US" sz="2801" dirty="0"/>
              </a:p>
              <a:p>
                <a:endParaRPr lang="en-US" sz="2801" dirty="0" smtClean="0"/>
              </a:p>
              <a:p>
                <a:endParaRPr lang="en-US" sz="2801" dirty="0"/>
              </a:p>
            </p:txBody>
          </p:sp>
        </mc:Choice>
        <mc:Fallback xmlns="">
          <p:sp>
            <p:nvSpPr>
              <p:cNvPr id="7" name="If x is in the domane of the function f, than when x enters the machine it's exepced as an input and the machine produces an outpute f(x) acording to the rule of the function."/>
              <p:cNvSpPr txBox="1">
                <a:spLocks noRot="1" noChangeAspect="1" noMove="1" noResize="1" noEditPoints="1" noAdjustHandles="1" noChangeArrowheads="1" noChangeShapeType="1" noTextEdit="1"/>
              </p:cNvSpPr>
              <p:nvPr/>
            </p:nvSpPr>
            <p:spPr>
              <a:xfrm>
                <a:off x="2938426" y="1645053"/>
                <a:ext cx="10772265" cy="6651180"/>
              </a:xfrm>
              <a:prstGeom prst="rect">
                <a:avLst/>
              </a:prstGeom>
              <a:blipFill>
                <a:blip r:embed="rId3"/>
                <a:stretch>
                  <a:fillRect l="-1528" t="-458"/>
                </a:stretch>
              </a:blipFill>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spTree>
    <p:extLst>
      <p:ext uri="{BB962C8B-B14F-4D97-AF65-F5344CB8AC3E}">
        <p14:creationId xmlns:p14="http://schemas.microsoft.com/office/powerpoint/2010/main" val="2031041365"/>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mc:AlternateContent xmlns:mc="http://schemas.openxmlformats.org/markup-compatibility/2006" xmlns:a14="http://schemas.microsoft.com/office/drawing/2010/main">
        <mc:Choice Requires="a14">
          <p:sp>
            <p:nvSpPr>
              <p:cNvPr id="7" name="If x is in the domane of the function f, than when x enters the machine it's exepced as an input and the machine produces an outpute f(x) acording to the rule of the function."/>
              <p:cNvSpPr txBox="1"/>
              <p:nvPr/>
            </p:nvSpPr>
            <p:spPr>
              <a:xfrm>
                <a:off x="2938426" y="2555720"/>
                <a:ext cx="10772265" cy="4829848"/>
              </a:xfrm>
              <a:prstGeom prst="rect">
                <a:avLst/>
              </a:prstGeom>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i="0"/>
                </a:lvl1pPr>
              </a:lstStyle>
              <a:p>
                <a:r>
                  <a:rPr lang="en-US" sz="2801" dirty="0" smtClean="0"/>
                  <a:t>The expected value for continuous case is defined</a:t>
                </a:r>
              </a:p>
              <a:p>
                <a:pPr/>
                <a14:m>
                  <m:oMathPara xmlns:m="http://schemas.openxmlformats.org/officeDocument/2006/math">
                    <m:oMathParaPr>
                      <m:jc m:val="centerGroup"/>
                    </m:oMathParaPr>
                    <m:oMath xmlns:m="http://schemas.openxmlformats.org/officeDocument/2006/math">
                      <m:r>
                        <a:rPr lang="en-US" sz="2801" b="0" i="1" smtClean="0">
                          <a:latin typeface="Cambria Math" panose="02040503050406030204" pitchFamily="18" charset="0"/>
                        </a:rPr>
                        <m:t>𝐸</m:t>
                      </m:r>
                      <m:d>
                        <m:dPr>
                          <m:ctrlPr>
                            <a:rPr lang="en-US" sz="2801" b="0" i="1" smtClean="0">
                              <a:latin typeface="Cambria Math" panose="02040503050406030204" pitchFamily="18" charset="0"/>
                            </a:rPr>
                          </m:ctrlPr>
                        </m:dPr>
                        <m:e>
                          <m:r>
                            <a:rPr lang="en-US" sz="2801" b="0" i="1" smtClean="0">
                              <a:latin typeface="Cambria Math" panose="02040503050406030204" pitchFamily="18" charset="0"/>
                            </a:rPr>
                            <m:t>𝑋</m:t>
                          </m:r>
                        </m:e>
                      </m:d>
                      <m:r>
                        <a:rPr lang="en-US" sz="2801" b="0" i="1" smtClean="0">
                          <a:latin typeface="Cambria Math" panose="02040503050406030204" pitchFamily="18" charset="0"/>
                        </a:rPr>
                        <m:t>=</m:t>
                      </m:r>
                      <m:nary>
                        <m:naryPr>
                          <m:limLoc m:val="undOvr"/>
                          <m:ctrlPr>
                            <a:rPr lang="en-US" sz="2801" i="1">
                              <a:latin typeface="Cambria Math" panose="02040503050406030204" pitchFamily="18" charset="0"/>
                            </a:rPr>
                          </m:ctrlPr>
                        </m:naryPr>
                        <m:sub>
                          <m:r>
                            <m:rPr>
                              <m:brk m:alnAt="24"/>
                            </m:rPr>
                            <a:rPr lang="en-US" sz="2801" i="1">
                              <a:latin typeface="Cambria Math" panose="02040503050406030204" pitchFamily="18" charset="0"/>
                            </a:rPr>
                            <m:t>−</m:t>
                          </m:r>
                          <m:r>
                            <a:rPr lang="en-US" sz="2801" i="1">
                              <a:latin typeface="Cambria Math" panose="02040503050406030204" pitchFamily="18" charset="0"/>
                              <a:ea typeface="Cambria Math" panose="02040503050406030204" pitchFamily="18" charset="0"/>
                            </a:rPr>
                            <m:t>∞</m:t>
                          </m:r>
                        </m:sub>
                        <m:sup>
                          <m:r>
                            <a:rPr lang="en-US" sz="2801" i="1">
                              <a:latin typeface="Cambria Math" panose="02040503050406030204" pitchFamily="18" charset="0"/>
                              <a:ea typeface="Cambria Math" panose="02040503050406030204" pitchFamily="18" charset="0"/>
                            </a:rPr>
                            <m:t>+∞</m:t>
                          </m:r>
                        </m:sup>
                        <m:e>
                          <m:r>
                            <a:rPr lang="en-US" sz="2801" b="0" i="1" smtClean="0">
                              <a:latin typeface="Cambria Math" panose="02040503050406030204" pitchFamily="18" charset="0"/>
                              <a:ea typeface="Cambria Math" panose="02040503050406030204" pitchFamily="18" charset="0"/>
                            </a:rPr>
                            <m:t>𝑥</m:t>
                          </m:r>
                          <m:r>
                            <a:rPr lang="en-US" sz="2801" i="1">
                              <a:latin typeface="Cambria Math" panose="02040503050406030204" pitchFamily="18" charset="0"/>
                            </a:rPr>
                            <m:t>𝑓</m:t>
                          </m:r>
                          <m:d>
                            <m:dPr>
                              <m:ctrlPr>
                                <a:rPr lang="en-US" sz="2801" i="1">
                                  <a:latin typeface="Cambria Math" panose="02040503050406030204" pitchFamily="18" charset="0"/>
                                </a:rPr>
                              </m:ctrlPr>
                            </m:dPr>
                            <m:e>
                              <m:r>
                                <a:rPr lang="en-US" sz="2801" i="1">
                                  <a:latin typeface="Cambria Math" panose="02040503050406030204" pitchFamily="18" charset="0"/>
                                </a:rPr>
                                <m:t>𝑥</m:t>
                              </m:r>
                            </m:e>
                          </m:d>
                        </m:e>
                      </m:nary>
                      <m:r>
                        <a:rPr lang="en-US" sz="2801" i="1">
                          <a:latin typeface="Cambria Math" panose="02040503050406030204" pitchFamily="18" charset="0"/>
                        </a:rPr>
                        <m:t>𝑑𝑥</m:t>
                      </m:r>
                    </m:oMath>
                  </m:oMathPara>
                </a14:m>
                <a:endParaRPr lang="en-US" sz="2801" dirty="0"/>
              </a:p>
              <a:p>
                <a:r>
                  <a:rPr lang="en-US" sz="2801" dirty="0"/>
                  <a:t>The </a:t>
                </a:r>
                <a:r>
                  <a:rPr lang="en-US" sz="2801" dirty="0" smtClean="0"/>
                  <a:t>variance can effectively be represented by same formula</a:t>
                </a:r>
                <a:endParaRPr lang="en-US" sz="2801" dirty="0"/>
              </a:p>
              <a:p>
                <a:pPr/>
                <a14:m>
                  <m:oMathPara xmlns:m="http://schemas.openxmlformats.org/officeDocument/2006/math">
                    <m:oMathParaPr>
                      <m:jc m:val="centerGroup"/>
                    </m:oMathParaPr>
                    <m:oMath xmlns:m="http://schemas.openxmlformats.org/officeDocument/2006/math">
                      <m:r>
                        <a:rPr lang="en-US" sz="2801" i="1">
                          <a:latin typeface="Cambria Math" panose="02040503050406030204" pitchFamily="18" charset="0"/>
                        </a:rPr>
                        <m:t>𝑉𝑎𝑟</m:t>
                      </m:r>
                      <m:d>
                        <m:dPr>
                          <m:ctrlPr>
                            <a:rPr lang="en-US" sz="2801" i="1">
                              <a:latin typeface="Cambria Math" panose="02040503050406030204" pitchFamily="18" charset="0"/>
                            </a:rPr>
                          </m:ctrlPr>
                        </m:dPr>
                        <m:e>
                          <m:r>
                            <a:rPr lang="en-US" sz="2801" i="1">
                              <a:latin typeface="Cambria Math" panose="02040503050406030204" pitchFamily="18" charset="0"/>
                            </a:rPr>
                            <m:t>𝑋</m:t>
                          </m:r>
                        </m:e>
                      </m:d>
                      <m:r>
                        <a:rPr lang="en-US" sz="2801" i="1">
                          <a:latin typeface="Cambria Math" panose="02040503050406030204" pitchFamily="18" charset="0"/>
                        </a:rPr>
                        <m:t>=</m:t>
                      </m:r>
                      <m:r>
                        <m:rPr>
                          <m:sty m:val="p"/>
                        </m:rPr>
                        <a:rPr lang="en-US" sz="2801">
                          <a:latin typeface="Cambria Math" panose="02040503050406030204" pitchFamily="18" charset="0"/>
                        </a:rPr>
                        <m:t>E</m:t>
                      </m:r>
                      <m:sSup>
                        <m:sSupPr>
                          <m:ctrlPr>
                            <a:rPr lang="en-US" sz="2801" i="1">
                              <a:latin typeface="Cambria Math" panose="02040503050406030204" pitchFamily="18" charset="0"/>
                            </a:rPr>
                          </m:ctrlPr>
                        </m:sSupPr>
                        <m:e>
                          <m:d>
                            <m:dPr>
                              <m:ctrlPr>
                                <a:rPr lang="en-US" sz="2801" i="1">
                                  <a:latin typeface="Cambria Math" panose="02040503050406030204" pitchFamily="18" charset="0"/>
                                </a:rPr>
                              </m:ctrlPr>
                            </m:dPr>
                            <m:e>
                              <m:r>
                                <a:rPr lang="en-US" sz="2801" i="1">
                                  <a:latin typeface="Cambria Math" panose="02040503050406030204" pitchFamily="18" charset="0"/>
                                </a:rPr>
                                <m:t>𝑋</m:t>
                              </m:r>
                              <m:r>
                                <a:rPr lang="en-US" sz="2801" i="1">
                                  <a:latin typeface="Cambria Math" panose="02040503050406030204" pitchFamily="18" charset="0"/>
                                </a:rPr>
                                <m:t>−</m:t>
                              </m:r>
                              <m:r>
                                <m:rPr>
                                  <m:sty m:val="p"/>
                                </m:rPr>
                                <a:rPr lang="en-US" sz="2801">
                                  <a:latin typeface="Cambria Math" panose="02040503050406030204" pitchFamily="18" charset="0"/>
                                </a:rPr>
                                <m:t>E</m:t>
                              </m:r>
                              <m:d>
                                <m:dPr>
                                  <m:ctrlPr>
                                    <a:rPr lang="en-US" sz="2801" i="1">
                                      <a:latin typeface="Cambria Math" panose="02040503050406030204" pitchFamily="18" charset="0"/>
                                    </a:rPr>
                                  </m:ctrlPr>
                                </m:dPr>
                                <m:e>
                                  <m:r>
                                    <a:rPr lang="en-US" sz="2801" i="1">
                                      <a:latin typeface="Cambria Math" panose="02040503050406030204" pitchFamily="18" charset="0"/>
                                    </a:rPr>
                                    <m:t>𝑋</m:t>
                                  </m:r>
                                </m:e>
                              </m:d>
                            </m:e>
                          </m:d>
                        </m:e>
                        <m:sup>
                          <m:r>
                            <a:rPr lang="en-US" sz="2801" i="1">
                              <a:latin typeface="Cambria Math" panose="02040503050406030204" pitchFamily="18" charset="0"/>
                            </a:rPr>
                            <m:t>2</m:t>
                          </m:r>
                        </m:sup>
                      </m:sSup>
                    </m:oMath>
                  </m:oMathPara>
                </a14:m>
                <a:endParaRPr lang="en-US" sz="2801" dirty="0" smtClean="0"/>
              </a:p>
              <a:p>
                <a:endParaRPr lang="en-US" sz="2801" dirty="0"/>
              </a:p>
              <a:p>
                <a:endParaRPr lang="en-US" sz="2801" dirty="0" smtClean="0"/>
              </a:p>
              <a:p>
                <a:endParaRPr lang="en-US" sz="2801" dirty="0"/>
              </a:p>
            </p:txBody>
          </p:sp>
        </mc:Choice>
        <mc:Fallback xmlns="">
          <p:sp>
            <p:nvSpPr>
              <p:cNvPr id="7" name="If x is in the domane of the function f, than when x enters the machine it's exepced as an input and the machine produces an outpute f(x) acording to the rule of the function."/>
              <p:cNvSpPr txBox="1">
                <a:spLocks noRot="1" noChangeAspect="1" noMove="1" noResize="1" noEditPoints="1" noAdjustHandles="1" noChangeArrowheads="1" noChangeShapeType="1" noTextEdit="1"/>
              </p:cNvSpPr>
              <p:nvPr/>
            </p:nvSpPr>
            <p:spPr>
              <a:xfrm>
                <a:off x="2938426" y="2555720"/>
                <a:ext cx="10772265" cy="4829848"/>
              </a:xfrm>
              <a:prstGeom prst="rect">
                <a:avLst/>
              </a:prstGeom>
              <a:blipFill>
                <a:blip r:embed="rId3"/>
                <a:stretch>
                  <a:fillRect l="-1528" t="-757"/>
                </a:stretch>
              </a:blipFill>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spTree>
    <p:extLst>
      <p:ext uri="{BB962C8B-B14F-4D97-AF65-F5344CB8AC3E}">
        <p14:creationId xmlns:p14="http://schemas.microsoft.com/office/powerpoint/2010/main" val="589889743"/>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mc:AlternateContent xmlns:mc="http://schemas.openxmlformats.org/markup-compatibility/2006" xmlns:a14="http://schemas.microsoft.com/office/drawing/2010/main">
        <mc:Choice Requires="a14">
          <p:sp>
            <p:nvSpPr>
              <p:cNvPr id="7" name="If x is in the domane of the function f, than when x enters the machine it's exepced as an input and the machine produces an outpute f(x) acording to the rule of the function."/>
              <p:cNvSpPr txBox="1"/>
              <p:nvPr/>
            </p:nvSpPr>
            <p:spPr>
              <a:xfrm>
                <a:off x="2938426" y="2539337"/>
                <a:ext cx="10772265" cy="4862613"/>
              </a:xfrm>
              <a:prstGeom prst="rect">
                <a:avLst/>
              </a:prstGeom>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i="0"/>
                </a:lvl1pPr>
              </a:lstStyle>
              <a:p>
                <a:r>
                  <a:rPr lang="en-US" sz="2801" dirty="0" smtClean="0"/>
                  <a:t>For Uniform case:</a:t>
                </a:r>
              </a:p>
              <a:p>
                <a:pPr/>
                <a14:m>
                  <m:oMathPara xmlns:m="http://schemas.openxmlformats.org/officeDocument/2006/math">
                    <m:oMathParaPr>
                      <m:jc m:val="center"/>
                    </m:oMathParaPr>
                    <m:oMath xmlns:m="http://schemas.openxmlformats.org/officeDocument/2006/math">
                      <m:r>
                        <a:rPr lang="en-US" sz="2801" i="1">
                          <a:latin typeface="Cambria Math" panose="02040503050406030204" pitchFamily="18" charset="0"/>
                        </a:rPr>
                        <m:t>𝐸</m:t>
                      </m:r>
                      <m:d>
                        <m:dPr>
                          <m:ctrlPr>
                            <a:rPr lang="en-US" sz="2801" i="1">
                              <a:latin typeface="Cambria Math" panose="02040503050406030204" pitchFamily="18" charset="0"/>
                            </a:rPr>
                          </m:ctrlPr>
                        </m:dPr>
                        <m:e>
                          <m:r>
                            <a:rPr lang="en-US" sz="2801" i="1">
                              <a:latin typeface="Cambria Math" panose="02040503050406030204" pitchFamily="18" charset="0"/>
                            </a:rPr>
                            <m:t>𝑋</m:t>
                          </m:r>
                        </m:e>
                      </m:d>
                      <m:r>
                        <a:rPr lang="en-US" sz="2801" i="1">
                          <a:latin typeface="Cambria Math" panose="02040503050406030204" pitchFamily="18" charset="0"/>
                        </a:rPr>
                        <m:t>=</m:t>
                      </m:r>
                      <m:nary>
                        <m:naryPr>
                          <m:limLoc m:val="undOvr"/>
                          <m:ctrlPr>
                            <a:rPr lang="en-US" sz="2801" i="1">
                              <a:latin typeface="Cambria Math" panose="02040503050406030204" pitchFamily="18" charset="0"/>
                            </a:rPr>
                          </m:ctrlPr>
                        </m:naryPr>
                        <m:sub>
                          <m:r>
                            <a:rPr lang="en-US" sz="2801" i="1">
                              <a:latin typeface="Cambria Math" panose="02040503050406030204" pitchFamily="18" charset="0"/>
                            </a:rPr>
                            <m:t>𝑎</m:t>
                          </m:r>
                        </m:sub>
                        <m:sup>
                          <m:r>
                            <a:rPr lang="en-US" sz="2801" i="1">
                              <a:latin typeface="Cambria Math" panose="02040503050406030204" pitchFamily="18" charset="0"/>
                              <a:ea typeface="Cambria Math" panose="02040503050406030204" pitchFamily="18" charset="0"/>
                            </a:rPr>
                            <m:t>𝑏</m:t>
                          </m:r>
                        </m:sup>
                        <m:e>
                          <m:r>
                            <a:rPr lang="en-US" sz="2801" i="1">
                              <a:latin typeface="Cambria Math" panose="02040503050406030204" pitchFamily="18" charset="0"/>
                              <a:ea typeface="Cambria Math" panose="02040503050406030204" pitchFamily="18" charset="0"/>
                            </a:rPr>
                            <m:t>𝑥</m:t>
                          </m:r>
                          <m:f>
                            <m:fPr>
                              <m:ctrlPr>
                                <a:rPr lang="en-US" sz="2801" i="1">
                                  <a:latin typeface="Cambria Math" panose="02040503050406030204" pitchFamily="18" charset="0"/>
                                  <a:ea typeface="Cambria Math" panose="02040503050406030204" pitchFamily="18" charset="0"/>
                                </a:rPr>
                              </m:ctrlPr>
                            </m:fPr>
                            <m:num>
                              <m:r>
                                <a:rPr lang="en-US" sz="2801" i="1">
                                  <a:latin typeface="Cambria Math" panose="02040503050406030204" pitchFamily="18" charset="0"/>
                                  <a:ea typeface="Cambria Math" panose="02040503050406030204" pitchFamily="18" charset="0"/>
                                </a:rPr>
                                <m:t>1</m:t>
                              </m:r>
                            </m:num>
                            <m:den>
                              <m:r>
                                <a:rPr lang="en-US" sz="2801" i="1">
                                  <a:latin typeface="Cambria Math" panose="02040503050406030204" pitchFamily="18" charset="0"/>
                                  <a:ea typeface="Cambria Math" panose="02040503050406030204" pitchFamily="18" charset="0"/>
                                </a:rPr>
                                <m:t>𝑏</m:t>
                              </m:r>
                              <m:r>
                                <a:rPr lang="en-US" sz="2801" i="1">
                                  <a:latin typeface="Cambria Math" panose="02040503050406030204" pitchFamily="18" charset="0"/>
                                  <a:ea typeface="Cambria Math" panose="02040503050406030204" pitchFamily="18" charset="0"/>
                                </a:rPr>
                                <m:t>−</m:t>
                              </m:r>
                              <m:r>
                                <a:rPr lang="en-US" sz="2801" i="1">
                                  <a:latin typeface="Cambria Math" panose="02040503050406030204" pitchFamily="18" charset="0"/>
                                  <a:ea typeface="Cambria Math" panose="02040503050406030204" pitchFamily="18" charset="0"/>
                                </a:rPr>
                                <m:t>𝑎</m:t>
                              </m:r>
                            </m:den>
                          </m:f>
                        </m:e>
                      </m:nary>
                      <m:r>
                        <a:rPr lang="en-US" sz="2801" i="1">
                          <a:latin typeface="Cambria Math" panose="02040503050406030204" pitchFamily="18" charset="0"/>
                        </a:rPr>
                        <m:t>𝑑𝑥</m:t>
                      </m:r>
                      <m:r>
                        <a:rPr lang="en-US" sz="2801">
                          <a:latin typeface="Cambria Math" panose="02040503050406030204" pitchFamily="18" charset="0"/>
                        </a:rPr>
                        <m:t>=</m:t>
                      </m:r>
                      <m:sSubSup>
                        <m:sSubSupPr>
                          <m:ctrlPr>
                            <a:rPr lang="en-US" sz="2801" i="1">
                              <a:latin typeface="Cambria Math" panose="02040503050406030204" pitchFamily="18" charset="0"/>
                            </a:rPr>
                          </m:ctrlPr>
                        </m:sSubSupPr>
                        <m:e>
                          <m:d>
                            <m:dPr>
                              <m:begChr m:val=""/>
                              <m:endChr m:val="|"/>
                              <m:ctrlPr>
                                <a:rPr lang="en-US" sz="2801" i="1">
                                  <a:latin typeface="Cambria Math" panose="02040503050406030204" pitchFamily="18" charset="0"/>
                                </a:rPr>
                              </m:ctrlPr>
                            </m:dPr>
                            <m:e>
                              <m:f>
                                <m:fPr>
                                  <m:ctrlPr>
                                    <a:rPr lang="en-US" sz="2801" i="1">
                                      <a:latin typeface="Cambria Math" panose="02040503050406030204" pitchFamily="18" charset="0"/>
                                    </a:rPr>
                                  </m:ctrlPr>
                                </m:fPr>
                                <m:num>
                                  <m:sSup>
                                    <m:sSupPr>
                                      <m:ctrlPr>
                                        <a:rPr lang="en-US" sz="2801" i="1">
                                          <a:latin typeface="Cambria Math" panose="02040503050406030204" pitchFamily="18" charset="0"/>
                                        </a:rPr>
                                      </m:ctrlPr>
                                    </m:sSupPr>
                                    <m:e>
                                      <m:r>
                                        <a:rPr lang="en-US" sz="2801" i="1">
                                          <a:latin typeface="Cambria Math" panose="02040503050406030204" pitchFamily="18" charset="0"/>
                                        </a:rPr>
                                        <m:t>𝑥</m:t>
                                      </m:r>
                                    </m:e>
                                    <m:sup>
                                      <m:r>
                                        <a:rPr lang="en-US" sz="2801" i="1">
                                          <a:latin typeface="Cambria Math" panose="02040503050406030204" pitchFamily="18" charset="0"/>
                                        </a:rPr>
                                        <m:t>2</m:t>
                                      </m:r>
                                    </m:sup>
                                  </m:sSup>
                                </m:num>
                                <m:den>
                                  <m:r>
                                    <a:rPr lang="en-US" sz="2801" i="1">
                                      <a:latin typeface="Cambria Math" panose="02040503050406030204" pitchFamily="18" charset="0"/>
                                    </a:rPr>
                                    <m:t>2</m:t>
                                  </m:r>
                                  <m:d>
                                    <m:dPr>
                                      <m:ctrlPr>
                                        <a:rPr lang="en-US" sz="2801" i="1">
                                          <a:latin typeface="Cambria Math" panose="02040503050406030204" pitchFamily="18" charset="0"/>
                                        </a:rPr>
                                      </m:ctrlPr>
                                    </m:dPr>
                                    <m:e>
                                      <m:r>
                                        <a:rPr lang="en-US" sz="2801" i="1">
                                          <a:latin typeface="Cambria Math" panose="02040503050406030204" pitchFamily="18" charset="0"/>
                                        </a:rPr>
                                        <m:t>𝑏</m:t>
                                      </m:r>
                                      <m:r>
                                        <a:rPr lang="en-US" sz="2801" i="1">
                                          <a:latin typeface="Cambria Math" panose="02040503050406030204" pitchFamily="18" charset="0"/>
                                        </a:rPr>
                                        <m:t>−</m:t>
                                      </m:r>
                                      <m:r>
                                        <a:rPr lang="en-US" sz="2801" i="1">
                                          <a:latin typeface="Cambria Math" panose="02040503050406030204" pitchFamily="18" charset="0"/>
                                        </a:rPr>
                                        <m:t>𝑎</m:t>
                                      </m:r>
                                    </m:e>
                                  </m:d>
                                </m:den>
                              </m:f>
                            </m:e>
                          </m:d>
                        </m:e>
                        <m:sub>
                          <m:r>
                            <a:rPr lang="en-US" sz="2801" i="1">
                              <a:latin typeface="Cambria Math" panose="02040503050406030204" pitchFamily="18" charset="0"/>
                            </a:rPr>
                            <m:t>𝑎</m:t>
                          </m:r>
                        </m:sub>
                        <m:sup>
                          <m:r>
                            <a:rPr lang="en-US" sz="2801" i="1">
                              <a:latin typeface="Cambria Math" panose="02040503050406030204" pitchFamily="18" charset="0"/>
                            </a:rPr>
                            <m:t>𝑏</m:t>
                          </m:r>
                        </m:sup>
                      </m:sSubSup>
                      <m:r>
                        <a:rPr lang="en-US" sz="2801" i="1">
                          <a:latin typeface="Cambria Math" panose="02040503050406030204" pitchFamily="18" charset="0"/>
                        </a:rPr>
                        <m:t>=</m:t>
                      </m:r>
                      <m:f>
                        <m:fPr>
                          <m:ctrlPr>
                            <a:rPr lang="en-US" sz="2801" i="1">
                              <a:latin typeface="Cambria Math" panose="02040503050406030204" pitchFamily="18" charset="0"/>
                            </a:rPr>
                          </m:ctrlPr>
                        </m:fPr>
                        <m:num>
                          <m:sSup>
                            <m:sSupPr>
                              <m:ctrlPr>
                                <a:rPr lang="en-US" sz="2801" i="1">
                                  <a:latin typeface="Cambria Math" panose="02040503050406030204" pitchFamily="18" charset="0"/>
                                </a:rPr>
                              </m:ctrlPr>
                            </m:sSupPr>
                            <m:e>
                              <m:r>
                                <a:rPr lang="en-US" sz="2801" i="1">
                                  <a:latin typeface="Cambria Math" panose="02040503050406030204" pitchFamily="18" charset="0"/>
                                </a:rPr>
                                <m:t>𝑏</m:t>
                              </m:r>
                            </m:e>
                            <m:sup>
                              <m:r>
                                <a:rPr lang="en-US" sz="2801" i="1">
                                  <a:latin typeface="Cambria Math" panose="02040503050406030204" pitchFamily="18" charset="0"/>
                                </a:rPr>
                                <m:t>2</m:t>
                              </m:r>
                            </m:sup>
                          </m:sSup>
                          <m:r>
                            <a:rPr lang="en-US" sz="2801" i="1">
                              <a:latin typeface="Cambria Math" panose="02040503050406030204" pitchFamily="18" charset="0"/>
                            </a:rPr>
                            <m:t>−</m:t>
                          </m:r>
                          <m:sSup>
                            <m:sSupPr>
                              <m:ctrlPr>
                                <a:rPr lang="en-US" sz="2801" i="1">
                                  <a:latin typeface="Cambria Math" panose="02040503050406030204" pitchFamily="18" charset="0"/>
                                </a:rPr>
                              </m:ctrlPr>
                            </m:sSupPr>
                            <m:e>
                              <m:r>
                                <a:rPr lang="en-US" sz="2801" i="1">
                                  <a:latin typeface="Cambria Math" panose="02040503050406030204" pitchFamily="18" charset="0"/>
                                </a:rPr>
                                <m:t>𝑎</m:t>
                              </m:r>
                            </m:e>
                            <m:sup>
                              <m:r>
                                <a:rPr lang="en-US" sz="2801" i="1">
                                  <a:latin typeface="Cambria Math" panose="02040503050406030204" pitchFamily="18" charset="0"/>
                                </a:rPr>
                                <m:t>2</m:t>
                              </m:r>
                            </m:sup>
                          </m:sSup>
                        </m:num>
                        <m:den>
                          <m:r>
                            <a:rPr lang="en-US" sz="2801" i="1">
                              <a:latin typeface="Cambria Math" panose="02040503050406030204" pitchFamily="18" charset="0"/>
                            </a:rPr>
                            <m:t>2</m:t>
                          </m:r>
                          <m:d>
                            <m:dPr>
                              <m:ctrlPr>
                                <a:rPr lang="en-US" sz="2801" i="1">
                                  <a:latin typeface="Cambria Math" panose="02040503050406030204" pitchFamily="18" charset="0"/>
                                </a:rPr>
                              </m:ctrlPr>
                            </m:dPr>
                            <m:e>
                              <m:r>
                                <a:rPr lang="en-US" sz="2801" i="1">
                                  <a:latin typeface="Cambria Math" panose="02040503050406030204" pitchFamily="18" charset="0"/>
                                </a:rPr>
                                <m:t>𝑏</m:t>
                              </m:r>
                              <m:r>
                                <a:rPr lang="en-US" sz="2801" i="1">
                                  <a:latin typeface="Cambria Math" panose="02040503050406030204" pitchFamily="18" charset="0"/>
                                </a:rPr>
                                <m:t>−</m:t>
                              </m:r>
                              <m:r>
                                <a:rPr lang="en-US" sz="2801" i="1">
                                  <a:latin typeface="Cambria Math" panose="02040503050406030204" pitchFamily="18" charset="0"/>
                                </a:rPr>
                                <m:t>𝑎</m:t>
                              </m:r>
                            </m:e>
                          </m:d>
                        </m:den>
                      </m:f>
                      <m:r>
                        <a:rPr lang="en-US" sz="2801" i="1">
                          <a:latin typeface="Cambria Math" panose="02040503050406030204" pitchFamily="18" charset="0"/>
                        </a:rPr>
                        <m:t>=</m:t>
                      </m:r>
                      <m:f>
                        <m:fPr>
                          <m:ctrlPr>
                            <a:rPr lang="en-US" sz="2801" i="1">
                              <a:latin typeface="Cambria Math" panose="02040503050406030204" pitchFamily="18" charset="0"/>
                            </a:rPr>
                          </m:ctrlPr>
                        </m:fPr>
                        <m:num>
                          <m:d>
                            <m:dPr>
                              <m:ctrlPr>
                                <a:rPr lang="en-US" sz="2801" i="1">
                                  <a:latin typeface="Cambria Math" panose="02040503050406030204" pitchFamily="18" charset="0"/>
                                </a:rPr>
                              </m:ctrlPr>
                            </m:dPr>
                            <m:e>
                              <m:r>
                                <a:rPr lang="en-US" sz="2801" i="1">
                                  <a:latin typeface="Cambria Math" panose="02040503050406030204" pitchFamily="18" charset="0"/>
                                </a:rPr>
                                <m:t>𝑏</m:t>
                              </m:r>
                              <m:r>
                                <a:rPr lang="en-US" sz="2801" i="1">
                                  <a:latin typeface="Cambria Math" panose="02040503050406030204" pitchFamily="18" charset="0"/>
                                </a:rPr>
                                <m:t>−</m:t>
                              </m:r>
                              <m:r>
                                <a:rPr lang="en-US" sz="2801" i="1">
                                  <a:latin typeface="Cambria Math" panose="02040503050406030204" pitchFamily="18" charset="0"/>
                                </a:rPr>
                                <m:t>𝑎</m:t>
                              </m:r>
                            </m:e>
                          </m:d>
                          <m:d>
                            <m:dPr>
                              <m:ctrlPr>
                                <a:rPr lang="en-US" sz="2801" i="1">
                                  <a:latin typeface="Cambria Math" panose="02040503050406030204" pitchFamily="18" charset="0"/>
                                </a:rPr>
                              </m:ctrlPr>
                            </m:dPr>
                            <m:e>
                              <m:r>
                                <a:rPr lang="en-US" sz="2801" i="1">
                                  <a:latin typeface="Cambria Math" panose="02040503050406030204" pitchFamily="18" charset="0"/>
                                </a:rPr>
                                <m:t>𝑏</m:t>
                              </m:r>
                              <m:r>
                                <a:rPr lang="en-US" sz="2801" i="1">
                                  <a:latin typeface="Cambria Math" panose="02040503050406030204" pitchFamily="18" charset="0"/>
                                </a:rPr>
                                <m:t>+</m:t>
                              </m:r>
                              <m:r>
                                <a:rPr lang="en-US" sz="2801" i="1">
                                  <a:latin typeface="Cambria Math" panose="02040503050406030204" pitchFamily="18" charset="0"/>
                                </a:rPr>
                                <m:t>𝑎</m:t>
                              </m:r>
                            </m:e>
                          </m:d>
                        </m:num>
                        <m:den>
                          <m:r>
                            <a:rPr lang="en-US" sz="2801" i="1">
                              <a:latin typeface="Cambria Math" panose="02040503050406030204" pitchFamily="18" charset="0"/>
                            </a:rPr>
                            <m:t>2</m:t>
                          </m:r>
                          <m:d>
                            <m:dPr>
                              <m:ctrlPr>
                                <a:rPr lang="en-US" sz="2801" i="1">
                                  <a:latin typeface="Cambria Math" panose="02040503050406030204" pitchFamily="18" charset="0"/>
                                </a:rPr>
                              </m:ctrlPr>
                            </m:dPr>
                            <m:e>
                              <m:r>
                                <a:rPr lang="en-US" sz="2801" i="1">
                                  <a:latin typeface="Cambria Math" panose="02040503050406030204" pitchFamily="18" charset="0"/>
                                </a:rPr>
                                <m:t>𝑏</m:t>
                              </m:r>
                              <m:r>
                                <a:rPr lang="en-US" sz="2801" i="1">
                                  <a:latin typeface="Cambria Math" panose="02040503050406030204" pitchFamily="18" charset="0"/>
                                </a:rPr>
                                <m:t>−</m:t>
                              </m:r>
                              <m:r>
                                <a:rPr lang="en-US" sz="2801" i="1">
                                  <a:latin typeface="Cambria Math" panose="02040503050406030204" pitchFamily="18" charset="0"/>
                                </a:rPr>
                                <m:t>𝑎</m:t>
                              </m:r>
                            </m:e>
                          </m:d>
                        </m:den>
                      </m:f>
                      <m:r>
                        <a:rPr lang="en-US" sz="2801" i="1">
                          <a:latin typeface="Cambria Math" panose="02040503050406030204" pitchFamily="18" charset="0"/>
                        </a:rPr>
                        <m:t>==</m:t>
                      </m:r>
                      <m:f>
                        <m:fPr>
                          <m:ctrlPr>
                            <a:rPr lang="en-US" sz="2801" i="1">
                              <a:latin typeface="Cambria Math" panose="02040503050406030204" pitchFamily="18" charset="0"/>
                            </a:rPr>
                          </m:ctrlPr>
                        </m:fPr>
                        <m:num>
                          <m:d>
                            <m:dPr>
                              <m:ctrlPr>
                                <a:rPr lang="en-US" sz="2801" i="1">
                                  <a:latin typeface="Cambria Math" panose="02040503050406030204" pitchFamily="18" charset="0"/>
                                </a:rPr>
                              </m:ctrlPr>
                            </m:dPr>
                            <m:e>
                              <m:r>
                                <a:rPr lang="en-US" sz="2801" i="1">
                                  <a:latin typeface="Cambria Math" panose="02040503050406030204" pitchFamily="18" charset="0"/>
                                </a:rPr>
                                <m:t>𝑏</m:t>
                              </m:r>
                              <m:r>
                                <a:rPr lang="en-US" sz="2801" i="1">
                                  <a:latin typeface="Cambria Math" panose="02040503050406030204" pitchFamily="18" charset="0"/>
                                </a:rPr>
                                <m:t>+</m:t>
                              </m:r>
                              <m:r>
                                <a:rPr lang="en-US" sz="2801" i="1">
                                  <a:latin typeface="Cambria Math" panose="02040503050406030204" pitchFamily="18" charset="0"/>
                                </a:rPr>
                                <m:t>𝑎</m:t>
                              </m:r>
                            </m:e>
                          </m:d>
                        </m:num>
                        <m:den>
                          <m:r>
                            <a:rPr lang="en-US" sz="2801" i="1">
                              <a:latin typeface="Cambria Math" panose="02040503050406030204" pitchFamily="18" charset="0"/>
                            </a:rPr>
                            <m:t>2</m:t>
                          </m:r>
                        </m:den>
                      </m:f>
                    </m:oMath>
                  </m:oMathPara>
                </a14:m>
                <a:endParaRPr lang="en-US" sz="2801" dirty="0" smtClean="0"/>
              </a:p>
              <a:p>
                <a:pPr/>
                <a14:m>
                  <m:oMathPara xmlns:m="http://schemas.openxmlformats.org/officeDocument/2006/math">
                    <m:oMathParaPr>
                      <m:jc m:val="centerGroup"/>
                    </m:oMathParaPr>
                    <m:oMath xmlns:m="http://schemas.openxmlformats.org/officeDocument/2006/math">
                      <m:r>
                        <a:rPr lang="en-US" sz="2801" b="0" i="1" smtClean="0">
                          <a:latin typeface="Cambria Math" panose="02040503050406030204" pitchFamily="18" charset="0"/>
                        </a:rPr>
                        <m:t>𝑉𝑎𝑟</m:t>
                      </m:r>
                      <m:d>
                        <m:dPr>
                          <m:ctrlPr>
                            <a:rPr lang="en-US" sz="2801" b="0" i="1" smtClean="0">
                              <a:latin typeface="Cambria Math" panose="02040503050406030204" pitchFamily="18" charset="0"/>
                            </a:rPr>
                          </m:ctrlPr>
                        </m:dPr>
                        <m:e>
                          <m:r>
                            <a:rPr lang="en-US" sz="2801" b="0" i="1" smtClean="0">
                              <a:latin typeface="Cambria Math" panose="02040503050406030204" pitchFamily="18" charset="0"/>
                            </a:rPr>
                            <m:t>𝑋</m:t>
                          </m:r>
                        </m:e>
                      </m:d>
                      <m:r>
                        <a:rPr lang="en-US" sz="2801" b="0" i="1" smtClean="0">
                          <a:latin typeface="Cambria Math" panose="02040503050406030204" pitchFamily="18" charset="0"/>
                        </a:rPr>
                        <m:t>= </m:t>
                      </m:r>
                      <m:f>
                        <m:fPr>
                          <m:ctrlPr>
                            <a:rPr lang="en-US" sz="2801" i="1">
                              <a:latin typeface="Cambria Math" panose="02040503050406030204" pitchFamily="18" charset="0"/>
                            </a:rPr>
                          </m:ctrlPr>
                        </m:fPr>
                        <m:num>
                          <m:sSup>
                            <m:sSupPr>
                              <m:ctrlPr>
                                <a:rPr lang="en-US" sz="2801" i="1" smtClean="0">
                                  <a:latin typeface="Cambria Math" panose="02040503050406030204" pitchFamily="18" charset="0"/>
                                </a:rPr>
                              </m:ctrlPr>
                            </m:sSupPr>
                            <m:e>
                              <m:d>
                                <m:dPr>
                                  <m:ctrlPr>
                                    <a:rPr lang="en-US" sz="2801" i="1">
                                      <a:latin typeface="Cambria Math" panose="02040503050406030204" pitchFamily="18" charset="0"/>
                                    </a:rPr>
                                  </m:ctrlPr>
                                </m:dPr>
                                <m:e>
                                  <m:r>
                                    <a:rPr lang="en-US" sz="2801" i="1">
                                      <a:latin typeface="Cambria Math" panose="02040503050406030204" pitchFamily="18" charset="0"/>
                                    </a:rPr>
                                    <m:t>𝑏</m:t>
                                  </m:r>
                                  <m:r>
                                    <a:rPr lang="en-US" sz="2801" b="0" i="1" smtClean="0">
                                      <a:latin typeface="Cambria Math" panose="02040503050406030204" pitchFamily="18" charset="0"/>
                                    </a:rPr>
                                    <m:t>−</m:t>
                                  </m:r>
                                  <m:r>
                                    <a:rPr lang="en-US" sz="2801" i="1">
                                      <a:latin typeface="Cambria Math" panose="02040503050406030204" pitchFamily="18" charset="0"/>
                                    </a:rPr>
                                    <m:t>𝑎</m:t>
                                  </m:r>
                                </m:e>
                              </m:d>
                            </m:e>
                            <m:sup>
                              <m:r>
                                <a:rPr lang="en-US" sz="2801" b="0" i="1" smtClean="0">
                                  <a:latin typeface="Cambria Math" panose="02040503050406030204" pitchFamily="18" charset="0"/>
                                </a:rPr>
                                <m:t>2</m:t>
                              </m:r>
                            </m:sup>
                          </m:sSup>
                        </m:num>
                        <m:den>
                          <m:r>
                            <a:rPr lang="en-US" sz="2801" b="0" i="1" smtClean="0">
                              <a:latin typeface="Cambria Math" panose="02040503050406030204" pitchFamily="18" charset="0"/>
                            </a:rPr>
                            <m:t>1</m:t>
                          </m:r>
                          <m:r>
                            <a:rPr lang="en-US" sz="2801" i="1">
                              <a:latin typeface="Cambria Math" panose="02040503050406030204" pitchFamily="18" charset="0"/>
                            </a:rPr>
                            <m:t>2</m:t>
                          </m:r>
                        </m:den>
                      </m:f>
                      <m:r>
                        <a:rPr lang="en-US" sz="2801" b="0" i="0" smtClean="0">
                          <a:latin typeface="Cambria Math" panose="02040503050406030204" pitchFamily="18" charset="0"/>
                        </a:rPr>
                        <m:t>, </m:t>
                      </m:r>
                      <m:r>
                        <m:rPr>
                          <m:sty m:val="p"/>
                        </m:rPr>
                        <a:rPr lang="en-US" sz="2801" b="0" i="0" smtClean="0">
                          <a:latin typeface="Cambria Math" panose="02040503050406030204" pitchFamily="18" charset="0"/>
                        </a:rPr>
                        <m:t>prove</m:t>
                      </m:r>
                      <m:r>
                        <a:rPr lang="en-US" sz="2801" b="0" i="0" smtClean="0">
                          <a:latin typeface="Cambria Math" panose="02040503050406030204" pitchFamily="18" charset="0"/>
                        </a:rPr>
                        <m:t> </m:t>
                      </m:r>
                      <m:r>
                        <m:rPr>
                          <m:sty m:val="p"/>
                        </m:rPr>
                        <a:rPr lang="en-US" sz="2801" b="0" i="0" smtClean="0">
                          <a:latin typeface="Cambria Math" panose="02040503050406030204" pitchFamily="18" charset="0"/>
                        </a:rPr>
                        <m:t>this</m:t>
                      </m:r>
                      <m:r>
                        <a:rPr lang="en-US" sz="2801" b="0" i="0" smtClean="0">
                          <a:latin typeface="Cambria Math" panose="02040503050406030204" pitchFamily="18" charset="0"/>
                        </a:rPr>
                        <m:t>!</m:t>
                      </m:r>
                    </m:oMath>
                  </m:oMathPara>
                </a14:m>
                <a:endParaRPr lang="en-US" sz="2801" dirty="0"/>
              </a:p>
              <a:p>
                <a:endParaRPr lang="en-US" sz="2801" dirty="0" smtClean="0"/>
              </a:p>
              <a:p>
                <a:endParaRPr lang="en-US" sz="2801" dirty="0"/>
              </a:p>
            </p:txBody>
          </p:sp>
        </mc:Choice>
        <mc:Fallback xmlns="">
          <p:sp>
            <p:nvSpPr>
              <p:cNvPr id="7" name="If x is in the domane of the function f, than when x enters the machine it's exepced as an input and the machine produces an outpute f(x) acording to the rule of the function."/>
              <p:cNvSpPr txBox="1">
                <a:spLocks noRot="1" noChangeAspect="1" noMove="1" noResize="1" noEditPoints="1" noAdjustHandles="1" noChangeArrowheads="1" noChangeShapeType="1" noTextEdit="1"/>
              </p:cNvSpPr>
              <p:nvPr/>
            </p:nvSpPr>
            <p:spPr>
              <a:xfrm>
                <a:off x="2938426" y="2539337"/>
                <a:ext cx="10772265" cy="4862613"/>
              </a:xfrm>
              <a:prstGeom prst="rect">
                <a:avLst/>
              </a:prstGeom>
              <a:blipFill>
                <a:blip r:embed="rId3"/>
                <a:stretch>
                  <a:fillRect l="-1528"/>
                </a:stretch>
              </a:blipFill>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spTree>
    <p:extLst>
      <p:ext uri="{BB962C8B-B14F-4D97-AF65-F5344CB8AC3E}">
        <p14:creationId xmlns:p14="http://schemas.microsoft.com/office/powerpoint/2010/main" val="1731238028"/>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mc:AlternateContent xmlns:mc="http://schemas.openxmlformats.org/markup-compatibility/2006">
        <mc:Choice xmlns:a14="http://schemas.microsoft.com/office/drawing/2010/main" Requires="a14">
          <p:sp>
            <p:nvSpPr>
              <p:cNvPr id="7" name="If x is in the domane of the function f, than when x enters the machine it's exepced as an input and the machine produces an outpute f(x) acording to the rule of the function."/>
              <p:cNvSpPr txBox="1"/>
              <p:nvPr/>
            </p:nvSpPr>
            <p:spPr>
              <a:xfrm>
                <a:off x="2938426" y="2581351"/>
                <a:ext cx="13004513" cy="5607817"/>
              </a:xfrm>
              <a:prstGeom prst="rect">
                <a:avLst/>
              </a:prstGeom>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i="0"/>
                </a:lvl1pPr>
              </a:lstStyle>
              <a:p>
                <a:r>
                  <a:rPr lang="en-US" sz="2801" dirty="0" smtClean="0"/>
                  <a:t>Expected value Properties:</a:t>
                </a:r>
              </a:p>
              <a:p>
                <a:pPr marL="514350" indent="-514350">
                  <a:buFont typeface="+mj-lt"/>
                  <a:buAutoNum type="arabicPeriod"/>
                </a:pPr>
                <a:r>
                  <a:rPr lang="en-US" sz="2801" dirty="0" smtClean="0"/>
                  <a:t>Non-negativity: </a:t>
                </a:r>
                <a14:m>
                  <m:oMath xmlns:m="http://schemas.openxmlformats.org/officeDocument/2006/math">
                    <m:r>
                      <a:rPr lang="en-US" sz="2801" b="0" i="1" smtClean="0">
                        <a:latin typeface="Cambria Math" panose="02040503050406030204" pitchFamily="18" charset="0"/>
                      </a:rPr>
                      <m:t>𝑖𝑓</m:t>
                    </m:r>
                    <m:r>
                      <a:rPr lang="en-US" sz="2801" b="0" i="1" smtClean="0">
                        <a:latin typeface="Cambria Math" panose="02040503050406030204" pitchFamily="18" charset="0"/>
                      </a:rPr>
                      <m:t> </m:t>
                    </m:r>
                    <m:r>
                      <a:rPr lang="en-US" sz="2801" b="0" i="1" smtClean="0">
                        <a:latin typeface="Cambria Math" panose="02040503050406030204" pitchFamily="18" charset="0"/>
                      </a:rPr>
                      <m:t>𝑋</m:t>
                    </m:r>
                    <m:r>
                      <a:rPr lang="en-US" sz="2801" b="0" i="1" smtClean="0">
                        <a:latin typeface="Cambria Math" panose="02040503050406030204" pitchFamily="18" charset="0"/>
                        <a:ea typeface="Cambria Math" panose="02040503050406030204" pitchFamily="18" charset="0"/>
                      </a:rPr>
                      <m:t>≥0, </m:t>
                    </m:r>
                    <m:r>
                      <a:rPr lang="en-US" sz="2801" b="0" i="1" smtClean="0">
                        <a:latin typeface="Cambria Math" panose="02040503050406030204" pitchFamily="18" charset="0"/>
                        <a:ea typeface="Cambria Math" panose="02040503050406030204" pitchFamily="18" charset="0"/>
                      </a:rPr>
                      <m:t>𝑡h𝑒𝑛</m:t>
                    </m:r>
                    <m:r>
                      <a:rPr lang="en-US" sz="2801" b="0" i="1" smtClean="0">
                        <a:latin typeface="Cambria Math" panose="02040503050406030204" pitchFamily="18" charset="0"/>
                        <a:ea typeface="Cambria Math" panose="02040503050406030204" pitchFamily="18" charset="0"/>
                      </a:rPr>
                      <m:t> </m:t>
                    </m:r>
                    <m:r>
                      <a:rPr lang="en-US" sz="2801" b="0" i="1" smtClean="0">
                        <a:latin typeface="Cambria Math" panose="02040503050406030204" pitchFamily="18" charset="0"/>
                        <a:ea typeface="Cambria Math" panose="02040503050406030204" pitchFamily="18" charset="0"/>
                      </a:rPr>
                      <m:t>𝐸</m:t>
                    </m:r>
                    <m:d>
                      <m:dPr>
                        <m:ctrlPr>
                          <a:rPr lang="en-US" sz="2801" b="0" i="1" smtClean="0">
                            <a:latin typeface="Cambria Math" panose="02040503050406030204" pitchFamily="18" charset="0"/>
                            <a:ea typeface="Cambria Math" panose="02040503050406030204" pitchFamily="18" charset="0"/>
                          </a:rPr>
                        </m:ctrlPr>
                      </m:dPr>
                      <m:e>
                        <m:r>
                          <a:rPr lang="en-US" sz="2801" b="0" i="1" smtClean="0">
                            <a:latin typeface="Cambria Math" panose="02040503050406030204" pitchFamily="18" charset="0"/>
                            <a:ea typeface="Cambria Math" panose="02040503050406030204" pitchFamily="18" charset="0"/>
                          </a:rPr>
                          <m:t>𝑋</m:t>
                        </m:r>
                      </m:e>
                    </m:d>
                    <m:r>
                      <a:rPr lang="en-US" sz="2801" b="0" i="1" smtClean="0">
                        <a:latin typeface="Cambria Math" panose="02040503050406030204" pitchFamily="18" charset="0"/>
                        <a:ea typeface="Cambria Math" panose="02040503050406030204" pitchFamily="18" charset="0"/>
                      </a:rPr>
                      <m:t>≥0</m:t>
                    </m:r>
                  </m:oMath>
                </a14:m>
                <a:endParaRPr lang="en-US" sz="2801" b="0" dirty="0" smtClean="0">
                  <a:ea typeface="Cambria Math" panose="02040503050406030204" pitchFamily="18" charset="0"/>
                </a:endParaRPr>
              </a:p>
              <a:p>
                <a:pPr marL="514350" indent="-514350">
                  <a:buFont typeface="+mj-lt"/>
                  <a:buAutoNum type="arabicPeriod"/>
                </a:pPr>
                <a:r>
                  <a:rPr lang="en-US" sz="2801" dirty="0" smtClean="0"/>
                  <a:t>Linearity: </a:t>
                </a:r>
                <a14:m>
                  <m:oMath xmlns:m="http://schemas.openxmlformats.org/officeDocument/2006/math">
                    <m:r>
                      <a:rPr lang="en-US" sz="2801" b="0" i="1" smtClean="0">
                        <a:latin typeface="Cambria Math" panose="02040503050406030204" pitchFamily="18" charset="0"/>
                      </a:rPr>
                      <m:t>𝐸</m:t>
                    </m:r>
                    <m:d>
                      <m:dPr>
                        <m:ctrlPr>
                          <a:rPr lang="en-US" sz="2801" b="0" i="1" smtClean="0">
                            <a:latin typeface="Cambria Math" panose="02040503050406030204" pitchFamily="18" charset="0"/>
                          </a:rPr>
                        </m:ctrlPr>
                      </m:dPr>
                      <m:e>
                        <m:r>
                          <a:rPr lang="en-US" sz="2801" b="0" i="1" smtClean="0">
                            <a:latin typeface="Cambria Math" panose="02040503050406030204" pitchFamily="18" charset="0"/>
                          </a:rPr>
                          <m:t>𝑋</m:t>
                        </m:r>
                        <m:r>
                          <a:rPr lang="en-US" sz="2801" b="0" i="1" smtClean="0">
                            <a:latin typeface="Cambria Math" panose="02040503050406030204" pitchFamily="18" charset="0"/>
                          </a:rPr>
                          <m:t>+</m:t>
                        </m:r>
                        <m:r>
                          <a:rPr lang="en-US" sz="2801" b="0" i="1" smtClean="0">
                            <a:latin typeface="Cambria Math" panose="02040503050406030204" pitchFamily="18" charset="0"/>
                          </a:rPr>
                          <m:t>𝑌</m:t>
                        </m:r>
                      </m:e>
                    </m:d>
                    <m:r>
                      <a:rPr lang="en-US" sz="2801" b="0" i="1" smtClean="0">
                        <a:latin typeface="Cambria Math" panose="02040503050406030204" pitchFamily="18" charset="0"/>
                      </a:rPr>
                      <m:t>=</m:t>
                    </m:r>
                    <m:r>
                      <a:rPr lang="en-US" sz="2801" b="0" i="1" smtClean="0">
                        <a:latin typeface="Cambria Math" panose="02040503050406030204" pitchFamily="18" charset="0"/>
                      </a:rPr>
                      <m:t>𝐸</m:t>
                    </m:r>
                    <m:d>
                      <m:dPr>
                        <m:ctrlPr>
                          <a:rPr lang="en-US" sz="2801" b="0" i="1" smtClean="0">
                            <a:latin typeface="Cambria Math" panose="02040503050406030204" pitchFamily="18" charset="0"/>
                          </a:rPr>
                        </m:ctrlPr>
                      </m:dPr>
                      <m:e>
                        <m:r>
                          <a:rPr lang="en-US" sz="2801" b="0" i="1" smtClean="0">
                            <a:latin typeface="Cambria Math" panose="02040503050406030204" pitchFamily="18" charset="0"/>
                          </a:rPr>
                          <m:t>𝑋</m:t>
                        </m:r>
                      </m:e>
                    </m:d>
                    <m:r>
                      <a:rPr lang="en-US" sz="2801" b="0" i="1" smtClean="0">
                        <a:latin typeface="Cambria Math" panose="02040503050406030204" pitchFamily="18" charset="0"/>
                      </a:rPr>
                      <m:t>+</m:t>
                    </m:r>
                    <m:r>
                      <a:rPr lang="en-US" sz="2801" b="0" i="1" smtClean="0">
                        <a:latin typeface="Cambria Math" panose="02040503050406030204" pitchFamily="18" charset="0"/>
                      </a:rPr>
                      <m:t>𝐸</m:t>
                    </m:r>
                    <m:d>
                      <m:dPr>
                        <m:ctrlPr>
                          <a:rPr lang="en-US" sz="2801" b="0" i="1" smtClean="0">
                            <a:latin typeface="Cambria Math" panose="02040503050406030204" pitchFamily="18" charset="0"/>
                          </a:rPr>
                        </m:ctrlPr>
                      </m:dPr>
                      <m:e>
                        <m:r>
                          <a:rPr lang="en-US" sz="2801" b="0" i="1" smtClean="0">
                            <a:latin typeface="Cambria Math" panose="02040503050406030204" pitchFamily="18" charset="0"/>
                          </a:rPr>
                          <m:t>𝑌</m:t>
                        </m:r>
                      </m:e>
                    </m:d>
                  </m:oMath>
                </a14:m>
                <a:r>
                  <a:rPr lang="en-US" sz="2801" dirty="0" smtClean="0"/>
                  <a:t>, </a:t>
                </a:r>
                <a14:m>
                  <m:oMath xmlns:m="http://schemas.openxmlformats.org/officeDocument/2006/math">
                    <m:r>
                      <a:rPr lang="en-US" sz="2801" b="0" i="1" smtClean="0">
                        <a:latin typeface="Cambria Math" panose="02040503050406030204" pitchFamily="18" charset="0"/>
                      </a:rPr>
                      <m:t>𝐸</m:t>
                    </m:r>
                    <m:d>
                      <m:dPr>
                        <m:ctrlPr>
                          <a:rPr lang="en-US" sz="2801" b="0" i="1" smtClean="0">
                            <a:latin typeface="Cambria Math" panose="02040503050406030204" pitchFamily="18" charset="0"/>
                          </a:rPr>
                        </m:ctrlPr>
                      </m:dPr>
                      <m:e>
                        <m:r>
                          <a:rPr lang="en-US" sz="2801" b="0" i="1" smtClean="0">
                            <a:latin typeface="Cambria Math" panose="02040503050406030204" pitchFamily="18" charset="0"/>
                          </a:rPr>
                          <m:t>𝑎𝑋</m:t>
                        </m:r>
                      </m:e>
                    </m:d>
                    <m:r>
                      <a:rPr lang="en-US" sz="2801" b="0" i="1" smtClean="0">
                        <a:latin typeface="Cambria Math" panose="02040503050406030204" pitchFamily="18" charset="0"/>
                      </a:rPr>
                      <m:t>=</m:t>
                    </m:r>
                    <m:r>
                      <a:rPr lang="en-US" sz="2801" b="0" i="1" smtClean="0">
                        <a:latin typeface="Cambria Math" panose="02040503050406030204" pitchFamily="18" charset="0"/>
                      </a:rPr>
                      <m:t>𝑎𝐸</m:t>
                    </m:r>
                    <m:d>
                      <m:dPr>
                        <m:ctrlPr>
                          <a:rPr lang="en-US" sz="2801" b="0" i="1" smtClean="0">
                            <a:latin typeface="Cambria Math" panose="02040503050406030204" pitchFamily="18" charset="0"/>
                          </a:rPr>
                        </m:ctrlPr>
                      </m:dPr>
                      <m:e>
                        <m:r>
                          <a:rPr lang="en-US" sz="2801" b="0" i="1" smtClean="0">
                            <a:latin typeface="Cambria Math" panose="02040503050406030204" pitchFamily="18" charset="0"/>
                          </a:rPr>
                          <m:t>𝑋</m:t>
                        </m:r>
                      </m:e>
                    </m:d>
                  </m:oMath>
                </a14:m>
                <a:endParaRPr lang="en-US" sz="2801" b="0" dirty="0" smtClean="0"/>
              </a:p>
              <a:p>
                <a:pPr marL="514350" indent="-514350">
                  <a:buFont typeface="+mj-lt"/>
                  <a:buAutoNum type="arabicPeriod"/>
                </a:pPr>
                <a:r>
                  <a:rPr lang="en-US" sz="2801" dirty="0" smtClean="0"/>
                  <a:t>Monotonicity:</a:t>
                </a:r>
                <a:r>
                  <a:rPr lang="en-US" sz="2801" i="1" dirty="0" smtClean="0"/>
                  <a:t> </a:t>
                </a:r>
                <a14:m>
                  <m:oMath xmlns:m="http://schemas.openxmlformats.org/officeDocument/2006/math">
                    <m:r>
                      <a:rPr lang="en-US" sz="2801" b="0" i="1" smtClean="0">
                        <a:latin typeface="Cambria Math" panose="02040503050406030204" pitchFamily="18" charset="0"/>
                      </a:rPr>
                      <m:t>𝑖𝑓</m:t>
                    </m:r>
                    <m:r>
                      <a:rPr lang="en-US" sz="2801" b="0" i="1" smtClean="0">
                        <a:latin typeface="Cambria Math" panose="02040503050406030204" pitchFamily="18" charset="0"/>
                      </a:rPr>
                      <m:t> </m:t>
                    </m:r>
                    <m:r>
                      <a:rPr lang="en-US" sz="2801" b="0" i="1" smtClean="0">
                        <a:latin typeface="Cambria Math" panose="02040503050406030204" pitchFamily="18" charset="0"/>
                      </a:rPr>
                      <m:t>𝑋</m:t>
                    </m:r>
                    <m:r>
                      <a:rPr lang="en-US" sz="2801" b="0" i="1" smtClean="0">
                        <a:latin typeface="Cambria Math" panose="02040503050406030204" pitchFamily="18" charset="0"/>
                        <a:ea typeface="Cambria Math" panose="02040503050406030204" pitchFamily="18" charset="0"/>
                      </a:rPr>
                      <m:t>≤</m:t>
                    </m:r>
                    <m:r>
                      <a:rPr lang="en-US" sz="2801" b="0" i="1" smtClean="0">
                        <a:latin typeface="Cambria Math" panose="02040503050406030204" pitchFamily="18" charset="0"/>
                        <a:ea typeface="Cambria Math" panose="02040503050406030204" pitchFamily="18" charset="0"/>
                      </a:rPr>
                      <m:t>𝑌</m:t>
                    </m:r>
                    <m:r>
                      <a:rPr lang="en-US" sz="2801" b="0" i="1" smtClean="0">
                        <a:latin typeface="Cambria Math" panose="02040503050406030204" pitchFamily="18" charset="0"/>
                        <a:ea typeface="Cambria Math" panose="02040503050406030204" pitchFamily="18" charset="0"/>
                      </a:rPr>
                      <m:t>, </m:t>
                    </m:r>
                    <m:r>
                      <a:rPr lang="en-US" sz="2801" b="0" i="1" smtClean="0">
                        <a:latin typeface="Cambria Math" panose="02040503050406030204" pitchFamily="18" charset="0"/>
                        <a:ea typeface="Cambria Math" panose="02040503050406030204" pitchFamily="18" charset="0"/>
                      </a:rPr>
                      <m:t>𝑡h𝑒𝑛</m:t>
                    </m:r>
                    <m:r>
                      <a:rPr lang="en-US" sz="2801" b="0" i="1" smtClean="0">
                        <a:latin typeface="Cambria Math" panose="02040503050406030204" pitchFamily="18" charset="0"/>
                        <a:ea typeface="Cambria Math" panose="02040503050406030204" pitchFamily="18" charset="0"/>
                      </a:rPr>
                      <m:t> </m:t>
                    </m:r>
                    <m:r>
                      <a:rPr lang="en-US" sz="2801" b="0" i="1" smtClean="0">
                        <a:latin typeface="Cambria Math" panose="02040503050406030204" pitchFamily="18" charset="0"/>
                        <a:ea typeface="Cambria Math" panose="02040503050406030204" pitchFamily="18" charset="0"/>
                      </a:rPr>
                      <m:t>𝐸</m:t>
                    </m:r>
                    <m:d>
                      <m:dPr>
                        <m:ctrlPr>
                          <a:rPr lang="en-US" sz="2801" b="0" i="1" smtClean="0">
                            <a:latin typeface="Cambria Math" panose="02040503050406030204" pitchFamily="18" charset="0"/>
                            <a:ea typeface="Cambria Math" panose="02040503050406030204" pitchFamily="18" charset="0"/>
                          </a:rPr>
                        </m:ctrlPr>
                      </m:dPr>
                      <m:e>
                        <m:r>
                          <a:rPr lang="en-US" sz="2801" b="0" i="1" smtClean="0">
                            <a:latin typeface="Cambria Math" panose="02040503050406030204" pitchFamily="18" charset="0"/>
                            <a:ea typeface="Cambria Math" panose="02040503050406030204" pitchFamily="18" charset="0"/>
                          </a:rPr>
                          <m:t>𝑋</m:t>
                        </m:r>
                      </m:e>
                    </m:d>
                    <m:r>
                      <a:rPr lang="en-US" sz="2801" b="0" i="1" smtClean="0">
                        <a:latin typeface="Cambria Math" panose="02040503050406030204" pitchFamily="18" charset="0"/>
                        <a:ea typeface="Cambria Math" panose="02040503050406030204" pitchFamily="18" charset="0"/>
                      </a:rPr>
                      <m:t>≤</m:t>
                    </m:r>
                    <m:r>
                      <a:rPr lang="en-US" sz="2801" b="0" i="1" smtClean="0">
                        <a:latin typeface="Cambria Math" panose="02040503050406030204" pitchFamily="18" charset="0"/>
                        <a:ea typeface="Cambria Math" panose="02040503050406030204" pitchFamily="18" charset="0"/>
                      </a:rPr>
                      <m:t>𝐸</m:t>
                    </m:r>
                    <m:d>
                      <m:dPr>
                        <m:ctrlPr>
                          <a:rPr lang="en-US" sz="2801" b="0" i="1" smtClean="0">
                            <a:latin typeface="Cambria Math" panose="02040503050406030204" pitchFamily="18" charset="0"/>
                            <a:ea typeface="Cambria Math" panose="02040503050406030204" pitchFamily="18" charset="0"/>
                          </a:rPr>
                        </m:ctrlPr>
                      </m:dPr>
                      <m:e>
                        <m:r>
                          <a:rPr lang="en-US" sz="2801" b="0" i="1" smtClean="0">
                            <a:latin typeface="Cambria Math" panose="02040503050406030204" pitchFamily="18" charset="0"/>
                            <a:ea typeface="Cambria Math" panose="02040503050406030204" pitchFamily="18" charset="0"/>
                          </a:rPr>
                          <m:t>𝑌</m:t>
                        </m:r>
                      </m:e>
                    </m:d>
                  </m:oMath>
                </a14:m>
                <a:endParaRPr lang="en-US" sz="2801" dirty="0" smtClean="0"/>
              </a:p>
              <a:p>
                <a:pPr marL="514350" indent="-514350">
                  <a:buFont typeface="+mj-lt"/>
                  <a:buAutoNum type="arabicPeriod"/>
                </a:pPr>
                <a:r>
                  <a:rPr lang="en-US" sz="2801" dirty="0" smtClean="0"/>
                  <a:t>Non-</a:t>
                </a:r>
                <a:r>
                  <a:rPr lang="en-US" sz="2801" dirty="0" err="1" smtClean="0"/>
                  <a:t>multiplicativity</a:t>
                </a:r>
                <a:r>
                  <a:rPr lang="en-US" sz="2801" dirty="0" smtClean="0"/>
                  <a:t>: </a:t>
                </a:r>
                <a14:m>
                  <m:oMath xmlns:m="http://schemas.openxmlformats.org/officeDocument/2006/math">
                    <m:r>
                      <a:rPr lang="en-US" sz="2801" b="0" i="1" smtClean="0">
                        <a:latin typeface="Cambria Math" panose="02040503050406030204" pitchFamily="18" charset="0"/>
                      </a:rPr>
                      <m:t>𝐸</m:t>
                    </m:r>
                    <m:d>
                      <m:dPr>
                        <m:ctrlPr>
                          <a:rPr lang="en-US" sz="2801" b="0" i="1" smtClean="0">
                            <a:latin typeface="Cambria Math" panose="02040503050406030204" pitchFamily="18" charset="0"/>
                          </a:rPr>
                        </m:ctrlPr>
                      </m:dPr>
                      <m:e>
                        <m:r>
                          <a:rPr lang="en-US" sz="2801" b="0" i="1" smtClean="0">
                            <a:latin typeface="Cambria Math" panose="02040503050406030204" pitchFamily="18" charset="0"/>
                          </a:rPr>
                          <m:t>𝑋𝑌</m:t>
                        </m:r>
                      </m:e>
                    </m:d>
                    <m:r>
                      <a:rPr lang="en-US" sz="2801" i="1">
                        <a:latin typeface="Cambria Math" panose="02040503050406030204" pitchFamily="18" charset="0"/>
                        <a:ea typeface="Cambria Math" panose="02040503050406030204" pitchFamily="18" charset="0"/>
                      </a:rPr>
                      <m:t>=</m:t>
                    </m:r>
                    <m:r>
                      <a:rPr lang="en-US" sz="2801" b="0" i="1" smtClean="0">
                        <a:latin typeface="Cambria Math" panose="02040503050406030204" pitchFamily="18" charset="0"/>
                        <a:ea typeface="Cambria Math" panose="02040503050406030204" pitchFamily="18" charset="0"/>
                      </a:rPr>
                      <m:t>𝐸</m:t>
                    </m:r>
                    <m:d>
                      <m:dPr>
                        <m:ctrlPr>
                          <a:rPr lang="en-US" sz="2801" b="0" i="1" smtClean="0">
                            <a:latin typeface="Cambria Math" panose="02040503050406030204" pitchFamily="18" charset="0"/>
                            <a:ea typeface="Cambria Math" panose="02040503050406030204" pitchFamily="18" charset="0"/>
                          </a:rPr>
                        </m:ctrlPr>
                      </m:dPr>
                      <m:e>
                        <m:r>
                          <a:rPr lang="en-US" sz="2801" b="0" i="1" smtClean="0">
                            <a:latin typeface="Cambria Math" panose="02040503050406030204" pitchFamily="18" charset="0"/>
                            <a:ea typeface="Cambria Math" panose="02040503050406030204" pitchFamily="18" charset="0"/>
                          </a:rPr>
                          <m:t>𝑋</m:t>
                        </m:r>
                      </m:e>
                    </m:d>
                    <m:r>
                      <a:rPr lang="en-US" sz="2801" b="0" i="1" smtClean="0">
                        <a:latin typeface="Cambria Math" panose="02040503050406030204" pitchFamily="18" charset="0"/>
                        <a:ea typeface="Cambria Math" panose="02040503050406030204" pitchFamily="18" charset="0"/>
                      </a:rPr>
                      <m:t>𝐸</m:t>
                    </m:r>
                    <m:d>
                      <m:dPr>
                        <m:ctrlPr>
                          <a:rPr lang="en-US" sz="2801" b="0" i="1" smtClean="0">
                            <a:latin typeface="Cambria Math" panose="02040503050406030204" pitchFamily="18" charset="0"/>
                            <a:ea typeface="Cambria Math" panose="02040503050406030204" pitchFamily="18" charset="0"/>
                          </a:rPr>
                        </m:ctrlPr>
                      </m:dPr>
                      <m:e>
                        <m:r>
                          <a:rPr lang="en-US" sz="2801" b="0" i="1" smtClean="0">
                            <a:latin typeface="Cambria Math" panose="02040503050406030204" pitchFamily="18" charset="0"/>
                            <a:ea typeface="Cambria Math" panose="02040503050406030204" pitchFamily="18" charset="0"/>
                          </a:rPr>
                          <m:t>𝑌</m:t>
                        </m:r>
                      </m:e>
                    </m:d>
                    <m:r>
                      <a:rPr lang="en-US" sz="2801" b="0" i="1" smtClean="0">
                        <a:latin typeface="Cambria Math" panose="02040503050406030204" pitchFamily="18" charset="0"/>
                        <a:ea typeface="Cambria Math" panose="02040503050406030204" pitchFamily="18" charset="0"/>
                      </a:rPr>
                      <m:t> </m:t>
                    </m:r>
                    <m:r>
                      <a:rPr lang="en-US" sz="2801" b="0" i="1" smtClean="0">
                        <a:latin typeface="Cambria Math" panose="02040503050406030204" pitchFamily="18" charset="0"/>
                        <a:ea typeface="Cambria Math" panose="02040503050406030204" pitchFamily="18" charset="0"/>
                      </a:rPr>
                      <m:t>𝑜𝑛𝑙𝑦</m:t>
                    </m:r>
                    <m:r>
                      <a:rPr lang="en-US" sz="2801" b="0" i="1" smtClean="0">
                        <a:latin typeface="Cambria Math" panose="02040503050406030204" pitchFamily="18" charset="0"/>
                        <a:ea typeface="Cambria Math" panose="02040503050406030204" pitchFamily="18" charset="0"/>
                      </a:rPr>
                      <m:t> </m:t>
                    </m:r>
                    <m:r>
                      <a:rPr lang="en-US" sz="2801" b="0" i="1" smtClean="0">
                        <a:latin typeface="Cambria Math" panose="02040503050406030204" pitchFamily="18" charset="0"/>
                        <a:ea typeface="Cambria Math" panose="02040503050406030204" pitchFamily="18" charset="0"/>
                      </a:rPr>
                      <m:t>𝑖𝑓</m:t>
                    </m:r>
                    <m:r>
                      <a:rPr lang="en-US" sz="2801" b="0" i="1" smtClean="0">
                        <a:latin typeface="Cambria Math" panose="02040503050406030204" pitchFamily="18" charset="0"/>
                        <a:ea typeface="Cambria Math" panose="02040503050406030204" pitchFamily="18" charset="0"/>
                      </a:rPr>
                      <m:t> </m:t>
                    </m:r>
                    <m:r>
                      <a:rPr lang="en-US" sz="2801" b="0" i="1" smtClean="0">
                        <a:latin typeface="Cambria Math" panose="02040503050406030204" pitchFamily="18" charset="0"/>
                        <a:ea typeface="Cambria Math" panose="02040503050406030204" pitchFamily="18" charset="0"/>
                      </a:rPr>
                      <m:t>𝑋</m:t>
                    </m:r>
                    <m:r>
                      <a:rPr lang="en-US" sz="2801" b="0" i="1" smtClean="0">
                        <a:latin typeface="Cambria Math" panose="02040503050406030204" pitchFamily="18" charset="0"/>
                        <a:ea typeface="Cambria Math" panose="02040503050406030204" pitchFamily="18" charset="0"/>
                      </a:rPr>
                      <m:t> </m:t>
                    </m:r>
                    <m:r>
                      <a:rPr lang="en-US" sz="2801" b="0" i="1" smtClean="0">
                        <a:latin typeface="Cambria Math" panose="02040503050406030204" pitchFamily="18" charset="0"/>
                        <a:ea typeface="Cambria Math" panose="02040503050406030204" pitchFamily="18" charset="0"/>
                      </a:rPr>
                      <m:t>𝑎𝑛𝑑</m:t>
                    </m:r>
                    <m:r>
                      <a:rPr lang="en-US" sz="2801" b="0" i="1" smtClean="0">
                        <a:latin typeface="Cambria Math" panose="02040503050406030204" pitchFamily="18" charset="0"/>
                        <a:ea typeface="Cambria Math" panose="02040503050406030204" pitchFamily="18" charset="0"/>
                      </a:rPr>
                      <m:t> </m:t>
                    </m:r>
                    <m:r>
                      <a:rPr lang="en-US" sz="2801" b="0" i="1" smtClean="0">
                        <a:latin typeface="Cambria Math" panose="02040503050406030204" pitchFamily="18" charset="0"/>
                        <a:ea typeface="Cambria Math" panose="02040503050406030204" pitchFamily="18" charset="0"/>
                      </a:rPr>
                      <m:t>𝑌</m:t>
                    </m:r>
                    <m:r>
                      <a:rPr lang="en-US" sz="2801" b="0" i="1" smtClean="0">
                        <a:latin typeface="Cambria Math" panose="02040503050406030204" pitchFamily="18" charset="0"/>
                        <a:ea typeface="Cambria Math" panose="02040503050406030204" pitchFamily="18" charset="0"/>
                      </a:rPr>
                      <m:t> </m:t>
                    </m:r>
                    <m:r>
                      <a:rPr lang="en-US" sz="2801" b="0" i="1" smtClean="0">
                        <a:latin typeface="Cambria Math" panose="02040503050406030204" pitchFamily="18" charset="0"/>
                        <a:ea typeface="Cambria Math" panose="02040503050406030204" pitchFamily="18" charset="0"/>
                      </a:rPr>
                      <m:t>𝑎𝑟𝑒</m:t>
                    </m:r>
                    <m:r>
                      <a:rPr lang="en-US" sz="2801" b="0" i="1" smtClean="0">
                        <a:latin typeface="Cambria Math" panose="02040503050406030204" pitchFamily="18" charset="0"/>
                        <a:ea typeface="Cambria Math" panose="02040503050406030204" pitchFamily="18" charset="0"/>
                      </a:rPr>
                      <m:t> </m:t>
                    </m:r>
                    <m:r>
                      <a:rPr lang="en-US" sz="2801" b="0" i="1" smtClean="0">
                        <a:latin typeface="Cambria Math" panose="02040503050406030204" pitchFamily="18" charset="0"/>
                        <a:ea typeface="Cambria Math" panose="02040503050406030204" pitchFamily="18" charset="0"/>
                      </a:rPr>
                      <m:t>𝑖𝑛𝑑𝑒𝑝𝑒𝑛𝑑𝑒𝑛𝑡</m:t>
                    </m:r>
                  </m:oMath>
                </a14:m>
                <a:endParaRPr lang="en-US" sz="2801" b="0" dirty="0" smtClean="0">
                  <a:ea typeface="Cambria Math" panose="02040503050406030204" pitchFamily="18" charset="0"/>
                </a:endParaRPr>
              </a:p>
              <a:p>
                <a:pPr marL="514350" indent="-514350">
                  <a:buFont typeface="+mj-lt"/>
                  <a:buAutoNum type="arabicPeriod"/>
                </a:pPr>
                <a:r>
                  <a:rPr lang="en-US" sz="2801" dirty="0" smtClean="0"/>
                  <a:t>LOTUS: </a:t>
                </a:r>
                <a14:m>
                  <m:oMath xmlns:m="http://schemas.openxmlformats.org/officeDocument/2006/math">
                    <m:r>
                      <a:rPr lang="en-US" sz="2801" b="0" i="1" smtClean="0">
                        <a:latin typeface="Cambria Math" panose="02040503050406030204" pitchFamily="18" charset="0"/>
                      </a:rPr>
                      <m:t>𝐸</m:t>
                    </m:r>
                    <m:d>
                      <m:dPr>
                        <m:ctrlPr>
                          <a:rPr lang="en-US" sz="2801" b="0" i="1" smtClean="0">
                            <a:latin typeface="Cambria Math" panose="02040503050406030204" pitchFamily="18" charset="0"/>
                          </a:rPr>
                        </m:ctrlPr>
                      </m:dPr>
                      <m:e>
                        <m:r>
                          <a:rPr lang="en-US" sz="2801" b="0" i="1" smtClean="0">
                            <a:latin typeface="Cambria Math" panose="02040503050406030204" pitchFamily="18" charset="0"/>
                          </a:rPr>
                          <m:t>𝑔</m:t>
                        </m:r>
                        <m:d>
                          <m:dPr>
                            <m:ctrlPr>
                              <a:rPr lang="en-US" sz="2801" b="0" i="1" smtClean="0">
                                <a:latin typeface="Cambria Math" panose="02040503050406030204" pitchFamily="18" charset="0"/>
                              </a:rPr>
                            </m:ctrlPr>
                          </m:dPr>
                          <m:e>
                            <m:r>
                              <a:rPr lang="en-US" sz="2801" b="0" i="1" smtClean="0">
                                <a:latin typeface="Cambria Math" panose="02040503050406030204" pitchFamily="18" charset="0"/>
                              </a:rPr>
                              <m:t>𝑋</m:t>
                            </m:r>
                          </m:e>
                        </m:d>
                      </m:e>
                    </m:d>
                    <m:r>
                      <a:rPr lang="en-US" sz="2801" b="0" i="1" smtClean="0">
                        <a:latin typeface="Cambria Math" panose="02040503050406030204" pitchFamily="18" charset="0"/>
                      </a:rPr>
                      <m:t>=</m:t>
                    </m:r>
                    <m:nary>
                      <m:naryPr>
                        <m:ctrlPr>
                          <a:rPr lang="en-US" sz="2801" b="0" i="1" smtClean="0">
                            <a:latin typeface="Cambria Math" panose="02040503050406030204" pitchFamily="18" charset="0"/>
                          </a:rPr>
                        </m:ctrlPr>
                      </m:naryPr>
                      <m:sub>
                        <m:r>
                          <m:rPr>
                            <m:brk m:alnAt="23"/>
                          </m:rPr>
                          <a:rPr lang="en-US" sz="2801" b="0" i="1" smtClean="0">
                            <a:latin typeface="Cambria Math" panose="02040503050406030204" pitchFamily="18" charset="0"/>
                          </a:rPr>
                          <m:t>−</m:t>
                        </m:r>
                        <m:r>
                          <a:rPr lang="en-US" sz="2801" b="0" i="1" smtClean="0">
                            <a:latin typeface="Cambria Math" panose="02040503050406030204" pitchFamily="18" charset="0"/>
                            <a:ea typeface="Cambria Math" panose="02040503050406030204" pitchFamily="18" charset="0"/>
                          </a:rPr>
                          <m:t>∞</m:t>
                        </m:r>
                      </m:sub>
                      <m:sup>
                        <m:r>
                          <a:rPr lang="en-US" sz="2801" b="0" i="1" smtClean="0">
                            <a:latin typeface="Cambria Math" panose="02040503050406030204" pitchFamily="18" charset="0"/>
                          </a:rPr>
                          <m:t>+</m:t>
                        </m:r>
                        <m:r>
                          <a:rPr lang="en-US" sz="2801" b="0" i="1" smtClean="0">
                            <a:latin typeface="Cambria Math" panose="02040503050406030204" pitchFamily="18" charset="0"/>
                            <a:ea typeface="Cambria Math" panose="02040503050406030204" pitchFamily="18" charset="0"/>
                          </a:rPr>
                          <m:t>∞</m:t>
                        </m:r>
                      </m:sup>
                      <m:e>
                        <m:r>
                          <a:rPr lang="en-US" sz="2801" b="0" i="1" smtClean="0">
                            <a:latin typeface="Cambria Math" panose="02040503050406030204" pitchFamily="18" charset="0"/>
                          </a:rPr>
                          <m:t>𝑔</m:t>
                        </m:r>
                        <m:d>
                          <m:dPr>
                            <m:ctrlPr>
                              <a:rPr lang="en-US" sz="2801" b="0" i="1" smtClean="0">
                                <a:latin typeface="Cambria Math" panose="02040503050406030204" pitchFamily="18" charset="0"/>
                              </a:rPr>
                            </m:ctrlPr>
                          </m:dPr>
                          <m:e>
                            <m:r>
                              <a:rPr lang="en-US" sz="2801" b="0" i="1" smtClean="0">
                                <a:latin typeface="Cambria Math" panose="02040503050406030204" pitchFamily="18" charset="0"/>
                              </a:rPr>
                              <m:t>𝑥</m:t>
                            </m:r>
                          </m:e>
                        </m:d>
                        <m:r>
                          <a:rPr lang="en-US" sz="2801" b="0" i="1" smtClean="0">
                            <a:latin typeface="Cambria Math" panose="02040503050406030204" pitchFamily="18" charset="0"/>
                          </a:rPr>
                          <m:t>𝑓</m:t>
                        </m:r>
                        <m:d>
                          <m:dPr>
                            <m:ctrlPr>
                              <a:rPr lang="en-US" sz="2801" b="0" i="1" smtClean="0">
                                <a:latin typeface="Cambria Math" panose="02040503050406030204" pitchFamily="18" charset="0"/>
                              </a:rPr>
                            </m:ctrlPr>
                          </m:dPr>
                          <m:e>
                            <m:r>
                              <a:rPr lang="en-US" sz="2801" b="0" i="1" smtClean="0">
                                <a:latin typeface="Cambria Math" panose="02040503050406030204" pitchFamily="18" charset="0"/>
                              </a:rPr>
                              <m:t>𝑥</m:t>
                            </m:r>
                          </m:e>
                        </m:d>
                        <m:r>
                          <a:rPr lang="en-US" sz="2801" b="0" i="1" smtClean="0">
                            <a:latin typeface="Cambria Math" panose="02040503050406030204" pitchFamily="18" charset="0"/>
                          </a:rPr>
                          <m:t>𝑑𝑥</m:t>
                        </m:r>
                      </m:e>
                    </m:nary>
                  </m:oMath>
                </a14:m>
                <a:endParaRPr lang="en-US" sz="2801" dirty="0" smtClean="0"/>
              </a:p>
              <a:p>
                <a:endParaRPr lang="en-US" sz="2801" dirty="0"/>
              </a:p>
              <a:p>
                <a:endParaRPr lang="en-US" sz="2801" dirty="0" smtClean="0"/>
              </a:p>
              <a:p>
                <a:endParaRPr lang="en-US" sz="2801" dirty="0"/>
              </a:p>
            </p:txBody>
          </p:sp>
        </mc:Choice>
        <mc:Fallback>
          <p:sp>
            <p:nvSpPr>
              <p:cNvPr id="7" name="If x is in the domane of the function f, than when x enters the machine it's exepced as an input and the machine produces an outpute f(x) acording to the rule of the function."/>
              <p:cNvSpPr txBox="1">
                <a:spLocks noRot="1" noChangeAspect="1" noMove="1" noResize="1" noEditPoints="1" noAdjustHandles="1" noChangeArrowheads="1" noChangeShapeType="1" noTextEdit="1"/>
              </p:cNvSpPr>
              <p:nvPr/>
            </p:nvSpPr>
            <p:spPr>
              <a:xfrm>
                <a:off x="2938426" y="2581351"/>
                <a:ext cx="13004513" cy="5607817"/>
              </a:xfrm>
              <a:prstGeom prst="rect">
                <a:avLst/>
              </a:prstGeom>
              <a:blipFill>
                <a:blip r:embed="rId3"/>
                <a:stretch>
                  <a:fillRect l="-1266" t="-109"/>
                </a:stretch>
              </a:blipFill>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spTree>
    <p:extLst>
      <p:ext uri="{BB962C8B-B14F-4D97-AF65-F5344CB8AC3E}">
        <p14:creationId xmlns:p14="http://schemas.microsoft.com/office/powerpoint/2010/main" val="2718936151"/>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mc:AlternateContent xmlns:mc="http://schemas.openxmlformats.org/markup-compatibility/2006" xmlns:a14="http://schemas.microsoft.com/office/drawing/2010/main">
        <mc:Choice Requires="a14">
          <p:sp>
            <p:nvSpPr>
              <p:cNvPr id="8" name="If x is in the domane of the function f, than when x enters the machine it's exepced as an input and the machine produces an outpute f(x) acording to the rule of the function."/>
              <p:cNvSpPr txBox="1"/>
              <p:nvPr/>
            </p:nvSpPr>
            <p:spPr>
              <a:xfrm>
                <a:off x="2955131" y="1942232"/>
                <a:ext cx="11772056" cy="7245510"/>
              </a:xfrm>
              <a:prstGeom prst="rect">
                <a:avLst/>
              </a:prstGeom>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i="0"/>
                </a:lvl1pPr>
              </a:lstStyle>
              <a:p>
                <a:r>
                  <a:rPr lang="en-US" sz="2801" b="1" i="1" dirty="0" smtClean="0"/>
                  <a:t>Sample space </a:t>
                </a:r>
                <a14:m>
                  <m:oMath xmlns:m="http://schemas.openxmlformats.org/officeDocument/2006/math">
                    <m:d>
                      <m:dPr>
                        <m:ctrlPr>
                          <a:rPr lang="en-US" sz="2801" i="1" smtClean="0">
                            <a:latin typeface="Cambria Math" panose="02040503050406030204" pitchFamily="18" charset="0"/>
                          </a:rPr>
                        </m:ctrlPr>
                      </m:dPr>
                      <m:e>
                        <m:r>
                          <m:rPr>
                            <m:sty m:val="p"/>
                          </m:rPr>
                          <a:rPr lang="el-GR" sz="2801" i="1" smtClean="0">
                            <a:latin typeface="Cambria Math" panose="02040503050406030204" pitchFamily="18" charset="0"/>
                            <a:ea typeface="Cambria Math" panose="02040503050406030204" pitchFamily="18" charset="0"/>
                          </a:rPr>
                          <m:t>Ω</m:t>
                        </m:r>
                      </m:e>
                    </m:d>
                    <m:r>
                      <a:rPr lang="en-US" sz="2801" b="0" i="1" smtClean="0">
                        <a:latin typeface="Cambria Math" panose="02040503050406030204" pitchFamily="18" charset="0"/>
                      </a:rPr>
                      <m:t> </m:t>
                    </m:r>
                  </m:oMath>
                </a14:m>
                <a:r>
                  <a:rPr lang="en-US" sz="2801" dirty="0" smtClean="0"/>
                  <a:t>is </a:t>
                </a:r>
                <a:r>
                  <a:rPr lang="en-US" sz="2801" dirty="0"/>
                  <a:t>the collection of all possible </a:t>
                </a:r>
                <a:r>
                  <a:rPr lang="en-US" sz="2801" dirty="0" smtClean="0"/>
                  <a:t>outcome events </a:t>
                </a:r>
                <a:r>
                  <a:rPr lang="en-US" sz="2801" dirty="0"/>
                  <a:t>given the experiment.</a:t>
                </a:r>
                <a:endParaRPr lang="en-US" sz="2801" b="1" i="1" dirty="0"/>
              </a:p>
              <a:p>
                <a:r>
                  <a:rPr lang="en-US" sz="2801" dirty="0" smtClean="0"/>
                  <a:t>In the example it will be rolling {1,2,3,4,5,6}</a:t>
                </a:r>
              </a:p>
              <a:p>
                <a:r>
                  <a:rPr lang="en-US" sz="2801" b="1" i="1" dirty="0" smtClean="0"/>
                  <a:t>Event </a:t>
                </a:r>
                <a:r>
                  <a:rPr lang="en-US" sz="2801" b="1" i="1" dirty="0"/>
                  <a:t>space </a:t>
                </a:r>
                <a14:m>
                  <m:oMath xmlns:m="http://schemas.openxmlformats.org/officeDocument/2006/math">
                    <m:d>
                      <m:dPr>
                        <m:ctrlPr>
                          <a:rPr lang="en-US" sz="2801" i="1" smtClean="0">
                            <a:latin typeface="Cambria Math" panose="02040503050406030204" pitchFamily="18" charset="0"/>
                          </a:rPr>
                        </m:ctrlPr>
                      </m:dPr>
                      <m:e>
                        <m:r>
                          <a:rPr lang="en-US" sz="2801" b="0" i="1" smtClean="0">
                            <a:latin typeface="Cambria Math" panose="02040503050406030204" pitchFamily="18" charset="0"/>
                          </a:rPr>
                          <m:t>𝐹</m:t>
                        </m:r>
                      </m:e>
                    </m:d>
                    <m:r>
                      <a:rPr lang="en-US" sz="2801" b="0" i="1" smtClean="0">
                        <a:latin typeface="Cambria Math" panose="02040503050406030204" pitchFamily="18" charset="0"/>
                      </a:rPr>
                      <m:t> </m:t>
                    </m:r>
                  </m:oMath>
                </a14:m>
                <a:r>
                  <a:rPr lang="en-US" sz="2801" dirty="0" smtClean="0"/>
                  <a:t>is </a:t>
                </a:r>
                <a:r>
                  <a:rPr lang="en-US" sz="2801" dirty="0"/>
                  <a:t>the collection of all possible </a:t>
                </a:r>
                <a:r>
                  <a:rPr lang="en-US" sz="2801" dirty="0" smtClean="0"/>
                  <a:t>combinations of outcome events </a:t>
                </a:r>
                <a:r>
                  <a:rPr lang="en-US" sz="2801" dirty="0"/>
                  <a:t>given the experiment.</a:t>
                </a:r>
                <a:endParaRPr lang="en-US" sz="2801" b="1" i="1" dirty="0"/>
              </a:p>
              <a:p>
                <a:r>
                  <a:rPr lang="en-US" sz="2801" dirty="0" smtClean="0"/>
                  <a:t>So it can be {1,2}, {2,4,6}, {1,3,5}, etc.</a:t>
                </a:r>
              </a:p>
              <a:p>
                <a:r>
                  <a:rPr lang="en-US" sz="2801" b="1" i="1" dirty="0" smtClean="0"/>
                  <a:t>Favorable events </a:t>
                </a:r>
                <a:r>
                  <a:rPr lang="en-US" sz="2801" dirty="0" smtClean="0"/>
                  <a:t>are events from </a:t>
                </a:r>
                <a:r>
                  <a:rPr lang="en-US" sz="2801" i="1" dirty="0" smtClean="0"/>
                  <a:t>Event Space </a:t>
                </a:r>
                <a:r>
                  <a:rPr lang="en-US" sz="2801" dirty="0" smtClean="0"/>
                  <a:t>which we want to receive as an outcome.</a:t>
                </a:r>
              </a:p>
              <a:p>
                <a:r>
                  <a:rPr lang="en-US" sz="2801" dirty="0" smtClean="0"/>
                  <a:t>In the example we only wanted to have 6.</a:t>
                </a:r>
              </a:p>
              <a:p>
                <a:r>
                  <a:rPr lang="en-US" sz="2801" b="1" i="1" dirty="0" smtClean="0"/>
                  <a:t>Probability </a:t>
                </a:r>
                <a:r>
                  <a:rPr lang="en-US" sz="2801" dirty="0" smtClean="0"/>
                  <a:t>=</a:t>
                </a:r>
                <a:r>
                  <a:rPr lang="en-US" sz="2801" b="1" i="1" dirty="0"/>
                  <a:t> </a:t>
                </a:r>
                <a14:m>
                  <m:oMath xmlns:m="http://schemas.openxmlformats.org/officeDocument/2006/math">
                    <m:f>
                      <m:fPr>
                        <m:ctrlPr>
                          <a:rPr lang="en-US" sz="2801" i="1" smtClean="0">
                            <a:latin typeface="Cambria Math" panose="02040503050406030204" pitchFamily="18" charset="0"/>
                          </a:rPr>
                        </m:ctrlPr>
                      </m:fPr>
                      <m:num>
                        <m:r>
                          <m:rPr>
                            <m:nor/>
                          </m:rPr>
                          <a:rPr lang="en-US" sz="2801" dirty="0"/>
                          <m:t>favorable</m:t>
                        </m:r>
                        <m:r>
                          <m:rPr>
                            <m:nor/>
                          </m:rPr>
                          <a:rPr lang="en-US" sz="2801" dirty="0"/>
                          <m:t> </m:t>
                        </m:r>
                        <m:r>
                          <m:rPr>
                            <m:nor/>
                          </m:rPr>
                          <a:rPr lang="en-US" sz="2801" dirty="0"/>
                          <m:t>events</m:t>
                        </m:r>
                      </m:num>
                      <m:den>
                        <m:r>
                          <m:rPr>
                            <m:nor/>
                          </m:rPr>
                          <a:rPr lang="en-US" sz="2801" b="0" i="0" dirty="0" smtClean="0"/>
                          <m:t>sample</m:t>
                        </m:r>
                        <m:r>
                          <m:rPr>
                            <m:nor/>
                          </m:rPr>
                          <a:rPr lang="en-US" sz="2801" b="0" i="0" dirty="0" smtClean="0"/>
                          <m:t> </m:t>
                        </m:r>
                        <m:r>
                          <m:rPr>
                            <m:nor/>
                          </m:rPr>
                          <a:rPr lang="en-US" sz="2801" dirty="0"/>
                          <m:t>space</m:t>
                        </m:r>
                      </m:den>
                    </m:f>
                  </m:oMath>
                </a14:m>
                <a:endParaRPr lang="en-US" sz="2801" b="1" i="1" dirty="0" smtClean="0"/>
              </a:p>
              <a:p>
                <a:r>
                  <a:rPr lang="en-US" sz="2801" dirty="0" smtClean="0"/>
                  <a:t>In the example it will be </a:t>
                </a:r>
                <a14:m>
                  <m:oMath xmlns:m="http://schemas.openxmlformats.org/officeDocument/2006/math">
                    <m:f>
                      <m:fPr>
                        <m:ctrlPr>
                          <a:rPr lang="en-US" sz="2801" i="1" smtClean="0">
                            <a:latin typeface="Cambria Math" panose="02040503050406030204" pitchFamily="18" charset="0"/>
                          </a:rPr>
                        </m:ctrlPr>
                      </m:fPr>
                      <m:num>
                        <m:r>
                          <a:rPr lang="en-US" sz="2801" b="0" i="1" smtClean="0">
                            <a:latin typeface="Cambria Math" panose="02040503050406030204" pitchFamily="18" charset="0"/>
                          </a:rPr>
                          <m:t>1</m:t>
                        </m:r>
                      </m:num>
                      <m:den>
                        <m:r>
                          <a:rPr lang="en-US" sz="2801" b="0" i="1" smtClean="0">
                            <a:latin typeface="Cambria Math" panose="02040503050406030204" pitchFamily="18" charset="0"/>
                          </a:rPr>
                          <m:t>6</m:t>
                        </m:r>
                      </m:den>
                    </m:f>
                  </m:oMath>
                </a14:m>
                <a:endParaRPr lang="en-US" sz="2801" dirty="0" smtClean="0"/>
              </a:p>
              <a:p>
                <a:endParaRPr lang="en-US" sz="2801" dirty="0" smtClean="0"/>
              </a:p>
            </p:txBody>
          </p:sp>
        </mc:Choice>
        <mc:Fallback xmlns="">
          <p:sp>
            <p:nvSpPr>
              <p:cNvPr id="8" name="If x is in the domane of the function f, than when x enters the machine it's exepced as an input and the machine produces an outpute f(x) acording to the rule of the function."/>
              <p:cNvSpPr txBox="1">
                <a:spLocks noRot="1" noChangeAspect="1" noMove="1" noResize="1" noEditPoints="1" noAdjustHandles="1" noChangeArrowheads="1" noChangeShapeType="1" noTextEdit="1"/>
              </p:cNvSpPr>
              <p:nvPr/>
            </p:nvSpPr>
            <p:spPr>
              <a:xfrm>
                <a:off x="2955131" y="1942232"/>
                <a:ext cx="11772056" cy="7245510"/>
              </a:xfrm>
              <a:prstGeom prst="rect">
                <a:avLst/>
              </a:prstGeom>
              <a:blipFill>
                <a:blip r:embed="rId3"/>
                <a:stretch>
                  <a:fillRect l="-1398" t="-337" r="-1605"/>
                </a:stretch>
              </a:blipFill>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spTree>
    <p:extLst>
      <p:ext uri="{BB962C8B-B14F-4D97-AF65-F5344CB8AC3E}">
        <p14:creationId xmlns:p14="http://schemas.microsoft.com/office/powerpoint/2010/main" val="710476626"/>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mc:AlternateContent xmlns:mc="http://schemas.openxmlformats.org/markup-compatibility/2006" xmlns:a14="http://schemas.microsoft.com/office/drawing/2010/main">
        <mc:Choice Requires="a14">
          <p:sp>
            <p:nvSpPr>
              <p:cNvPr id="7" name="If x is in the domane of the function f, than when x enters the machine it's exepced as an input and the machine produces an outpute f(x) acording to the rule of the function."/>
              <p:cNvSpPr txBox="1"/>
              <p:nvPr/>
            </p:nvSpPr>
            <p:spPr>
              <a:xfrm>
                <a:off x="2693467" y="1880559"/>
                <a:ext cx="5510111" cy="2185727"/>
              </a:xfrm>
              <a:prstGeom prst="rect">
                <a:avLst/>
              </a:prstGeom>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i="0"/>
                </a:lvl1pPr>
              </a:lstStyle>
              <a:p>
                <a:r>
                  <a:rPr lang="en-US" sz="2801" dirty="0" smtClean="0"/>
                  <a:t>Standard Normal (Gaussian) pdf </a:t>
                </a:r>
              </a:p>
              <a:p>
                <a:pPr/>
                <a14:m>
                  <m:oMathPara xmlns:m="http://schemas.openxmlformats.org/officeDocument/2006/math">
                    <m:oMathParaPr>
                      <m:jc m:val="centerGroup"/>
                    </m:oMathParaPr>
                    <m:oMath xmlns:m="http://schemas.openxmlformats.org/officeDocument/2006/math">
                      <m:r>
                        <a:rPr lang="en-US" sz="2801" b="0" i="1" smtClean="0">
                          <a:latin typeface="Cambria Math" panose="02040503050406030204" pitchFamily="18" charset="0"/>
                        </a:rPr>
                        <m:t>𝑁</m:t>
                      </m:r>
                      <m:d>
                        <m:dPr>
                          <m:ctrlPr>
                            <a:rPr lang="en-US" sz="2801" b="0" i="1" smtClean="0">
                              <a:latin typeface="Cambria Math" panose="02040503050406030204" pitchFamily="18" charset="0"/>
                            </a:rPr>
                          </m:ctrlPr>
                        </m:dPr>
                        <m:e>
                          <m:r>
                            <a:rPr lang="en-US" sz="2801" b="0" i="1" smtClean="0">
                              <a:latin typeface="Cambria Math" panose="02040503050406030204" pitchFamily="18" charset="0"/>
                            </a:rPr>
                            <m:t>0,1</m:t>
                          </m:r>
                        </m:e>
                      </m:d>
                    </m:oMath>
                  </m:oMathPara>
                </a14:m>
                <a:endParaRPr lang="en-US" sz="2801" dirty="0" smtClean="0"/>
              </a:p>
              <a:p>
                <a:endParaRPr lang="en-US" sz="2801" dirty="0" smtClean="0"/>
              </a:p>
              <a:p>
                <a:endParaRPr lang="en-US" sz="2801" dirty="0"/>
              </a:p>
            </p:txBody>
          </p:sp>
        </mc:Choice>
        <mc:Fallback xmlns="">
          <p:sp>
            <p:nvSpPr>
              <p:cNvPr id="7" name="If x is in the domane of the function f, than when x enters the machine it's exepced as an input and the machine produces an outpute f(x) acording to the rule of the function."/>
              <p:cNvSpPr txBox="1">
                <a:spLocks noRot="1" noChangeAspect="1" noMove="1" noResize="1" noEditPoints="1" noAdjustHandles="1" noChangeArrowheads="1" noChangeShapeType="1" noTextEdit="1"/>
              </p:cNvSpPr>
              <p:nvPr/>
            </p:nvSpPr>
            <p:spPr>
              <a:xfrm>
                <a:off x="2693467" y="1880559"/>
                <a:ext cx="5510111" cy="2185727"/>
              </a:xfrm>
              <a:prstGeom prst="rect">
                <a:avLst/>
              </a:prstGeom>
              <a:blipFill>
                <a:blip r:embed="rId3"/>
                <a:stretch>
                  <a:fillRect l="-2987" t="-1950" r="-1770"/>
                </a:stretch>
              </a:blipFill>
              <a:ln w="38100" cap="rnd">
                <a:noFill/>
                <a:custDash>
                  <a:ds d="100000" sp="200000"/>
                </a:custDash>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8203578" y="1801939"/>
                <a:ext cx="2916183" cy="10444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e>
                          </m:rad>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den>
                          </m:f>
                        </m:sup>
                      </m:sSup>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8203578" y="1801939"/>
                <a:ext cx="2916183" cy="1044453"/>
              </a:xfrm>
              <a:prstGeom prst="rect">
                <a:avLst/>
              </a:prstGeom>
              <a:blipFill>
                <a:blip r:embed="rId4"/>
                <a:stretch>
                  <a:fillRect/>
                </a:stretch>
              </a:blipFill>
            </p:spPr>
            <p:txBody>
              <a:bodyPr/>
              <a:lstStyle/>
              <a:p>
                <a:r>
                  <a:rPr lang="en-US">
                    <a:noFill/>
                  </a:rPr>
                  <a:t> </a:t>
                </a:r>
              </a:p>
            </p:txBody>
          </p:sp>
        </mc:Fallback>
      </mc:AlternateContent>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0097" y="3148608"/>
            <a:ext cx="11928017" cy="5957657"/>
          </a:xfrm>
          <a:prstGeom prst="rect">
            <a:avLst/>
          </a:prstGeom>
        </p:spPr>
      </p:pic>
    </p:spTree>
    <p:extLst>
      <p:ext uri="{BB962C8B-B14F-4D97-AF65-F5344CB8AC3E}">
        <p14:creationId xmlns:p14="http://schemas.microsoft.com/office/powerpoint/2010/main" val="2528941533"/>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mc:AlternateContent xmlns:mc="http://schemas.openxmlformats.org/markup-compatibility/2006" xmlns:a14="http://schemas.microsoft.com/office/drawing/2010/main">
        <mc:Choice Requires="a14">
          <p:sp>
            <p:nvSpPr>
              <p:cNvPr id="7" name="If x is in the domane of the function f, than when x enters the machine it's exepced as an input and the machine produces an outpute f(x) acording to the rule of the function."/>
              <p:cNvSpPr txBox="1"/>
              <p:nvPr/>
            </p:nvSpPr>
            <p:spPr>
              <a:xfrm>
                <a:off x="2549452" y="1880559"/>
                <a:ext cx="5422488" cy="2185727"/>
              </a:xfrm>
              <a:prstGeom prst="rect">
                <a:avLst/>
              </a:prstGeom>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i="0"/>
                </a:lvl1pPr>
              </a:lstStyle>
              <a:p>
                <a:r>
                  <a:rPr lang="en-US" sz="2801" dirty="0"/>
                  <a:t>Standard Normal (</a:t>
                </a:r>
                <a:r>
                  <a:rPr lang="en-US" sz="2801" dirty="0" smtClean="0"/>
                  <a:t>Gaussian) </a:t>
                </a:r>
                <a:r>
                  <a:rPr lang="en-US" sz="2801" dirty="0" err="1" smtClean="0"/>
                  <a:t>cdf</a:t>
                </a:r>
                <a:r>
                  <a:rPr lang="en-US" sz="2801" dirty="0" smtClean="0"/>
                  <a:t> </a:t>
                </a:r>
              </a:p>
              <a:p>
                <a:pPr/>
                <a14:m>
                  <m:oMathPara xmlns:m="http://schemas.openxmlformats.org/officeDocument/2006/math">
                    <m:oMathParaPr>
                      <m:jc m:val="centerGroup"/>
                    </m:oMathParaPr>
                    <m:oMath xmlns:m="http://schemas.openxmlformats.org/officeDocument/2006/math">
                      <m:r>
                        <a:rPr lang="en-US" sz="2801" b="0" i="1" smtClean="0">
                          <a:latin typeface="Cambria Math" panose="02040503050406030204" pitchFamily="18" charset="0"/>
                        </a:rPr>
                        <m:t>𝑁</m:t>
                      </m:r>
                      <m:d>
                        <m:dPr>
                          <m:ctrlPr>
                            <a:rPr lang="en-US" sz="2801" b="0" i="1" smtClean="0">
                              <a:latin typeface="Cambria Math" panose="02040503050406030204" pitchFamily="18" charset="0"/>
                            </a:rPr>
                          </m:ctrlPr>
                        </m:dPr>
                        <m:e>
                          <m:r>
                            <a:rPr lang="en-US" sz="2801" b="0" i="1" smtClean="0">
                              <a:latin typeface="Cambria Math" panose="02040503050406030204" pitchFamily="18" charset="0"/>
                            </a:rPr>
                            <m:t>0,1</m:t>
                          </m:r>
                        </m:e>
                      </m:d>
                    </m:oMath>
                  </m:oMathPara>
                </a14:m>
                <a:endParaRPr lang="en-US" sz="2801" dirty="0" smtClean="0"/>
              </a:p>
              <a:p>
                <a:endParaRPr lang="en-US" sz="2801" dirty="0" smtClean="0"/>
              </a:p>
              <a:p>
                <a:endParaRPr lang="en-US" sz="2801" dirty="0"/>
              </a:p>
            </p:txBody>
          </p:sp>
        </mc:Choice>
        <mc:Fallback xmlns="">
          <p:sp>
            <p:nvSpPr>
              <p:cNvPr id="7" name="If x is in the domane of the function f, than when x enters the machine it's exepced as an input and the machine produces an outpute f(x) acording to the rule of the function."/>
              <p:cNvSpPr txBox="1">
                <a:spLocks noRot="1" noChangeAspect="1" noMove="1" noResize="1" noEditPoints="1" noAdjustHandles="1" noChangeArrowheads="1" noChangeShapeType="1" noTextEdit="1"/>
              </p:cNvSpPr>
              <p:nvPr/>
            </p:nvSpPr>
            <p:spPr>
              <a:xfrm>
                <a:off x="2549452" y="1880559"/>
                <a:ext cx="5422488" cy="2185727"/>
              </a:xfrm>
              <a:prstGeom prst="rect">
                <a:avLst/>
              </a:prstGeom>
              <a:blipFill>
                <a:blip r:embed="rId3"/>
                <a:stretch>
                  <a:fillRect l="-3034" t="-1950" r="-1124"/>
                </a:stretch>
              </a:blipFill>
              <a:ln w="38100" cap="rnd">
                <a:noFill/>
                <a:custDash>
                  <a:ds d="100000" sp="200000"/>
                </a:custDash>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8203578" y="1801939"/>
                <a:ext cx="3820726" cy="13530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e>
                          </m:rad>
                        </m:den>
                      </m:f>
                      <m:nary>
                        <m:naryPr>
                          <m:limLoc m:val="undOvr"/>
                          <m:ctrlPr>
                            <a:rPr lang="en-US" b="0" i="1" smtClean="0">
                              <a:latin typeface="Cambria Math" panose="02040503050406030204" pitchFamily="18" charset="0"/>
                            </a:rPr>
                          </m:ctrlPr>
                        </m:naryPr>
                        <m:sub>
                          <m:r>
                            <m:rPr>
                              <m:brk m:alnAt="24"/>
                            </m:rP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b="0" i="1" smtClean="0">
                              <a:latin typeface="Cambria Math" panose="02040503050406030204" pitchFamily="18" charset="0"/>
                            </a:rPr>
                            <m:t>𝑥</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den>
                              </m:f>
                            </m:sup>
                          </m:sSup>
                          <m:r>
                            <a:rPr lang="en-US" b="0" i="1" smtClean="0">
                              <a:latin typeface="Cambria Math" panose="02040503050406030204" pitchFamily="18" charset="0"/>
                            </a:rPr>
                            <m:t>𝑑𝑧</m:t>
                          </m:r>
                        </m:e>
                      </m:nary>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8203578" y="1801939"/>
                <a:ext cx="3820726" cy="1353063"/>
              </a:xfrm>
              <a:prstGeom prst="rect">
                <a:avLst/>
              </a:prstGeom>
              <a:blipFill>
                <a:blip r:embed="rId4"/>
                <a:stretch>
                  <a:fillRect/>
                </a:stretch>
              </a:blipFill>
            </p:spPr>
            <p:txBody>
              <a:bodyPr/>
              <a:lstStyle/>
              <a:p>
                <a:r>
                  <a:rPr lang="en-US">
                    <a:noFill/>
                  </a:rPr>
                  <a:t> </a:t>
                </a:r>
              </a:p>
            </p:txBody>
          </p:sp>
        </mc:Fallback>
      </mc:AlternateContent>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77678" y="3155002"/>
            <a:ext cx="11851800" cy="5957657"/>
          </a:xfrm>
          <a:prstGeom prst="rect">
            <a:avLst/>
          </a:prstGeom>
        </p:spPr>
      </p:pic>
    </p:spTree>
    <p:extLst>
      <p:ext uri="{BB962C8B-B14F-4D97-AF65-F5344CB8AC3E}">
        <p14:creationId xmlns:p14="http://schemas.microsoft.com/office/powerpoint/2010/main" val="1606535801"/>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mc:AlternateContent xmlns:mc="http://schemas.openxmlformats.org/markup-compatibility/2006" xmlns:a14="http://schemas.microsoft.com/office/drawing/2010/main">
        <mc:Choice Requires="a14">
          <p:sp>
            <p:nvSpPr>
              <p:cNvPr id="7" name="If x is in the domane of the function f, than when x enters the machine it's exepced as an input and the machine produces an outpute f(x) acording to the rule of the function."/>
              <p:cNvSpPr txBox="1"/>
              <p:nvPr/>
            </p:nvSpPr>
            <p:spPr>
              <a:xfrm>
                <a:off x="2938426" y="1880559"/>
                <a:ext cx="5033513" cy="2185727"/>
              </a:xfrm>
              <a:prstGeom prst="rect">
                <a:avLst/>
              </a:prstGeom>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i="0"/>
                </a:lvl1pPr>
              </a:lstStyle>
              <a:p>
                <a:r>
                  <a:rPr lang="en-US" sz="2801" dirty="0" smtClean="0"/>
                  <a:t>Normal (Gaussian) pdf</a:t>
                </a:r>
                <a:endParaRPr lang="en-US" sz="2801"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1" b="0" i="1" smtClean="0">
                          <a:latin typeface="Cambria Math" panose="02040503050406030204" pitchFamily="18" charset="0"/>
                        </a:rPr>
                        <m:t>𝑁</m:t>
                      </m:r>
                      <m:d>
                        <m:dPr>
                          <m:ctrlPr>
                            <a:rPr lang="en-US" sz="2801" b="0" i="1" smtClean="0">
                              <a:latin typeface="Cambria Math" panose="02040503050406030204" pitchFamily="18" charset="0"/>
                            </a:rPr>
                          </m:ctrlPr>
                        </m:dPr>
                        <m:e>
                          <m:r>
                            <a:rPr lang="en-US" sz="2801" b="0" i="1" smtClean="0">
                              <a:latin typeface="Cambria Math" panose="02040503050406030204" pitchFamily="18" charset="0"/>
                              <a:ea typeface="Cambria Math" panose="02040503050406030204" pitchFamily="18" charset="0"/>
                            </a:rPr>
                            <m:t>𝜇</m:t>
                          </m:r>
                          <m:r>
                            <a:rPr lang="en-US" sz="2801" b="0" i="1" smtClean="0">
                              <a:latin typeface="Cambria Math" panose="02040503050406030204" pitchFamily="18" charset="0"/>
                              <a:ea typeface="Cambria Math" panose="02040503050406030204" pitchFamily="18" charset="0"/>
                            </a:rPr>
                            <m:t>,</m:t>
                          </m:r>
                          <m:r>
                            <a:rPr lang="en-US" sz="2801" b="0" i="1" smtClean="0">
                              <a:latin typeface="Cambria Math" panose="02040503050406030204" pitchFamily="18" charset="0"/>
                              <a:ea typeface="Cambria Math" panose="02040503050406030204" pitchFamily="18" charset="0"/>
                            </a:rPr>
                            <m:t>𝜎</m:t>
                          </m:r>
                        </m:e>
                      </m:d>
                    </m:oMath>
                  </m:oMathPara>
                </a14:m>
                <a:endParaRPr lang="en-US" sz="2801" dirty="0" smtClean="0"/>
              </a:p>
              <a:p>
                <a:endParaRPr lang="en-US" sz="2801" dirty="0" smtClean="0"/>
              </a:p>
              <a:p>
                <a:endParaRPr lang="en-US" sz="2801" dirty="0"/>
              </a:p>
            </p:txBody>
          </p:sp>
        </mc:Choice>
        <mc:Fallback xmlns="">
          <p:sp>
            <p:nvSpPr>
              <p:cNvPr id="7" name="If x is in the domane of the function f, than when x enters the machine it's exepced as an input and the machine produces an outpute f(x) acording to the rule of the function."/>
              <p:cNvSpPr txBox="1">
                <a:spLocks noRot="1" noChangeAspect="1" noMove="1" noResize="1" noEditPoints="1" noAdjustHandles="1" noChangeArrowheads="1" noChangeShapeType="1" noTextEdit="1"/>
              </p:cNvSpPr>
              <p:nvPr/>
            </p:nvSpPr>
            <p:spPr>
              <a:xfrm>
                <a:off x="2938426" y="1880559"/>
                <a:ext cx="5033513" cy="2185727"/>
              </a:xfrm>
              <a:prstGeom prst="rect">
                <a:avLst/>
              </a:prstGeom>
              <a:blipFill>
                <a:blip r:embed="rId3"/>
                <a:stretch>
                  <a:fillRect l="-3269" t="-1950"/>
                </a:stretch>
              </a:blipFill>
              <a:ln w="38100" cap="rnd">
                <a:noFill/>
                <a:custDash>
                  <a:ds d="100000" sp="200000"/>
                </a:custDash>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8203578" y="1801939"/>
                <a:ext cx="3724033" cy="10516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𝜎</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e>
                          </m:rad>
                        </m:den>
                      </m:f>
                      <m:sSup>
                        <m:sSupPr>
                          <m:ctrlPr>
                            <a:rPr lang="en-US" i="1">
                              <a:latin typeface="Cambria Math" panose="02040503050406030204" pitchFamily="18" charset="0"/>
                            </a:rPr>
                          </m:ctrlPr>
                        </m:sSupPr>
                        <m:e>
                          <m:r>
                            <a:rPr lang="en-US">
                              <a:latin typeface="Cambria Math" panose="02040503050406030204" pitchFamily="18" charset="0"/>
                            </a:rPr>
                            <m:t>𝑒</m:t>
                          </m:r>
                        </m:e>
                        <m:sup>
                          <m:r>
                            <a:rPr lang="en-US">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a:latin typeface="Cambria Math" panose="02040503050406030204" pitchFamily="18" charset="0"/>
                                        </a:rPr>
                                        <m:t>𝑥</m:t>
                                      </m:r>
                                      <m:r>
                                        <a:rPr lang="en-US">
                                          <a:latin typeface="Cambria Math" panose="02040503050406030204" pitchFamily="18" charset="0"/>
                                        </a:rPr>
                                        <m:t>−</m:t>
                                      </m:r>
                                      <m:r>
                                        <a:rPr lang="en-US">
                                          <a:latin typeface="Cambria Math" panose="02040503050406030204" pitchFamily="18" charset="0"/>
                                          <a:ea typeface="Cambria Math" panose="02040503050406030204" pitchFamily="18" charset="0"/>
                                        </a:rPr>
                                        <m:t>𝜇</m:t>
                                      </m:r>
                                    </m:e>
                                  </m:d>
                                </m:e>
                                <m:sup>
                                  <m:r>
                                    <a:rPr lang="en-US">
                                      <a:latin typeface="Cambria Math" panose="02040503050406030204" pitchFamily="18" charset="0"/>
                                    </a:rPr>
                                    <m:t>2</m:t>
                                  </m:r>
                                </m:sup>
                              </m:sSup>
                            </m:num>
                            <m:den>
                              <m:r>
                                <a:rPr lang="en-US">
                                  <a:latin typeface="Cambria Math" panose="02040503050406030204" pitchFamily="18" charset="0"/>
                                </a:rPr>
                                <m:t>2</m:t>
                              </m:r>
                              <m:sSup>
                                <m:sSupPr>
                                  <m:ctrlPr>
                                    <a:rPr lang="en-US" i="1">
                                      <a:latin typeface="Cambria Math" panose="02040503050406030204" pitchFamily="18" charset="0"/>
                                    </a:rPr>
                                  </m:ctrlPr>
                                </m:sSupPr>
                                <m:e>
                                  <m:r>
                                    <a:rPr lang="en-US">
                                      <a:latin typeface="Cambria Math" panose="02040503050406030204" pitchFamily="18" charset="0"/>
                                      <a:ea typeface="Cambria Math" panose="02040503050406030204" pitchFamily="18" charset="0"/>
                                    </a:rPr>
                                    <m:t>𝜎</m:t>
                                  </m:r>
                                </m:e>
                                <m:sup>
                                  <m:r>
                                    <a:rPr lang="en-US">
                                      <a:latin typeface="Cambria Math" panose="02040503050406030204" pitchFamily="18" charset="0"/>
                                    </a:rPr>
                                    <m:t>2</m:t>
                                  </m:r>
                                </m:sup>
                              </m:sSup>
                            </m:den>
                          </m:f>
                        </m:sup>
                      </m:sSup>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8203578" y="1801939"/>
                <a:ext cx="3724033" cy="1051635"/>
              </a:xfrm>
              <a:prstGeom prst="rect">
                <a:avLst/>
              </a:prstGeom>
              <a:blipFill>
                <a:blip r:embed="rId4"/>
                <a:stretch>
                  <a:fillRect/>
                </a:stretch>
              </a:blipFill>
            </p:spPr>
            <p:txBody>
              <a:bodyPr/>
              <a:lstStyle/>
              <a:p>
                <a:r>
                  <a:rPr lang="en-US">
                    <a:noFill/>
                  </a:rPr>
                  <a:t> </a:t>
                </a:r>
              </a:p>
            </p:txBody>
          </p:sp>
        </mc:Fallback>
      </mc:AlternateContent>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5955" y="3364632"/>
            <a:ext cx="11928017" cy="5957657"/>
          </a:xfrm>
          <a:prstGeom prst="rect">
            <a:avLst/>
          </a:prstGeom>
        </p:spPr>
      </p:pic>
    </p:spTree>
    <p:extLst>
      <p:ext uri="{BB962C8B-B14F-4D97-AF65-F5344CB8AC3E}">
        <p14:creationId xmlns:p14="http://schemas.microsoft.com/office/powerpoint/2010/main" val="623238645"/>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mc:AlternateContent xmlns:mc="http://schemas.openxmlformats.org/markup-compatibility/2006" xmlns:a14="http://schemas.microsoft.com/office/drawing/2010/main">
        <mc:Choice Requires="a14">
          <p:sp>
            <p:nvSpPr>
              <p:cNvPr id="7" name="If x is in the domane of the function f, than when x enters the machine it's exepced as an input and the machine produces an outpute f(x) acording to the rule of the function."/>
              <p:cNvSpPr txBox="1"/>
              <p:nvPr/>
            </p:nvSpPr>
            <p:spPr>
              <a:xfrm>
                <a:off x="2938426" y="1880559"/>
                <a:ext cx="5033513" cy="2185727"/>
              </a:xfrm>
              <a:prstGeom prst="rect">
                <a:avLst/>
              </a:prstGeom>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i="0"/>
                </a:lvl1pPr>
              </a:lstStyle>
              <a:p>
                <a:r>
                  <a:rPr lang="en-US" sz="2801" dirty="0" smtClean="0"/>
                  <a:t>Normal (Gaussian) </a:t>
                </a:r>
                <a:r>
                  <a:rPr lang="en-US" sz="2801" dirty="0" err="1" smtClean="0"/>
                  <a:t>cdf</a:t>
                </a:r>
                <a:endParaRPr lang="en-US" sz="2801"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1" b="0" i="1" smtClean="0">
                          <a:latin typeface="Cambria Math" panose="02040503050406030204" pitchFamily="18" charset="0"/>
                        </a:rPr>
                        <m:t>𝑁</m:t>
                      </m:r>
                      <m:d>
                        <m:dPr>
                          <m:ctrlPr>
                            <a:rPr lang="en-US" sz="2801" b="0" i="1" smtClean="0">
                              <a:latin typeface="Cambria Math" panose="02040503050406030204" pitchFamily="18" charset="0"/>
                            </a:rPr>
                          </m:ctrlPr>
                        </m:dPr>
                        <m:e>
                          <m:r>
                            <a:rPr lang="en-US" sz="2801" b="0" i="1" smtClean="0">
                              <a:latin typeface="Cambria Math" panose="02040503050406030204" pitchFamily="18" charset="0"/>
                              <a:ea typeface="Cambria Math" panose="02040503050406030204" pitchFamily="18" charset="0"/>
                            </a:rPr>
                            <m:t>𝜇</m:t>
                          </m:r>
                          <m:r>
                            <a:rPr lang="en-US" sz="2801" b="0" i="1" smtClean="0">
                              <a:latin typeface="Cambria Math" panose="02040503050406030204" pitchFamily="18" charset="0"/>
                              <a:ea typeface="Cambria Math" panose="02040503050406030204" pitchFamily="18" charset="0"/>
                            </a:rPr>
                            <m:t>,</m:t>
                          </m:r>
                          <m:r>
                            <a:rPr lang="en-US" sz="2801" b="0" i="1" smtClean="0">
                              <a:latin typeface="Cambria Math" panose="02040503050406030204" pitchFamily="18" charset="0"/>
                              <a:ea typeface="Cambria Math" panose="02040503050406030204" pitchFamily="18" charset="0"/>
                            </a:rPr>
                            <m:t>𝜎</m:t>
                          </m:r>
                        </m:e>
                      </m:d>
                    </m:oMath>
                  </m:oMathPara>
                </a14:m>
                <a:endParaRPr lang="en-US" sz="2801" dirty="0" smtClean="0"/>
              </a:p>
              <a:p>
                <a:endParaRPr lang="en-US" sz="2801" dirty="0" smtClean="0"/>
              </a:p>
              <a:p>
                <a:endParaRPr lang="en-US" sz="2801" dirty="0"/>
              </a:p>
            </p:txBody>
          </p:sp>
        </mc:Choice>
        <mc:Fallback xmlns="">
          <p:sp>
            <p:nvSpPr>
              <p:cNvPr id="7" name="If x is in the domane of the function f, than when x enters the machine it's exepced as an input and the machine produces an outpute f(x) acording to the rule of the function."/>
              <p:cNvSpPr txBox="1">
                <a:spLocks noRot="1" noChangeAspect="1" noMove="1" noResize="1" noEditPoints="1" noAdjustHandles="1" noChangeArrowheads="1" noChangeShapeType="1" noTextEdit="1"/>
              </p:cNvSpPr>
              <p:nvPr/>
            </p:nvSpPr>
            <p:spPr>
              <a:xfrm>
                <a:off x="2938426" y="1880559"/>
                <a:ext cx="5033513" cy="2185727"/>
              </a:xfrm>
              <a:prstGeom prst="rect">
                <a:avLst/>
              </a:prstGeom>
              <a:blipFill>
                <a:blip r:embed="rId3"/>
                <a:stretch>
                  <a:fillRect l="-3269" t="-1950"/>
                </a:stretch>
              </a:blipFill>
              <a:ln w="38100" cap="rnd">
                <a:noFill/>
                <a:custDash>
                  <a:ds d="100000" sp="200000"/>
                </a:custDash>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8203578" y="1801939"/>
                <a:ext cx="4625432" cy="13530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𝜎</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e>
                          </m:rad>
                        </m:den>
                      </m:f>
                      <m:nary>
                        <m:naryPr>
                          <m:limLoc m:val="undOvr"/>
                          <m:ctrlPr>
                            <a:rPr lang="en-US" b="0" i="1" smtClean="0">
                              <a:latin typeface="Cambria Math" panose="02040503050406030204" pitchFamily="18" charset="0"/>
                            </a:rPr>
                          </m:ctrlPr>
                        </m:naryPr>
                        <m:sub>
                          <m:r>
                            <m:rPr>
                              <m:brk m:alnAt="24"/>
                            </m:rP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b="0" i="1" smtClean="0">
                              <a:latin typeface="Cambria Math" panose="02040503050406030204" pitchFamily="18" charset="0"/>
                            </a:rPr>
                            <m:t>𝑥</m:t>
                          </m:r>
                        </m:sup>
                        <m:e>
                          <m:sSup>
                            <m:sSupPr>
                              <m:ctrlPr>
                                <a:rPr lang="en-US" i="1">
                                  <a:latin typeface="Cambria Math" panose="02040503050406030204" pitchFamily="18" charset="0"/>
                                </a:rPr>
                              </m:ctrlPr>
                            </m:sSupPr>
                            <m:e>
                              <m:r>
                                <a:rPr lang="en-US">
                                  <a:latin typeface="Cambria Math" panose="02040503050406030204" pitchFamily="18" charset="0"/>
                                </a:rPr>
                                <m:t>𝑒</m:t>
                              </m:r>
                            </m:e>
                            <m:sup>
                              <m:r>
                                <a:rPr lang="en-US">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0" i="1" smtClean="0">
                                              <a:latin typeface="Cambria Math" panose="02040503050406030204" pitchFamily="18" charset="0"/>
                                            </a:rPr>
                                            <m:t>𝑧</m:t>
                                          </m:r>
                                          <m:r>
                                            <a:rPr lang="en-US">
                                              <a:latin typeface="Cambria Math" panose="02040503050406030204" pitchFamily="18" charset="0"/>
                                            </a:rPr>
                                            <m:t>−</m:t>
                                          </m:r>
                                          <m:r>
                                            <a:rPr lang="en-US">
                                              <a:latin typeface="Cambria Math" panose="02040503050406030204" pitchFamily="18" charset="0"/>
                                              <a:ea typeface="Cambria Math" panose="02040503050406030204" pitchFamily="18" charset="0"/>
                                            </a:rPr>
                                            <m:t>𝜇</m:t>
                                          </m:r>
                                        </m:e>
                                      </m:d>
                                    </m:e>
                                    <m:sup>
                                      <m:r>
                                        <a:rPr lang="en-US">
                                          <a:latin typeface="Cambria Math" panose="02040503050406030204" pitchFamily="18" charset="0"/>
                                        </a:rPr>
                                        <m:t>2</m:t>
                                      </m:r>
                                    </m:sup>
                                  </m:sSup>
                                </m:num>
                                <m:den>
                                  <m:r>
                                    <a:rPr lang="en-US">
                                      <a:latin typeface="Cambria Math" panose="02040503050406030204" pitchFamily="18" charset="0"/>
                                    </a:rPr>
                                    <m:t>2</m:t>
                                  </m:r>
                                  <m:sSup>
                                    <m:sSupPr>
                                      <m:ctrlPr>
                                        <a:rPr lang="en-US" i="1">
                                          <a:latin typeface="Cambria Math" panose="02040503050406030204" pitchFamily="18" charset="0"/>
                                        </a:rPr>
                                      </m:ctrlPr>
                                    </m:sSupPr>
                                    <m:e>
                                      <m:r>
                                        <a:rPr lang="en-US">
                                          <a:latin typeface="Cambria Math" panose="02040503050406030204" pitchFamily="18" charset="0"/>
                                          <a:ea typeface="Cambria Math" panose="02040503050406030204" pitchFamily="18" charset="0"/>
                                        </a:rPr>
                                        <m:t>𝜎</m:t>
                                      </m:r>
                                    </m:e>
                                    <m:sup>
                                      <m:r>
                                        <a:rPr lang="en-US">
                                          <a:latin typeface="Cambria Math" panose="02040503050406030204" pitchFamily="18" charset="0"/>
                                        </a:rPr>
                                        <m:t>2</m:t>
                                      </m:r>
                                    </m:sup>
                                  </m:sSup>
                                </m:den>
                              </m:f>
                            </m:sup>
                          </m:sSup>
                          <m:r>
                            <a:rPr lang="en-US" b="0" i="1" smtClean="0">
                              <a:latin typeface="Cambria Math" panose="02040503050406030204" pitchFamily="18" charset="0"/>
                            </a:rPr>
                            <m:t>𝑑𝑧</m:t>
                          </m:r>
                        </m:e>
                      </m:nary>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8203578" y="1801939"/>
                <a:ext cx="4625432" cy="1353063"/>
              </a:xfrm>
              <a:prstGeom prst="rect">
                <a:avLst/>
              </a:prstGeom>
              <a:blipFill>
                <a:blip r:embed="rId4"/>
                <a:stretch>
                  <a:fillRect/>
                </a:stretch>
              </a:blipFill>
            </p:spPr>
            <p:txBody>
              <a:bodyPr/>
              <a:lstStyle/>
              <a:p>
                <a:r>
                  <a:rPr lang="en-US">
                    <a:noFill/>
                  </a:rPr>
                  <a:t> </a:t>
                </a:r>
              </a:p>
            </p:txBody>
          </p:sp>
        </mc:Fallback>
      </mc:AlternateContent>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9579" y="3364632"/>
            <a:ext cx="11851800" cy="5957657"/>
          </a:xfrm>
          <a:prstGeom prst="rect">
            <a:avLst/>
          </a:prstGeom>
        </p:spPr>
      </p:pic>
    </p:spTree>
    <p:extLst>
      <p:ext uri="{BB962C8B-B14F-4D97-AF65-F5344CB8AC3E}">
        <p14:creationId xmlns:p14="http://schemas.microsoft.com/office/powerpoint/2010/main" val="2674470353"/>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mc:AlternateContent xmlns:mc="http://schemas.openxmlformats.org/markup-compatibility/2006" xmlns:a14="http://schemas.microsoft.com/office/drawing/2010/main">
        <mc:Choice Requires="a14">
          <p:sp>
            <p:nvSpPr>
              <p:cNvPr id="8" name="If x is in the domane of the function f, than when x enters the machine it's exepced as an input and the machine produces an outpute f(x) acording to the rule of the function."/>
              <p:cNvSpPr txBox="1"/>
              <p:nvPr/>
            </p:nvSpPr>
            <p:spPr>
              <a:xfrm>
                <a:off x="2592989" y="1708448"/>
                <a:ext cx="11772056" cy="3665234"/>
              </a:xfrm>
              <a:prstGeom prst="rect">
                <a:avLst/>
              </a:prstGeom>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i="0"/>
                </a:lvl1pPr>
              </a:lstStyle>
              <a:p>
                <a:r>
                  <a:rPr lang="en-US" sz="2801" dirty="0" smtClean="0"/>
                  <a:t>Conditional expectation</a:t>
                </a:r>
              </a:p>
              <a:p>
                <a:endParaRPr lang="en-US" sz="2801" dirty="0"/>
              </a:p>
              <a:p>
                <a:pPr/>
                <a14:m>
                  <m:oMathPara xmlns:m="http://schemas.openxmlformats.org/officeDocument/2006/math">
                    <m:oMathParaPr>
                      <m:jc m:val="centerGroup"/>
                    </m:oMathParaPr>
                    <m:oMath xmlns:m="http://schemas.openxmlformats.org/officeDocument/2006/math">
                      <m:r>
                        <a:rPr lang="en-US" sz="2801" b="0" i="1" smtClean="0">
                          <a:latin typeface="Cambria Math" panose="02040503050406030204" pitchFamily="18" charset="0"/>
                        </a:rPr>
                        <m:t>𝐷𝑖𝑠𝑐𝑟𝑒𝑡𝑒</m:t>
                      </m:r>
                      <m:r>
                        <a:rPr lang="en-US" sz="2801" b="0" i="1" smtClean="0">
                          <a:latin typeface="Cambria Math" panose="02040503050406030204" pitchFamily="18" charset="0"/>
                        </a:rPr>
                        <m:t>,   </m:t>
                      </m:r>
                      <m:r>
                        <a:rPr lang="en-US" sz="2801" b="0" i="1" smtClean="0">
                          <a:latin typeface="Cambria Math" panose="02040503050406030204" pitchFamily="18" charset="0"/>
                        </a:rPr>
                        <m:t>𝐸</m:t>
                      </m:r>
                      <m:d>
                        <m:dPr>
                          <m:ctrlPr>
                            <a:rPr lang="en-US" sz="2801" b="0" i="1" smtClean="0">
                              <a:latin typeface="Cambria Math" panose="02040503050406030204" pitchFamily="18" charset="0"/>
                            </a:rPr>
                          </m:ctrlPr>
                        </m:dPr>
                        <m:e>
                          <m:r>
                            <a:rPr lang="en-US" sz="2801" b="0" i="1" smtClean="0">
                              <a:latin typeface="Cambria Math" panose="02040503050406030204" pitchFamily="18" charset="0"/>
                            </a:rPr>
                            <m:t>𝑋</m:t>
                          </m:r>
                          <m:r>
                            <a:rPr lang="en-US" sz="2801" b="0" i="1" smtClean="0">
                              <a:latin typeface="Cambria Math" panose="02040503050406030204" pitchFamily="18" charset="0"/>
                            </a:rPr>
                            <m:t>/</m:t>
                          </m:r>
                          <m:r>
                            <a:rPr lang="en-US" sz="2801" b="0" i="1" smtClean="0">
                              <a:latin typeface="Cambria Math" panose="02040503050406030204" pitchFamily="18" charset="0"/>
                            </a:rPr>
                            <m:t>𝑌</m:t>
                          </m:r>
                        </m:e>
                      </m:d>
                      <m:r>
                        <a:rPr lang="en-US" sz="2801" b="0" i="1" smtClean="0">
                          <a:latin typeface="Cambria Math" panose="02040503050406030204" pitchFamily="18" charset="0"/>
                        </a:rPr>
                        <m:t>=</m:t>
                      </m:r>
                      <m:nary>
                        <m:naryPr>
                          <m:chr m:val="∑"/>
                          <m:ctrlPr>
                            <a:rPr lang="en-US" sz="2801" i="1">
                              <a:latin typeface="Cambria Math" panose="02040503050406030204" pitchFamily="18" charset="0"/>
                              <a:ea typeface="Cambria Math" panose="02040503050406030204" pitchFamily="18" charset="0"/>
                            </a:rPr>
                          </m:ctrlPr>
                        </m:naryPr>
                        <m:sub>
                          <m:r>
                            <m:rPr>
                              <m:brk m:alnAt="23"/>
                            </m:rPr>
                            <a:rPr lang="en-US" sz="2801" i="1">
                              <a:latin typeface="Cambria Math" panose="02040503050406030204" pitchFamily="18" charset="0"/>
                              <a:ea typeface="Cambria Math" panose="02040503050406030204" pitchFamily="18" charset="0"/>
                            </a:rPr>
                            <m:t>𝑖</m:t>
                          </m:r>
                          <m:r>
                            <a:rPr lang="en-US" sz="2801" i="1">
                              <a:latin typeface="Cambria Math" panose="02040503050406030204" pitchFamily="18" charset="0"/>
                              <a:ea typeface="Cambria Math" panose="02040503050406030204" pitchFamily="18" charset="0"/>
                            </a:rPr>
                            <m:t>=0</m:t>
                          </m:r>
                        </m:sub>
                        <m:sup>
                          <m:r>
                            <a:rPr lang="en-US" sz="2801" i="1">
                              <a:latin typeface="Cambria Math" panose="02040503050406030204" pitchFamily="18" charset="0"/>
                              <a:ea typeface="Cambria Math" panose="02040503050406030204" pitchFamily="18" charset="0"/>
                            </a:rPr>
                            <m:t>𝑛</m:t>
                          </m:r>
                        </m:sup>
                        <m:e>
                          <m:r>
                            <a:rPr lang="en-US" sz="2801" i="1">
                              <a:latin typeface="Cambria Math" panose="02040503050406030204" pitchFamily="18" charset="0"/>
                              <a:ea typeface="Cambria Math" panose="02040503050406030204" pitchFamily="18" charset="0"/>
                            </a:rPr>
                            <m:t>𝑖</m:t>
                          </m:r>
                          <m:r>
                            <a:rPr lang="en-US" sz="2801" i="1">
                              <a:latin typeface="Cambria Math" panose="02040503050406030204" pitchFamily="18" charset="0"/>
                              <a:ea typeface="Cambria Math" panose="02040503050406030204" pitchFamily="18" charset="0"/>
                            </a:rPr>
                            <m:t>∗</m:t>
                          </m:r>
                          <m:r>
                            <a:rPr lang="en-US" sz="2801" i="1">
                              <a:latin typeface="Cambria Math" panose="02040503050406030204" pitchFamily="18" charset="0"/>
                              <a:ea typeface="Cambria Math" panose="02040503050406030204" pitchFamily="18" charset="0"/>
                            </a:rPr>
                            <m:t>𝑃</m:t>
                          </m:r>
                          <m:d>
                            <m:dPr>
                              <m:ctrlPr>
                                <a:rPr lang="en-US" sz="2801" i="1">
                                  <a:latin typeface="Cambria Math" panose="02040503050406030204" pitchFamily="18" charset="0"/>
                                  <a:ea typeface="Cambria Math" panose="02040503050406030204" pitchFamily="18" charset="0"/>
                                </a:rPr>
                              </m:ctrlPr>
                            </m:dPr>
                            <m:e>
                              <m:r>
                                <a:rPr lang="en-US" sz="2801" i="1">
                                  <a:latin typeface="Cambria Math" panose="02040503050406030204" pitchFamily="18" charset="0"/>
                                  <a:ea typeface="Cambria Math" panose="02040503050406030204" pitchFamily="18" charset="0"/>
                                </a:rPr>
                                <m:t>𝑋</m:t>
                              </m:r>
                              <m:r>
                                <a:rPr lang="en-US" sz="2801" i="1">
                                  <a:latin typeface="Cambria Math" panose="02040503050406030204" pitchFamily="18" charset="0"/>
                                  <a:ea typeface="Cambria Math" panose="02040503050406030204" pitchFamily="18" charset="0"/>
                                </a:rPr>
                                <m:t>=</m:t>
                              </m:r>
                              <m:r>
                                <a:rPr lang="en-US" sz="2801" i="1">
                                  <a:latin typeface="Cambria Math" panose="02040503050406030204" pitchFamily="18" charset="0"/>
                                  <a:ea typeface="Cambria Math" panose="02040503050406030204" pitchFamily="18" charset="0"/>
                                </a:rPr>
                                <m:t>𝑖</m:t>
                              </m:r>
                              <m:r>
                                <a:rPr lang="en-US" sz="2801" b="0" i="1" smtClean="0">
                                  <a:latin typeface="Cambria Math" panose="02040503050406030204" pitchFamily="18" charset="0"/>
                                  <a:ea typeface="Cambria Math" panose="02040503050406030204" pitchFamily="18" charset="0"/>
                                </a:rPr>
                                <m:t>/</m:t>
                              </m:r>
                              <m:r>
                                <a:rPr lang="en-US" sz="2801" b="0" i="1" smtClean="0">
                                  <a:latin typeface="Cambria Math" panose="02040503050406030204" pitchFamily="18" charset="0"/>
                                  <a:ea typeface="Cambria Math" panose="02040503050406030204" pitchFamily="18" charset="0"/>
                                </a:rPr>
                                <m:t>𝑌</m:t>
                              </m:r>
                            </m:e>
                          </m:d>
                        </m:e>
                      </m:nary>
                    </m:oMath>
                  </m:oMathPara>
                </a14:m>
                <a:endParaRPr lang="en-US" sz="2801" dirty="0" smtClean="0"/>
              </a:p>
              <a:p>
                <a:pPr/>
                <a14:m>
                  <m:oMathPara xmlns:m="http://schemas.openxmlformats.org/officeDocument/2006/math">
                    <m:oMathParaPr>
                      <m:jc m:val="centerGroup"/>
                    </m:oMathParaPr>
                    <m:oMath xmlns:m="http://schemas.openxmlformats.org/officeDocument/2006/math">
                      <m:r>
                        <a:rPr lang="en-US" sz="2801" b="0" i="1" smtClean="0">
                          <a:latin typeface="Cambria Math" panose="02040503050406030204" pitchFamily="18" charset="0"/>
                        </a:rPr>
                        <m:t>𝐶𝑜𝑛𝑡𝑖𝑛𝑢𝑜𝑢𝑠</m:t>
                      </m:r>
                      <m:r>
                        <a:rPr lang="en-US" sz="2801" b="0" i="1" smtClean="0">
                          <a:latin typeface="Cambria Math" panose="02040503050406030204" pitchFamily="18" charset="0"/>
                        </a:rPr>
                        <m:t>,  </m:t>
                      </m:r>
                      <m:r>
                        <a:rPr lang="en-US" sz="2801" i="1">
                          <a:latin typeface="Cambria Math" panose="02040503050406030204" pitchFamily="18" charset="0"/>
                        </a:rPr>
                        <m:t>𝐸</m:t>
                      </m:r>
                      <m:d>
                        <m:dPr>
                          <m:ctrlPr>
                            <a:rPr lang="en-US" sz="2801" i="1">
                              <a:latin typeface="Cambria Math" panose="02040503050406030204" pitchFamily="18" charset="0"/>
                            </a:rPr>
                          </m:ctrlPr>
                        </m:dPr>
                        <m:e>
                          <m:r>
                            <a:rPr lang="en-US" sz="2801" i="1">
                              <a:latin typeface="Cambria Math" panose="02040503050406030204" pitchFamily="18" charset="0"/>
                            </a:rPr>
                            <m:t>𝑋</m:t>
                          </m:r>
                          <m:r>
                            <a:rPr lang="en-US" sz="2801" i="1">
                              <a:latin typeface="Cambria Math" panose="02040503050406030204" pitchFamily="18" charset="0"/>
                            </a:rPr>
                            <m:t>/</m:t>
                          </m:r>
                          <m:r>
                            <a:rPr lang="en-US" sz="2801" i="1">
                              <a:latin typeface="Cambria Math" panose="02040503050406030204" pitchFamily="18" charset="0"/>
                            </a:rPr>
                            <m:t>𝑌</m:t>
                          </m:r>
                        </m:e>
                      </m:d>
                      <m:r>
                        <a:rPr lang="en-US" sz="2801" i="1">
                          <a:latin typeface="Cambria Math" panose="02040503050406030204" pitchFamily="18" charset="0"/>
                        </a:rPr>
                        <m:t>=</m:t>
                      </m:r>
                      <m:nary>
                        <m:naryPr>
                          <m:limLoc m:val="undOvr"/>
                          <m:ctrlPr>
                            <a:rPr lang="en-US" sz="2801" i="1" smtClean="0">
                              <a:latin typeface="Cambria Math" panose="02040503050406030204" pitchFamily="18" charset="0"/>
                            </a:rPr>
                          </m:ctrlPr>
                        </m:naryPr>
                        <m:sub>
                          <m:r>
                            <m:rPr>
                              <m:brk m:alnAt="24"/>
                            </m:rPr>
                            <a:rPr lang="en-US" sz="2801" b="0" i="1" smtClean="0">
                              <a:latin typeface="Cambria Math" panose="02040503050406030204" pitchFamily="18" charset="0"/>
                            </a:rPr>
                            <m:t>−</m:t>
                          </m:r>
                          <m:r>
                            <a:rPr lang="en-US" sz="2801" b="0" i="1" smtClean="0">
                              <a:latin typeface="Cambria Math" panose="02040503050406030204" pitchFamily="18" charset="0"/>
                              <a:ea typeface="Cambria Math" panose="02040503050406030204" pitchFamily="18" charset="0"/>
                            </a:rPr>
                            <m:t>∞</m:t>
                          </m:r>
                        </m:sub>
                        <m:sup>
                          <m:r>
                            <a:rPr lang="en-US" sz="2801" b="0" i="1" smtClean="0">
                              <a:latin typeface="Cambria Math" panose="02040503050406030204" pitchFamily="18" charset="0"/>
                            </a:rPr>
                            <m:t>+</m:t>
                          </m:r>
                          <m:r>
                            <a:rPr lang="en-US" sz="2801" b="0" i="1" smtClean="0">
                              <a:latin typeface="Cambria Math" panose="02040503050406030204" pitchFamily="18" charset="0"/>
                              <a:ea typeface="Cambria Math" panose="02040503050406030204" pitchFamily="18" charset="0"/>
                            </a:rPr>
                            <m:t>∞</m:t>
                          </m:r>
                        </m:sup>
                        <m:e>
                          <m:r>
                            <a:rPr lang="en-US" sz="2801" b="0" i="1" smtClean="0">
                              <a:latin typeface="Cambria Math" panose="02040503050406030204" pitchFamily="18" charset="0"/>
                            </a:rPr>
                            <m:t>𝑧</m:t>
                          </m:r>
                          <m:sSub>
                            <m:sSubPr>
                              <m:ctrlPr>
                                <a:rPr lang="en-US" sz="2801" b="0" i="1" smtClean="0">
                                  <a:latin typeface="Cambria Math" panose="02040503050406030204" pitchFamily="18" charset="0"/>
                                </a:rPr>
                              </m:ctrlPr>
                            </m:sSubPr>
                            <m:e>
                              <m:r>
                                <a:rPr lang="en-US" sz="2801" b="0" i="1" smtClean="0">
                                  <a:latin typeface="Cambria Math" panose="02040503050406030204" pitchFamily="18" charset="0"/>
                                </a:rPr>
                                <m:t>𝑓</m:t>
                              </m:r>
                            </m:e>
                            <m:sub>
                              <m:r>
                                <a:rPr lang="en-US" sz="2801" b="0" i="1" smtClean="0">
                                  <a:latin typeface="Cambria Math" panose="02040503050406030204" pitchFamily="18" charset="0"/>
                                </a:rPr>
                                <m:t>𝑋</m:t>
                              </m:r>
                              <m:r>
                                <a:rPr lang="en-US" sz="2801" b="0" i="1" smtClean="0">
                                  <a:latin typeface="Cambria Math" panose="02040503050406030204" pitchFamily="18" charset="0"/>
                                </a:rPr>
                                <m:t>/</m:t>
                              </m:r>
                              <m:r>
                                <a:rPr lang="en-US" sz="2801" b="0" i="1" smtClean="0">
                                  <a:latin typeface="Cambria Math" panose="02040503050406030204" pitchFamily="18" charset="0"/>
                                </a:rPr>
                                <m:t>𝑌</m:t>
                              </m:r>
                            </m:sub>
                          </m:sSub>
                          <m:d>
                            <m:dPr>
                              <m:ctrlPr>
                                <a:rPr lang="en-US" sz="2801" b="0" i="1" smtClean="0">
                                  <a:latin typeface="Cambria Math" panose="02040503050406030204" pitchFamily="18" charset="0"/>
                                </a:rPr>
                              </m:ctrlPr>
                            </m:dPr>
                            <m:e>
                              <m:r>
                                <a:rPr lang="en-US" sz="2801" b="0" i="1" smtClean="0">
                                  <a:latin typeface="Cambria Math" panose="02040503050406030204" pitchFamily="18" charset="0"/>
                                </a:rPr>
                                <m:t>𝑧</m:t>
                              </m:r>
                              <m:r>
                                <a:rPr lang="en-US" sz="2801" b="0" i="1" smtClean="0">
                                  <a:latin typeface="Cambria Math" panose="02040503050406030204" pitchFamily="18" charset="0"/>
                                </a:rPr>
                                <m:t>/</m:t>
                              </m:r>
                              <m:r>
                                <a:rPr lang="en-US" sz="2801" b="0" i="1" smtClean="0">
                                  <a:latin typeface="Cambria Math" panose="02040503050406030204" pitchFamily="18" charset="0"/>
                                </a:rPr>
                                <m:t>𝑌</m:t>
                              </m:r>
                            </m:e>
                          </m:d>
                          <m:r>
                            <a:rPr lang="en-US" sz="2801" b="0" i="1" smtClean="0">
                              <a:latin typeface="Cambria Math" panose="02040503050406030204" pitchFamily="18" charset="0"/>
                            </a:rPr>
                            <m:t>𝑑𝑧</m:t>
                          </m:r>
                        </m:e>
                      </m:nary>
                    </m:oMath>
                  </m:oMathPara>
                </a14:m>
                <a:endParaRPr lang="en-US" sz="2801" dirty="0" smtClean="0"/>
              </a:p>
            </p:txBody>
          </p:sp>
        </mc:Choice>
        <mc:Fallback xmlns="">
          <p:sp>
            <p:nvSpPr>
              <p:cNvPr id="8" name="If x is in the domane of the function f, than when x enters the machine it's exepced as an input and the machine produces an outpute f(x) acording to the rule of the function."/>
              <p:cNvSpPr txBox="1">
                <a:spLocks noRot="1" noChangeAspect="1" noMove="1" noResize="1" noEditPoints="1" noAdjustHandles="1" noChangeArrowheads="1" noChangeShapeType="1" noTextEdit="1"/>
              </p:cNvSpPr>
              <p:nvPr/>
            </p:nvSpPr>
            <p:spPr>
              <a:xfrm>
                <a:off x="2592989" y="1708448"/>
                <a:ext cx="11772056" cy="3665234"/>
              </a:xfrm>
              <a:prstGeom prst="rect">
                <a:avLst/>
              </a:prstGeom>
              <a:blipFill>
                <a:blip r:embed="rId3"/>
                <a:stretch>
                  <a:fillRect l="-1398" t="-166"/>
                </a:stretch>
              </a:blipFill>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837483" y="6100936"/>
                <a:ext cx="11593288" cy="1009572"/>
              </a:xfrm>
              <a:prstGeom prst="rect">
                <a:avLst/>
              </a:prstGeom>
              <a:noFill/>
            </p:spPr>
            <p:txBody>
              <a:bodyPr wrap="square" rtlCol="0">
                <a:spAutoFit/>
              </a:bodyPr>
              <a:lstStyle/>
              <a:p>
                <a:r>
                  <a:rPr lang="en-US" i="0" dirty="0" smtClean="0"/>
                  <a:t>Law of Iterated expectations</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e>
                          </m:d>
                        </m:e>
                      </m:d>
                      <m:r>
                        <a:rPr lang="en-US" b="0" i="0"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oMath>
                  </m:oMathPara>
                </a14:m>
                <a:endParaRPr lang="en-US" i="0" dirty="0"/>
              </a:p>
            </p:txBody>
          </p:sp>
        </mc:Choice>
        <mc:Fallback xmlns="">
          <p:sp>
            <p:nvSpPr>
              <p:cNvPr id="2" name="TextBox 1"/>
              <p:cNvSpPr txBox="1">
                <a:spLocks noRot="1" noChangeAspect="1" noMove="1" noResize="1" noEditPoints="1" noAdjustHandles="1" noChangeArrowheads="1" noChangeShapeType="1" noTextEdit="1"/>
              </p:cNvSpPr>
              <p:nvPr/>
            </p:nvSpPr>
            <p:spPr>
              <a:xfrm>
                <a:off x="2837483" y="6100936"/>
                <a:ext cx="11593288" cy="1009572"/>
              </a:xfrm>
              <a:prstGeom prst="rect">
                <a:avLst/>
              </a:prstGeom>
              <a:blipFill>
                <a:blip r:embed="rId4"/>
                <a:stretch>
                  <a:fillRect l="-1052" t="-6667"/>
                </a:stretch>
              </a:blipFill>
            </p:spPr>
            <p:txBody>
              <a:bodyPr/>
              <a:lstStyle/>
              <a:p>
                <a:r>
                  <a:rPr lang="en-US">
                    <a:noFill/>
                  </a:rPr>
                  <a:t> </a:t>
                </a:r>
              </a:p>
            </p:txBody>
          </p:sp>
        </mc:Fallback>
      </mc:AlternateContent>
    </p:spTree>
    <p:extLst>
      <p:ext uri="{BB962C8B-B14F-4D97-AF65-F5344CB8AC3E}">
        <p14:creationId xmlns:p14="http://schemas.microsoft.com/office/powerpoint/2010/main" val="2441751092"/>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p:sp>
        <p:nvSpPr>
          <p:cNvPr id="8" name="If x is in the domane of the function f, than when x enters the machine it's exepced as an input and the machine produces an outpute f(x) acording to the rule of the function."/>
          <p:cNvSpPr txBox="1"/>
          <p:nvPr/>
        </p:nvSpPr>
        <p:spPr>
          <a:xfrm>
            <a:off x="2592989" y="2644552"/>
            <a:ext cx="11772056" cy="1144159"/>
          </a:xfrm>
          <a:prstGeom prst="rect">
            <a:avLst/>
          </a:prstGeom>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xmlns:a14="http://schemas.microsoft.com/office/drawing/2010/main" xmlns:mc="http://schemas.openxmlformats.org/markup-compatibility/2006" val="1"/>
            </a:ext>
          </a:extLst>
        </p:spPr>
        <p:txBody>
          <a:bodyPr wrap="square" lIns="50800" tIns="50800" rIns="50800" bIns="50800" anchor="ctr">
            <a:spAutoFit/>
          </a:bodyPr>
          <a:lstStyle>
            <a:lvl1pPr>
              <a:defRPr i="0"/>
            </a:lvl1pPr>
          </a:lstStyle>
          <a:p>
            <a:r>
              <a:rPr lang="en-US" sz="2801" dirty="0" smtClean="0"/>
              <a:t>Conditional expectation</a:t>
            </a:r>
          </a:p>
          <a:p>
            <a:r>
              <a:rPr lang="en-US" sz="2801" dirty="0">
                <a:hlinkClick r:id="rId3"/>
              </a:rPr>
              <a:t>http://setosa.io/conditional/</a:t>
            </a:r>
            <a:endParaRPr lang="en-US" sz="2801" dirty="0"/>
          </a:p>
        </p:txBody>
      </p:sp>
    </p:spTree>
    <p:extLst>
      <p:ext uri="{BB962C8B-B14F-4D97-AF65-F5344CB8AC3E}">
        <p14:creationId xmlns:p14="http://schemas.microsoft.com/office/powerpoint/2010/main" val="820968741"/>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0445" y="1259499"/>
            <a:ext cx="10297144" cy="8248691"/>
          </a:xfrm>
          <a:prstGeom prst="rect">
            <a:avLst/>
          </a:prstGeom>
        </p:spPr>
      </p:pic>
    </p:spTree>
    <p:extLst>
      <p:ext uri="{BB962C8B-B14F-4D97-AF65-F5344CB8AC3E}">
        <p14:creationId xmlns:p14="http://schemas.microsoft.com/office/powerpoint/2010/main" val="3849153699"/>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p:sp>
        <p:nvSpPr>
          <p:cNvPr id="11" name="TextBox 10"/>
          <p:cNvSpPr txBox="1"/>
          <p:nvPr/>
        </p:nvSpPr>
        <p:spPr>
          <a:xfrm>
            <a:off x="1547051" y="8469857"/>
            <a:ext cx="12044836" cy="825867"/>
          </a:xfrm>
          <a:prstGeom prst="rect">
            <a:avLst/>
          </a:prstGeom>
          <a:noFill/>
        </p:spPr>
        <p:txBody>
          <a:bodyPr wrap="none" rtlCol="0">
            <a:spAutoFit/>
          </a:bodyPr>
          <a:lstStyle/>
          <a:p>
            <a:r>
              <a:rPr lang="en-US" sz="1800" dirty="0" smtClean="0"/>
              <a:t>Source: </a:t>
            </a:r>
            <a:r>
              <a:rPr lang="en-US" sz="1800" dirty="0">
                <a:hlinkClick r:id="rId5"/>
              </a:rPr>
              <a:t>https://</a:t>
            </a:r>
            <a:r>
              <a:rPr lang="en-US" sz="1800" dirty="0" smtClean="0">
                <a:hlinkClick r:id="rId5"/>
              </a:rPr>
              <a:t>i.imgur.com/cPSPP0w.gifv</a:t>
            </a:r>
            <a:r>
              <a:rPr lang="en-US" sz="1800" dirty="0" smtClean="0"/>
              <a:t>,</a:t>
            </a:r>
          </a:p>
          <a:p>
            <a:r>
              <a:rPr lang="en-US" sz="1800" dirty="0"/>
              <a:t>	 </a:t>
            </a:r>
            <a:r>
              <a:rPr lang="en-US" sz="1800" dirty="0" smtClean="0"/>
              <a:t>   </a:t>
            </a:r>
            <a:r>
              <a:rPr lang="en-US" sz="1800" dirty="0">
                <a:hlinkClick r:id="rId6"/>
              </a:rPr>
              <a:t>https://www.reddit.com/r/visualizedmath/comments/8ikuj6/estimating_pi_via_monte_carlo_simulation_oc/</a:t>
            </a:r>
            <a:endParaRPr lang="en-US" sz="1800" dirty="0"/>
          </a:p>
        </p:txBody>
      </p:sp>
      <p:pic>
        <p:nvPicPr>
          <p:cNvPr id="15" name="cPSPP0w">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1301528" y="1263768"/>
            <a:ext cx="14354977" cy="7177489"/>
          </a:xfrm>
          <a:prstGeom prst="rect">
            <a:avLst/>
          </a:prstGeom>
        </p:spPr>
      </p:pic>
    </p:spTree>
    <p:extLst>
      <p:ext uri="{BB962C8B-B14F-4D97-AF65-F5344CB8AC3E}">
        <p14:creationId xmlns:p14="http://schemas.microsoft.com/office/powerpoint/2010/main" val="3486969299"/>
      </p:ext>
    </p:extLst>
  </p:cSld>
  <p:clrMapOvr>
    <a:masterClrMapping/>
  </p:clrMapOvr>
  <p:transition spd="med"/>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5"/>
                                        </p:tgtEl>
                                      </p:cBhvr>
                                    </p:cmd>
                                  </p:childTnLst>
                                </p:cTn>
                              </p:par>
                            </p:childTnLst>
                          </p:cTn>
                        </p:par>
                      </p:childTnLst>
                    </p:cTn>
                  </p:par>
                </p:childTnLst>
              </p:cTn>
              <p:nextCondLst>
                <p:cond evt="onClick" delay="0">
                  <p:tgtEl>
                    <p:spTgt spid="15"/>
                  </p:tgtEl>
                </p:cond>
              </p:nextCondLst>
            </p:seq>
            <p:video>
              <p:cMediaNode vol="80000">
                <p:cTn id="7" fill="hold" display="0">
                  <p:stCondLst>
                    <p:cond delay="indefinite"/>
                  </p:stCondLst>
                </p:cTn>
                <p:tgtEl>
                  <p:spTgt spid="15"/>
                </p:tgtEl>
              </p:cMediaNode>
            </p:video>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p:sp>
        <p:nvSpPr>
          <p:cNvPr id="2" name="TextBox 1"/>
          <p:cNvSpPr txBox="1"/>
          <p:nvPr/>
        </p:nvSpPr>
        <p:spPr>
          <a:xfrm>
            <a:off x="1613347" y="2140496"/>
            <a:ext cx="9793088" cy="4616648"/>
          </a:xfrm>
          <a:prstGeom prst="rect">
            <a:avLst/>
          </a:prstGeom>
          <a:noFill/>
        </p:spPr>
        <p:txBody>
          <a:bodyPr wrap="square" rtlCol="0">
            <a:spAutoFit/>
          </a:bodyPr>
          <a:lstStyle/>
          <a:p>
            <a:r>
              <a:rPr lang="en-US" b="1" i="0" dirty="0" smtClean="0"/>
              <a:t>Pseudo-code</a:t>
            </a:r>
          </a:p>
          <a:p>
            <a:endParaRPr lang="en-US" dirty="0"/>
          </a:p>
          <a:p>
            <a:r>
              <a:rPr lang="en-US" dirty="0"/>
              <a:t>f</a:t>
            </a:r>
            <a:r>
              <a:rPr lang="en-US" dirty="0" smtClean="0"/>
              <a:t>or </a:t>
            </a:r>
            <a:r>
              <a:rPr lang="en-US" dirty="0" err="1" smtClean="0"/>
              <a:t>i</a:t>
            </a:r>
            <a:r>
              <a:rPr lang="en-US" dirty="0" smtClean="0"/>
              <a:t> in range(n):</a:t>
            </a:r>
          </a:p>
          <a:p>
            <a:r>
              <a:rPr lang="en-US" dirty="0"/>
              <a:t>	</a:t>
            </a:r>
            <a:r>
              <a:rPr lang="en-US" dirty="0" smtClean="0"/>
              <a:t>generate pair </a:t>
            </a:r>
            <a:r>
              <a:rPr lang="en-US" dirty="0" err="1" smtClean="0"/>
              <a:t>x,y</a:t>
            </a:r>
            <a:r>
              <a:rPr lang="en-US" dirty="0" smtClean="0"/>
              <a:t> uniformly</a:t>
            </a:r>
          </a:p>
          <a:p>
            <a:r>
              <a:rPr lang="en-US" dirty="0"/>
              <a:t>	</a:t>
            </a:r>
            <a:r>
              <a:rPr lang="en-US" dirty="0" smtClean="0"/>
              <a:t>calculate the distance from the center of the circle 	identify if it is out or not</a:t>
            </a:r>
          </a:p>
          <a:p>
            <a:r>
              <a:rPr lang="en-US" dirty="0"/>
              <a:t>	</a:t>
            </a:r>
            <a:r>
              <a:rPr lang="en-US" dirty="0" smtClean="0"/>
              <a:t>estimate the area of circle using proportions of samples</a:t>
            </a:r>
          </a:p>
          <a:p>
            <a:r>
              <a:rPr lang="en-US" dirty="0"/>
              <a:t>	</a:t>
            </a:r>
            <a:r>
              <a:rPr lang="en-US" dirty="0" smtClean="0"/>
              <a:t>using area estimate update the value of Pi</a:t>
            </a:r>
            <a:endParaRPr lang="en-US" dirty="0"/>
          </a:p>
        </p:txBody>
      </p:sp>
    </p:spTree>
    <p:extLst>
      <p:ext uri="{BB962C8B-B14F-4D97-AF65-F5344CB8AC3E}">
        <p14:creationId xmlns:p14="http://schemas.microsoft.com/office/powerpoint/2010/main" val="1532252273"/>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mc:AlternateContent xmlns:mc="http://schemas.openxmlformats.org/markup-compatibility/2006" xmlns:a14="http://schemas.microsoft.com/office/drawing/2010/main">
        <mc:Choice Requires="a14">
          <p:sp>
            <p:nvSpPr>
              <p:cNvPr id="8" name="If x is in the domane of the function f, than when x enters the machine it's exepced as an input and the machine produces an outpute f(x) acording to the rule of the function."/>
              <p:cNvSpPr txBox="1"/>
              <p:nvPr/>
            </p:nvSpPr>
            <p:spPr>
              <a:xfrm>
                <a:off x="2955131" y="1742481"/>
                <a:ext cx="11772056" cy="4987199"/>
              </a:xfrm>
              <a:prstGeom prst="rect">
                <a:avLst/>
              </a:prstGeom>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i="0"/>
                </a:lvl1pPr>
              </a:lstStyle>
              <a:p>
                <a:r>
                  <a:rPr lang="en-US" sz="2801" dirty="0" smtClean="0"/>
                  <a:t>Now let’s define probability formally. If a function satisfies 3 axioms below, it can be used as </a:t>
                </a:r>
                <a:r>
                  <a:rPr lang="en-US" sz="2801" i="1" dirty="0" smtClean="0"/>
                  <a:t>probability </a:t>
                </a:r>
                <a:r>
                  <a:rPr lang="en-US" sz="2801" dirty="0" smtClean="0"/>
                  <a:t>measure</a:t>
                </a:r>
              </a:p>
              <a:p>
                <a:r>
                  <a:rPr lang="en-US" sz="2801" b="1" dirty="0" smtClean="0"/>
                  <a:t>Axiom 1:</a:t>
                </a:r>
              </a:p>
              <a:p>
                <a:pPr algn="ctr"/>
                <a:r>
                  <a:rPr lang="en-US" sz="2801" dirty="0" smtClean="0"/>
                  <a:t> </a:t>
                </a:r>
                <a14:m>
                  <m:oMath xmlns:m="http://schemas.openxmlformats.org/officeDocument/2006/math">
                    <m:r>
                      <m:rPr>
                        <m:sty m:val="p"/>
                      </m:rPr>
                      <a:rPr lang="en-US" sz="2801" b="0" i="0" smtClean="0">
                        <a:latin typeface="Cambria Math" panose="02040503050406030204" pitchFamily="18" charset="0"/>
                        <a:ea typeface="Cambria Math" panose="02040503050406030204" pitchFamily="18" charset="0"/>
                      </a:rPr>
                      <m:t>P</m:t>
                    </m:r>
                    <m:d>
                      <m:dPr>
                        <m:ctrlPr>
                          <a:rPr lang="en-US" sz="2801" b="0" i="1" smtClean="0">
                            <a:latin typeface="Cambria Math" panose="02040503050406030204" pitchFamily="18" charset="0"/>
                            <a:ea typeface="Cambria Math" panose="02040503050406030204" pitchFamily="18" charset="0"/>
                          </a:rPr>
                        </m:ctrlPr>
                      </m:dPr>
                      <m:e>
                        <m:r>
                          <a:rPr lang="en-US" sz="2801" b="0" i="1" smtClean="0">
                            <a:latin typeface="Cambria Math" panose="02040503050406030204" pitchFamily="18" charset="0"/>
                            <a:ea typeface="Cambria Math" panose="02040503050406030204" pitchFamily="18" charset="0"/>
                          </a:rPr>
                          <m:t>𝑥</m:t>
                        </m:r>
                      </m:e>
                    </m:d>
                    <m:r>
                      <a:rPr lang="en-US" sz="2801" i="1">
                        <a:latin typeface="Cambria Math" panose="02040503050406030204" pitchFamily="18" charset="0"/>
                        <a:ea typeface="Cambria Math" panose="02040503050406030204" pitchFamily="18" charset="0"/>
                      </a:rPr>
                      <m:t>∈</m:t>
                    </m:r>
                    <m:d>
                      <m:dPr>
                        <m:begChr m:val="["/>
                        <m:endChr m:val="]"/>
                        <m:ctrlPr>
                          <a:rPr lang="en-US" sz="2801" i="1" smtClean="0">
                            <a:latin typeface="Cambria Math" panose="02040503050406030204" pitchFamily="18" charset="0"/>
                            <a:ea typeface="Cambria Math" panose="02040503050406030204" pitchFamily="18" charset="0"/>
                          </a:rPr>
                        </m:ctrlPr>
                      </m:dPr>
                      <m:e>
                        <m:r>
                          <a:rPr lang="en-US" sz="2801" b="0" i="1" smtClean="0">
                            <a:latin typeface="Cambria Math" panose="02040503050406030204" pitchFamily="18" charset="0"/>
                            <a:ea typeface="Cambria Math" panose="02040503050406030204" pitchFamily="18" charset="0"/>
                          </a:rPr>
                          <m:t>0,1</m:t>
                        </m:r>
                      </m:e>
                    </m:d>
                    <m:r>
                      <a:rPr lang="en-US" sz="2801" b="0" i="1" smtClean="0">
                        <a:latin typeface="Cambria Math" panose="02040503050406030204" pitchFamily="18" charset="0"/>
                        <a:ea typeface="Cambria Math" panose="02040503050406030204" pitchFamily="18" charset="0"/>
                      </a:rPr>
                      <m:t>,  </m:t>
                    </m:r>
                    <m:r>
                      <a:rPr lang="en-US" sz="2801" b="0" i="1" smtClean="0">
                        <a:latin typeface="Cambria Math" panose="02040503050406030204" pitchFamily="18" charset="0"/>
                        <a:ea typeface="Cambria Math" panose="02040503050406030204" pitchFamily="18" charset="0"/>
                      </a:rPr>
                      <m:t>𝑓𝑜𝑟</m:t>
                    </m:r>
                    <m:r>
                      <a:rPr lang="en-US" sz="2801" b="0" i="1" smtClean="0">
                        <a:latin typeface="Cambria Math" panose="02040503050406030204" pitchFamily="18" charset="0"/>
                        <a:ea typeface="Cambria Math" panose="02040503050406030204" pitchFamily="18" charset="0"/>
                      </a:rPr>
                      <m:t> </m:t>
                    </m:r>
                    <m:r>
                      <a:rPr lang="en-US" sz="2801" b="0" i="1" smtClean="0">
                        <a:latin typeface="Cambria Math" panose="02040503050406030204" pitchFamily="18" charset="0"/>
                        <a:ea typeface="Cambria Math" panose="02040503050406030204" pitchFamily="18" charset="0"/>
                      </a:rPr>
                      <m:t>𝑎𝑙𝑙</m:t>
                    </m:r>
                    <m:r>
                      <a:rPr lang="en-US" sz="2801" b="0" i="1" smtClean="0">
                        <a:latin typeface="Cambria Math" panose="02040503050406030204" pitchFamily="18" charset="0"/>
                        <a:ea typeface="Cambria Math" panose="02040503050406030204" pitchFamily="18" charset="0"/>
                      </a:rPr>
                      <m:t> </m:t>
                    </m:r>
                    <m:r>
                      <a:rPr lang="en-US" sz="2801" b="0" i="1" smtClean="0">
                        <a:latin typeface="Cambria Math" panose="02040503050406030204" pitchFamily="18" charset="0"/>
                        <a:ea typeface="Cambria Math" panose="02040503050406030204" pitchFamily="18" charset="0"/>
                      </a:rPr>
                      <m:t>𝑥</m:t>
                    </m:r>
                    <m:r>
                      <a:rPr lang="en-US" sz="2801" b="0" i="1" smtClean="0">
                        <a:latin typeface="Cambria Math" panose="02040503050406030204" pitchFamily="18" charset="0"/>
                        <a:ea typeface="Cambria Math" panose="02040503050406030204" pitchFamily="18" charset="0"/>
                      </a:rPr>
                      <m:t>∈</m:t>
                    </m:r>
                    <m:r>
                      <a:rPr lang="en-US" sz="2801" b="0" i="1" smtClean="0">
                        <a:latin typeface="Cambria Math" panose="02040503050406030204" pitchFamily="18" charset="0"/>
                        <a:ea typeface="Cambria Math" panose="02040503050406030204" pitchFamily="18" charset="0"/>
                      </a:rPr>
                      <m:t>𝐹</m:t>
                    </m:r>
                  </m:oMath>
                </a14:m>
                <a:endParaRPr lang="en-US" sz="2801" b="1" dirty="0" smtClean="0"/>
              </a:p>
              <a:p>
                <a:r>
                  <a:rPr lang="en-US" sz="2801" b="1" dirty="0" smtClean="0"/>
                  <a:t>Axiom 2: </a:t>
                </a:r>
              </a:p>
              <a:p>
                <a:pPr/>
                <a14:m>
                  <m:oMathPara xmlns:m="http://schemas.openxmlformats.org/officeDocument/2006/math">
                    <m:oMathParaPr>
                      <m:jc m:val="centerGroup"/>
                    </m:oMathParaPr>
                    <m:oMath xmlns:m="http://schemas.openxmlformats.org/officeDocument/2006/math">
                      <m:r>
                        <a:rPr lang="en-US" sz="2801" b="0" i="1" smtClean="0">
                          <a:latin typeface="Cambria Math" panose="02040503050406030204" pitchFamily="18" charset="0"/>
                        </a:rPr>
                        <m:t>𝑃</m:t>
                      </m:r>
                      <m:d>
                        <m:dPr>
                          <m:ctrlPr>
                            <a:rPr lang="en-US" sz="2801" b="0" i="1" smtClean="0">
                              <a:latin typeface="Cambria Math" panose="02040503050406030204" pitchFamily="18" charset="0"/>
                            </a:rPr>
                          </m:ctrlPr>
                        </m:dPr>
                        <m:e>
                          <m:r>
                            <m:rPr>
                              <m:sty m:val="p"/>
                            </m:rPr>
                            <a:rPr lang="el-GR" sz="2801" b="0" i="1" smtClean="0">
                              <a:latin typeface="Cambria Math" panose="02040503050406030204" pitchFamily="18" charset="0"/>
                              <a:ea typeface="Cambria Math" panose="02040503050406030204" pitchFamily="18" charset="0"/>
                            </a:rPr>
                            <m:t>Ω</m:t>
                          </m:r>
                        </m:e>
                      </m:d>
                      <m:r>
                        <a:rPr lang="en-US" sz="2801" b="0" i="1" smtClean="0">
                          <a:latin typeface="Cambria Math" panose="02040503050406030204" pitchFamily="18" charset="0"/>
                        </a:rPr>
                        <m:t> =1</m:t>
                      </m:r>
                    </m:oMath>
                  </m:oMathPara>
                </a14:m>
                <a:endParaRPr lang="en-US" sz="2801" dirty="0" smtClean="0"/>
              </a:p>
              <a:p>
                <a:r>
                  <a:rPr lang="en-US" sz="2801" b="1" dirty="0" smtClean="0"/>
                  <a:t>Axiom 3: </a:t>
                </a:r>
                <a:endParaRPr lang="en-US" sz="2801"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1" b="0" i="1" smtClean="0">
                          <a:latin typeface="Cambria Math" panose="02040503050406030204" pitchFamily="18" charset="0"/>
                        </a:rPr>
                        <m:t>𝑃</m:t>
                      </m:r>
                      <m:d>
                        <m:dPr>
                          <m:ctrlPr>
                            <a:rPr lang="en-US" sz="2801" b="0" i="1" smtClean="0">
                              <a:latin typeface="Cambria Math" panose="02040503050406030204" pitchFamily="18" charset="0"/>
                            </a:rPr>
                          </m:ctrlPr>
                        </m:dPr>
                        <m:e>
                          <m:nary>
                            <m:naryPr>
                              <m:chr m:val="⋃"/>
                              <m:supHide m:val="on"/>
                              <m:ctrlPr>
                                <a:rPr lang="en-US" sz="2801" b="0" i="1" smtClean="0">
                                  <a:latin typeface="Cambria Math" panose="02040503050406030204" pitchFamily="18" charset="0"/>
                                </a:rPr>
                              </m:ctrlPr>
                            </m:naryPr>
                            <m:sub>
                              <m:r>
                                <m:rPr>
                                  <m:brk m:alnAt="7"/>
                                </m:rPr>
                                <a:rPr lang="en-US" sz="2801" b="0" i="1" smtClean="0">
                                  <a:latin typeface="Cambria Math" panose="02040503050406030204" pitchFamily="18" charset="0"/>
                                </a:rPr>
                                <m:t>𝑖</m:t>
                              </m:r>
                            </m:sub>
                            <m:sup/>
                            <m:e>
                              <m:sSub>
                                <m:sSubPr>
                                  <m:ctrlPr>
                                    <a:rPr lang="en-US" sz="2801" b="0" i="1" smtClean="0">
                                      <a:latin typeface="Cambria Math" panose="02040503050406030204" pitchFamily="18" charset="0"/>
                                    </a:rPr>
                                  </m:ctrlPr>
                                </m:sSubPr>
                                <m:e>
                                  <m:r>
                                    <a:rPr lang="en-US" sz="2801" b="0" i="1" smtClean="0">
                                      <a:latin typeface="Cambria Math" panose="02040503050406030204" pitchFamily="18" charset="0"/>
                                    </a:rPr>
                                    <m:t>𝐴</m:t>
                                  </m:r>
                                </m:e>
                                <m:sub>
                                  <m:r>
                                    <a:rPr lang="en-US" sz="2801" b="0" i="1" smtClean="0">
                                      <a:latin typeface="Cambria Math" panose="02040503050406030204" pitchFamily="18" charset="0"/>
                                    </a:rPr>
                                    <m:t>𝑖</m:t>
                                  </m:r>
                                </m:sub>
                              </m:sSub>
                            </m:e>
                          </m:nary>
                        </m:e>
                      </m:d>
                      <m:r>
                        <a:rPr lang="en-US" sz="2801" b="0" i="1" smtClean="0">
                          <a:latin typeface="Cambria Math" panose="02040503050406030204" pitchFamily="18" charset="0"/>
                        </a:rPr>
                        <m:t>=</m:t>
                      </m:r>
                      <m:nary>
                        <m:naryPr>
                          <m:chr m:val="∑"/>
                          <m:supHide m:val="on"/>
                          <m:ctrlPr>
                            <a:rPr lang="en-US" sz="2801" i="1">
                              <a:latin typeface="Cambria Math" panose="02040503050406030204" pitchFamily="18" charset="0"/>
                            </a:rPr>
                          </m:ctrlPr>
                        </m:naryPr>
                        <m:sub>
                          <m:r>
                            <a:rPr lang="en-US" sz="2801" b="0" i="1" smtClean="0">
                              <a:latin typeface="Cambria Math" panose="02040503050406030204" pitchFamily="18" charset="0"/>
                            </a:rPr>
                            <m:t>𝑖</m:t>
                          </m:r>
                        </m:sub>
                        <m:sup/>
                        <m:e>
                          <m:r>
                            <a:rPr lang="en-US" sz="2801" b="0" i="1" smtClean="0">
                              <a:latin typeface="Cambria Math" panose="02040503050406030204" pitchFamily="18" charset="0"/>
                              <a:ea typeface="Cambria Math" panose="02040503050406030204" pitchFamily="18" charset="0"/>
                            </a:rPr>
                            <m:t>𝑃</m:t>
                          </m:r>
                          <m:d>
                            <m:dPr>
                              <m:ctrlPr>
                                <a:rPr lang="en-US" sz="2801" i="1">
                                  <a:latin typeface="Cambria Math" panose="02040503050406030204" pitchFamily="18" charset="0"/>
                                </a:rPr>
                              </m:ctrlPr>
                            </m:dPr>
                            <m:e>
                              <m:sSub>
                                <m:sSubPr>
                                  <m:ctrlPr>
                                    <a:rPr lang="en-US" sz="2801" i="1" smtClean="0">
                                      <a:latin typeface="Cambria Math" panose="02040503050406030204" pitchFamily="18" charset="0"/>
                                    </a:rPr>
                                  </m:ctrlPr>
                                </m:sSubPr>
                                <m:e>
                                  <m:r>
                                    <a:rPr lang="en-US" sz="2801" b="0" i="1" smtClean="0">
                                      <a:latin typeface="Cambria Math" panose="02040503050406030204" pitchFamily="18" charset="0"/>
                                    </a:rPr>
                                    <m:t>𝐴</m:t>
                                  </m:r>
                                </m:e>
                                <m:sub>
                                  <m:r>
                                    <a:rPr lang="en-US" sz="2801" b="0" i="1" smtClean="0">
                                      <a:latin typeface="Cambria Math" panose="02040503050406030204" pitchFamily="18" charset="0"/>
                                    </a:rPr>
                                    <m:t>𝑖</m:t>
                                  </m:r>
                                </m:sub>
                              </m:sSub>
                            </m:e>
                          </m:d>
                        </m:e>
                      </m:nary>
                      <m:r>
                        <a:rPr lang="en-US" sz="2801" b="0" i="0" smtClean="0">
                          <a:latin typeface="Cambria Math" panose="02040503050406030204" pitchFamily="18" charset="0"/>
                        </a:rPr>
                        <m:t>,  </m:t>
                      </m:r>
                      <m:r>
                        <m:rPr>
                          <m:sty m:val="p"/>
                        </m:rPr>
                        <a:rPr lang="en-US" sz="2801" b="0" i="0" smtClean="0">
                          <a:latin typeface="Cambria Math" panose="02040503050406030204" pitchFamily="18" charset="0"/>
                        </a:rPr>
                        <m:t>where</m:t>
                      </m:r>
                      <m:r>
                        <a:rPr lang="en-US" sz="2801" b="0" i="0" smtClean="0">
                          <a:latin typeface="Cambria Math" panose="02040503050406030204" pitchFamily="18" charset="0"/>
                        </a:rPr>
                        <m:t> </m:t>
                      </m:r>
                      <m:sSub>
                        <m:sSubPr>
                          <m:ctrlPr>
                            <a:rPr lang="en-US" sz="2801" b="0" i="1" smtClean="0">
                              <a:latin typeface="Cambria Math" panose="02040503050406030204" pitchFamily="18" charset="0"/>
                            </a:rPr>
                          </m:ctrlPr>
                        </m:sSubPr>
                        <m:e>
                          <m:r>
                            <a:rPr lang="en-US" sz="2801" b="0" i="1" smtClean="0">
                              <a:latin typeface="Cambria Math" panose="02040503050406030204" pitchFamily="18" charset="0"/>
                            </a:rPr>
                            <m:t>𝐴</m:t>
                          </m:r>
                        </m:e>
                        <m:sub>
                          <m:r>
                            <a:rPr lang="en-US" sz="2801" b="0" i="1" smtClean="0">
                              <a:latin typeface="Cambria Math" panose="02040503050406030204" pitchFamily="18" charset="0"/>
                            </a:rPr>
                            <m:t>𝑖</m:t>
                          </m:r>
                        </m:sub>
                      </m:sSub>
                      <m:r>
                        <a:rPr lang="en-US" sz="2801" b="0" i="1" smtClean="0">
                          <a:latin typeface="Cambria Math" panose="02040503050406030204" pitchFamily="18" charset="0"/>
                          <a:ea typeface="Cambria Math" panose="02040503050406030204" pitchFamily="18" charset="0"/>
                        </a:rPr>
                        <m:t>∩</m:t>
                      </m:r>
                      <m:sSub>
                        <m:sSubPr>
                          <m:ctrlPr>
                            <a:rPr lang="en-US" sz="2801" b="0" i="1" smtClean="0">
                              <a:latin typeface="Cambria Math" panose="02040503050406030204" pitchFamily="18" charset="0"/>
                              <a:ea typeface="Cambria Math" panose="02040503050406030204" pitchFamily="18" charset="0"/>
                            </a:rPr>
                          </m:ctrlPr>
                        </m:sSubPr>
                        <m:e>
                          <m:r>
                            <a:rPr lang="en-US" sz="2801" b="0" i="1" smtClean="0">
                              <a:latin typeface="Cambria Math" panose="02040503050406030204" pitchFamily="18" charset="0"/>
                              <a:ea typeface="Cambria Math" panose="02040503050406030204" pitchFamily="18" charset="0"/>
                            </a:rPr>
                            <m:t>𝐴</m:t>
                          </m:r>
                        </m:e>
                        <m:sub>
                          <m:r>
                            <a:rPr lang="en-US" sz="2801" b="0" i="1" smtClean="0">
                              <a:latin typeface="Cambria Math" panose="02040503050406030204" pitchFamily="18" charset="0"/>
                              <a:ea typeface="Cambria Math" panose="02040503050406030204" pitchFamily="18" charset="0"/>
                            </a:rPr>
                            <m:t>𝑗</m:t>
                          </m:r>
                        </m:sub>
                      </m:sSub>
                      <m:r>
                        <a:rPr lang="en-US" sz="2801" b="0" i="1" smtClean="0">
                          <a:latin typeface="Cambria Math" panose="02040503050406030204" pitchFamily="18" charset="0"/>
                          <a:ea typeface="Cambria Math" panose="02040503050406030204" pitchFamily="18" charset="0"/>
                        </a:rPr>
                        <m:t>=∅,  </m:t>
                      </m:r>
                      <m:r>
                        <a:rPr lang="en-US" sz="2801" b="0" i="1" smtClean="0">
                          <a:latin typeface="Cambria Math" panose="02040503050406030204" pitchFamily="18" charset="0"/>
                          <a:ea typeface="Cambria Math" panose="02040503050406030204" pitchFamily="18" charset="0"/>
                        </a:rPr>
                        <m:t>𝑓𝑜𝑟</m:t>
                      </m:r>
                      <m:r>
                        <a:rPr lang="en-US" sz="2801" b="0" i="1" smtClean="0">
                          <a:latin typeface="Cambria Math" panose="02040503050406030204" pitchFamily="18" charset="0"/>
                          <a:ea typeface="Cambria Math" panose="02040503050406030204" pitchFamily="18" charset="0"/>
                        </a:rPr>
                        <m:t> </m:t>
                      </m:r>
                      <m:r>
                        <a:rPr lang="en-US" sz="2801" b="0" i="1" smtClean="0">
                          <a:latin typeface="Cambria Math" panose="02040503050406030204" pitchFamily="18" charset="0"/>
                          <a:ea typeface="Cambria Math" panose="02040503050406030204" pitchFamily="18" charset="0"/>
                        </a:rPr>
                        <m:t>𝑎𝑛𝑦</m:t>
                      </m:r>
                      <m:r>
                        <a:rPr lang="en-US" sz="2801" b="0" i="1" smtClean="0">
                          <a:latin typeface="Cambria Math" panose="02040503050406030204" pitchFamily="18" charset="0"/>
                          <a:ea typeface="Cambria Math" panose="02040503050406030204" pitchFamily="18" charset="0"/>
                        </a:rPr>
                        <m:t> </m:t>
                      </m:r>
                      <m:r>
                        <a:rPr lang="en-US" sz="2801" b="0" i="1" smtClean="0">
                          <a:latin typeface="Cambria Math" panose="02040503050406030204" pitchFamily="18" charset="0"/>
                          <a:ea typeface="Cambria Math" panose="02040503050406030204" pitchFamily="18" charset="0"/>
                        </a:rPr>
                        <m:t>𝑖</m:t>
                      </m:r>
                      <m:r>
                        <a:rPr lang="en-US" sz="2801" b="0" i="1" smtClean="0">
                          <a:latin typeface="Cambria Math" panose="02040503050406030204" pitchFamily="18" charset="0"/>
                          <a:ea typeface="Cambria Math" panose="02040503050406030204" pitchFamily="18" charset="0"/>
                        </a:rPr>
                        <m:t>,</m:t>
                      </m:r>
                      <m:r>
                        <a:rPr lang="en-US" sz="2801" b="0" i="1" smtClean="0">
                          <a:latin typeface="Cambria Math" panose="02040503050406030204" pitchFamily="18" charset="0"/>
                          <a:ea typeface="Cambria Math" panose="02040503050406030204" pitchFamily="18" charset="0"/>
                        </a:rPr>
                        <m:t>𝑗</m:t>
                      </m:r>
                    </m:oMath>
                  </m:oMathPara>
                </a14:m>
                <a:endParaRPr lang="en-US" sz="2801" dirty="0" smtClean="0"/>
              </a:p>
            </p:txBody>
          </p:sp>
        </mc:Choice>
        <mc:Fallback xmlns="">
          <p:sp>
            <p:nvSpPr>
              <p:cNvPr id="8" name="If x is in the domane of the function f, than when x enters the machine it's exepced as an input and the machine produces an outpute f(x) acording to the rule of the function."/>
              <p:cNvSpPr txBox="1">
                <a:spLocks noRot="1" noChangeAspect="1" noMove="1" noResize="1" noEditPoints="1" noAdjustHandles="1" noChangeArrowheads="1" noChangeShapeType="1" noTextEdit="1"/>
              </p:cNvSpPr>
              <p:nvPr/>
            </p:nvSpPr>
            <p:spPr>
              <a:xfrm>
                <a:off x="2955131" y="1742481"/>
                <a:ext cx="11772056" cy="4987199"/>
              </a:xfrm>
              <a:prstGeom prst="rect">
                <a:avLst/>
              </a:prstGeom>
              <a:blipFill>
                <a:blip r:embed="rId2"/>
                <a:stretch>
                  <a:fillRect l="-1398" t="-733"/>
                </a:stretch>
              </a:blipFill>
              <a:ln w="38100" cap="rnd">
                <a:noFill/>
                <a:custDash>
                  <a:ds d="100000" sp="200000"/>
                </a:custDash>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sp>
        <p:nvSpPr>
          <p:cNvPr id="7" name="TextBox 6"/>
          <p:cNvSpPr txBox="1"/>
          <p:nvPr/>
        </p:nvSpPr>
        <p:spPr>
          <a:xfrm>
            <a:off x="2873721" y="7166572"/>
            <a:ext cx="11089232" cy="646331"/>
          </a:xfrm>
          <a:prstGeom prst="rect">
            <a:avLst/>
          </a:prstGeom>
          <a:noFill/>
        </p:spPr>
        <p:txBody>
          <a:bodyPr wrap="square" rtlCol="0">
            <a:spAutoFit/>
          </a:bodyPr>
          <a:lstStyle/>
          <a:p>
            <a:r>
              <a:rPr lang="en-US" sz="1800" dirty="0" smtClean="0"/>
              <a:t>Some examples.</a:t>
            </a:r>
            <a:r>
              <a:rPr lang="en-US" sz="1800" dirty="0"/>
              <a:t/>
            </a:r>
            <a:br>
              <a:rPr lang="en-US" sz="1800" dirty="0"/>
            </a:br>
            <a:r>
              <a:rPr lang="en-US" sz="1800" dirty="0">
                <a:hlinkClick r:id="rId3"/>
              </a:rPr>
              <a:t>https://www.mathsisfun.com/data/probability.html</a:t>
            </a:r>
            <a:endParaRPr lang="en-US" sz="1800" dirty="0" smtClean="0"/>
          </a:p>
        </p:txBody>
      </p:sp>
    </p:spTree>
    <p:extLst>
      <p:ext uri="{BB962C8B-B14F-4D97-AF65-F5344CB8AC3E}">
        <p14:creationId xmlns:p14="http://schemas.microsoft.com/office/powerpoint/2010/main" val="1747992353"/>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mc:AlternateContent xmlns:mc="http://schemas.openxmlformats.org/markup-compatibility/2006" xmlns:a14="http://schemas.microsoft.com/office/drawing/2010/main">
        <mc:Choice Requires="a14">
          <p:sp>
            <p:nvSpPr>
              <p:cNvPr id="8" name="If x is in the domane of the function f, than when x enters the machine it's exepced as an input and the machine produces an outpute f(x) acording to the rule of the function."/>
              <p:cNvSpPr txBox="1"/>
              <p:nvPr/>
            </p:nvSpPr>
            <p:spPr>
              <a:xfrm>
                <a:off x="2955131" y="1852464"/>
                <a:ext cx="11772056" cy="4089325"/>
              </a:xfrm>
              <a:prstGeom prst="rect">
                <a:avLst/>
              </a:prstGeom>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i="0"/>
                </a:lvl1pPr>
              </a:lstStyle>
              <a:p>
                <a:r>
                  <a:rPr lang="en-US" sz="2801" dirty="0" smtClean="0"/>
                  <a:t>Some probability rules:</a:t>
                </a:r>
              </a:p>
              <a:p>
                <a:r>
                  <a:rPr lang="en-US" sz="2801" b="1" dirty="0" smtClean="0"/>
                  <a:t>A </a:t>
                </a:r>
                <a:r>
                  <a:rPr lang="en-US" sz="2801" dirty="0" smtClean="0"/>
                  <a:t>and </a:t>
                </a:r>
                <a:r>
                  <a:rPr lang="en-US" sz="2801" b="1" dirty="0" smtClean="0"/>
                  <a:t>B </a:t>
                </a:r>
                <a:r>
                  <a:rPr lang="en-US" sz="2801" dirty="0" smtClean="0"/>
                  <a:t>are mutually exclusive events, then</a:t>
                </a:r>
              </a:p>
              <a:p>
                <a:pPr/>
                <a14:m>
                  <m:oMathPara xmlns:m="http://schemas.openxmlformats.org/officeDocument/2006/math">
                    <m:oMathParaPr>
                      <m:jc m:val="centerGroup"/>
                    </m:oMathParaPr>
                    <m:oMath xmlns:m="http://schemas.openxmlformats.org/officeDocument/2006/math">
                      <m:r>
                        <a:rPr lang="en-US" sz="2801" b="0" i="1" smtClean="0">
                          <a:latin typeface="Cambria Math" panose="02040503050406030204" pitchFamily="18" charset="0"/>
                        </a:rPr>
                        <m:t>𝑃</m:t>
                      </m:r>
                      <m:d>
                        <m:dPr>
                          <m:ctrlPr>
                            <a:rPr lang="en-US" sz="2801" b="0" i="1" smtClean="0">
                              <a:latin typeface="Cambria Math" panose="02040503050406030204" pitchFamily="18" charset="0"/>
                            </a:rPr>
                          </m:ctrlPr>
                        </m:dPr>
                        <m:e>
                          <m:r>
                            <a:rPr lang="en-US" sz="2801" b="0" i="1" smtClean="0">
                              <a:latin typeface="Cambria Math" panose="02040503050406030204" pitchFamily="18" charset="0"/>
                            </a:rPr>
                            <m:t>𝐴</m:t>
                          </m:r>
                          <m:r>
                            <a:rPr lang="en-US" sz="2801" b="0" i="1" smtClean="0">
                              <a:latin typeface="Cambria Math" panose="02040503050406030204" pitchFamily="18" charset="0"/>
                              <a:ea typeface="Cambria Math" panose="02040503050406030204" pitchFamily="18" charset="0"/>
                            </a:rPr>
                            <m:t>∩</m:t>
                          </m:r>
                          <m:r>
                            <a:rPr lang="en-US" sz="2801" b="0" i="1" smtClean="0">
                              <a:latin typeface="Cambria Math" panose="02040503050406030204" pitchFamily="18" charset="0"/>
                              <a:ea typeface="Cambria Math" panose="02040503050406030204" pitchFamily="18" charset="0"/>
                            </a:rPr>
                            <m:t>𝐵</m:t>
                          </m:r>
                        </m:e>
                      </m:d>
                      <m:r>
                        <a:rPr lang="en-US" sz="2801" b="0" i="1" smtClean="0">
                          <a:latin typeface="Cambria Math" panose="02040503050406030204" pitchFamily="18" charset="0"/>
                        </a:rPr>
                        <m:t>=0</m:t>
                      </m:r>
                    </m:oMath>
                  </m:oMathPara>
                </a14:m>
                <a:endParaRPr lang="en-US" sz="2801" b="0" dirty="0" smtClean="0"/>
              </a:p>
              <a:p>
                <a:pPr/>
                <a14:m>
                  <m:oMathPara xmlns:m="http://schemas.openxmlformats.org/officeDocument/2006/math">
                    <m:oMathParaPr>
                      <m:jc m:val="centerGroup"/>
                    </m:oMathParaPr>
                    <m:oMath xmlns:m="http://schemas.openxmlformats.org/officeDocument/2006/math">
                      <m:r>
                        <a:rPr lang="en-US" sz="2801" b="0" i="1" smtClean="0">
                          <a:latin typeface="Cambria Math" panose="02040503050406030204" pitchFamily="18" charset="0"/>
                        </a:rPr>
                        <m:t>𝑃</m:t>
                      </m:r>
                      <m:d>
                        <m:dPr>
                          <m:ctrlPr>
                            <a:rPr lang="en-US" sz="2801" b="0" i="1" smtClean="0">
                              <a:latin typeface="Cambria Math" panose="02040503050406030204" pitchFamily="18" charset="0"/>
                            </a:rPr>
                          </m:ctrlPr>
                        </m:dPr>
                        <m:e>
                          <m:r>
                            <a:rPr lang="en-US" sz="2801" b="0" i="1" smtClean="0">
                              <a:latin typeface="Cambria Math" panose="02040503050406030204" pitchFamily="18" charset="0"/>
                            </a:rPr>
                            <m:t>𝐴</m:t>
                          </m:r>
                          <m:r>
                            <a:rPr lang="en-US" sz="2801" b="0" i="1" smtClean="0">
                              <a:latin typeface="Cambria Math" panose="02040503050406030204" pitchFamily="18" charset="0"/>
                              <a:ea typeface="Cambria Math" panose="02040503050406030204" pitchFamily="18" charset="0"/>
                            </a:rPr>
                            <m:t>∪</m:t>
                          </m:r>
                          <m:r>
                            <a:rPr lang="en-US" sz="2801" b="0" i="1" smtClean="0">
                              <a:latin typeface="Cambria Math" panose="02040503050406030204" pitchFamily="18" charset="0"/>
                              <a:ea typeface="Cambria Math" panose="02040503050406030204" pitchFamily="18" charset="0"/>
                            </a:rPr>
                            <m:t>𝐵</m:t>
                          </m:r>
                        </m:e>
                      </m:d>
                      <m:r>
                        <a:rPr lang="en-US" sz="2801" b="0" i="1" smtClean="0">
                          <a:latin typeface="Cambria Math" panose="02040503050406030204" pitchFamily="18" charset="0"/>
                        </a:rPr>
                        <m:t>=</m:t>
                      </m:r>
                      <m:r>
                        <a:rPr lang="en-US" sz="2801" b="0" i="1" smtClean="0">
                          <a:latin typeface="Cambria Math" panose="02040503050406030204" pitchFamily="18" charset="0"/>
                        </a:rPr>
                        <m:t>𝑃</m:t>
                      </m:r>
                      <m:d>
                        <m:dPr>
                          <m:ctrlPr>
                            <a:rPr lang="en-US" sz="2801" b="0" i="1" smtClean="0">
                              <a:latin typeface="Cambria Math" panose="02040503050406030204" pitchFamily="18" charset="0"/>
                            </a:rPr>
                          </m:ctrlPr>
                        </m:dPr>
                        <m:e>
                          <m:r>
                            <a:rPr lang="en-US" sz="2801" b="0" i="1" smtClean="0">
                              <a:latin typeface="Cambria Math" panose="02040503050406030204" pitchFamily="18" charset="0"/>
                            </a:rPr>
                            <m:t>𝐴</m:t>
                          </m:r>
                        </m:e>
                      </m:d>
                      <m:r>
                        <a:rPr lang="en-US" sz="2801" b="0" i="1" smtClean="0">
                          <a:latin typeface="Cambria Math" panose="02040503050406030204" pitchFamily="18" charset="0"/>
                        </a:rPr>
                        <m:t>+</m:t>
                      </m:r>
                      <m:r>
                        <a:rPr lang="en-US" sz="2801" b="0" i="1" smtClean="0">
                          <a:latin typeface="Cambria Math" panose="02040503050406030204" pitchFamily="18" charset="0"/>
                        </a:rPr>
                        <m:t>𝑃</m:t>
                      </m:r>
                      <m:d>
                        <m:dPr>
                          <m:ctrlPr>
                            <a:rPr lang="en-US" sz="2801" b="0" i="1" smtClean="0">
                              <a:latin typeface="Cambria Math" panose="02040503050406030204" pitchFamily="18" charset="0"/>
                            </a:rPr>
                          </m:ctrlPr>
                        </m:dPr>
                        <m:e>
                          <m:r>
                            <a:rPr lang="en-US" sz="2801" b="0" i="1" smtClean="0">
                              <a:latin typeface="Cambria Math" panose="02040503050406030204" pitchFamily="18" charset="0"/>
                            </a:rPr>
                            <m:t>𝐵</m:t>
                          </m:r>
                        </m:e>
                      </m:d>
                    </m:oMath>
                  </m:oMathPara>
                </a14:m>
                <a:endParaRPr lang="en-US" sz="2801" b="0" dirty="0" smtClean="0"/>
              </a:p>
              <a:p>
                <a:r>
                  <a:rPr lang="en-US" sz="2801" b="1" dirty="0" smtClean="0"/>
                  <a:t>A</a:t>
                </a:r>
                <a:r>
                  <a:rPr lang="en-US" sz="2801" dirty="0"/>
                  <a:t> </a:t>
                </a:r>
                <a:r>
                  <a:rPr lang="en-US" sz="2801" dirty="0" smtClean="0"/>
                  <a:t>and </a:t>
                </a:r>
                <a:r>
                  <a:rPr lang="en-US" sz="2801" b="1" dirty="0" smtClean="0"/>
                  <a:t>B </a:t>
                </a:r>
                <a:r>
                  <a:rPr lang="en-US" sz="2801" dirty="0" smtClean="0"/>
                  <a:t>are NOT mutually exclusive events, then</a:t>
                </a:r>
              </a:p>
              <a:p>
                <a:pPr/>
                <a14:m>
                  <m:oMathPara xmlns:m="http://schemas.openxmlformats.org/officeDocument/2006/math">
                    <m:oMathParaPr>
                      <m:jc m:val="centerGroup"/>
                    </m:oMathParaPr>
                    <m:oMath xmlns:m="http://schemas.openxmlformats.org/officeDocument/2006/math">
                      <m:r>
                        <a:rPr lang="en-US" sz="2801" b="0" i="1" smtClean="0">
                          <a:latin typeface="Cambria Math" panose="02040503050406030204" pitchFamily="18" charset="0"/>
                        </a:rPr>
                        <m:t>𝑃</m:t>
                      </m:r>
                      <m:d>
                        <m:dPr>
                          <m:ctrlPr>
                            <a:rPr lang="en-US" sz="2801" b="0" i="1" smtClean="0">
                              <a:latin typeface="Cambria Math" panose="02040503050406030204" pitchFamily="18" charset="0"/>
                            </a:rPr>
                          </m:ctrlPr>
                        </m:dPr>
                        <m:e>
                          <m:r>
                            <a:rPr lang="en-US" sz="2801" b="0" i="1" smtClean="0">
                              <a:latin typeface="Cambria Math" panose="02040503050406030204" pitchFamily="18" charset="0"/>
                            </a:rPr>
                            <m:t>𝐴</m:t>
                          </m:r>
                          <m:r>
                            <a:rPr lang="en-US" sz="2801" b="0" i="1" smtClean="0">
                              <a:latin typeface="Cambria Math" panose="02040503050406030204" pitchFamily="18" charset="0"/>
                              <a:ea typeface="Cambria Math" panose="02040503050406030204" pitchFamily="18" charset="0"/>
                            </a:rPr>
                            <m:t>∪</m:t>
                          </m:r>
                          <m:r>
                            <a:rPr lang="en-US" sz="2801" b="0" i="1" smtClean="0">
                              <a:latin typeface="Cambria Math" panose="02040503050406030204" pitchFamily="18" charset="0"/>
                              <a:ea typeface="Cambria Math" panose="02040503050406030204" pitchFamily="18" charset="0"/>
                            </a:rPr>
                            <m:t>𝐵</m:t>
                          </m:r>
                        </m:e>
                      </m:d>
                      <m:r>
                        <a:rPr lang="en-US" sz="2801" i="1">
                          <a:latin typeface="Cambria Math" panose="02040503050406030204" pitchFamily="18" charset="0"/>
                        </a:rPr>
                        <m:t>=</m:t>
                      </m:r>
                      <m:r>
                        <a:rPr lang="en-US" sz="2801" i="1">
                          <a:latin typeface="Cambria Math" panose="02040503050406030204" pitchFamily="18" charset="0"/>
                        </a:rPr>
                        <m:t>𝑃</m:t>
                      </m:r>
                      <m:d>
                        <m:dPr>
                          <m:ctrlPr>
                            <a:rPr lang="en-US" sz="2801" i="1">
                              <a:latin typeface="Cambria Math" panose="02040503050406030204" pitchFamily="18" charset="0"/>
                            </a:rPr>
                          </m:ctrlPr>
                        </m:dPr>
                        <m:e>
                          <m:r>
                            <a:rPr lang="en-US" sz="2801" i="1">
                              <a:latin typeface="Cambria Math" panose="02040503050406030204" pitchFamily="18" charset="0"/>
                            </a:rPr>
                            <m:t>𝐴</m:t>
                          </m:r>
                        </m:e>
                      </m:d>
                      <m:r>
                        <a:rPr lang="en-US" sz="2801" i="1">
                          <a:latin typeface="Cambria Math" panose="02040503050406030204" pitchFamily="18" charset="0"/>
                        </a:rPr>
                        <m:t>+</m:t>
                      </m:r>
                      <m:r>
                        <a:rPr lang="en-US" sz="2801" i="1">
                          <a:latin typeface="Cambria Math" panose="02040503050406030204" pitchFamily="18" charset="0"/>
                        </a:rPr>
                        <m:t>𝑃</m:t>
                      </m:r>
                      <m:d>
                        <m:dPr>
                          <m:ctrlPr>
                            <a:rPr lang="en-US" sz="2801" i="1">
                              <a:latin typeface="Cambria Math" panose="02040503050406030204" pitchFamily="18" charset="0"/>
                            </a:rPr>
                          </m:ctrlPr>
                        </m:dPr>
                        <m:e>
                          <m:r>
                            <a:rPr lang="en-US" sz="2801" i="1">
                              <a:latin typeface="Cambria Math" panose="02040503050406030204" pitchFamily="18" charset="0"/>
                            </a:rPr>
                            <m:t>𝐵</m:t>
                          </m:r>
                        </m:e>
                      </m:d>
                      <m:r>
                        <a:rPr lang="en-US" sz="2801" b="0" i="1" smtClean="0">
                          <a:latin typeface="Cambria Math" panose="02040503050406030204" pitchFamily="18" charset="0"/>
                        </a:rPr>
                        <m:t>−</m:t>
                      </m:r>
                      <m:r>
                        <a:rPr lang="en-US" sz="2801" i="1">
                          <a:latin typeface="Cambria Math" panose="02040503050406030204" pitchFamily="18" charset="0"/>
                        </a:rPr>
                        <m:t>𝑃</m:t>
                      </m:r>
                      <m:d>
                        <m:dPr>
                          <m:ctrlPr>
                            <a:rPr lang="en-US" sz="2801" i="1">
                              <a:latin typeface="Cambria Math" panose="02040503050406030204" pitchFamily="18" charset="0"/>
                            </a:rPr>
                          </m:ctrlPr>
                        </m:dPr>
                        <m:e>
                          <m:r>
                            <a:rPr lang="en-US" sz="2801" i="1">
                              <a:latin typeface="Cambria Math" panose="02040503050406030204" pitchFamily="18" charset="0"/>
                            </a:rPr>
                            <m:t>𝐴</m:t>
                          </m:r>
                          <m:r>
                            <a:rPr lang="en-US" sz="2801" i="1">
                              <a:latin typeface="Cambria Math" panose="02040503050406030204" pitchFamily="18" charset="0"/>
                              <a:ea typeface="Cambria Math" panose="02040503050406030204" pitchFamily="18" charset="0"/>
                            </a:rPr>
                            <m:t>∩</m:t>
                          </m:r>
                          <m:r>
                            <a:rPr lang="en-US" sz="2801" i="1">
                              <a:latin typeface="Cambria Math" panose="02040503050406030204" pitchFamily="18" charset="0"/>
                              <a:ea typeface="Cambria Math" panose="02040503050406030204" pitchFamily="18" charset="0"/>
                            </a:rPr>
                            <m:t>𝐵</m:t>
                          </m:r>
                        </m:e>
                      </m:d>
                    </m:oMath>
                  </m:oMathPara>
                </a14:m>
                <a:endParaRPr lang="en-US" sz="2801" dirty="0" smtClean="0"/>
              </a:p>
              <a:p>
                <a:r>
                  <a:rPr lang="en-US" sz="2801" b="1" dirty="0" smtClean="0"/>
                  <a:t>A </a:t>
                </a:r>
                <a:r>
                  <a:rPr lang="en-US" sz="2801" dirty="0" smtClean="0"/>
                  <a:t>and </a:t>
                </a:r>
                <a:r>
                  <a:rPr lang="en-US" sz="2801" b="1" dirty="0" smtClean="0"/>
                  <a:t>B </a:t>
                </a:r>
                <a:r>
                  <a:rPr lang="en-US" sz="2801" dirty="0" smtClean="0"/>
                  <a:t>are independent events, then</a:t>
                </a:r>
              </a:p>
              <a:p>
                <a:pPr/>
                <a14:m>
                  <m:oMathPara xmlns:m="http://schemas.openxmlformats.org/officeDocument/2006/math">
                    <m:oMathParaPr>
                      <m:jc m:val="centerGroup"/>
                    </m:oMathParaPr>
                    <m:oMath xmlns:m="http://schemas.openxmlformats.org/officeDocument/2006/math">
                      <m:r>
                        <a:rPr lang="en-US" sz="2801" i="1">
                          <a:latin typeface="Cambria Math" panose="02040503050406030204" pitchFamily="18" charset="0"/>
                        </a:rPr>
                        <m:t>𝑃</m:t>
                      </m:r>
                      <m:d>
                        <m:dPr>
                          <m:ctrlPr>
                            <a:rPr lang="en-US" sz="2801" i="1">
                              <a:latin typeface="Cambria Math" panose="02040503050406030204" pitchFamily="18" charset="0"/>
                            </a:rPr>
                          </m:ctrlPr>
                        </m:dPr>
                        <m:e>
                          <m:r>
                            <a:rPr lang="en-US" sz="2801" i="1">
                              <a:latin typeface="Cambria Math" panose="02040503050406030204" pitchFamily="18" charset="0"/>
                            </a:rPr>
                            <m:t>𝐴</m:t>
                          </m:r>
                          <m:r>
                            <a:rPr lang="en-US" sz="2801" i="1">
                              <a:latin typeface="Cambria Math" panose="02040503050406030204" pitchFamily="18" charset="0"/>
                              <a:ea typeface="Cambria Math" panose="02040503050406030204" pitchFamily="18" charset="0"/>
                            </a:rPr>
                            <m:t>∩</m:t>
                          </m:r>
                          <m:r>
                            <a:rPr lang="en-US" sz="2801" i="1">
                              <a:latin typeface="Cambria Math" panose="02040503050406030204" pitchFamily="18" charset="0"/>
                              <a:ea typeface="Cambria Math" panose="02040503050406030204" pitchFamily="18" charset="0"/>
                            </a:rPr>
                            <m:t>𝐵</m:t>
                          </m:r>
                        </m:e>
                      </m:d>
                      <m:r>
                        <a:rPr lang="en-US" sz="2801" b="0" i="1" smtClean="0">
                          <a:latin typeface="Cambria Math" panose="02040503050406030204" pitchFamily="18" charset="0"/>
                          <a:ea typeface="Cambria Math" panose="02040503050406030204" pitchFamily="18" charset="0"/>
                        </a:rPr>
                        <m:t>=</m:t>
                      </m:r>
                      <m:r>
                        <a:rPr lang="en-US" sz="2801" i="1">
                          <a:latin typeface="Cambria Math" panose="02040503050406030204" pitchFamily="18" charset="0"/>
                        </a:rPr>
                        <m:t>𝑃</m:t>
                      </m:r>
                      <m:d>
                        <m:dPr>
                          <m:ctrlPr>
                            <a:rPr lang="en-US" sz="2801" i="1">
                              <a:latin typeface="Cambria Math" panose="02040503050406030204" pitchFamily="18" charset="0"/>
                            </a:rPr>
                          </m:ctrlPr>
                        </m:dPr>
                        <m:e>
                          <m:r>
                            <a:rPr lang="en-US" sz="2801" i="1">
                              <a:latin typeface="Cambria Math" panose="02040503050406030204" pitchFamily="18" charset="0"/>
                            </a:rPr>
                            <m:t>𝐴</m:t>
                          </m:r>
                        </m:e>
                      </m:d>
                      <m:r>
                        <a:rPr lang="en-US" sz="2801" b="0" i="1" smtClean="0">
                          <a:latin typeface="Cambria Math" panose="02040503050406030204" pitchFamily="18" charset="0"/>
                        </a:rPr>
                        <m:t>∗</m:t>
                      </m:r>
                      <m:r>
                        <a:rPr lang="en-US" sz="2801" i="1">
                          <a:latin typeface="Cambria Math" panose="02040503050406030204" pitchFamily="18" charset="0"/>
                        </a:rPr>
                        <m:t>𝑃</m:t>
                      </m:r>
                      <m:d>
                        <m:dPr>
                          <m:ctrlPr>
                            <a:rPr lang="en-US" sz="2801" i="1">
                              <a:latin typeface="Cambria Math" panose="02040503050406030204" pitchFamily="18" charset="0"/>
                            </a:rPr>
                          </m:ctrlPr>
                        </m:dPr>
                        <m:e>
                          <m:r>
                            <a:rPr lang="en-US" sz="2801" i="1">
                              <a:latin typeface="Cambria Math" panose="02040503050406030204" pitchFamily="18" charset="0"/>
                            </a:rPr>
                            <m:t>𝐵</m:t>
                          </m:r>
                        </m:e>
                      </m:d>
                    </m:oMath>
                  </m:oMathPara>
                </a14:m>
                <a:endParaRPr lang="en-US" sz="2801" dirty="0" smtClean="0"/>
              </a:p>
            </p:txBody>
          </p:sp>
        </mc:Choice>
        <mc:Fallback xmlns="">
          <p:sp>
            <p:nvSpPr>
              <p:cNvPr id="8" name="If x is in the domane of the function f, than when x enters the machine it's exepced as an input and the machine produces an outpute f(x) acording to the rule of the function."/>
              <p:cNvSpPr txBox="1">
                <a:spLocks noRot="1" noChangeAspect="1" noMove="1" noResize="1" noEditPoints="1" noAdjustHandles="1" noChangeArrowheads="1" noChangeShapeType="1" noTextEdit="1"/>
              </p:cNvSpPr>
              <p:nvPr/>
            </p:nvSpPr>
            <p:spPr>
              <a:xfrm>
                <a:off x="2955131" y="1852464"/>
                <a:ext cx="11772056" cy="4089325"/>
              </a:xfrm>
              <a:prstGeom prst="rect">
                <a:avLst/>
              </a:prstGeom>
              <a:blipFill>
                <a:blip r:embed="rId2"/>
                <a:stretch>
                  <a:fillRect l="-1398" t="-1043"/>
                </a:stretch>
              </a:blipFill>
              <a:ln w="38100" cap="rnd">
                <a:noFill/>
                <a:custDash>
                  <a:ds d="100000" sp="200000"/>
                </a:custDash>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sp>
        <p:nvSpPr>
          <p:cNvPr id="7" name="TextBox 6"/>
          <p:cNvSpPr txBox="1"/>
          <p:nvPr/>
        </p:nvSpPr>
        <p:spPr>
          <a:xfrm>
            <a:off x="2873721" y="7166572"/>
            <a:ext cx="11089232" cy="646331"/>
          </a:xfrm>
          <a:prstGeom prst="rect">
            <a:avLst/>
          </a:prstGeom>
          <a:noFill/>
        </p:spPr>
        <p:txBody>
          <a:bodyPr wrap="square" rtlCol="0">
            <a:spAutoFit/>
          </a:bodyPr>
          <a:lstStyle/>
          <a:p>
            <a:r>
              <a:rPr lang="en-US" sz="1800" dirty="0" smtClean="0"/>
              <a:t>Some examples.</a:t>
            </a:r>
            <a:r>
              <a:rPr lang="en-US" sz="1800" dirty="0"/>
              <a:t/>
            </a:r>
            <a:br>
              <a:rPr lang="en-US" sz="1800" dirty="0"/>
            </a:br>
            <a:r>
              <a:rPr lang="en-US" sz="1800" dirty="0">
                <a:hlinkClick r:id="rId3"/>
              </a:rPr>
              <a:t>https://people.richland.edu/james/lecture/m170/ch05-rul.html</a:t>
            </a:r>
            <a:endParaRPr lang="en-US" sz="1800" dirty="0" smtClean="0"/>
          </a:p>
        </p:txBody>
      </p:sp>
    </p:spTree>
    <p:extLst>
      <p:ext uri="{BB962C8B-B14F-4D97-AF65-F5344CB8AC3E}">
        <p14:creationId xmlns:p14="http://schemas.microsoft.com/office/powerpoint/2010/main" val="1744930235"/>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mc:AlternateContent xmlns:mc="http://schemas.openxmlformats.org/markup-compatibility/2006" xmlns:a14="http://schemas.microsoft.com/office/drawing/2010/main">
        <mc:Choice Requires="a14">
          <p:sp>
            <p:nvSpPr>
              <p:cNvPr id="8" name="If x is in the domane of the function f, than when x enters the machine it's exepced as an input and the machine produces an outpute f(x) acording to the rule of the function."/>
              <p:cNvSpPr txBox="1"/>
              <p:nvPr/>
            </p:nvSpPr>
            <p:spPr>
              <a:xfrm>
                <a:off x="2955131" y="1780456"/>
                <a:ext cx="11772056" cy="4266937"/>
              </a:xfrm>
              <a:prstGeom prst="rect">
                <a:avLst/>
              </a:prstGeom>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i="0"/>
                </a:lvl1pPr>
              </a:lstStyle>
              <a:p>
                <a:pPr>
                  <a:lnSpc>
                    <a:spcPct val="150000"/>
                  </a:lnSpc>
                </a:pPr>
                <a:r>
                  <a:rPr lang="en-US" sz="2801" dirty="0" smtClean="0"/>
                  <a:t>Conditional Probability</a:t>
                </a:r>
              </a:p>
              <a:p>
                <a:pPr>
                  <a:lnSpc>
                    <a:spcPct val="150000"/>
                  </a:lnSpc>
                </a:pPr>
                <a14:m>
                  <m:oMathPara xmlns:m="http://schemas.openxmlformats.org/officeDocument/2006/math">
                    <m:oMathParaPr>
                      <m:jc m:val="centerGroup"/>
                    </m:oMathParaPr>
                    <m:oMath xmlns:m="http://schemas.openxmlformats.org/officeDocument/2006/math">
                      <m:r>
                        <a:rPr lang="en-US" sz="2801" b="0" i="1" smtClean="0">
                          <a:latin typeface="Cambria Math" panose="02040503050406030204" pitchFamily="18" charset="0"/>
                        </a:rPr>
                        <m:t>𝑃</m:t>
                      </m:r>
                      <m:d>
                        <m:dPr>
                          <m:ctrlPr>
                            <a:rPr lang="en-US" sz="2801" b="0" i="1" smtClean="0">
                              <a:latin typeface="Cambria Math" panose="02040503050406030204" pitchFamily="18" charset="0"/>
                            </a:rPr>
                          </m:ctrlPr>
                        </m:dPr>
                        <m:e>
                          <m:r>
                            <a:rPr lang="en-US" sz="2801" b="0" i="1" smtClean="0">
                              <a:latin typeface="Cambria Math" panose="02040503050406030204" pitchFamily="18" charset="0"/>
                            </a:rPr>
                            <m:t>𝐴</m:t>
                          </m:r>
                          <m:r>
                            <a:rPr lang="en-US" sz="2801" b="0" i="1" smtClean="0">
                              <a:latin typeface="Cambria Math" panose="02040503050406030204" pitchFamily="18" charset="0"/>
                            </a:rPr>
                            <m:t>/</m:t>
                          </m:r>
                          <m:r>
                            <a:rPr lang="en-US" sz="2801" b="0" i="1" smtClean="0">
                              <a:latin typeface="Cambria Math" panose="02040503050406030204" pitchFamily="18" charset="0"/>
                            </a:rPr>
                            <m:t>𝐵</m:t>
                          </m:r>
                        </m:e>
                      </m:d>
                      <m:r>
                        <a:rPr lang="en-US" sz="2801" b="0" i="1" smtClean="0">
                          <a:latin typeface="Cambria Math" panose="02040503050406030204" pitchFamily="18" charset="0"/>
                        </a:rPr>
                        <m:t>=</m:t>
                      </m:r>
                      <m:f>
                        <m:fPr>
                          <m:ctrlPr>
                            <a:rPr lang="en-US" sz="2801" b="0" i="1" smtClean="0">
                              <a:latin typeface="Cambria Math" panose="02040503050406030204" pitchFamily="18" charset="0"/>
                            </a:rPr>
                          </m:ctrlPr>
                        </m:fPr>
                        <m:num>
                          <m:r>
                            <a:rPr lang="en-US" sz="2801" b="0" i="1" smtClean="0">
                              <a:latin typeface="Cambria Math" panose="02040503050406030204" pitchFamily="18" charset="0"/>
                            </a:rPr>
                            <m:t>𝑃</m:t>
                          </m:r>
                          <m:d>
                            <m:dPr>
                              <m:ctrlPr>
                                <a:rPr lang="en-US" sz="2801" b="0" i="1" smtClean="0">
                                  <a:latin typeface="Cambria Math" panose="02040503050406030204" pitchFamily="18" charset="0"/>
                                </a:rPr>
                              </m:ctrlPr>
                            </m:dPr>
                            <m:e>
                              <m:r>
                                <a:rPr lang="en-US" sz="2801" b="0" i="1" smtClean="0">
                                  <a:latin typeface="Cambria Math" panose="02040503050406030204" pitchFamily="18" charset="0"/>
                                </a:rPr>
                                <m:t>𝐴</m:t>
                              </m:r>
                              <m:r>
                                <a:rPr lang="en-US" sz="2801" b="0" i="1" smtClean="0">
                                  <a:latin typeface="Cambria Math" panose="02040503050406030204" pitchFamily="18" charset="0"/>
                                  <a:ea typeface="Cambria Math" panose="02040503050406030204" pitchFamily="18" charset="0"/>
                                </a:rPr>
                                <m:t>∩</m:t>
                              </m:r>
                              <m:r>
                                <a:rPr lang="en-US" sz="2801" b="0" i="1" smtClean="0">
                                  <a:latin typeface="Cambria Math" panose="02040503050406030204" pitchFamily="18" charset="0"/>
                                  <a:ea typeface="Cambria Math" panose="02040503050406030204" pitchFamily="18" charset="0"/>
                                </a:rPr>
                                <m:t>𝐵</m:t>
                              </m:r>
                            </m:e>
                          </m:d>
                        </m:num>
                        <m:den>
                          <m:r>
                            <a:rPr lang="en-US" sz="2801" b="0" i="1" smtClean="0">
                              <a:latin typeface="Cambria Math" panose="02040503050406030204" pitchFamily="18" charset="0"/>
                            </a:rPr>
                            <m:t>𝑃</m:t>
                          </m:r>
                          <m:d>
                            <m:dPr>
                              <m:ctrlPr>
                                <a:rPr lang="en-US" sz="2801" b="0" i="1" smtClean="0">
                                  <a:latin typeface="Cambria Math" panose="02040503050406030204" pitchFamily="18" charset="0"/>
                                </a:rPr>
                              </m:ctrlPr>
                            </m:dPr>
                            <m:e>
                              <m:r>
                                <a:rPr lang="en-US" sz="2801" b="0" i="1" smtClean="0">
                                  <a:latin typeface="Cambria Math" panose="02040503050406030204" pitchFamily="18" charset="0"/>
                                </a:rPr>
                                <m:t>𝐵</m:t>
                              </m:r>
                            </m:e>
                          </m:d>
                        </m:den>
                      </m:f>
                    </m:oMath>
                  </m:oMathPara>
                </a14:m>
                <a:endParaRPr lang="en-US" sz="2801" dirty="0" smtClean="0"/>
              </a:p>
              <a:p>
                <a:pPr>
                  <a:lnSpc>
                    <a:spcPct val="150000"/>
                  </a:lnSpc>
                </a:pPr>
                <a:r>
                  <a:rPr lang="en-US" sz="2801" dirty="0" smtClean="0"/>
                  <a:t>If </a:t>
                </a:r>
                <a:r>
                  <a:rPr lang="en-US" sz="2801" b="1" dirty="0" smtClean="0"/>
                  <a:t>A </a:t>
                </a:r>
                <a:r>
                  <a:rPr lang="en-US" sz="2801" dirty="0" smtClean="0"/>
                  <a:t>and </a:t>
                </a:r>
                <a:r>
                  <a:rPr lang="en-US" sz="2801" b="1" dirty="0" smtClean="0"/>
                  <a:t>B </a:t>
                </a:r>
                <a:r>
                  <a:rPr lang="en-US" sz="2801" dirty="0" smtClean="0"/>
                  <a:t>are independent, then</a:t>
                </a:r>
              </a:p>
              <a:p>
                <a:pPr>
                  <a:lnSpc>
                    <a:spcPct val="150000"/>
                  </a:lnSpc>
                </a:pPr>
                <a14:m>
                  <m:oMathPara xmlns:m="http://schemas.openxmlformats.org/officeDocument/2006/math">
                    <m:oMathParaPr>
                      <m:jc m:val="centerGroup"/>
                    </m:oMathParaPr>
                    <m:oMath xmlns:m="http://schemas.openxmlformats.org/officeDocument/2006/math">
                      <m:r>
                        <a:rPr lang="en-US" sz="2801" i="1">
                          <a:latin typeface="Cambria Math" panose="02040503050406030204" pitchFamily="18" charset="0"/>
                        </a:rPr>
                        <m:t>𝑃</m:t>
                      </m:r>
                      <m:d>
                        <m:dPr>
                          <m:ctrlPr>
                            <a:rPr lang="en-US" sz="2801" i="1">
                              <a:latin typeface="Cambria Math" panose="02040503050406030204" pitchFamily="18" charset="0"/>
                            </a:rPr>
                          </m:ctrlPr>
                        </m:dPr>
                        <m:e>
                          <m:r>
                            <a:rPr lang="en-US" sz="2801" i="1">
                              <a:latin typeface="Cambria Math" panose="02040503050406030204" pitchFamily="18" charset="0"/>
                            </a:rPr>
                            <m:t>𝐴</m:t>
                          </m:r>
                          <m:r>
                            <a:rPr lang="en-US" sz="2801" i="1">
                              <a:latin typeface="Cambria Math" panose="02040503050406030204" pitchFamily="18" charset="0"/>
                            </a:rPr>
                            <m:t>/</m:t>
                          </m:r>
                          <m:r>
                            <a:rPr lang="en-US" sz="2801" i="1">
                              <a:latin typeface="Cambria Math" panose="02040503050406030204" pitchFamily="18" charset="0"/>
                            </a:rPr>
                            <m:t>𝐵</m:t>
                          </m:r>
                        </m:e>
                      </m:d>
                      <m:r>
                        <a:rPr lang="en-US" sz="2801" i="1">
                          <a:latin typeface="Cambria Math" panose="02040503050406030204" pitchFamily="18" charset="0"/>
                        </a:rPr>
                        <m:t>=</m:t>
                      </m:r>
                      <m:f>
                        <m:fPr>
                          <m:ctrlPr>
                            <a:rPr lang="en-US" sz="2801" i="1">
                              <a:latin typeface="Cambria Math" panose="02040503050406030204" pitchFamily="18" charset="0"/>
                            </a:rPr>
                          </m:ctrlPr>
                        </m:fPr>
                        <m:num>
                          <m:r>
                            <a:rPr lang="en-US" sz="2801" i="1">
                              <a:latin typeface="Cambria Math" panose="02040503050406030204" pitchFamily="18" charset="0"/>
                            </a:rPr>
                            <m:t>𝑃</m:t>
                          </m:r>
                          <m:d>
                            <m:dPr>
                              <m:ctrlPr>
                                <a:rPr lang="en-US" sz="2801" i="1">
                                  <a:latin typeface="Cambria Math" panose="02040503050406030204" pitchFamily="18" charset="0"/>
                                </a:rPr>
                              </m:ctrlPr>
                            </m:dPr>
                            <m:e>
                              <m:r>
                                <a:rPr lang="en-US" sz="2801" i="1">
                                  <a:latin typeface="Cambria Math" panose="02040503050406030204" pitchFamily="18" charset="0"/>
                                </a:rPr>
                                <m:t>𝐴</m:t>
                              </m:r>
                              <m:r>
                                <a:rPr lang="en-US" sz="2801" i="1">
                                  <a:latin typeface="Cambria Math" panose="02040503050406030204" pitchFamily="18" charset="0"/>
                                  <a:ea typeface="Cambria Math" panose="02040503050406030204" pitchFamily="18" charset="0"/>
                                </a:rPr>
                                <m:t>∩</m:t>
                              </m:r>
                              <m:r>
                                <a:rPr lang="en-US" sz="2801" i="1">
                                  <a:latin typeface="Cambria Math" panose="02040503050406030204" pitchFamily="18" charset="0"/>
                                  <a:ea typeface="Cambria Math" panose="02040503050406030204" pitchFamily="18" charset="0"/>
                                </a:rPr>
                                <m:t>𝐵</m:t>
                              </m:r>
                            </m:e>
                          </m:d>
                        </m:num>
                        <m:den>
                          <m:r>
                            <a:rPr lang="en-US" sz="2801" i="1">
                              <a:latin typeface="Cambria Math" panose="02040503050406030204" pitchFamily="18" charset="0"/>
                            </a:rPr>
                            <m:t>𝑃</m:t>
                          </m:r>
                          <m:d>
                            <m:dPr>
                              <m:ctrlPr>
                                <a:rPr lang="en-US" sz="2801" i="1">
                                  <a:latin typeface="Cambria Math" panose="02040503050406030204" pitchFamily="18" charset="0"/>
                                </a:rPr>
                              </m:ctrlPr>
                            </m:dPr>
                            <m:e>
                              <m:r>
                                <a:rPr lang="en-US" sz="2801" i="1">
                                  <a:latin typeface="Cambria Math" panose="02040503050406030204" pitchFamily="18" charset="0"/>
                                </a:rPr>
                                <m:t>𝐵</m:t>
                              </m:r>
                            </m:e>
                          </m:d>
                        </m:den>
                      </m:f>
                      <m:r>
                        <a:rPr lang="en-US" sz="2801" b="0" i="1" smtClean="0">
                          <a:latin typeface="Cambria Math" panose="02040503050406030204" pitchFamily="18" charset="0"/>
                        </a:rPr>
                        <m:t>=</m:t>
                      </m:r>
                      <m:f>
                        <m:fPr>
                          <m:ctrlPr>
                            <a:rPr lang="en-US" sz="2801" i="1">
                              <a:latin typeface="Cambria Math" panose="02040503050406030204" pitchFamily="18" charset="0"/>
                            </a:rPr>
                          </m:ctrlPr>
                        </m:fPr>
                        <m:num>
                          <m:r>
                            <a:rPr lang="en-US" sz="2801" i="1">
                              <a:latin typeface="Cambria Math" panose="02040503050406030204" pitchFamily="18" charset="0"/>
                            </a:rPr>
                            <m:t>𝑃</m:t>
                          </m:r>
                          <m:d>
                            <m:dPr>
                              <m:ctrlPr>
                                <a:rPr lang="en-US" sz="2801" i="1">
                                  <a:latin typeface="Cambria Math" panose="02040503050406030204" pitchFamily="18" charset="0"/>
                                </a:rPr>
                              </m:ctrlPr>
                            </m:dPr>
                            <m:e>
                              <m:r>
                                <a:rPr lang="en-US" sz="2801" i="1">
                                  <a:latin typeface="Cambria Math" panose="02040503050406030204" pitchFamily="18" charset="0"/>
                                </a:rPr>
                                <m:t>𝐴</m:t>
                              </m:r>
                            </m:e>
                          </m:d>
                          <m:r>
                            <a:rPr lang="en-US" sz="2801" i="1">
                              <a:latin typeface="Cambria Math" panose="02040503050406030204" pitchFamily="18" charset="0"/>
                            </a:rPr>
                            <m:t>∗</m:t>
                          </m:r>
                          <m:r>
                            <a:rPr lang="en-US" sz="2801" i="1">
                              <a:latin typeface="Cambria Math" panose="02040503050406030204" pitchFamily="18" charset="0"/>
                            </a:rPr>
                            <m:t>𝑃</m:t>
                          </m:r>
                          <m:d>
                            <m:dPr>
                              <m:ctrlPr>
                                <a:rPr lang="en-US" sz="2801" i="1">
                                  <a:latin typeface="Cambria Math" panose="02040503050406030204" pitchFamily="18" charset="0"/>
                                </a:rPr>
                              </m:ctrlPr>
                            </m:dPr>
                            <m:e>
                              <m:r>
                                <a:rPr lang="en-US" sz="2801" i="1">
                                  <a:latin typeface="Cambria Math" panose="02040503050406030204" pitchFamily="18" charset="0"/>
                                </a:rPr>
                                <m:t>𝐵</m:t>
                              </m:r>
                            </m:e>
                          </m:d>
                        </m:num>
                        <m:den>
                          <m:r>
                            <a:rPr lang="en-US" sz="2801" i="1">
                              <a:latin typeface="Cambria Math" panose="02040503050406030204" pitchFamily="18" charset="0"/>
                            </a:rPr>
                            <m:t>𝑃</m:t>
                          </m:r>
                          <m:d>
                            <m:dPr>
                              <m:ctrlPr>
                                <a:rPr lang="en-US" sz="2801" i="1">
                                  <a:latin typeface="Cambria Math" panose="02040503050406030204" pitchFamily="18" charset="0"/>
                                </a:rPr>
                              </m:ctrlPr>
                            </m:dPr>
                            <m:e>
                              <m:r>
                                <a:rPr lang="en-US" sz="2801" i="1">
                                  <a:latin typeface="Cambria Math" panose="02040503050406030204" pitchFamily="18" charset="0"/>
                                </a:rPr>
                                <m:t>𝐵</m:t>
                              </m:r>
                            </m:e>
                          </m:d>
                        </m:den>
                      </m:f>
                      <m:r>
                        <a:rPr lang="en-US" sz="2801" b="0" i="1" smtClean="0">
                          <a:latin typeface="Cambria Math" panose="02040503050406030204" pitchFamily="18" charset="0"/>
                        </a:rPr>
                        <m:t>=</m:t>
                      </m:r>
                      <m:r>
                        <a:rPr lang="en-US" sz="2801" i="1">
                          <a:latin typeface="Cambria Math" panose="02040503050406030204" pitchFamily="18" charset="0"/>
                        </a:rPr>
                        <m:t>𝑃</m:t>
                      </m:r>
                      <m:d>
                        <m:dPr>
                          <m:ctrlPr>
                            <a:rPr lang="en-US" sz="2801" i="1">
                              <a:latin typeface="Cambria Math" panose="02040503050406030204" pitchFamily="18" charset="0"/>
                            </a:rPr>
                          </m:ctrlPr>
                        </m:dPr>
                        <m:e>
                          <m:r>
                            <a:rPr lang="en-US" sz="2801" i="1">
                              <a:latin typeface="Cambria Math" panose="02040503050406030204" pitchFamily="18" charset="0"/>
                            </a:rPr>
                            <m:t>𝐴</m:t>
                          </m:r>
                        </m:e>
                      </m:d>
                    </m:oMath>
                  </m:oMathPara>
                </a14:m>
                <a:endParaRPr lang="en-US" sz="2801" dirty="0" smtClean="0"/>
              </a:p>
            </p:txBody>
          </p:sp>
        </mc:Choice>
        <mc:Fallback xmlns="">
          <p:sp>
            <p:nvSpPr>
              <p:cNvPr id="8" name="If x is in the domane of the function f, than when x enters the machine it's exepced as an input and the machine produces an outpute f(x) acording to the rule of the function."/>
              <p:cNvSpPr txBox="1">
                <a:spLocks noRot="1" noChangeAspect="1" noMove="1" noResize="1" noEditPoints="1" noAdjustHandles="1" noChangeArrowheads="1" noChangeShapeType="1" noTextEdit="1"/>
              </p:cNvSpPr>
              <p:nvPr/>
            </p:nvSpPr>
            <p:spPr>
              <a:xfrm>
                <a:off x="2955131" y="1780456"/>
                <a:ext cx="11772056" cy="4266937"/>
              </a:xfrm>
              <a:prstGeom prst="rect">
                <a:avLst/>
              </a:prstGeom>
              <a:blipFill>
                <a:blip r:embed="rId3"/>
                <a:stretch>
                  <a:fillRect l="-1398"/>
                </a:stretch>
              </a:blipFill>
              <a:ln w="38100" cap="rnd">
                <a:noFill/>
                <a:custDash>
                  <a:ds d="100000" sp="200000"/>
                </a:custDash>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sp>
        <p:nvSpPr>
          <p:cNvPr id="7" name="TextBox 6"/>
          <p:cNvSpPr txBox="1"/>
          <p:nvPr/>
        </p:nvSpPr>
        <p:spPr>
          <a:xfrm>
            <a:off x="2873721" y="7166572"/>
            <a:ext cx="11089232" cy="646331"/>
          </a:xfrm>
          <a:prstGeom prst="rect">
            <a:avLst/>
          </a:prstGeom>
          <a:noFill/>
        </p:spPr>
        <p:txBody>
          <a:bodyPr wrap="square" rtlCol="0">
            <a:spAutoFit/>
          </a:bodyPr>
          <a:lstStyle/>
          <a:p>
            <a:r>
              <a:rPr lang="en-US" sz="1800" dirty="0" smtClean="0"/>
              <a:t>Some examples.</a:t>
            </a:r>
            <a:r>
              <a:rPr lang="en-US" sz="1800" dirty="0"/>
              <a:t/>
            </a:r>
            <a:br>
              <a:rPr lang="en-US" sz="1800" dirty="0"/>
            </a:br>
            <a:r>
              <a:rPr lang="en-US" sz="1800" dirty="0">
                <a:hlinkClick r:id="rId4"/>
              </a:rPr>
              <a:t>https://www.mathsisfun.com/data/probability-events-conditional.html</a:t>
            </a:r>
            <a:endParaRPr lang="en-US" sz="1800" dirty="0" smtClean="0"/>
          </a:p>
        </p:txBody>
      </p:sp>
    </p:spTree>
    <p:extLst>
      <p:ext uri="{BB962C8B-B14F-4D97-AF65-F5344CB8AC3E}">
        <p14:creationId xmlns:p14="http://schemas.microsoft.com/office/powerpoint/2010/main" val="516470754"/>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mc:AlternateContent xmlns:mc="http://schemas.openxmlformats.org/markup-compatibility/2006" xmlns:a14="http://schemas.microsoft.com/office/drawing/2010/main">
        <mc:Choice Requires="a14">
          <p:sp>
            <p:nvSpPr>
              <p:cNvPr id="8" name="If x is in the domane of the function f, than when x enters the machine it's exepced as an input and the machine produces an outpute f(x) acording to the rule of the function."/>
              <p:cNvSpPr txBox="1"/>
              <p:nvPr/>
            </p:nvSpPr>
            <p:spPr>
              <a:xfrm>
                <a:off x="2955131" y="1869265"/>
                <a:ext cx="11772056" cy="4231671"/>
              </a:xfrm>
              <a:prstGeom prst="rect">
                <a:avLst/>
              </a:prstGeom>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i="0"/>
                </a:lvl1pPr>
              </a:lstStyle>
              <a:p>
                <a:r>
                  <a:rPr lang="en-US" sz="2801" dirty="0" smtClean="0"/>
                  <a:t>Bayes Rule</a:t>
                </a:r>
              </a:p>
              <a:p>
                <a:pPr/>
                <a14:m>
                  <m:oMathPara xmlns:m="http://schemas.openxmlformats.org/officeDocument/2006/math">
                    <m:oMathParaPr>
                      <m:jc m:val="centerGroup"/>
                    </m:oMathParaPr>
                    <m:oMath xmlns:m="http://schemas.openxmlformats.org/officeDocument/2006/math">
                      <m:r>
                        <a:rPr lang="en-US" sz="2801" b="0" i="1" smtClean="0">
                          <a:latin typeface="Cambria Math" panose="02040503050406030204" pitchFamily="18" charset="0"/>
                        </a:rPr>
                        <m:t>𝑃</m:t>
                      </m:r>
                      <m:d>
                        <m:dPr>
                          <m:ctrlPr>
                            <a:rPr lang="en-US" sz="2801" b="0" i="1" smtClean="0">
                              <a:latin typeface="Cambria Math" panose="02040503050406030204" pitchFamily="18" charset="0"/>
                            </a:rPr>
                          </m:ctrlPr>
                        </m:dPr>
                        <m:e>
                          <m:r>
                            <a:rPr lang="en-US" sz="2801" b="0" i="1" smtClean="0">
                              <a:latin typeface="Cambria Math" panose="02040503050406030204" pitchFamily="18" charset="0"/>
                            </a:rPr>
                            <m:t>𝐵</m:t>
                          </m:r>
                          <m:r>
                            <a:rPr lang="en-US" sz="2801" b="0" i="1" smtClean="0">
                              <a:latin typeface="Cambria Math" panose="02040503050406030204" pitchFamily="18" charset="0"/>
                            </a:rPr>
                            <m:t>/</m:t>
                          </m:r>
                          <m:r>
                            <a:rPr lang="en-US" sz="2801" b="0" i="1" smtClean="0">
                              <a:latin typeface="Cambria Math" panose="02040503050406030204" pitchFamily="18" charset="0"/>
                            </a:rPr>
                            <m:t>𝐴</m:t>
                          </m:r>
                        </m:e>
                      </m:d>
                      <m:r>
                        <a:rPr lang="en-US" sz="2801" b="0" i="1" smtClean="0">
                          <a:latin typeface="Cambria Math" panose="02040503050406030204" pitchFamily="18" charset="0"/>
                        </a:rPr>
                        <m:t>=</m:t>
                      </m:r>
                      <m:f>
                        <m:fPr>
                          <m:ctrlPr>
                            <a:rPr lang="en-US" sz="2801" b="0" i="1" smtClean="0">
                              <a:latin typeface="Cambria Math" panose="02040503050406030204" pitchFamily="18" charset="0"/>
                            </a:rPr>
                          </m:ctrlPr>
                        </m:fPr>
                        <m:num>
                          <m:r>
                            <a:rPr lang="en-US" sz="2801" i="1">
                              <a:latin typeface="Cambria Math" panose="02040503050406030204" pitchFamily="18" charset="0"/>
                            </a:rPr>
                            <m:t>𝑃</m:t>
                          </m:r>
                          <m:d>
                            <m:dPr>
                              <m:ctrlPr>
                                <a:rPr lang="en-US" sz="2801" i="1">
                                  <a:latin typeface="Cambria Math" panose="02040503050406030204" pitchFamily="18" charset="0"/>
                                </a:rPr>
                              </m:ctrlPr>
                            </m:dPr>
                            <m:e>
                              <m:r>
                                <a:rPr lang="en-US" sz="2801" b="0" i="1" smtClean="0">
                                  <a:latin typeface="Cambria Math" panose="02040503050406030204" pitchFamily="18" charset="0"/>
                                </a:rPr>
                                <m:t>𝐴</m:t>
                              </m:r>
                              <m:r>
                                <a:rPr lang="en-US" sz="2801" i="1">
                                  <a:latin typeface="Cambria Math" panose="02040503050406030204" pitchFamily="18" charset="0"/>
                                </a:rPr>
                                <m:t>/</m:t>
                              </m:r>
                              <m:r>
                                <a:rPr lang="en-US" sz="2801" b="0" i="1" smtClean="0">
                                  <a:latin typeface="Cambria Math" panose="02040503050406030204" pitchFamily="18" charset="0"/>
                                </a:rPr>
                                <m:t>𝐵</m:t>
                              </m:r>
                            </m:e>
                          </m:d>
                          <m:r>
                            <a:rPr lang="en-US" sz="2801" i="1">
                              <a:latin typeface="Cambria Math" panose="02040503050406030204" pitchFamily="18" charset="0"/>
                            </a:rPr>
                            <m:t>𝑃</m:t>
                          </m:r>
                          <m:d>
                            <m:dPr>
                              <m:ctrlPr>
                                <a:rPr lang="en-US" sz="2801" i="1">
                                  <a:latin typeface="Cambria Math" panose="02040503050406030204" pitchFamily="18" charset="0"/>
                                </a:rPr>
                              </m:ctrlPr>
                            </m:dPr>
                            <m:e>
                              <m:r>
                                <a:rPr lang="en-US" sz="2801" i="1">
                                  <a:latin typeface="Cambria Math" panose="02040503050406030204" pitchFamily="18" charset="0"/>
                                </a:rPr>
                                <m:t>𝐵</m:t>
                              </m:r>
                            </m:e>
                          </m:d>
                        </m:num>
                        <m:den>
                          <m:r>
                            <a:rPr lang="en-US" sz="2801" b="0" i="1" smtClean="0">
                              <a:latin typeface="Cambria Math" panose="02040503050406030204" pitchFamily="18" charset="0"/>
                            </a:rPr>
                            <m:t>𝑃</m:t>
                          </m:r>
                          <m:d>
                            <m:dPr>
                              <m:ctrlPr>
                                <a:rPr lang="en-US" sz="2801" b="0" i="1" smtClean="0">
                                  <a:latin typeface="Cambria Math" panose="02040503050406030204" pitchFamily="18" charset="0"/>
                                </a:rPr>
                              </m:ctrlPr>
                            </m:dPr>
                            <m:e>
                              <m:r>
                                <a:rPr lang="en-US" sz="2801" b="0" i="1" smtClean="0">
                                  <a:latin typeface="Cambria Math" panose="02040503050406030204" pitchFamily="18" charset="0"/>
                                </a:rPr>
                                <m:t>𝐴</m:t>
                              </m:r>
                            </m:e>
                          </m:d>
                        </m:den>
                      </m:f>
                    </m:oMath>
                  </m:oMathPara>
                </a14:m>
                <a:endParaRPr lang="en-US" sz="2801" dirty="0" smtClean="0"/>
              </a:p>
              <a:p>
                <a:r>
                  <a:rPr lang="en-US" sz="2801" dirty="0" smtClean="0"/>
                  <a:t>Bayes Rule can be derived from the definition of conditional probability</a:t>
                </a:r>
              </a:p>
              <a:p>
                <a:pPr/>
                <a14:m>
                  <m:oMathPara xmlns:m="http://schemas.openxmlformats.org/officeDocument/2006/math">
                    <m:oMathParaPr>
                      <m:jc m:val="centerGroup"/>
                    </m:oMathParaPr>
                    <m:oMath xmlns:m="http://schemas.openxmlformats.org/officeDocument/2006/math">
                      <m:r>
                        <a:rPr lang="en-US" sz="2801" i="1">
                          <a:latin typeface="Cambria Math" panose="02040503050406030204" pitchFamily="18" charset="0"/>
                        </a:rPr>
                        <m:t>𝑃</m:t>
                      </m:r>
                      <m:d>
                        <m:dPr>
                          <m:ctrlPr>
                            <a:rPr lang="en-US" sz="2801" i="1">
                              <a:latin typeface="Cambria Math" panose="02040503050406030204" pitchFamily="18" charset="0"/>
                            </a:rPr>
                          </m:ctrlPr>
                        </m:dPr>
                        <m:e>
                          <m:r>
                            <a:rPr lang="en-US" sz="2801" i="1">
                              <a:latin typeface="Cambria Math" panose="02040503050406030204" pitchFamily="18" charset="0"/>
                            </a:rPr>
                            <m:t>𝐴</m:t>
                          </m:r>
                          <m:r>
                            <a:rPr lang="en-US" sz="2801" i="1">
                              <a:latin typeface="Cambria Math" panose="02040503050406030204" pitchFamily="18" charset="0"/>
                            </a:rPr>
                            <m:t>/</m:t>
                          </m:r>
                          <m:r>
                            <a:rPr lang="en-US" sz="2801" i="1">
                              <a:latin typeface="Cambria Math" panose="02040503050406030204" pitchFamily="18" charset="0"/>
                            </a:rPr>
                            <m:t>𝐵</m:t>
                          </m:r>
                        </m:e>
                      </m:d>
                      <m:r>
                        <a:rPr lang="en-US" sz="2801" b="0" i="1" smtClean="0">
                          <a:latin typeface="Cambria Math" panose="02040503050406030204" pitchFamily="18" charset="0"/>
                        </a:rPr>
                        <m:t>∗</m:t>
                      </m:r>
                      <m:r>
                        <a:rPr lang="en-US" sz="2801" i="1">
                          <a:latin typeface="Cambria Math" panose="02040503050406030204" pitchFamily="18" charset="0"/>
                        </a:rPr>
                        <m:t>𝑃</m:t>
                      </m:r>
                      <m:d>
                        <m:dPr>
                          <m:ctrlPr>
                            <a:rPr lang="en-US" sz="2801" i="1">
                              <a:latin typeface="Cambria Math" panose="02040503050406030204" pitchFamily="18" charset="0"/>
                            </a:rPr>
                          </m:ctrlPr>
                        </m:dPr>
                        <m:e>
                          <m:r>
                            <a:rPr lang="en-US" sz="2801" i="1">
                              <a:latin typeface="Cambria Math" panose="02040503050406030204" pitchFamily="18" charset="0"/>
                            </a:rPr>
                            <m:t>𝐵</m:t>
                          </m:r>
                        </m:e>
                      </m:d>
                      <m:r>
                        <a:rPr lang="en-US" sz="2801" i="1">
                          <a:latin typeface="Cambria Math" panose="02040503050406030204" pitchFamily="18" charset="0"/>
                        </a:rPr>
                        <m:t>=</m:t>
                      </m:r>
                      <m:r>
                        <a:rPr lang="en-US" sz="2801" i="1">
                          <a:latin typeface="Cambria Math" panose="02040503050406030204" pitchFamily="18" charset="0"/>
                        </a:rPr>
                        <m:t>𝑃</m:t>
                      </m:r>
                      <m:d>
                        <m:dPr>
                          <m:ctrlPr>
                            <a:rPr lang="en-US" sz="2801" i="1">
                              <a:latin typeface="Cambria Math" panose="02040503050406030204" pitchFamily="18" charset="0"/>
                            </a:rPr>
                          </m:ctrlPr>
                        </m:dPr>
                        <m:e>
                          <m:r>
                            <a:rPr lang="en-US" sz="2801" i="1">
                              <a:latin typeface="Cambria Math" panose="02040503050406030204" pitchFamily="18" charset="0"/>
                            </a:rPr>
                            <m:t>𝐴</m:t>
                          </m:r>
                          <m:r>
                            <a:rPr lang="en-US" sz="2801" i="1">
                              <a:latin typeface="Cambria Math" panose="02040503050406030204" pitchFamily="18" charset="0"/>
                              <a:ea typeface="Cambria Math" panose="02040503050406030204" pitchFamily="18" charset="0"/>
                            </a:rPr>
                            <m:t>∩</m:t>
                          </m:r>
                          <m:r>
                            <a:rPr lang="en-US" sz="2801" i="1">
                              <a:latin typeface="Cambria Math" panose="02040503050406030204" pitchFamily="18" charset="0"/>
                              <a:ea typeface="Cambria Math" panose="02040503050406030204" pitchFamily="18" charset="0"/>
                            </a:rPr>
                            <m:t>𝐵</m:t>
                          </m:r>
                        </m:e>
                      </m:d>
                    </m:oMath>
                  </m:oMathPara>
                </a14:m>
                <a:endParaRPr lang="en-US" sz="2801"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1" i="1">
                          <a:latin typeface="Cambria Math" panose="02040503050406030204" pitchFamily="18" charset="0"/>
                        </a:rPr>
                        <m:t>𝑃</m:t>
                      </m:r>
                      <m:d>
                        <m:dPr>
                          <m:ctrlPr>
                            <a:rPr lang="en-US" sz="2801" i="1">
                              <a:latin typeface="Cambria Math" panose="02040503050406030204" pitchFamily="18" charset="0"/>
                            </a:rPr>
                          </m:ctrlPr>
                        </m:dPr>
                        <m:e>
                          <m:r>
                            <a:rPr lang="en-US" sz="2801" b="0" i="1" smtClean="0">
                              <a:latin typeface="Cambria Math" panose="02040503050406030204" pitchFamily="18" charset="0"/>
                            </a:rPr>
                            <m:t>𝐵</m:t>
                          </m:r>
                          <m:r>
                            <a:rPr lang="en-US" sz="2801" i="1">
                              <a:latin typeface="Cambria Math" panose="02040503050406030204" pitchFamily="18" charset="0"/>
                            </a:rPr>
                            <m:t>/</m:t>
                          </m:r>
                          <m:r>
                            <a:rPr lang="en-US" sz="2801" b="0" i="1" smtClean="0">
                              <a:latin typeface="Cambria Math" panose="02040503050406030204" pitchFamily="18" charset="0"/>
                            </a:rPr>
                            <m:t>𝐴</m:t>
                          </m:r>
                        </m:e>
                      </m:d>
                      <m:r>
                        <a:rPr lang="en-US" sz="2801" i="1">
                          <a:latin typeface="Cambria Math" panose="02040503050406030204" pitchFamily="18" charset="0"/>
                        </a:rPr>
                        <m:t>∗</m:t>
                      </m:r>
                      <m:r>
                        <a:rPr lang="en-US" sz="2801" i="1">
                          <a:latin typeface="Cambria Math" panose="02040503050406030204" pitchFamily="18" charset="0"/>
                        </a:rPr>
                        <m:t>𝑃</m:t>
                      </m:r>
                      <m:d>
                        <m:dPr>
                          <m:ctrlPr>
                            <a:rPr lang="en-US" sz="2801" i="1">
                              <a:latin typeface="Cambria Math" panose="02040503050406030204" pitchFamily="18" charset="0"/>
                            </a:rPr>
                          </m:ctrlPr>
                        </m:dPr>
                        <m:e>
                          <m:r>
                            <a:rPr lang="en-US" sz="2801" b="0" i="1" smtClean="0">
                              <a:latin typeface="Cambria Math" panose="02040503050406030204" pitchFamily="18" charset="0"/>
                            </a:rPr>
                            <m:t>𝐴</m:t>
                          </m:r>
                        </m:e>
                      </m:d>
                      <m:r>
                        <a:rPr lang="en-US" sz="2801" b="0" i="1" smtClean="0">
                          <a:latin typeface="Cambria Math" panose="02040503050406030204" pitchFamily="18" charset="0"/>
                        </a:rPr>
                        <m:t>=</m:t>
                      </m:r>
                      <m:r>
                        <a:rPr lang="en-US" sz="2801" i="1">
                          <a:latin typeface="Cambria Math" panose="02040503050406030204" pitchFamily="18" charset="0"/>
                        </a:rPr>
                        <m:t>𝑃</m:t>
                      </m:r>
                      <m:d>
                        <m:dPr>
                          <m:ctrlPr>
                            <a:rPr lang="en-US" sz="2801" i="1">
                              <a:latin typeface="Cambria Math" panose="02040503050406030204" pitchFamily="18" charset="0"/>
                            </a:rPr>
                          </m:ctrlPr>
                        </m:dPr>
                        <m:e>
                          <m:r>
                            <a:rPr lang="en-US" sz="2801" i="1">
                              <a:latin typeface="Cambria Math" panose="02040503050406030204" pitchFamily="18" charset="0"/>
                            </a:rPr>
                            <m:t>𝐴</m:t>
                          </m:r>
                          <m:r>
                            <a:rPr lang="en-US" sz="2801" i="1">
                              <a:latin typeface="Cambria Math" panose="02040503050406030204" pitchFamily="18" charset="0"/>
                              <a:ea typeface="Cambria Math" panose="02040503050406030204" pitchFamily="18" charset="0"/>
                            </a:rPr>
                            <m:t>∩</m:t>
                          </m:r>
                          <m:r>
                            <a:rPr lang="en-US" sz="2801" i="1">
                              <a:latin typeface="Cambria Math" panose="02040503050406030204" pitchFamily="18" charset="0"/>
                              <a:ea typeface="Cambria Math" panose="02040503050406030204" pitchFamily="18" charset="0"/>
                            </a:rPr>
                            <m:t>𝐵</m:t>
                          </m:r>
                        </m:e>
                      </m:d>
                    </m:oMath>
                  </m:oMathPara>
                </a14:m>
                <a:endParaRPr lang="en-US" sz="2801" dirty="0" smtClean="0"/>
              </a:p>
              <a:p>
                <a:pPr/>
                <a14:m>
                  <m:oMathPara xmlns:m="http://schemas.openxmlformats.org/officeDocument/2006/math">
                    <m:oMathParaPr>
                      <m:jc m:val="centerGroup"/>
                    </m:oMathParaPr>
                    <m:oMath xmlns:m="http://schemas.openxmlformats.org/officeDocument/2006/math">
                      <m:r>
                        <a:rPr lang="en-US" sz="2801" i="1">
                          <a:latin typeface="Cambria Math" panose="02040503050406030204" pitchFamily="18" charset="0"/>
                        </a:rPr>
                        <m:t>𝑃</m:t>
                      </m:r>
                      <m:d>
                        <m:dPr>
                          <m:ctrlPr>
                            <a:rPr lang="en-US" sz="2801" i="1">
                              <a:latin typeface="Cambria Math" panose="02040503050406030204" pitchFamily="18" charset="0"/>
                            </a:rPr>
                          </m:ctrlPr>
                        </m:dPr>
                        <m:e>
                          <m:r>
                            <a:rPr lang="en-US" sz="2801" i="1">
                              <a:latin typeface="Cambria Math" panose="02040503050406030204" pitchFamily="18" charset="0"/>
                            </a:rPr>
                            <m:t>𝐴</m:t>
                          </m:r>
                          <m:r>
                            <a:rPr lang="en-US" sz="2801" i="1">
                              <a:latin typeface="Cambria Math" panose="02040503050406030204" pitchFamily="18" charset="0"/>
                            </a:rPr>
                            <m:t>/</m:t>
                          </m:r>
                          <m:r>
                            <a:rPr lang="en-US" sz="2801" i="1">
                              <a:latin typeface="Cambria Math" panose="02040503050406030204" pitchFamily="18" charset="0"/>
                            </a:rPr>
                            <m:t>𝐵</m:t>
                          </m:r>
                        </m:e>
                      </m:d>
                      <m:r>
                        <a:rPr lang="en-US" sz="2801" i="1">
                          <a:latin typeface="Cambria Math" panose="02040503050406030204" pitchFamily="18" charset="0"/>
                        </a:rPr>
                        <m:t>∗</m:t>
                      </m:r>
                      <m:r>
                        <a:rPr lang="en-US" sz="2801" i="1">
                          <a:latin typeface="Cambria Math" panose="02040503050406030204" pitchFamily="18" charset="0"/>
                        </a:rPr>
                        <m:t>𝑃</m:t>
                      </m:r>
                      <m:d>
                        <m:dPr>
                          <m:ctrlPr>
                            <a:rPr lang="en-US" sz="2801" i="1">
                              <a:latin typeface="Cambria Math" panose="02040503050406030204" pitchFamily="18" charset="0"/>
                            </a:rPr>
                          </m:ctrlPr>
                        </m:dPr>
                        <m:e>
                          <m:r>
                            <a:rPr lang="en-US" sz="2801" i="1">
                              <a:latin typeface="Cambria Math" panose="02040503050406030204" pitchFamily="18" charset="0"/>
                            </a:rPr>
                            <m:t>𝐵</m:t>
                          </m:r>
                        </m:e>
                      </m:d>
                      <m:r>
                        <a:rPr lang="en-US" sz="2801" b="0" i="0" smtClean="0">
                          <a:latin typeface="Cambria Math" panose="02040503050406030204" pitchFamily="18" charset="0"/>
                        </a:rPr>
                        <m:t>=</m:t>
                      </m:r>
                      <m:r>
                        <a:rPr lang="en-US" sz="2801" i="1">
                          <a:latin typeface="Cambria Math" panose="02040503050406030204" pitchFamily="18" charset="0"/>
                        </a:rPr>
                        <m:t>𝑃</m:t>
                      </m:r>
                      <m:d>
                        <m:dPr>
                          <m:ctrlPr>
                            <a:rPr lang="en-US" sz="2801" i="1">
                              <a:latin typeface="Cambria Math" panose="02040503050406030204" pitchFamily="18" charset="0"/>
                            </a:rPr>
                          </m:ctrlPr>
                        </m:dPr>
                        <m:e>
                          <m:r>
                            <a:rPr lang="en-US" sz="2801" i="1">
                              <a:latin typeface="Cambria Math" panose="02040503050406030204" pitchFamily="18" charset="0"/>
                            </a:rPr>
                            <m:t>𝐵</m:t>
                          </m:r>
                          <m:r>
                            <a:rPr lang="en-US" sz="2801" i="1">
                              <a:latin typeface="Cambria Math" panose="02040503050406030204" pitchFamily="18" charset="0"/>
                            </a:rPr>
                            <m:t>/</m:t>
                          </m:r>
                          <m:r>
                            <a:rPr lang="en-US" sz="2801" i="1">
                              <a:latin typeface="Cambria Math" panose="02040503050406030204" pitchFamily="18" charset="0"/>
                            </a:rPr>
                            <m:t>𝐴</m:t>
                          </m:r>
                        </m:e>
                      </m:d>
                      <m:r>
                        <a:rPr lang="en-US" sz="2801" i="1">
                          <a:latin typeface="Cambria Math" panose="02040503050406030204" pitchFamily="18" charset="0"/>
                        </a:rPr>
                        <m:t>∗</m:t>
                      </m:r>
                      <m:r>
                        <a:rPr lang="en-US" sz="2801" i="1">
                          <a:latin typeface="Cambria Math" panose="02040503050406030204" pitchFamily="18" charset="0"/>
                        </a:rPr>
                        <m:t>𝑃</m:t>
                      </m:r>
                      <m:d>
                        <m:dPr>
                          <m:ctrlPr>
                            <a:rPr lang="en-US" sz="2801" i="1">
                              <a:latin typeface="Cambria Math" panose="02040503050406030204" pitchFamily="18" charset="0"/>
                            </a:rPr>
                          </m:ctrlPr>
                        </m:dPr>
                        <m:e>
                          <m:r>
                            <a:rPr lang="en-US" sz="2801" i="1">
                              <a:latin typeface="Cambria Math" panose="02040503050406030204" pitchFamily="18" charset="0"/>
                            </a:rPr>
                            <m:t>𝐴</m:t>
                          </m:r>
                        </m:e>
                      </m:d>
                    </m:oMath>
                  </m:oMathPara>
                </a14:m>
                <a:endParaRPr lang="en-US" sz="2801" dirty="0" smtClean="0"/>
              </a:p>
              <a:p>
                <a:pPr/>
                <a14:m>
                  <m:oMathPara xmlns:m="http://schemas.openxmlformats.org/officeDocument/2006/math">
                    <m:oMathParaPr>
                      <m:jc m:val="centerGroup"/>
                    </m:oMathParaPr>
                    <m:oMath xmlns:m="http://schemas.openxmlformats.org/officeDocument/2006/math">
                      <m:r>
                        <a:rPr lang="en-US" sz="2801" i="1">
                          <a:latin typeface="Cambria Math" panose="02040503050406030204" pitchFamily="18" charset="0"/>
                        </a:rPr>
                        <m:t>𝑃</m:t>
                      </m:r>
                      <m:d>
                        <m:dPr>
                          <m:ctrlPr>
                            <a:rPr lang="en-US" sz="2801" i="1">
                              <a:latin typeface="Cambria Math" panose="02040503050406030204" pitchFamily="18" charset="0"/>
                            </a:rPr>
                          </m:ctrlPr>
                        </m:dPr>
                        <m:e>
                          <m:r>
                            <a:rPr lang="en-US" sz="2801" i="1">
                              <a:latin typeface="Cambria Math" panose="02040503050406030204" pitchFamily="18" charset="0"/>
                            </a:rPr>
                            <m:t>𝐵</m:t>
                          </m:r>
                          <m:r>
                            <a:rPr lang="en-US" sz="2801" i="1">
                              <a:latin typeface="Cambria Math" panose="02040503050406030204" pitchFamily="18" charset="0"/>
                            </a:rPr>
                            <m:t>/</m:t>
                          </m:r>
                          <m:r>
                            <a:rPr lang="en-US" sz="2801" i="1">
                              <a:latin typeface="Cambria Math" panose="02040503050406030204" pitchFamily="18" charset="0"/>
                            </a:rPr>
                            <m:t>𝐴</m:t>
                          </m:r>
                        </m:e>
                      </m:d>
                      <m:r>
                        <a:rPr lang="en-US" sz="2801" i="1">
                          <a:latin typeface="Cambria Math" panose="02040503050406030204" pitchFamily="18" charset="0"/>
                        </a:rPr>
                        <m:t>=</m:t>
                      </m:r>
                      <m:f>
                        <m:fPr>
                          <m:ctrlPr>
                            <a:rPr lang="en-US" sz="2801" i="1">
                              <a:latin typeface="Cambria Math" panose="02040503050406030204" pitchFamily="18" charset="0"/>
                            </a:rPr>
                          </m:ctrlPr>
                        </m:fPr>
                        <m:num>
                          <m:r>
                            <a:rPr lang="en-US" sz="2801" i="1">
                              <a:latin typeface="Cambria Math" panose="02040503050406030204" pitchFamily="18" charset="0"/>
                            </a:rPr>
                            <m:t>𝑃</m:t>
                          </m:r>
                          <m:d>
                            <m:dPr>
                              <m:ctrlPr>
                                <a:rPr lang="en-US" sz="2801" i="1">
                                  <a:latin typeface="Cambria Math" panose="02040503050406030204" pitchFamily="18" charset="0"/>
                                </a:rPr>
                              </m:ctrlPr>
                            </m:dPr>
                            <m:e>
                              <m:r>
                                <a:rPr lang="en-US" sz="2801" i="1">
                                  <a:latin typeface="Cambria Math" panose="02040503050406030204" pitchFamily="18" charset="0"/>
                                </a:rPr>
                                <m:t>𝐴</m:t>
                              </m:r>
                              <m:r>
                                <a:rPr lang="en-US" sz="2801" i="1">
                                  <a:latin typeface="Cambria Math" panose="02040503050406030204" pitchFamily="18" charset="0"/>
                                </a:rPr>
                                <m:t>/</m:t>
                              </m:r>
                              <m:r>
                                <a:rPr lang="en-US" sz="2801" i="1">
                                  <a:latin typeface="Cambria Math" panose="02040503050406030204" pitchFamily="18" charset="0"/>
                                </a:rPr>
                                <m:t>𝐵</m:t>
                              </m:r>
                            </m:e>
                          </m:d>
                          <m:r>
                            <a:rPr lang="en-US" sz="2801" i="1">
                              <a:latin typeface="Cambria Math" panose="02040503050406030204" pitchFamily="18" charset="0"/>
                            </a:rPr>
                            <m:t>𝑃</m:t>
                          </m:r>
                          <m:d>
                            <m:dPr>
                              <m:ctrlPr>
                                <a:rPr lang="en-US" sz="2801" i="1">
                                  <a:latin typeface="Cambria Math" panose="02040503050406030204" pitchFamily="18" charset="0"/>
                                </a:rPr>
                              </m:ctrlPr>
                            </m:dPr>
                            <m:e>
                              <m:r>
                                <a:rPr lang="en-US" sz="2801" i="1">
                                  <a:latin typeface="Cambria Math" panose="02040503050406030204" pitchFamily="18" charset="0"/>
                                </a:rPr>
                                <m:t>𝐵</m:t>
                              </m:r>
                            </m:e>
                          </m:d>
                        </m:num>
                        <m:den>
                          <m:r>
                            <a:rPr lang="en-US" sz="2801" i="1">
                              <a:latin typeface="Cambria Math" panose="02040503050406030204" pitchFamily="18" charset="0"/>
                            </a:rPr>
                            <m:t>𝑃</m:t>
                          </m:r>
                          <m:d>
                            <m:dPr>
                              <m:ctrlPr>
                                <a:rPr lang="en-US" sz="2801" i="1">
                                  <a:latin typeface="Cambria Math" panose="02040503050406030204" pitchFamily="18" charset="0"/>
                                </a:rPr>
                              </m:ctrlPr>
                            </m:dPr>
                            <m:e>
                              <m:r>
                                <a:rPr lang="en-US" sz="2801" i="1">
                                  <a:latin typeface="Cambria Math" panose="02040503050406030204" pitchFamily="18" charset="0"/>
                                </a:rPr>
                                <m:t>𝐴</m:t>
                              </m:r>
                            </m:e>
                          </m:d>
                        </m:den>
                      </m:f>
                    </m:oMath>
                  </m:oMathPara>
                </a14:m>
                <a:endParaRPr lang="en-US" sz="2801" dirty="0" smtClean="0"/>
              </a:p>
            </p:txBody>
          </p:sp>
        </mc:Choice>
        <mc:Fallback xmlns="">
          <p:sp>
            <p:nvSpPr>
              <p:cNvPr id="8" name="If x is in the domane of the function f, than when x enters the machine it's exepced as an input and the machine produces an outpute f(x) acording to the rule of the function."/>
              <p:cNvSpPr txBox="1">
                <a:spLocks noRot="1" noChangeAspect="1" noMove="1" noResize="1" noEditPoints="1" noAdjustHandles="1" noChangeArrowheads="1" noChangeShapeType="1" noTextEdit="1"/>
              </p:cNvSpPr>
              <p:nvPr/>
            </p:nvSpPr>
            <p:spPr>
              <a:xfrm>
                <a:off x="2955131" y="1869265"/>
                <a:ext cx="11772056" cy="4231671"/>
              </a:xfrm>
              <a:prstGeom prst="rect">
                <a:avLst/>
              </a:prstGeom>
              <a:blipFill>
                <a:blip r:embed="rId3"/>
                <a:stretch>
                  <a:fillRect l="-1398" t="-1009"/>
                </a:stretch>
              </a:blipFill>
              <a:ln w="38100" cap="rnd">
                <a:noFill/>
                <a:custDash>
                  <a:ds d="100000" sp="200000"/>
                </a:custDash>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sp>
        <p:nvSpPr>
          <p:cNvPr id="7" name="TextBox 6"/>
          <p:cNvSpPr txBox="1"/>
          <p:nvPr/>
        </p:nvSpPr>
        <p:spPr>
          <a:xfrm>
            <a:off x="2873721" y="7166572"/>
            <a:ext cx="11089232" cy="646331"/>
          </a:xfrm>
          <a:prstGeom prst="rect">
            <a:avLst/>
          </a:prstGeom>
          <a:noFill/>
        </p:spPr>
        <p:txBody>
          <a:bodyPr wrap="square" rtlCol="0">
            <a:spAutoFit/>
          </a:bodyPr>
          <a:lstStyle/>
          <a:p>
            <a:r>
              <a:rPr lang="en-US" sz="1800" dirty="0" smtClean="0"/>
              <a:t>Monty Hall problem:</a:t>
            </a:r>
            <a:r>
              <a:rPr lang="en-US" sz="1800" dirty="0"/>
              <a:t/>
            </a:r>
            <a:br>
              <a:rPr lang="en-US" sz="1800" dirty="0"/>
            </a:br>
            <a:r>
              <a:rPr lang="en-US" sz="1800" dirty="0">
                <a:hlinkClick r:id="rId4"/>
              </a:rPr>
              <a:t>http://wwwf.imperial.ac.uk/~atw/Bayes.pdf</a:t>
            </a:r>
            <a:endParaRPr lang="en-US" sz="1800" dirty="0" smtClean="0"/>
          </a:p>
        </p:txBody>
      </p:sp>
    </p:spTree>
    <p:extLst>
      <p:ext uri="{BB962C8B-B14F-4D97-AF65-F5344CB8AC3E}">
        <p14:creationId xmlns:p14="http://schemas.microsoft.com/office/powerpoint/2010/main" val="226086906"/>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mc:AlternateContent xmlns:mc="http://schemas.openxmlformats.org/markup-compatibility/2006" xmlns:a14="http://schemas.microsoft.com/office/drawing/2010/main">
        <mc:Choice Requires="a14">
          <p:sp>
            <p:nvSpPr>
              <p:cNvPr id="8" name="If x is in the domane of the function f, than when x enters the machine it's exepced as an input and the machine produces an outpute f(x) acording to the rule of the function."/>
              <p:cNvSpPr txBox="1"/>
              <p:nvPr/>
            </p:nvSpPr>
            <p:spPr>
              <a:xfrm>
                <a:off x="2955131" y="2357442"/>
                <a:ext cx="11772056" cy="3255315"/>
              </a:xfrm>
              <a:prstGeom prst="rect">
                <a:avLst/>
              </a:prstGeom>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i="0"/>
                </a:lvl1pPr>
              </a:lstStyle>
              <a:p>
                <a:r>
                  <a:rPr lang="en-US" sz="2801" dirty="0" smtClean="0"/>
                  <a:t>Full probability</a:t>
                </a:r>
              </a:p>
              <a:p>
                <a:pPr algn="ctr"/>
                <a14:m>
                  <m:oMathPara xmlns:m="http://schemas.openxmlformats.org/officeDocument/2006/math">
                    <m:oMathParaPr>
                      <m:jc m:val="centerGroup"/>
                    </m:oMathParaPr>
                    <m:oMath xmlns:m="http://schemas.openxmlformats.org/officeDocument/2006/math">
                      <m:r>
                        <a:rPr lang="en-US" sz="2801" i="1">
                          <a:latin typeface="Cambria Math" panose="02040503050406030204" pitchFamily="18" charset="0"/>
                        </a:rPr>
                        <m:t>𝑃</m:t>
                      </m:r>
                      <m:d>
                        <m:dPr>
                          <m:ctrlPr>
                            <a:rPr lang="en-US" sz="2801" i="1">
                              <a:latin typeface="Cambria Math" panose="02040503050406030204" pitchFamily="18" charset="0"/>
                            </a:rPr>
                          </m:ctrlPr>
                        </m:dPr>
                        <m:e>
                          <m:r>
                            <a:rPr lang="en-US" sz="2801" i="1">
                              <a:latin typeface="Cambria Math" panose="02040503050406030204" pitchFamily="18" charset="0"/>
                            </a:rPr>
                            <m:t>𝐴</m:t>
                          </m:r>
                        </m:e>
                      </m:d>
                      <m:r>
                        <a:rPr lang="en-US" sz="2801" b="0" i="1" smtClean="0">
                          <a:latin typeface="Cambria Math" panose="02040503050406030204" pitchFamily="18" charset="0"/>
                        </a:rPr>
                        <m:t>= </m:t>
                      </m:r>
                      <m:nary>
                        <m:naryPr>
                          <m:chr m:val="∑"/>
                          <m:ctrlPr>
                            <a:rPr lang="en-US" sz="2801" b="0" i="1" smtClean="0">
                              <a:latin typeface="Cambria Math" panose="02040503050406030204" pitchFamily="18" charset="0"/>
                            </a:rPr>
                          </m:ctrlPr>
                        </m:naryPr>
                        <m:sub>
                          <m:r>
                            <m:rPr>
                              <m:brk m:alnAt="23"/>
                            </m:rPr>
                            <a:rPr lang="en-US" sz="2801" b="0" i="1" smtClean="0">
                              <a:latin typeface="Cambria Math" panose="02040503050406030204" pitchFamily="18" charset="0"/>
                            </a:rPr>
                            <m:t>𝑖</m:t>
                          </m:r>
                          <m:r>
                            <a:rPr lang="en-US" sz="2801" b="0" i="1" smtClean="0">
                              <a:latin typeface="Cambria Math" panose="02040503050406030204" pitchFamily="18" charset="0"/>
                            </a:rPr>
                            <m:t>=</m:t>
                          </m:r>
                          <m:r>
                            <m:rPr>
                              <m:brk m:alnAt="23"/>
                            </m:rPr>
                            <a:rPr lang="en-US" sz="2801" b="0" i="1" smtClean="0">
                              <a:latin typeface="Cambria Math" panose="02040503050406030204" pitchFamily="18" charset="0"/>
                            </a:rPr>
                            <m:t>0</m:t>
                          </m:r>
                        </m:sub>
                        <m:sup>
                          <m:r>
                            <a:rPr lang="en-US" sz="2801" b="0" i="1" smtClean="0">
                              <a:latin typeface="Cambria Math" panose="02040503050406030204" pitchFamily="18" charset="0"/>
                              <a:ea typeface="Cambria Math" panose="02040503050406030204" pitchFamily="18" charset="0"/>
                            </a:rPr>
                            <m:t>∞</m:t>
                          </m:r>
                        </m:sup>
                        <m:e>
                          <m:r>
                            <a:rPr lang="en-US" sz="2801" i="1">
                              <a:latin typeface="Cambria Math" panose="02040503050406030204" pitchFamily="18" charset="0"/>
                            </a:rPr>
                            <m:t>𝑃</m:t>
                          </m:r>
                          <m:d>
                            <m:dPr>
                              <m:ctrlPr>
                                <a:rPr lang="en-US" sz="2801" i="1">
                                  <a:latin typeface="Cambria Math" panose="02040503050406030204" pitchFamily="18" charset="0"/>
                                </a:rPr>
                              </m:ctrlPr>
                            </m:dPr>
                            <m:e>
                              <m:r>
                                <a:rPr lang="en-US" sz="2801" i="1">
                                  <a:latin typeface="Cambria Math" panose="02040503050406030204" pitchFamily="18" charset="0"/>
                                </a:rPr>
                                <m:t>𝐴</m:t>
                              </m:r>
                              <m:r>
                                <a:rPr lang="en-US" sz="2801" i="1">
                                  <a:latin typeface="Cambria Math" panose="02040503050406030204" pitchFamily="18" charset="0"/>
                                </a:rPr>
                                <m:t>/</m:t>
                              </m:r>
                              <m:sSub>
                                <m:sSubPr>
                                  <m:ctrlPr>
                                    <a:rPr lang="en-US" sz="2801" i="1" smtClean="0">
                                      <a:latin typeface="Cambria Math" panose="02040503050406030204" pitchFamily="18" charset="0"/>
                                    </a:rPr>
                                  </m:ctrlPr>
                                </m:sSubPr>
                                <m:e>
                                  <m:r>
                                    <a:rPr lang="en-US" sz="2801" i="1">
                                      <a:latin typeface="Cambria Math" panose="02040503050406030204" pitchFamily="18" charset="0"/>
                                    </a:rPr>
                                    <m:t>𝐵</m:t>
                                  </m:r>
                                </m:e>
                                <m:sub>
                                  <m:r>
                                    <a:rPr lang="en-US" sz="2801" b="0" i="1" smtClean="0">
                                      <a:latin typeface="Cambria Math" panose="02040503050406030204" pitchFamily="18" charset="0"/>
                                    </a:rPr>
                                    <m:t>𝑖</m:t>
                                  </m:r>
                                </m:sub>
                              </m:sSub>
                            </m:e>
                          </m:d>
                          <m:r>
                            <a:rPr lang="en-US" sz="2801" i="1">
                              <a:latin typeface="Cambria Math" panose="02040503050406030204" pitchFamily="18" charset="0"/>
                            </a:rPr>
                            <m:t>𝑃</m:t>
                          </m:r>
                          <m:d>
                            <m:dPr>
                              <m:ctrlPr>
                                <a:rPr lang="en-US" sz="2801" i="1">
                                  <a:latin typeface="Cambria Math" panose="02040503050406030204" pitchFamily="18" charset="0"/>
                                </a:rPr>
                              </m:ctrlPr>
                            </m:dPr>
                            <m:e>
                              <m:sSub>
                                <m:sSubPr>
                                  <m:ctrlPr>
                                    <a:rPr lang="en-US" sz="2801" i="1" smtClean="0">
                                      <a:latin typeface="Cambria Math" panose="02040503050406030204" pitchFamily="18" charset="0"/>
                                    </a:rPr>
                                  </m:ctrlPr>
                                </m:sSubPr>
                                <m:e>
                                  <m:r>
                                    <a:rPr lang="en-US" sz="2801" i="1">
                                      <a:latin typeface="Cambria Math" panose="02040503050406030204" pitchFamily="18" charset="0"/>
                                    </a:rPr>
                                    <m:t>𝐵</m:t>
                                  </m:r>
                                </m:e>
                                <m:sub>
                                  <m:r>
                                    <a:rPr lang="en-US" sz="2801" b="0" i="1" smtClean="0">
                                      <a:latin typeface="Cambria Math" panose="02040503050406030204" pitchFamily="18" charset="0"/>
                                    </a:rPr>
                                    <m:t>𝑖</m:t>
                                  </m:r>
                                </m:sub>
                              </m:sSub>
                            </m:e>
                          </m:d>
                        </m:e>
                      </m:nary>
                    </m:oMath>
                  </m:oMathPara>
                </a14:m>
                <a:endParaRPr lang="en-US" sz="2801" b="0" dirty="0" smtClean="0"/>
              </a:p>
              <a:p>
                <a:r>
                  <a:rPr lang="en-US" sz="2801" dirty="0" smtClean="0"/>
                  <a:t>General Bayes formula</a:t>
                </a:r>
              </a:p>
              <a:p>
                <a:pPr/>
                <a14:m>
                  <m:oMathPara xmlns:m="http://schemas.openxmlformats.org/officeDocument/2006/math">
                    <m:oMathParaPr>
                      <m:jc m:val="centerGroup"/>
                    </m:oMathParaPr>
                    <m:oMath xmlns:m="http://schemas.openxmlformats.org/officeDocument/2006/math">
                      <m:r>
                        <a:rPr lang="en-US" sz="2801" i="1">
                          <a:latin typeface="Cambria Math" panose="02040503050406030204" pitchFamily="18" charset="0"/>
                        </a:rPr>
                        <m:t>𝑃</m:t>
                      </m:r>
                      <m:d>
                        <m:dPr>
                          <m:ctrlPr>
                            <a:rPr lang="en-US" sz="2801" i="1">
                              <a:latin typeface="Cambria Math" panose="02040503050406030204" pitchFamily="18" charset="0"/>
                            </a:rPr>
                          </m:ctrlPr>
                        </m:dPr>
                        <m:e>
                          <m:sSub>
                            <m:sSubPr>
                              <m:ctrlPr>
                                <a:rPr lang="en-US" sz="2801" i="1" smtClean="0">
                                  <a:latin typeface="Cambria Math" panose="02040503050406030204" pitchFamily="18" charset="0"/>
                                </a:rPr>
                              </m:ctrlPr>
                            </m:sSubPr>
                            <m:e>
                              <m:r>
                                <a:rPr lang="en-US" sz="2801" i="1">
                                  <a:latin typeface="Cambria Math" panose="02040503050406030204" pitchFamily="18" charset="0"/>
                                </a:rPr>
                                <m:t>𝐵</m:t>
                              </m:r>
                            </m:e>
                            <m:sub>
                              <m:r>
                                <a:rPr lang="en-US" sz="2801" b="0" i="1" smtClean="0">
                                  <a:latin typeface="Cambria Math" panose="02040503050406030204" pitchFamily="18" charset="0"/>
                                </a:rPr>
                                <m:t>𝑖</m:t>
                              </m:r>
                            </m:sub>
                          </m:sSub>
                          <m:r>
                            <a:rPr lang="en-US" sz="2801" i="1">
                              <a:latin typeface="Cambria Math" panose="02040503050406030204" pitchFamily="18" charset="0"/>
                            </a:rPr>
                            <m:t>/</m:t>
                          </m:r>
                          <m:r>
                            <a:rPr lang="en-US" sz="2801" i="1">
                              <a:latin typeface="Cambria Math" panose="02040503050406030204" pitchFamily="18" charset="0"/>
                            </a:rPr>
                            <m:t>𝐴</m:t>
                          </m:r>
                        </m:e>
                      </m:d>
                      <m:r>
                        <a:rPr lang="en-US" sz="2801" i="1">
                          <a:latin typeface="Cambria Math" panose="02040503050406030204" pitchFamily="18" charset="0"/>
                        </a:rPr>
                        <m:t>=</m:t>
                      </m:r>
                      <m:f>
                        <m:fPr>
                          <m:ctrlPr>
                            <a:rPr lang="en-US" sz="2801" i="1">
                              <a:latin typeface="Cambria Math" panose="02040503050406030204" pitchFamily="18" charset="0"/>
                            </a:rPr>
                          </m:ctrlPr>
                        </m:fPr>
                        <m:num>
                          <m:r>
                            <a:rPr lang="en-US" sz="2801" i="1">
                              <a:latin typeface="Cambria Math" panose="02040503050406030204" pitchFamily="18" charset="0"/>
                            </a:rPr>
                            <m:t>𝑃</m:t>
                          </m:r>
                          <m:d>
                            <m:dPr>
                              <m:ctrlPr>
                                <a:rPr lang="en-US" sz="2801" i="1">
                                  <a:latin typeface="Cambria Math" panose="02040503050406030204" pitchFamily="18" charset="0"/>
                                </a:rPr>
                              </m:ctrlPr>
                            </m:dPr>
                            <m:e>
                              <m:r>
                                <a:rPr lang="en-US" sz="2801" i="1">
                                  <a:latin typeface="Cambria Math" panose="02040503050406030204" pitchFamily="18" charset="0"/>
                                </a:rPr>
                                <m:t>𝐴</m:t>
                              </m:r>
                              <m:r>
                                <a:rPr lang="en-US" sz="2801" i="1">
                                  <a:latin typeface="Cambria Math" panose="02040503050406030204" pitchFamily="18" charset="0"/>
                                </a:rPr>
                                <m:t>/</m:t>
                              </m:r>
                              <m:sSub>
                                <m:sSubPr>
                                  <m:ctrlPr>
                                    <a:rPr lang="en-US" sz="2801" i="1">
                                      <a:latin typeface="Cambria Math" panose="02040503050406030204" pitchFamily="18" charset="0"/>
                                    </a:rPr>
                                  </m:ctrlPr>
                                </m:sSubPr>
                                <m:e>
                                  <m:r>
                                    <a:rPr lang="en-US" sz="2801" i="1">
                                      <a:latin typeface="Cambria Math" panose="02040503050406030204" pitchFamily="18" charset="0"/>
                                    </a:rPr>
                                    <m:t>𝐵</m:t>
                                  </m:r>
                                </m:e>
                                <m:sub>
                                  <m:r>
                                    <a:rPr lang="en-US" sz="2801" i="1">
                                      <a:latin typeface="Cambria Math" panose="02040503050406030204" pitchFamily="18" charset="0"/>
                                    </a:rPr>
                                    <m:t>𝑖</m:t>
                                  </m:r>
                                </m:sub>
                              </m:sSub>
                            </m:e>
                          </m:d>
                          <m:r>
                            <a:rPr lang="en-US" sz="2801" i="1">
                              <a:latin typeface="Cambria Math" panose="02040503050406030204" pitchFamily="18" charset="0"/>
                            </a:rPr>
                            <m:t>𝑃</m:t>
                          </m:r>
                          <m:d>
                            <m:dPr>
                              <m:ctrlPr>
                                <a:rPr lang="en-US" sz="2801" i="1">
                                  <a:latin typeface="Cambria Math" panose="02040503050406030204" pitchFamily="18" charset="0"/>
                                </a:rPr>
                              </m:ctrlPr>
                            </m:dPr>
                            <m:e>
                              <m:sSub>
                                <m:sSubPr>
                                  <m:ctrlPr>
                                    <a:rPr lang="en-US" sz="2801" i="1">
                                      <a:latin typeface="Cambria Math" panose="02040503050406030204" pitchFamily="18" charset="0"/>
                                    </a:rPr>
                                  </m:ctrlPr>
                                </m:sSubPr>
                                <m:e>
                                  <m:r>
                                    <a:rPr lang="en-US" sz="2801" i="1">
                                      <a:latin typeface="Cambria Math" panose="02040503050406030204" pitchFamily="18" charset="0"/>
                                    </a:rPr>
                                    <m:t>𝐵</m:t>
                                  </m:r>
                                </m:e>
                                <m:sub>
                                  <m:r>
                                    <a:rPr lang="en-US" sz="2801" i="1">
                                      <a:latin typeface="Cambria Math" panose="02040503050406030204" pitchFamily="18" charset="0"/>
                                    </a:rPr>
                                    <m:t>𝑖</m:t>
                                  </m:r>
                                </m:sub>
                              </m:sSub>
                            </m:e>
                          </m:d>
                        </m:num>
                        <m:den>
                          <m:nary>
                            <m:naryPr>
                              <m:chr m:val="∑"/>
                              <m:ctrlPr>
                                <a:rPr lang="en-US" sz="2801" i="1">
                                  <a:latin typeface="Cambria Math" panose="02040503050406030204" pitchFamily="18" charset="0"/>
                                </a:rPr>
                              </m:ctrlPr>
                            </m:naryPr>
                            <m:sub>
                              <m:r>
                                <m:rPr>
                                  <m:brk m:alnAt="23"/>
                                </m:rPr>
                                <a:rPr lang="en-US" sz="2801" i="1">
                                  <a:latin typeface="Cambria Math" panose="02040503050406030204" pitchFamily="18" charset="0"/>
                                </a:rPr>
                                <m:t>𝑖</m:t>
                              </m:r>
                              <m:r>
                                <a:rPr lang="en-US" sz="2801" i="1">
                                  <a:latin typeface="Cambria Math" panose="02040503050406030204" pitchFamily="18" charset="0"/>
                                </a:rPr>
                                <m:t>=0</m:t>
                              </m:r>
                            </m:sub>
                            <m:sup>
                              <m:r>
                                <a:rPr lang="en-US" sz="2801" i="1">
                                  <a:latin typeface="Cambria Math" panose="02040503050406030204" pitchFamily="18" charset="0"/>
                                  <a:ea typeface="Cambria Math" panose="02040503050406030204" pitchFamily="18" charset="0"/>
                                </a:rPr>
                                <m:t>∞</m:t>
                              </m:r>
                            </m:sup>
                            <m:e>
                              <m:r>
                                <a:rPr lang="en-US" sz="2801" i="1">
                                  <a:latin typeface="Cambria Math" panose="02040503050406030204" pitchFamily="18" charset="0"/>
                                </a:rPr>
                                <m:t>𝑃</m:t>
                              </m:r>
                              <m:d>
                                <m:dPr>
                                  <m:ctrlPr>
                                    <a:rPr lang="en-US" sz="2801" i="1">
                                      <a:latin typeface="Cambria Math" panose="02040503050406030204" pitchFamily="18" charset="0"/>
                                    </a:rPr>
                                  </m:ctrlPr>
                                </m:dPr>
                                <m:e>
                                  <m:r>
                                    <a:rPr lang="en-US" sz="2801" i="1">
                                      <a:latin typeface="Cambria Math" panose="02040503050406030204" pitchFamily="18" charset="0"/>
                                    </a:rPr>
                                    <m:t>𝐴</m:t>
                                  </m:r>
                                  <m:r>
                                    <a:rPr lang="en-US" sz="2801" i="1">
                                      <a:latin typeface="Cambria Math" panose="02040503050406030204" pitchFamily="18" charset="0"/>
                                    </a:rPr>
                                    <m:t>/</m:t>
                                  </m:r>
                                  <m:sSub>
                                    <m:sSubPr>
                                      <m:ctrlPr>
                                        <a:rPr lang="en-US" sz="2801" i="1">
                                          <a:latin typeface="Cambria Math" panose="02040503050406030204" pitchFamily="18" charset="0"/>
                                        </a:rPr>
                                      </m:ctrlPr>
                                    </m:sSubPr>
                                    <m:e>
                                      <m:r>
                                        <a:rPr lang="en-US" sz="2801" i="1">
                                          <a:latin typeface="Cambria Math" panose="02040503050406030204" pitchFamily="18" charset="0"/>
                                        </a:rPr>
                                        <m:t>𝐵</m:t>
                                      </m:r>
                                    </m:e>
                                    <m:sub>
                                      <m:r>
                                        <a:rPr lang="en-US" sz="2801" i="1">
                                          <a:latin typeface="Cambria Math" panose="02040503050406030204" pitchFamily="18" charset="0"/>
                                        </a:rPr>
                                        <m:t>𝑖</m:t>
                                      </m:r>
                                    </m:sub>
                                  </m:sSub>
                                </m:e>
                              </m:d>
                              <m:r>
                                <a:rPr lang="en-US" sz="2801" i="1">
                                  <a:latin typeface="Cambria Math" panose="02040503050406030204" pitchFamily="18" charset="0"/>
                                </a:rPr>
                                <m:t>𝑃</m:t>
                              </m:r>
                              <m:d>
                                <m:dPr>
                                  <m:ctrlPr>
                                    <a:rPr lang="en-US" sz="2801" i="1">
                                      <a:latin typeface="Cambria Math" panose="02040503050406030204" pitchFamily="18" charset="0"/>
                                    </a:rPr>
                                  </m:ctrlPr>
                                </m:dPr>
                                <m:e>
                                  <m:sSub>
                                    <m:sSubPr>
                                      <m:ctrlPr>
                                        <a:rPr lang="en-US" sz="2801" i="1">
                                          <a:latin typeface="Cambria Math" panose="02040503050406030204" pitchFamily="18" charset="0"/>
                                        </a:rPr>
                                      </m:ctrlPr>
                                    </m:sSubPr>
                                    <m:e>
                                      <m:r>
                                        <a:rPr lang="en-US" sz="2801" i="1">
                                          <a:latin typeface="Cambria Math" panose="02040503050406030204" pitchFamily="18" charset="0"/>
                                        </a:rPr>
                                        <m:t>𝐵</m:t>
                                      </m:r>
                                    </m:e>
                                    <m:sub>
                                      <m:r>
                                        <a:rPr lang="en-US" sz="2801" i="1">
                                          <a:latin typeface="Cambria Math" panose="02040503050406030204" pitchFamily="18" charset="0"/>
                                        </a:rPr>
                                        <m:t>𝑖</m:t>
                                      </m:r>
                                    </m:sub>
                                  </m:sSub>
                                </m:e>
                              </m:d>
                            </m:e>
                          </m:nary>
                        </m:den>
                      </m:f>
                    </m:oMath>
                  </m:oMathPara>
                </a14:m>
                <a:endParaRPr lang="en-US" sz="2801" dirty="0" smtClean="0"/>
              </a:p>
            </p:txBody>
          </p:sp>
        </mc:Choice>
        <mc:Fallback xmlns="">
          <p:sp>
            <p:nvSpPr>
              <p:cNvPr id="8" name="If x is in the domane of the function f, than when x enters the machine it's exepced as an input and the machine produces an outpute f(x) acording to the rule of the function."/>
              <p:cNvSpPr txBox="1">
                <a:spLocks noRot="1" noChangeAspect="1" noMove="1" noResize="1" noEditPoints="1" noAdjustHandles="1" noChangeArrowheads="1" noChangeShapeType="1" noTextEdit="1"/>
              </p:cNvSpPr>
              <p:nvPr/>
            </p:nvSpPr>
            <p:spPr>
              <a:xfrm>
                <a:off x="2955131" y="2357442"/>
                <a:ext cx="11772056" cy="3255315"/>
              </a:xfrm>
              <a:prstGeom prst="rect">
                <a:avLst/>
              </a:prstGeom>
              <a:blipFill>
                <a:blip r:embed="rId3"/>
                <a:stretch>
                  <a:fillRect l="-1398" t="-1311"/>
                </a:stretch>
              </a:blipFill>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spTree>
    <p:extLst>
      <p:ext uri="{BB962C8B-B14F-4D97-AF65-F5344CB8AC3E}">
        <p14:creationId xmlns:p14="http://schemas.microsoft.com/office/powerpoint/2010/main" val="2634289702"/>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2"/>
          <p:cNvSpPr txBox="1"/>
          <p:nvPr/>
        </p:nvSpPr>
        <p:spPr>
          <a:xfrm>
            <a:off x="4060033" y="7823163"/>
            <a:ext cx="102657"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200" i="0" spc="22"/>
            </a:lvl1pPr>
          </a:lstStyle>
          <a:p>
            <a:pPr>
              <a:defRPr sz="2800" spc="28"/>
            </a:pPr>
            <a:endParaRPr sz="2800" dirty="0"/>
          </a:p>
        </p:txBody>
      </p:sp>
      <p:sp>
        <p:nvSpPr>
          <p:cNvPr id="14338" name="Rectangle 2"/>
          <p:cNvSpPr>
            <a:spLocks noChangeArrowheads="1"/>
          </p:cNvSpPr>
          <p:nvPr/>
        </p:nvSpPr>
        <p:spPr bwMode="auto">
          <a:xfrm>
            <a:off x="2167732" y="-261674"/>
            <a:ext cx="184731" cy="5233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sz="2801"/>
          </a:p>
        </p:txBody>
      </p:sp>
      <p:sp>
        <p:nvSpPr>
          <p:cNvPr id="4" name="TextBox 3"/>
          <p:cNvSpPr txBox="1"/>
          <p:nvPr/>
        </p:nvSpPr>
        <p:spPr>
          <a:xfrm>
            <a:off x="2239232" y="345088"/>
            <a:ext cx="12479571" cy="830997"/>
          </a:xfrm>
          <a:prstGeom prst="rect">
            <a:avLst/>
          </a:prstGeom>
          <a:noFill/>
        </p:spPr>
        <p:txBody>
          <a:bodyPr wrap="none" rtlCol="0">
            <a:spAutoFit/>
          </a:bodyPr>
          <a:lstStyle/>
          <a:p>
            <a:pPr algn="ctr"/>
            <a:r>
              <a:rPr lang="en-US" sz="4800" b="1" i="0" dirty="0" smtClean="0">
                <a:solidFill>
                  <a:srgbClr val="92D050"/>
                </a:solidFill>
              </a:rPr>
              <a:t>PROBABILITY THEORY AND STATISTICS</a:t>
            </a:r>
            <a:endParaRPr lang="en-US" sz="4800" b="1" i="0" dirty="0">
              <a:solidFill>
                <a:srgbClr val="92D050"/>
              </a:solidFill>
            </a:endParaRPr>
          </a:p>
        </p:txBody>
      </p:sp>
      <mc:AlternateContent xmlns:mc="http://schemas.openxmlformats.org/markup-compatibility/2006" xmlns:a14="http://schemas.microsoft.com/office/drawing/2010/main">
        <mc:Choice Requires="a14">
          <p:sp>
            <p:nvSpPr>
              <p:cNvPr id="8" name="If x is in the domane of the function f, than when x enters the machine it's exepced as an input and the machine produces an outpute f(x) acording to the rule of the function."/>
              <p:cNvSpPr txBox="1"/>
              <p:nvPr/>
            </p:nvSpPr>
            <p:spPr>
              <a:xfrm>
                <a:off x="2955131" y="1564949"/>
                <a:ext cx="11772056" cy="6261714"/>
              </a:xfrm>
              <a:prstGeom prst="rect">
                <a:avLst/>
              </a:prstGeom>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i="0"/>
                </a:lvl1pPr>
              </a:lstStyle>
              <a:p>
                <a:r>
                  <a:rPr lang="en-US" sz="2801" dirty="0" smtClean="0"/>
                  <a:t>Let’s suppose we have data </a:t>
                </a:r>
                <a:r>
                  <a:rPr lang="en-US" sz="2801" dirty="0"/>
                  <a:t>of </a:t>
                </a:r>
                <a:r>
                  <a:rPr lang="en-US" sz="2801" dirty="0" smtClean="0"/>
                  <a:t>students’ </a:t>
                </a:r>
                <a:r>
                  <a:rPr lang="en-US" sz="2801" dirty="0"/>
                  <a:t>heights in </a:t>
                </a:r>
                <a:r>
                  <a:rPr lang="en-US" sz="2801" dirty="0" smtClean="0"/>
                  <a:t>a classroom:</a:t>
                </a:r>
              </a:p>
              <a:p>
                <a:r>
                  <a:rPr lang="en-US" sz="2801" dirty="0" smtClean="0"/>
                  <a:t>170, 165, 180, 163, 174, 185, 176, 175, 172, 170</a:t>
                </a:r>
              </a:p>
              <a:p>
                <a:r>
                  <a:rPr lang="en-US" sz="2801" dirty="0" smtClean="0"/>
                  <a:t>To </a:t>
                </a:r>
                <a:r>
                  <a:rPr lang="en-US" sz="2801" dirty="0"/>
                  <a:t>describe the overall ‘quality’ of data we can use several metrics of averages and divergence from average.</a:t>
                </a:r>
              </a:p>
              <a:p>
                <a:endParaRPr lang="en-US" sz="2801" dirty="0" smtClean="0"/>
              </a:p>
              <a:p>
                <a:pPr/>
                <a14:m>
                  <m:oMathPara xmlns:m="http://schemas.openxmlformats.org/officeDocument/2006/math">
                    <m:oMathParaPr>
                      <m:jc m:val="center"/>
                    </m:oMathParaPr>
                    <m:oMath xmlns:m="http://schemas.openxmlformats.org/officeDocument/2006/math">
                      <m:r>
                        <a:rPr lang="en-US" sz="2801" b="1" i="1" smtClean="0">
                          <a:latin typeface="Cambria Math" panose="02040503050406030204" pitchFamily="18" charset="0"/>
                        </a:rPr>
                        <m:t>𝒎𝒆𝒂𝒏</m:t>
                      </m:r>
                      <m:r>
                        <a:rPr lang="en-US" sz="2801" b="1" i="1" smtClean="0">
                          <a:latin typeface="Cambria Math" panose="02040503050406030204" pitchFamily="18" charset="0"/>
                        </a:rPr>
                        <m:t>= </m:t>
                      </m:r>
                      <m:f>
                        <m:fPr>
                          <m:ctrlPr>
                            <a:rPr lang="en-US" sz="2801" b="1" i="1" smtClean="0">
                              <a:latin typeface="Cambria Math" panose="02040503050406030204" pitchFamily="18" charset="0"/>
                            </a:rPr>
                          </m:ctrlPr>
                        </m:fPr>
                        <m:num>
                          <m:r>
                            <a:rPr lang="en-US" sz="2801" b="0" i="1" smtClean="0">
                              <a:latin typeface="Cambria Math" panose="02040503050406030204" pitchFamily="18" charset="0"/>
                            </a:rPr>
                            <m:t>170+165+180+163+174+185+176+175+172+170</m:t>
                          </m:r>
                        </m:num>
                        <m:den>
                          <m:r>
                            <a:rPr lang="en-US" sz="2801" b="0" i="1" smtClean="0">
                              <a:latin typeface="Cambria Math" panose="02040503050406030204" pitchFamily="18" charset="0"/>
                            </a:rPr>
                            <m:t>10</m:t>
                          </m:r>
                        </m:den>
                      </m:f>
                      <m:r>
                        <a:rPr lang="en-US" sz="2801" b="1" i="1" smtClean="0">
                          <a:latin typeface="Cambria Math" panose="02040503050406030204" pitchFamily="18" charset="0"/>
                        </a:rPr>
                        <m:t>=</m:t>
                      </m:r>
                      <m:r>
                        <a:rPr lang="en-US" sz="2801" b="0" i="1" smtClean="0">
                          <a:latin typeface="Cambria Math" panose="02040503050406030204" pitchFamily="18" charset="0"/>
                        </a:rPr>
                        <m:t>173</m:t>
                      </m:r>
                    </m:oMath>
                  </m:oMathPara>
                </a14:m>
                <a:endParaRPr lang="en-US" sz="2801" dirty="0" smtClean="0"/>
              </a:p>
              <a:p>
                <a:pPr/>
                <a14:m>
                  <m:oMathPara xmlns:m="http://schemas.openxmlformats.org/officeDocument/2006/math">
                    <m:oMathParaPr>
                      <m:jc m:val="centerGroup"/>
                    </m:oMathParaPr>
                    <m:oMath xmlns:m="http://schemas.openxmlformats.org/officeDocument/2006/math">
                      <m:r>
                        <a:rPr lang="en-US" sz="2801" b="1" i="1" smtClean="0">
                          <a:latin typeface="Cambria Math" panose="02040503050406030204" pitchFamily="18" charset="0"/>
                        </a:rPr>
                        <m:t>𝒎𝒆𝒂𝒏</m:t>
                      </m:r>
                      <m:r>
                        <a:rPr lang="en-US" sz="2801" b="1" i="1" smtClean="0">
                          <a:latin typeface="Cambria Math" panose="02040503050406030204" pitchFamily="18" charset="0"/>
                        </a:rPr>
                        <m:t>=</m:t>
                      </m:r>
                      <m:f>
                        <m:fPr>
                          <m:ctrlPr>
                            <a:rPr lang="en-US" sz="2801" b="1" i="1" smtClean="0">
                              <a:latin typeface="Cambria Math" panose="02040503050406030204" pitchFamily="18" charset="0"/>
                            </a:rPr>
                          </m:ctrlPr>
                        </m:fPr>
                        <m:num>
                          <m:r>
                            <a:rPr lang="en-US" sz="2801" b="0" i="1" smtClean="0">
                              <a:latin typeface="Cambria Math" panose="02040503050406030204" pitchFamily="18" charset="0"/>
                            </a:rPr>
                            <m:t>1</m:t>
                          </m:r>
                        </m:num>
                        <m:den>
                          <m:r>
                            <a:rPr lang="en-US" sz="2801" b="0" i="1" smtClean="0">
                              <a:latin typeface="Cambria Math" panose="02040503050406030204" pitchFamily="18" charset="0"/>
                            </a:rPr>
                            <m:t>𝑛</m:t>
                          </m:r>
                        </m:den>
                      </m:f>
                      <m:r>
                        <a:rPr lang="en-US" sz="2801" b="1" i="1" smtClean="0">
                          <a:latin typeface="Cambria Math" panose="02040503050406030204" pitchFamily="18" charset="0"/>
                        </a:rPr>
                        <m:t> </m:t>
                      </m:r>
                      <m:nary>
                        <m:naryPr>
                          <m:chr m:val="∑"/>
                          <m:ctrlPr>
                            <a:rPr lang="en-US" sz="2801" b="1" i="1" smtClean="0">
                              <a:latin typeface="Cambria Math" panose="02040503050406030204" pitchFamily="18" charset="0"/>
                            </a:rPr>
                          </m:ctrlPr>
                        </m:naryPr>
                        <m:sub>
                          <m:r>
                            <m:rPr>
                              <m:brk m:alnAt="23"/>
                            </m:rPr>
                            <a:rPr lang="en-US" sz="2801" b="1" i="1" smtClean="0">
                              <a:latin typeface="Cambria Math" panose="02040503050406030204" pitchFamily="18" charset="0"/>
                            </a:rPr>
                            <m:t>𝒊</m:t>
                          </m:r>
                          <m:r>
                            <a:rPr lang="en-US" sz="2801" b="1" i="1" smtClean="0">
                              <a:latin typeface="Cambria Math" panose="02040503050406030204" pitchFamily="18" charset="0"/>
                            </a:rPr>
                            <m:t>=</m:t>
                          </m:r>
                          <m:r>
                            <a:rPr lang="en-US" sz="2801" b="1" i="1" smtClean="0">
                              <a:latin typeface="Cambria Math" panose="02040503050406030204" pitchFamily="18" charset="0"/>
                            </a:rPr>
                            <m:t>𝟏</m:t>
                          </m:r>
                        </m:sub>
                        <m:sup>
                          <m:r>
                            <a:rPr lang="en-US" sz="2801" b="1" i="1" smtClean="0">
                              <a:latin typeface="Cambria Math" panose="02040503050406030204" pitchFamily="18" charset="0"/>
                            </a:rPr>
                            <m:t>𝒏</m:t>
                          </m:r>
                        </m:sup>
                        <m:e>
                          <m:sSub>
                            <m:sSubPr>
                              <m:ctrlPr>
                                <a:rPr lang="en-US" sz="2801" b="1" i="1" smtClean="0">
                                  <a:latin typeface="Cambria Math" panose="02040503050406030204" pitchFamily="18" charset="0"/>
                                </a:rPr>
                              </m:ctrlPr>
                            </m:sSubPr>
                            <m:e>
                              <m:r>
                                <a:rPr lang="en-US" sz="2801" b="1" i="1" smtClean="0">
                                  <a:latin typeface="Cambria Math" panose="02040503050406030204" pitchFamily="18" charset="0"/>
                                </a:rPr>
                                <m:t>𝒙</m:t>
                              </m:r>
                            </m:e>
                            <m:sub>
                              <m:r>
                                <a:rPr lang="en-US" sz="2801" b="1" i="1" smtClean="0">
                                  <a:latin typeface="Cambria Math" panose="02040503050406030204" pitchFamily="18" charset="0"/>
                                </a:rPr>
                                <m:t>𝒊</m:t>
                              </m:r>
                            </m:sub>
                          </m:sSub>
                        </m:e>
                      </m:nary>
                      <m:r>
                        <a:rPr lang="en-US" sz="2801" b="1" i="1" smtClean="0">
                          <a:latin typeface="Cambria Math" panose="02040503050406030204" pitchFamily="18" charset="0"/>
                        </a:rPr>
                        <m:t>, </m:t>
                      </m:r>
                      <m:r>
                        <a:rPr lang="en-US" sz="2801" b="0" i="1" smtClean="0">
                          <a:latin typeface="Cambria Math" panose="02040503050406030204" pitchFamily="18" charset="0"/>
                        </a:rPr>
                        <m:t>𝑤h𝑒𝑟𝑒</m:t>
                      </m:r>
                      <m:r>
                        <a:rPr lang="en-US" sz="2801" b="0" i="1" smtClean="0">
                          <a:latin typeface="Cambria Math" panose="02040503050406030204" pitchFamily="18" charset="0"/>
                        </a:rPr>
                        <m:t> </m:t>
                      </m:r>
                      <m:r>
                        <a:rPr lang="en-US" sz="2801" b="1" i="1" smtClean="0">
                          <a:latin typeface="Cambria Math" panose="02040503050406030204" pitchFamily="18" charset="0"/>
                        </a:rPr>
                        <m:t>𝒏</m:t>
                      </m:r>
                      <m:r>
                        <a:rPr lang="en-US" sz="2801" b="1" i="1" smtClean="0">
                          <a:latin typeface="Cambria Math" panose="02040503050406030204" pitchFamily="18" charset="0"/>
                        </a:rPr>
                        <m:t> </m:t>
                      </m:r>
                      <m:r>
                        <a:rPr lang="en-US" sz="2801" b="0" i="1" smtClean="0">
                          <a:latin typeface="Cambria Math" panose="02040503050406030204" pitchFamily="18" charset="0"/>
                        </a:rPr>
                        <m:t>𝑖𝑠</m:t>
                      </m:r>
                      <m:r>
                        <a:rPr lang="en-US" sz="2801" b="0" i="1" smtClean="0">
                          <a:latin typeface="Cambria Math" panose="02040503050406030204" pitchFamily="18" charset="0"/>
                        </a:rPr>
                        <m:t> </m:t>
                      </m:r>
                      <m:r>
                        <a:rPr lang="en-US" sz="2801" b="0" i="1" smtClean="0">
                          <a:latin typeface="Cambria Math" panose="02040503050406030204" pitchFamily="18" charset="0"/>
                        </a:rPr>
                        <m:t>𝑛𝑢𝑚𝑏𝑒𝑟</m:t>
                      </m:r>
                      <m:r>
                        <a:rPr lang="en-US" sz="2801" b="0" i="1" smtClean="0">
                          <a:latin typeface="Cambria Math" panose="02040503050406030204" pitchFamily="18" charset="0"/>
                        </a:rPr>
                        <m:t> </m:t>
                      </m:r>
                      <m:r>
                        <a:rPr lang="en-US" sz="2801" b="0" i="1" smtClean="0">
                          <a:latin typeface="Cambria Math" panose="02040503050406030204" pitchFamily="18" charset="0"/>
                        </a:rPr>
                        <m:t>𝑜𝑓</m:t>
                      </m:r>
                      <m:r>
                        <a:rPr lang="en-US" sz="2801" b="0" i="1" smtClean="0">
                          <a:latin typeface="Cambria Math" panose="02040503050406030204" pitchFamily="18" charset="0"/>
                        </a:rPr>
                        <m:t> </m:t>
                      </m:r>
                      <m:r>
                        <a:rPr lang="en-US" sz="2801" b="0" i="1" smtClean="0">
                          <a:latin typeface="Cambria Math" panose="02040503050406030204" pitchFamily="18" charset="0"/>
                        </a:rPr>
                        <m:t>𝑜𝑏𝑠𝑒𝑟𝑣𝑎𝑡𝑖𝑜𝑛𝑠</m:t>
                      </m:r>
                    </m:oMath>
                  </m:oMathPara>
                </a14:m>
                <a:endParaRPr lang="en-US" sz="2801" b="0" dirty="0" smtClean="0"/>
              </a:p>
              <a:p>
                <a:endParaRPr lang="en-US" sz="2801" b="0" dirty="0" smtClean="0"/>
              </a:p>
              <a:p>
                <a:pPr/>
                <a14:m>
                  <m:oMathPara xmlns:m="http://schemas.openxmlformats.org/officeDocument/2006/math">
                    <m:oMathParaPr>
                      <m:jc m:val="centerGroup"/>
                    </m:oMathParaPr>
                    <m:oMath xmlns:m="http://schemas.openxmlformats.org/officeDocument/2006/math">
                      <m:r>
                        <a:rPr lang="en-US" sz="2801" b="1" i="1" smtClean="0">
                          <a:latin typeface="Cambria Math" panose="02040503050406030204" pitchFamily="18" charset="0"/>
                        </a:rPr>
                        <m:t>𝒎𝒐𝒅</m:t>
                      </m:r>
                      <m:r>
                        <a:rPr lang="en-US" sz="2801" b="1" i="1" smtClean="0">
                          <a:latin typeface="Cambria Math" panose="02040503050406030204" pitchFamily="18" charset="0"/>
                        </a:rPr>
                        <m:t>=</m:t>
                      </m:r>
                      <m:r>
                        <a:rPr lang="en-US" sz="2801" b="0" i="1" smtClean="0">
                          <a:latin typeface="Cambria Math" panose="02040503050406030204" pitchFamily="18" charset="0"/>
                        </a:rPr>
                        <m:t>170, </m:t>
                      </m:r>
                      <m:r>
                        <a:rPr lang="en-US" sz="2801" b="0" i="1" smtClean="0">
                          <a:latin typeface="Cambria Math" panose="02040503050406030204" pitchFamily="18" charset="0"/>
                        </a:rPr>
                        <m:t>𝑡h𝑒</m:t>
                      </m:r>
                      <m:r>
                        <a:rPr lang="en-US" sz="2801" b="0" i="1" smtClean="0">
                          <a:latin typeface="Cambria Math" panose="02040503050406030204" pitchFamily="18" charset="0"/>
                        </a:rPr>
                        <m:t> </m:t>
                      </m:r>
                      <m:r>
                        <a:rPr lang="en-US" sz="2801" b="0" i="1" smtClean="0">
                          <a:latin typeface="Cambria Math" panose="02040503050406030204" pitchFamily="18" charset="0"/>
                        </a:rPr>
                        <m:t>𝑚𝑜𝑠𝑡</m:t>
                      </m:r>
                      <m:r>
                        <a:rPr lang="en-US" sz="2801" b="0" i="1" smtClean="0">
                          <a:latin typeface="Cambria Math" panose="02040503050406030204" pitchFamily="18" charset="0"/>
                        </a:rPr>
                        <m:t> </m:t>
                      </m:r>
                      <m:r>
                        <a:rPr lang="en-US" sz="2801" b="0" i="1" smtClean="0">
                          <a:latin typeface="Cambria Math" panose="02040503050406030204" pitchFamily="18" charset="0"/>
                        </a:rPr>
                        <m:t>𝑓𝑟𝑒𝑞𝑢𝑒𝑛𝑡</m:t>
                      </m:r>
                      <m:r>
                        <a:rPr lang="en-US" sz="2801" b="0" i="1" smtClean="0">
                          <a:latin typeface="Cambria Math" panose="02040503050406030204" pitchFamily="18" charset="0"/>
                        </a:rPr>
                        <m:t> </m:t>
                      </m:r>
                      <m:r>
                        <a:rPr lang="en-US" sz="2801" b="0" i="1" smtClean="0">
                          <a:latin typeface="Cambria Math" panose="02040503050406030204" pitchFamily="18" charset="0"/>
                        </a:rPr>
                        <m:t>𝑜𝑏𝑠𝑒𝑟𝑣𝑎𝑡𝑖𝑜𝑛𝑠</m:t>
                      </m:r>
                    </m:oMath>
                  </m:oMathPara>
                </a14:m>
                <a:endParaRPr lang="en-US" sz="2801" b="1" dirty="0" smtClean="0"/>
              </a:p>
            </p:txBody>
          </p:sp>
        </mc:Choice>
        <mc:Fallback xmlns="">
          <p:sp>
            <p:nvSpPr>
              <p:cNvPr id="8" name="If x is in the domane of the function f, than when x enters the machine it's exepced as an input and the machine produces an outpute f(x) acording to the rule of the function."/>
              <p:cNvSpPr txBox="1">
                <a:spLocks noRot="1" noChangeAspect="1" noMove="1" noResize="1" noEditPoints="1" noAdjustHandles="1" noChangeArrowheads="1" noChangeShapeType="1" noTextEdit="1"/>
              </p:cNvSpPr>
              <p:nvPr/>
            </p:nvSpPr>
            <p:spPr>
              <a:xfrm>
                <a:off x="2955131" y="1564949"/>
                <a:ext cx="11772056" cy="6261714"/>
              </a:xfrm>
              <a:prstGeom prst="rect">
                <a:avLst/>
              </a:prstGeom>
              <a:blipFill>
                <a:blip r:embed="rId3"/>
                <a:stretch>
                  <a:fillRect l="-1398" t="-487"/>
                </a:stretch>
              </a:blipFill>
              <a:ln w="38100" cap="rnd">
                <a:noFill/>
                <a:custDash>
                  <a:ds d="100000" sp="200000"/>
                </a:custDash>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spTree>
    <p:extLst>
      <p:ext uri="{BB962C8B-B14F-4D97-AF65-F5344CB8AC3E}">
        <p14:creationId xmlns:p14="http://schemas.microsoft.com/office/powerpoint/2010/main" val="1954617331"/>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New_Template9">
  <a:themeElements>
    <a:clrScheme name="New_Template9">
      <a:dk1>
        <a:srgbClr val="000000"/>
      </a:dk1>
      <a:lt1>
        <a:srgbClr val="FFFFFF"/>
      </a:lt1>
      <a:dk2>
        <a:srgbClr val="5C5C5C"/>
      </a:dk2>
      <a:lt2>
        <a:srgbClr val="CBCBCB"/>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New_Template9">
      <a:majorFont>
        <a:latin typeface="DIN Condensed"/>
        <a:ea typeface="DIN Condensed"/>
        <a:cs typeface="DIN Condensed"/>
      </a:majorFont>
      <a:minorFont>
        <a:latin typeface="DIN Condensed"/>
        <a:ea typeface="DIN Condensed"/>
        <a:cs typeface="DIN Condensed"/>
      </a:minorFont>
    </a:fontScheme>
    <a:fmtScheme name="New_Template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522454"/>
            <a:satOff val="1153"/>
            <a:lumOff val="13444"/>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DIN Alternate"/>
            <a:ea typeface="DIN Alternate"/>
            <a:cs typeface="DIN Alternate"/>
            <a:sym typeface="DIN Alternat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747676"/>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77102</TotalTime>
  <Words>1071</Words>
  <Application>Microsoft Office PowerPoint</Application>
  <PresentationFormat>Custom</PresentationFormat>
  <Paragraphs>229</Paragraphs>
  <Slides>38</Slides>
  <Notes>33</Notes>
  <HiddenSlides>0</HiddenSlides>
  <MMClips>1</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38</vt:i4>
      </vt:variant>
    </vt:vector>
  </HeadingPairs>
  <TitlesOfParts>
    <vt:vector size="49" baseType="lpstr">
      <vt:lpstr>Arial</vt:lpstr>
      <vt:lpstr>Calibri</vt:lpstr>
      <vt:lpstr>Calibri Light</vt:lpstr>
      <vt:lpstr>Cambria Math</vt:lpstr>
      <vt:lpstr>Helvetica</vt:lpstr>
      <vt:lpstr>Helvetica Neue</vt:lpstr>
      <vt:lpstr>Iowan Old Style</vt:lpstr>
      <vt:lpstr>Trebuchet MS</vt:lpstr>
      <vt:lpstr>Wingdings 3</vt:lpstr>
      <vt:lpstr>Facet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Mher_Matevosyan</dc:creator>
  <cp:lastModifiedBy>Mher Matevosyan</cp:lastModifiedBy>
  <cp:revision>171</cp:revision>
  <dcterms:modified xsi:type="dcterms:W3CDTF">2019-11-04T13:40:50Z</dcterms:modified>
</cp:coreProperties>
</file>