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91" r:id="rId4"/>
    <p:sldId id="258" r:id="rId5"/>
    <p:sldId id="259" r:id="rId6"/>
    <p:sldId id="263" r:id="rId7"/>
    <p:sldId id="260" r:id="rId8"/>
    <p:sldId id="274" r:id="rId9"/>
    <p:sldId id="264" r:id="rId10"/>
    <p:sldId id="267" r:id="rId11"/>
    <p:sldId id="271" r:id="rId12"/>
    <p:sldId id="261" r:id="rId13"/>
    <p:sldId id="265" r:id="rId14"/>
    <p:sldId id="268" r:id="rId15"/>
    <p:sldId id="272" r:id="rId16"/>
    <p:sldId id="275" r:id="rId17"/>
    <p:sldId id="266" r:id="rId18"/>
    <p:sldId id="269" r:id="rId19"/>
    <p:sldId id="273" r:id="rId20"/>
    <p:sldId id="289" r:id="rId21"/>
    <p:sldId id="292" r:id="rId22"/>
    <p:sldId id="293" r:id="rId23"/>
    <p:sldId id="290" r:id="rId2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B66D64E-1ECA-4204-85E6-C28493467E9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22DD9D5-2984-446E-ABE9-8965C206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8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E7DE-3FB6-4BBC-A328-F909F759C57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D509-07EC-4720-8354-4063EDF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 Field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Sun</a:t>
            </a:r>
          </a:p>
          <a:p>
            <a:r>
              <a:rPr lang="en-US" dirty="0" smtClean="0"/>
              <a:t>Mike Fowler</a:t>
            </a:r>
          </a:p>
          <a:p>
            <a:r>
              <a:rPr lang="en-US" dirty="0" smtClean="0"/>
              <a:t>Steven Lassiter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,000A </a:t>
            </a:r>
            <a:br>
              <a:rPr lang="en-US" dirty="0" smtClean="0"/>
            </a:br>
            <a:r>
              <a:rPr lang="en-US" sz="2200" dirty="0" smtClean="0"/>
              <a:t>Tube 2 &amp; 4   (Right and Left)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226745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1.43%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0.48%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1880"/>
            <a:ext cx="4038600" cy="346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298"/>
            <a:ext cx="4038600" cy="345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89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,000A </a:t>
            </a:r>
            <a:br>
              <a:rPr lang="en-US" dirty="0" smtClean="0"/>
            </a:br>
            <a:r>
              <a:rPr lang="en-US" sz="2200" dirty="0" smtClean="0"/>
              <a:t>Tube 5  Center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0.97%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13" y="1600200"/>
            <a:ext cx="52831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75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3500A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4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3,500A </a:t>
            </a:r>
            <a:br>
              <a:rPr lang="en-US" dirty="0" smtClean="0"/>
            </a:br>
            <a:r>
              <a:rPr lang="en-US" sz="2200" dirty="0" smtClean="0"/>
              <a:t>Tube 1 &amp; 3  (Top and Bottom)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0.49%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0.90%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40353"/>
            <a:ext cx="4038600" cy="344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9056"/>
            <a:ext cx="4038600" cy="346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76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3,500A </a:t>
            </a:r>
            <a:br>
              <a:rPr lang="en-US" dirty="0" smtClean="0"/>
            </a:br>
            <a:r>
              <a:rPr lang="en-US" sz="2200" dirty="0" smtClean="0"/>
              <a:t>Tube 2 &amp; 4   (Right and Left)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226745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1.01%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0.80%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8946"/>
            <a:ext cx="4038600" cy="3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40353"/>
            <a:ext cx="4038600" cy="344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89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3,500A </a:t>
            </a:r>
            <a:br>
              <a:rPr lang="en-US" dirty="0" smtClean="0"/>
            </a:br>
            <a:r>
              <a:rPr lang="en-US" sz="2200" dirty="0" smtClean="0"/>
              <a:t>Tube 5  Center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1.01%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95" y="1600200"/>
            <a:ext cx="530480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75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3900A 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changed on field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3,900A </a:t>
            </a:r>
            <a:br>
              <a:rPr lang="en-US" dirty="0" smtClean="0"/>
            </a:br>
            <a:r>
              <a:rPr lang="en-US" sz="2200" dirty="0" smtClean="0"/>
              <a:t>Tube 1 &amp; 3  (Top and Bottom)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0.89%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0.89%</a:t>
            </a:r>
            <a:endParaRPr lang="en-US" dirty="0"/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1883"/>
            <a:ext cx="4038600" cy="346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8946"/>
            <a:ext cx="4038600" cy="3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7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3,900A </a:t>
            </a:r>
            <a:br>
              <a:rPr lang="en-US" dirty="0" smtClean="0"/>
            </a:br>
            <a:r>
              <a:rPr lang="en-US" sz="2200" dirty="0" smtClean="0"/>
              <a:t>Tube 2 &amp; 4   (Right and Left)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226745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1.23%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0.41%</a:t>
            </a:r>
            <a:endParaRPr lang="en-US" dirty="0"/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8946"/>
            <a:ext cx="4038600" cy="3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8946"/>
            <a:ext cx="4038600" cy="3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89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3,900A </a:t>
            </a:r>
            <a:br>
              <a:rPr lang="en-US" dirty="0" smtClean="0"/>
            </a:br>
            <a:r>
              <a:rPr lang="en-US" sz="2200" dirty="0" smtClean="0"/>
              <a:t>Tube 5  Center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0.78%</a:t>
            </a:r>
            <a:endParaRPr lang="en-US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59" y="1600200"/>
            <a:ext cx="530048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7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 Field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57 points along ~Z axis per tube.</a:t>
            </a:r>
          </a:p>
          <a:p>
            <a:r>
              <a:rPr lang="en-US" dirty="0" smtClean="0"/>
              <a:t>5 tube locations, starting at top and going in a clockwise rotation with #5 near the center line.</a:t>
            </a:r>
          </a:p>
          <a:p>
            <a:r>
              <a:rPr lang="en-US" dirty="0" smtClean="0"/>
              <a:t>Four current excitations </a:t>
            </a:r>
          </a:p>
          <a:p>
            <a:pPr lvl="1"/>
            <a:r>
              <a:rPr lang="en-US" dirty="0" smtClean="0"/>
              <a:t>2,000A</a:t>
            </a:r>
          </a:p>
          <a:p>
            <a:pPr lvl="1"/>
            <a:r>
              <a:rPr lang="en-US" dirty="0" smtClean="0"/>
              <a:t>3,000A</a:t>
            </a:r>
          </a:p>
          <a:p>
            <a:pPr lvl="1"/>
            <a:r>
              <a:rPr lang="en-US" dirty="0" smtClean="0"/>
              <a:t>3,500A</a:t>
            </a:r>
          </a:p>
          <a:p>
            <a:pPr lvl="1"/>
            <a:r>
              <a:rPr lang="en-US" dirty="0" smtClean="0"/>
              <a:t>3,900A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5" r="40755"/>
          <a:stretch/>
        </p:blipFill>
        <p:spPr bwMode="auto">
          <a:xfrm>
            <a:off x="4495800" y="1219200"/>
            <a:ext cx="4151934" cy="543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5200" y="24384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Tube 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458200" y="37338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Tube 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328403" y="53340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Tube 3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3755679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Tube 4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819400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Tube 5</a:t>
            </a:r>
            <a:br>
              <a:rPr lang="en-US" sz="1200" dirty="0" smtClean="0"/>
            </a:br>
            <a:r>
              <a:rPr lang="en-US" sz="1200" dirty="0" smtClean="0"/>
              <a:t>center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7658100" y="2715399"/>
            <a:ext cx="114300" cy="7898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3935559"/>
            <a:ext cx="685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438900" y="3281065"/>
            <a:ext cx="1219200" cy="6813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71303" y="4343401"/>
            <a:ext cx="0" cy="9905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8001000" y="3872300"/>
            <a:ext cx="457200" cy="86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1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of Errors along a Tube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36447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Tube 1 [%]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Tube 2 [%]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Tube 3 [%]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Tube 4 [%]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Tube 5 [%]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9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Field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the fields along the path than multiply by the </a:t>
            </a:r>
            <a:r>
              <a:rPr lang="en-US" dirty="0"/>
              <a:t>p</a:t>
            </a:r>
            <a:r>
              <a:rPr lang="en-US" dirty="0" smtClean="0"/>
              <a:t>ath length. Total path length is 144.78cm.</a:t>
            </a:r>
          </a:p>
          <a:p>
            <a:r>
              <a:rPr lang="en-US" dirty="0" smtClean="0"/>
              <a:t>Divide by central field Data point #27 &amp; number of data points [57].</a:t>
            </a:r>
          </a:p>
          <a:p>
            <a:r>
              <a:rPr lang="en-US" dirty="0" smtClean="0"/>
              <a:t>Compare to Tosca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9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 Field Length</a:t>
            </a:r>
            <a:br>
              <a:rPr lang="en-US" dirty="0" smtClean="0"/>
            </a:br>
            <a:r>
              <a:rPr lang="en-US" dirty="0" smtClean="0"/>
              <a:t>Tube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4385"/>
              </p:ext>
            </p:extLst>
          </p:nvPr>
        </p:nvGraphicFramePr>
        <p:xfrm>
          <a:off x="457200" y="19050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Measured EFL [cm]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Tosca EFL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[cm]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[%]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Error  %</a:t>
                      </a:r>
                      <a:r>
                        <a:rPr lang="en-US" baseline="0" dirty="0" smtClean="0"/>
                        <a:t> / tube 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-0.84 /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-0.87 /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-0.90 /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-0.98 /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58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Internal field mapping of the HB magnet has been made and compared to a Tosca model.</a:t>
            </a:r>
          </a:p>
          <a:p>
            <a:r>
              <a:rPr lang="en-US" dirty="0" smtClean="0"/>
              <a:t>Agreement of individual data points measured to Tosca data ranges from +7.2% to -10.6%.</a:t>
            </a:r>
          </a:p>
          <a:p>
            <a:r>
              <a:rPr lang="en-US" dirty="0" smtClean="0"/>
              <a:t>Averages of the agreement along the tube ranges from  1.7% to 0.5%.</a:t>
            </a:r>
          </a:p>
          <a:p>
            <a:r>
              <a:rPr lang="en-US" dirty="0" smtClean="0"/>
              <a:t>Largest disagreements occur at the ends of the magnet. Good agreement along the central regions of the magnet.</a:t>
            </a:r>
          </a:p>
          <a:p>
            <a:r>
              <a:rPr lang="en-US" dirty="0" smtClean="0"/>
              <a:t>Long field fall off tail towards Q1 does not appear as it did for the stray field mapping.</a:t>
            </a:r>
          </a:p>
          <a:p>
            <a:r>
              <a:rPr lang="en-US" dirty="0" smtClean="0"/>
              <a:t>Major source of error is positioning probe along Z direction.</a:t>
            </a:r>
          </a:p>
          <a:p>
            <a:r>
              <a:rPr lang="en-US" dirty="0" smtClean="0"/>
              <a:t>Measure Effective length agrees with Tosca model to better than 1%.</a:t>
            </a:r>
          </a:p>
        </p:txBody>
      </p:sp>
    </p:spTree>
    <p:extLst>
      <p:ext uri="{BB962C8B-B14F-4D97-AF65-F5344CB8AC3E}">
        <p14:creationId xmlns:p14="http://schemas.microsoft.com/office/powerpoint/2010/main" val="28229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Hardware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56649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Data vs Tosca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Tosca model of as built yoke with original coils.</a:t>
            </a:r>
          </a:p>
          <a:p>
            <a:r>
              <a:rPr lang="en-US" dirty="0" smtClean="0"/>
              <a:t>Measured data NOT corrected for current variations (less than 0.03%)</a:t>
            </a:r>
          </a:p>
          <a:p>
            <a:r>
              <a:rPr lang="en-US" dirty="0" smtClean="0"/>
              <a:t>Tubes starting and end points were surveyed relative to magnet coordinates.</a:t>
            </a:r>
          </a:p>
          <a:p>
            <a:r>
              <a:rPr lang="en-US" dirty="0" smtClean="0"/>
              <a:t>Z locations were estimated using tape measurement to mark scribes on rod. These markers were then aligned to entrance end of tube.</a:t>
            </a:r>
          </a:p>
        </p:txBody>
      </p:sp>
    </p:spTree>
    <p:extLst>
      <p:ext uri="{BB962C8B-B14F-4D97-AF65-F5344CB8AC3E}">
        <p14:creationId xmlns:p14="http://schemas.microsoft.com/office/powerpoint/2010/main" val="35731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2,000A </a:t>
            </a:r>
            <a:br>
              <a:rPr lang="en-US" dirty="0" smtClean="0"/>
            </a:br>
            <a:r>
              <a:rPr lang="en-US" sz="2200" dirty="0" smtClean="0"/>
              <a:t>Tube 1 &amp; 3  (Top and Bottom)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1.21%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0.79%</a:t>
            </a:r>
            <a:endParaRPr lang="en-US" dirty="0"/>
          </a:p>
        </p:txBody>
      </p:sp>
      <p:pic>
        <p:nvPicPr>
          <p:cNvPr id="1037" name="Picture 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3091"/>
            <a:ext cx="4038600" cy="270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8946"/>
            <a:ext cx="4038600" cy="3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2,000A </a:t>
            </a:r>
            <a:br>
              <a:rPr lang="en-US" dirty="0" smtClean="0"/>
            </a:br>
            <a:r>
              <a:rPr lang="en-US" sz="2200" dirty="0" smtClean="0"/>
              <a:t>Tube 2 &amp; 4   (Right and Left)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226745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1.68%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6497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0.81%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7298"/>
            <a:ext cx="4038600" cy="345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8946"/>
            <a:ext cx="4038600" cy="3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5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2,000A </a:t>
            </a:r>
            <a:br>
              <a:rPr lang="en-US" dirty="0" smtClean="0"/>
            </a:br>
            <a:r>
              <a:rPr lang="en-US" sz="2200" dirty="0" smtClean="0"/>
              <a:t>Tube 5  Center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1.30%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59" y="1600200"/>
            <a:ext cx="530048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96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3000A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,000A </a:t>
            </a:r>
            <a:br>
              <a:rPr lang="en-US" dirty="0" smtClean="0"/>
            </a:br>
            <a:r>
              <a:rPr lang="en-US" sz="2200" dirty="0" smtClean="0"/>
              <a:t>Tube 1 &amp; 3  (Top and Bottom)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1.08%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56819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0.87%</a:t>
            </a:r>
            <a:endParaRPr lang="en-US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7147"/>
            <a:ext cx="4038600" cy="347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298"/>
            <a:ext cx="4038600" cy="345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76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504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HB Field Mapping</vt:lpstr>
      <vt:lpstr>HB Field Mapping</vt:lpstr>
      <vt:lpstr>Mapping Hardware</vt:lpstr>
      <vt:lpstr>Measured Data vs Tosca</vt:lpstr>
      <vt:lpstr>2,000A  Tube 1 &amp; 3  (Top and Bottom)</vt:lpstr>
      <vt:lpstr>2,000A  Tube 2 &amp; 4   (Right and Left)</vt:lpstr>
      <vt:lpstr>2,000A  Tube 5  Center</vt:lpstr>
      <vt:lpstr>3000A</vt:lpstr>
      <vt:lpstr>3,000A  Tube 1 &amp; 3  (Top and Bottom)</vt:lpstr>
      <vt:lpstr>3,000A  Tube 2 &amp; 4   (Right and Left)</vt:lpstr>
      <vt:lpstr>3,000A  Tube 5  Center</vt:lpstr>
      <vt:lpstr>3500A</vt:lpstr>
      <vt:lpstr>3,500A  Tube 1 &amp; 3  (Top and Bottom)</vt:lpstr>
      <vt:lpstr>3,500A  Tube 2 &amp; 4   (Right and Left)</vt:lpstr>
      <vt:lpstr>3,500A  Tube 5  Center</vt:lpstr>
      <vt:lpstr>3900A notes</vt:lpstr>
      <vt:lpstr>3,900A  Tube 1 &amp; 3  (Top and Bottom)</vt:lpstr>
      <vt:lpstr>3,900A  Tube 2 &amp; 4   (Right and Left)</vt:lpstr>
      <vt:lpstr>3,900A  Tube 5  Center</vt:lpstr>
      <vt:lpstr>Average of Errors along a Tube length</vt:lpstr>
      <vt:lpstr>Effective Field Length</vt:lpstr>
      <vt:lpstr>Effective Field Length Tube 5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 Field Mapping</dc:title>
  <dc:creator>lassiter</dc:creator>
  <cp:lastModifiedBy>lassiter</cp:lastModifiedBy>
  <cp:revision>47</cp:revision>
  <cp:lastPrinted>2016-03-08T15:55:07Z</cp:lastPrinted>
  <dcterms:created xsi:type="dcterms:W3CDTF">2016-03-08T14:48:20Z</dcterms:created>
  <dcterms:modified xsi:type="dcterms:W3CDTF">2016-03-09T16:49:07Z</dcterms:modified>
</cp:coreProperties>
</file>