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2" autoAdjust="0"/>
    <p:restoredTop sz="92464" autoAdjust="0"/>
  </p:normalViewPr>
  <p:slideViewPr>
    <p:cSldViewPr snapToGrid="0">
      <p:cViewPr>
        <p:scale>
          <a:sx n="94" d="100"/>
          <a:sy n="94" d="100"/>
        </p:scale>
        <p:origin x="-438" y="-3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EB0B34-62F0-4216-BB5D-03E8EEA72F8A}"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418713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B0B34-62F0-4216-BB5D-03E8EEA72F8A}"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271798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B0B34-62F0-4216-BB5D-03E8EEA72F8A}"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227571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B0B34-62F0-4216-BB5D-03E8EEA72F8A}"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318672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B0B34-62F0-4216-BB5D-03E8EEA72F8A}"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214700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EB0B34-62F0-4216-BB5D-03E8EEA72F8A}"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277849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EB0B34-62F0-4216-BB5D-03E8EEA72F8A}"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34916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B0B34-62F0-4216-BB5D-03E8EEA72F8A}"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43858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B0B34-62F0-4216-BB5D-03E8EEA72F8A}"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332321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B0B34-62F0-4216-BB5D-03E8EEA72F8A}"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16134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B0B34-62F0-4216-BB5D-03E8EEA72F8A}"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DEF94-6F28-479A-A50B-AE3A0A412341}" type="slidenum">
              <a:rPr lang="en-US" smtClean="0"/>
              <a:t>‹#›</a:t>
            </a:fld>
            <a:endParaRPr lang="en-US"/>
          </a:p>
        </p:txBody>
      </p:sp>
    </p:spTree>
    <p:extLst>
      <p:ext uri="{BB962C8B-B14F-4D97-AF65-F5344CB8AC3E}">
        <p14:creationId xmlns:p14="http://schemas.microsoft.com/office/powerpoint/2010/main" val="103436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B0B34-62F0-4216-BB5D-03E8EEA72F8A}" type="datetimeFigureOut">
              <a:rPr lang="en-US" smtClean="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DEF94-6F28-479A-A50B-AE3A0A412341}" type="slidenum">
              <a:rPr lang="en-US" smtClean="0"/>
              <a:t>‹#›</a:t>
            </a:fld>
            <a:endParaRPr lang="en-US"/>
          </a:p>
        </p:txBody>
      </p:sp>
    </p:spTree>
    <p:extLst>
      <p:ext uri="{BB962C8B-B14F-4D97-AF65-F5344CB8AC3E}">
        <p14:creationId xmlns:p14="http://schemas.microsoft.com/office/powerpoint/2010/main" val="3620982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Can We Predict Tradable Markets?</a:t>
            </a:r>
          </a:p>
        </p:txBody>
      </p:sp>
      <p:sp>
        <p:nvSpPr>
          <p:cNvPr id="3" name="Subtitle 2"/>
          <p:cNvSpPr>
            <a:spLocks noGrp="1"/>
          </p:cNvSpPr>
          <p:nvPr>
            <p:ph type="subTitle" idx="1"/>
          </p:nvPr>
        </p:nvSpPr>
        <p:spPr/>
        <p:txBody>
          <a:bodyPr/>
          <a:lstStyle/>
          <a:p>
            <a:r>
              <a:rPr lang="en-US" dirty="0"/>
              <a:t>Experimenting with Machine Learning Approaches</a:t>
            </a:r>
          </a:p>
        </p:txBody>
      </p:sp>
    </p:spTree>
    <p:extLst>
      <p:ext uri="{BB962C8B-B14F-4D97-AF65-F5344CB8AC3E}">
        <p14:creationId xmlns:p14="http://schemas.microsoft.com/office/powerpoint/2010/main" val="232217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Gold Histogram of Price Return Percentage per Day: Approximates Normal Distribution (with drift)</a:t>
            </a:r>
          </a:p>
        </p:txBody>
      </p:sp>
      <p:pic>
        <p:nvPicPr>
          <p:cNvPr id="4" name="Content Placeholder 3"/>
          <p:cNvPicPr>
            <a:picLocks noGrp="1" noChangeAspect="1"/>
          </p:cNvPicPr>
          <p:nvPr>
            <p:ph idx="1"/>
          </p:nvPr>
        </p:nvPicPr>
        <p:blipFill>
          <a:blip r:embed="rId2"/>
          <a:stretch>
            <a:fillRect/>
          </a:stretch>
        </p:blipFill>
        <p:spPr>
          <a:xfrm>
            <a:off x="838199" y="1802921"/>
            <a:ext cx="10117347" cy="5055079"/>
          </a:xfrm>
          <a:prstGeom prst="rect">
            <a:avLst/>
          </a:prstGeom>
        </p:spPr>
      </p:pic>
    </p:spTree>
    <p:extLst>
      <p:ext uri="{BB962C8B-B14F-4D97-AF65-F5344CB8AC3E}">
        <p14:creationId xmlns:p14="http://schemas.microsoft.com/office/powerpoint/2010/main" val="207319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 Price Jumps and Dips of 3STD: Volatility leads to more volatility – Time Series not IID</a:t>
            </a:r>
          </a:p>
        </p:txBody>
      </p:sp>
      <p:pic>
        <p:nvPicPr>
          <p:cNvPr id="4" name="Content Placeholder 3"/>
          <p:cNvPicPr>
            <a:picLocks noGrp="1" noChangeAspect="1"/>
          </p:cNvPicPr>
          <p:nvPr>
            <p:ph idx="1"/>
          </p:nvPr>
        </p:nvPicPr>
        <p:blipFill>
          <a:blip r:embed="rId2"/>
          <a:stretch>
            <a:fillRect/>
          </a:stretch>
        </p:blipFill>
        <p:spPr>
          <a:xfrm>
            <a:off x="310551" y="1825624"/>
            <a:ext cx="11179833" cy="5032375"/>
          </a:xfrm>
          <a:prstGeom prst="rect">
            <a:avLst/>
          </a:prstGeom>
        </p:spPr>
      </p:pic>
    </p:spTree>
    <p:extLst>
      <p:ext uri="{BB962C8B-B14F-4D97-AF65-F5344CB8AC3E}">
        <p14:creationId xmlns:p14="http://schemas.microsoft.com/office/powerpoint/2010/main" val="229513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3533"/>
            <a:ext cx="10515600" cy="1325563"/>
          </a:xfrm>
        </p:spPr>
        <p:txBody>
          <a:bodyPr>
            <a:normAutofit fontScale="90000"/>
          </a:bodyPr>
          <a:lstStyle/>
          <a:p>
            <a:r>
              <a:rPr lang="en-US" dirty="0"/>
              <a:t>Simulated Random Walk: </a:t>
            </a:r>
            <a:br>
              <a:rPr lang="en-US" dirty="0"/>
            </a:br>
            <a:r>
              <a:rPr lang="en-US" dirty="0"/>
              <a:t>95% Confidence Interval is between 1372 - 2069</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58792" y="2386342"/>
            <a:ext cx="11095008" cy="4351338"/>
          </a:xfrm>
          <a:prstGeom prst="rect">
            <a:avLst/>
          </a:prstGeom>
        </p:spPr>
      </p:pic>
    </p:spTree>
    <p:extLst>
      <p:ext uri="{BB962C8B-B14F-4D97-AF65-F5344CB8AC3E}">
        <p14:creationId xmlns:p14="http://schemas.microsoft.com/office/powerpoint/2010/main" val="255489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Processing and Training</a:t>
            </a:r>
          </a:p>
        </p:txBody>
      </p:sp>
      <p:sp>
        <p:nvSpPr>
          <p:cNvPr id="3" name="Content Placeholder 2"/>
          <p:cNvSpPr>
            <a:spLocks noGrp="1"/>
          </p:cNvSpPr>
          <p:nvPr>
            <p:ph idx="1"/>
          </p:nvPr>
        </p:nvSpPr>
        <p:spPr/>
        <p:txBody>
          <a:bodyPr/>
          <a:lstStyle/>
          <a:p>
            <a:r>
              <a:rPr lang="en-US" dirty="0"/>
              <a:t>Using </a:t>
            </a:r>
            <a:r>
              <a:rPr lang="en-US" dirty="0" err="1"/>
              <a:t>Adfuller</a:t>
            </a:r>
            <a:r>
              <a:rPr lang="en-US" dirty="0"/>
              <a:t>, Stationarity = True </a:t>
            </a:r>
          </a:p>
          <a:p>
            <a:pPr lvl="1"/>
            <a:r>
              <a:rPr lang="en-US" dirty="0"/>
              <a:t>Test Stat: -22</a:t>
            </a:r>
          </a:p>
          <a:p>
            <a:pPr lvl="1"/>
            <a:r>
              <a:rPr lang="en-US" dirty="0"/>
              <a:t>P-value: .00 (rounded to two decimal places)</a:t>
            </a:r>
          </a:p>
          <a:p>
            <a:r>
              <a:rPr lang="en-US" dirty="0"/>
              <a:t>P and Q values for ARIMA = 0 (based on below charts)</a:t>
            </a:r>
          </a:p>
          <a:p>
            <a:pPr lvl="1"/>
            <a:endParaRPr lang="en-US" dirty="0"/>
          </a:p>
          <a:p>
            <a:pPr lvl="1"/>
            <a:endParaRPr lang="en-US" dirty="0"/>
          </a:p>
          <a:p>
            <a:pPr marL="457200" lvl="1" indent="0">
              <a:buNone/>
            </a:pPr>
            <a:endParaRPr lang="en-US" dirty="0"/>
          </a:p>
          <a:p>
            <a:endParaRPr lang="en-US" dirty="0"/>
          </a:p>
        </p:txBody>
      </p:sp>
      <p:pic>
        <p:nvPicPr>
          <p:cNvPr id="8" name="Picture 7"/>
          <p:cNvPicPr>
            <a:picLocks noChangeAspect="1"/>
          </p:cNvPicPr>
          <p:nvPr/>
        </p:nvPicPr>
        <p:blipFill>
          <a:blip r:embed="rId2"/>
          <a:stretch>
            <a:fillRect/>
          </a:stretch>
        </p:blipFill>
        <p:spPr>
          <a:xfrm>
            <a:off x="461514" y="3648973"/>
            <a:ext cx="4740215" cy="3209025"/>
          </a:xfrm>
          <a:prstGeom prst="rect">
            <a:avLst/>
          </a:prstGeom>
        </p:spPr>
      </p:pic>
      <p:pic>
        <p:nvPicPr>
          <p:cNvPr id="9" name="Picture 8"/>
          <p:cNvPicPr>
            <a:picLocks noChangeAspect="1"/>
          </p:cNvPicPr>
          <p:nvPr/>
        </p:nvPicPr>
        <p:blipFill>
          <a:blip r:embed="rId3"/>
          <a:stretch>
            <a:fillRect/>
          </a:stretch>
        </p:blipFill>
        <p:spPr>
          <a:xfrm>
            <a:off x="5578415" y="3648973"/>
            <a:ext cx="5713562" cy="3170207"/>
          </a:xfrm>
          <a:prstGeom prst="rect">
            <a:avLst/>
          </a:prstGeom>
        </p:spPr>
      </p:pic>
    </p:spTree>
    <p:extLst>
      <p:ext uri="{BB962C8B-B14F-4D97-AF65-F5344CB8AC3E}">
        <p14:creationId xmlns:p14="http://schemas.microsoft.com/office/powerpoint/2010/main" val="3141664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8890"/>
          </a:xfrm>
        </p:spPr>
        <p:txBody>
          <a:bodyPr>
            <a:normAutofit fontScale="90000"/>
          </a:bodyPr>
          <a:lstStyle/>
          <a:p>
            <a:r>
              <a:rPr lang="en-US" dirty="0"/>
              <a:t>ARIMA Predictions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854017"/>
            <a:ext cx="12192000" cy="5829960"/>
          </a:xfrm>
          <a:prstGeom prst="rect">
            <a:avLst/>
          </a:prstGeom>
        </p:spPr>
      </p:pic>
    </p:spTree>
    <p:extLst>
      <p:ext uri="{BB962C8B-B14F-4D97-AF65-F5344CB8AC3E}">
        <p14:creationId xmlns:p14="http://schemas.microsoft.com/office/powerpoint/2010/main" val="388529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ARIMA Performance Metrics</a:t>
            </a:r>
          </a:p>
        </p:txBody>
      </p:sp>
      <p:sp>
        <p:nvSpPr>
          <p:cNvPr id="3" name="Content Placeholder 2"/>
          <p:cNvSpPr>
            <a:spLocks noGrp="1"/>
          </p:cNvSpPr>
          <p:nvPr>
            <p:ph idx="1"/>
          </p:nvPr>
        </p:nvSpPr>
        <p:spPr/>
        <p:txBody>
          <a:bodyPr>
            <a:normAutofit lnSpcReduction="10000"/>
          </a:bodyPr>
          <a:lstStyle/>
          <a:p>
            <a:r>
              <a:rPr lang="en-US" dirty="0"/>
              <a:t>The performance metric of the test dataset vs prediction:</a:t>
            </a:r>
          </a:p>
          <a:p>
            <a:pPr lvl="1"/>
            <a:r>
              <a:rPr lang="en-US" dirty="0"/>
              <a:t>RMSE:  53.37952273665021</a:t>
            </a:r>
          </a:p>
          <a:p>
            <a:pPr lvl="1"/>
            <a:r>
              <a:rPr lang="en-US" dirty="0"/>
              <a:t>MAE:  43.46999918619792</a:t>
            </a:r>
          </a:p>
          <a:p>
            <a:pPr lvl="1"/>
            <a:r>
              <a:rPr lang="en-US" dirty="0"/>
              <a:t>This equates to roughly 4% off the actual gold price</a:t>
            </a:r>
          </a:p>
          <a:p>
            <a:pPr lvl="1"/>
            <a:r>
              <a:rPr lang="en-US" dirty="0"/>
              <a:t>Given that the standard deviation is 1%, this is actually not a spectacular result</a:t>
            </a:r>
          </a:p>
          <a:p>
            <a:r>
              <a:rPr lang="en-US" dirty="0"/>
              <a:t>However, this is because the test dataset predicts 30 periods into the future from the last </a:t>
            </a:r>
            <a:r>
              <a:rPr lang="en-US" dirty="0" err="1"/>
              <a:t>datapont</a:t>
            </a:r>
            <a:r>
              <a:rPr lang="en-US" dirty="0"/>
              <a:t>. </a:t>
            </a:r>
          </a:p>
          <a:p>
            <a:r>
              <a:rPr lang="en-US" dirty="0"/>
              <a:t>Recommendation: If ARIMA is utilized for each successive real data point into the future, the performance metric will improve dramatically</a:t>
            </a:r>
          </a:p>
        </p:txBody>
      </p:sp>
    </p:spTree>
    <p:extLst>
      <p:ext uri="{BB962C8B-B14F-4D97-AF65-F5344CB8AC3E}">
        <p14:creationId xmlns:p14="http://schemas.microsoft.com/office/powerpoint/2010/main" val="388497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ARIMA Analysis</a:t>
            </a:r>
          </a:p>
        </p:txBody>
      </p:sp>
      <p:sp>
        <p:nvSpPr>
          <p:cNvPr id="3" name="Content Placeholder 2"/>
          <p:cNvSpPr>
            <a:spLocks noGrp="1"/>
          </p:cNvSpPr>
          <p:nvPr>
            <p:ph idx="1"/>
          </p:nvPr>
        </p:nvSpPr>
        <p:spPr>
          <a:xfrm>
            <a:off x="838200" y="1388853"/>
            <a:ext cx="10515600" cy="4788110"/>
          </a:xfrm>
        </p:spPr>
        <p:txBody>
          <a:bodyPr>
            <a:normAutofit fontScale="70000" lnSpcReduction="20000"/>
          </a:bodyPr>
          <a:lstStyle/>
          <a:p>
            <a:pPr marL="0" indent="0">
              <a:buNone/>
            </a:pPr>
            <a:endParaRPr lang="en-US" dirty="0"/>
          </a:p>
          <a:p>
            <a:r>
              <a:rPr lang="en-US" dirty="0"/>
              <a:t>The empirical results align with the expectations derived during EDA:</a:t>
            </a:r>
          </a:p>
          <a:p>
            <a:pPr lvl="1"/>
            <a:r>
              <a:rPr lang="en-US" dirty="0"/>
              <a:t>The mathematical structures defined by ARIMA are not well-suited for stock prediction. </a:t>
            </a:r>
          </a:p>
          <a:p>
            <a:endParaRPr lang="en-US" dirty="0"/>
          </a:p>
          <a:p>
            <a:r>
              <a:rPr lang="en-US" dirty="0"/>
              <a:t>Furthermore, in pursuit of positive investment returns, predicting market directionality is also imperative. Even with ARIMA's projected prices, it's difficult to discern when real price is expected to converge with ARIMA's projected price into the future. </a:t>
            </a:r>
          </a:p>
          <a:p>
            <a:endParaRPr lang="en-US" dirty="0"/>
          </a:p>
          <a:p>
            <a:r>
              <a:rPr lang="en-US" dirty="0"/>
              <a:t>Recommendation 1: having stated the above, a mean reversion strategy may be worthy of further research.</a:t>
            </a:r>
          </a:p>
          <a:p>
            <a:pPr lvl="1"/>
            <a:r>
              <a:rPr lang="en-US" dirty="0"/>
              <a:t>Potential strategy: When ARIMA's calculated price deviates greatly from real price, these are days a trader can buy/sell the stock in expectation it will eventually revert to ARIMA's projected price. Further investigation is necessary to validate this strategy.</a:t>
            </a:r>
          </a:p>
          <a:p>
            <a:pPr lvl="1"/>
            <a:endParaRPr lang="en-US" dirty="0"/>
          </a:p>
          <a:p>
            <a:r>
              <a:rPr lang="en-US" dirty="0"/>
              <a:t>Recommendation 2: However, the 95% confidence interval produced by ARIMA surpasses the simulated random walk's confidence interval; ARIMA may have applications as a quick risk-management tool.</a:t>
            </a:r>
          </a:p>
        </p:txBody>
      </p:sp>
    </p:spTree>
    <p:extLst>
      <p:ext uri="{BB962C8B-B14F-4D97-AF65-F5344CB8AC3E}">
        <p14:creationId xmlns:p14="http://schemas.microsoft.com/office/powerpoint/2010/main" val="99717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363" y="-83449"/>
            <a:ext cx="10515600" cy="1325563"/>
          </a:xfrm>
        </p:spPr>
        <p:txBody>
          <a:bodyPr/>
          <a:lstStyle/>
          <a:p>
            <a:r>
              <a:rPr lang="en-US" dirty="0"/>
              <a:t>SARIMAX MODEL (seasonal adjusted ARIMA)</a:t>
            </a:r>
          </a:p>
        </p:txBody>
      </p:sp>
      <p:pic>
        <p:nvPicPr>
          <p:cNvPr id="4" name="Content Placeholder 3"/>
          <p:cNvPicPr>
            <a:picLocks noGrp="1" noChangeAspect="1"/>
          </p:cNvPicPr>
          <p:nvPr>
            <p:ph idx="1"/>
          </p:nvPr>
        </p:nvPicPr>
        <p:blipFill>
          <a:blip r:embed="rId2"/>
          <a:stretch>
            <a:fillRect/>
          </a:stretch>
        </p:blipFill>
        <p:spPr>
          <a:xfrm>
            <a:off x="60385" y="974557"/>
            <a:ext cx="11818188" cy="3856235"/>
          </a:xfrm>
          <a:prstGeom prst="rect">
            <a:avLst/>
          </a:prstGeom>
        </p:spPr>
      </p:pic>
      <p:sp>
        <p:nvSpPr>
          <p:cNvPr id="5" name="Rectangle 4"/>
          <p:cNvSpPr/>
          <p:nvPr/>
        </p:nvSpPr>
        <p:spPr>
          <a:xfrm>
            <a:off x="485955" y="4965468"/>
            <a:ext cx="11082067" cy="2031325"/>
          </a:xfrm>
          <a:prstGeom prst="rect">
            <a:avLst/>
          </a:prstGeom>
        </p:spPr>
        <p:txBody>
          <a:bodyPr wrap="square">
            <a:spAutoFit/>
          </a:bodyPr>
          <a:lstStyle/>
          <a:p>
            <a:r>
              <a:rPr lang="en-US" dirty="0"/>
              <a:t>SARIMA performance metrics on test data:</a:t>
            </a:r>
          </a:p>
          <a:p>
            <a:r>
              <a:rPr lang="en-US" dirty="0"/>
              <a:t>RMSE - 62.87</a:t>
            </a:r>
          </a:p>
          <a:p>
            <a:r>
              <a:rPr lang="en-US" dirty="0"/>
              <a:t>MAE - 52.36</a:t>
            </a:r>
          </a:p>
          <a:p>
            <a:endParaRPr lang="en-US" dirty="0"/>
          </a:p>
          <a:p>
            <a:r>
              <a:rPr lang="en-US" dirty="0"/>
              <a:t>SARIMA did not perform better than ARIMA, suggesting that Gold Prices do not have a consistent seasonal component</a:t>
            </a:r>
          </a:p>
          <a:p>
            <a:endParaRPr lang="en-US" dirty="0"/>
          </a:p>
        </p:txBody>
      </p:sp>
    </p:spTree>
    <p:extLst>
      <p:ext uri="{BB962C8B-B14F-4D97-AF65-F5344CB8AC3E}">
        <p14:creationId xmlns:p14="http://schemas.microsoft.com/office/powerpoint/2010/main" val="292708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6719"/>
            <a:ext cx="10515600" cy="609660"/>
          </a:xfrm>
        </p:spPr>
        <p:txBody>
          <a:bodyPr>
            <a:normAutofit fontScale="90000"/>
          </a:bodyPr>
          <a:lstStyle/>
          <a:p>
            <a:r>
              <a:rPr lang="en-US" dirty="0"/>
              <a:t>LSTM Results and Analysis</a:t>
            </a:r>
          </a:p>
        </p:txBody>
      </p:sp>
      <p:pic>
        <p:nvPicPr>
          <p:cNvPr id="4" name="Content Placeholder 3"/>
          <p:cNvPicPr>
            <a:picLocks noGrp="1" noChangeAspect="1"/>
          </p:cNvPicPr>
          <p:nvPr>
            <p:ph idx="1"/>
          </p:nvPr>
        </p:nvPicPr>
        <p:blipFill>
          <a:blip r:embed="rId2"/>
          <a:stretch>
            <a:fillRect/>
          </a:stretch>
        </p:blipFill>
        <p:spPr>
          <a:xfrm>
            <a:off x="0" y="671280"/>
            <a:ext cx="11731924" cy="3148640"/>
          </a:xfrm>
          <a:prstGeom prst="rect">
            <a:avLst/>
          </a:prstGeom>
        </p:spPr>
      </p:pic>
      <p:sp>
        <p:nvSpPr>
          <p:cNvPr id="5" name="Rectangle 4"/>
          <p:cNvSpPr/>
          <p:nvPr/>
        </p:nvSpPr>
        <p:spPr>
          <a:xfrm>
            <a:off x="284672" y="3910659"/>
            <a:ext cx="11637033" cy="1200329"/>
          </a:xfrm>
          <a:prstGeom prst="rect">
            <a:avLst/>
          </a:prstGeom>
        </p:spPr>
        <p:txBody>
          <a:bodyPr wrap="square">
            <a:spAutoFit/>
          </a:bodyPr>
          <a:lstStyle/>
          <a:p>
            <a:r>
              <a:rPr lang="en-US" dirty="0"/>
              <a:t>Analysis:</a:t>
            </a:r>
          </a:p>
          <a:p>
            <a:r>
              <a:rPr lang="en-US" dirty="0"/>
              <a:t>- LSTM produces much better results vs ARIMA</a:t>
            </a:r>
          </a:p>
          <a:p>
            <a:r>
              <a:rPr lang="en-US" dirty="0"/>
              <a:t>    - This is most likely due to LSTM's 60 period rolling window and the neural network's ability to generalize (non-linear) insights from within this window for projection into future scenarios.</a:t>
            </a:r>
          </a:p>
        </p:txBody>
      </p:sp>
      <p:sp>
        <p:nvSpPr>
          <p:cNvPr id="6" name="Rectangle 5"/>
          <p:cNvSpPr/>
          <p:nvPr/>
        </p:nvSpPr>
        <p:spPr>
          <a:xfrm>
            <a:off x="284672" y="5382882"/>
            <a:ext cx="11559396" cy="923330"/>
          </a:xfrm>
          <a:prstGeom prst="rect">
            <a:avLst/>
          </a:prstGeom>
        </p:spPr>
        <p:txBody>
          <a:bodyPr wrap="square">
            <a:spAutoFit/>
          </a:bodyPr>
          <a:lstStyle/>
          <a:p>
            <a:r>
              <a:rPr lang="en-US" dirty="0"/>
              <a:t>The RMSE and MAE are respectively 17.185049539220337 and 11.97571214779403</a:t>
            </a:r>
          </a:p>
          <a:p>
            <a:r>
              <a:rPr lang="en-US" dirty="0"/>
              <a:t>- LSTM predictions are roughly 1% off the real price, which is roughly to equal the </a:t>
            </a:r>
            <a:r>
              <a:rPr lang="en-US" dirty="0" err="1"/>
              <a:t>std</a:t>
            </a:r>
            <a:r>
              <a:rPr lang="en-US" dirty="0"/>
              <a:t> of the deviations. LSTM does not perform significantly better than STD, and thus, is not a valuable predictive model.</a:t>
            </a:r>
          </a:p>
        </p:txBody>
      </p:sp>
    </p:spTree>
    <p:extLst>
      <p:ext uri="{BB962C8B-B14F-4D97-AF65-F5344CB8AC3E}">
        <p14:creationId xmlns:p14="http://schemas.microsoft.com/office/powerpoint/2010/main" val="331669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390" y="0"/>
            <a:ext cx="10515600" cy="845389"/>
          </a:xfrm>
        </p:spPr>
        <p:txBody>
          <a:bodyPr/>
          <a:lstStyle/>
          <a:p>
            <a:r>
              <a:rPr lang="en-US" dirty="0"/>
              <a:t>Review of Performance Metrics</a:t>
            </a:r>
          </a:p>
        </p:txBody>
      </p:sp>
      <p:sp>
        <p:nvSpPr>
          <p:cNvPr id="3" name="Content Placeholder 2"/>
          <p:cNvSpPr>
            <a:spLocks noGrp="1"/>
          </p:cNvSpPr>
          <p:nvPr>
            <p:ph idx="1"/>
          </p:nvPr>
        </p:nvSpPr>
        <p:spPr>
          <a:xfrm>
            <a:off x="646982" y="845389"/>
            <a:ext cx="2743200" cy="5926347"/>
          </a:xfrm>
        </p:spPr>
        <p:txBody>
          <a:bodyPr>
            <a:normAutofit fontScale="70000" lnSpcReduction="20000"/>
          </a:bodyPr>
          <a:lstStyle/>
          <a:p>
            <a:endParaRPr lang="en-US" dirty="0"/>
          </a:p>
          <a:p>
            <a:r>
              <a:rPr lang="en-US" dirty="0"/>
              <a:t>ARIMA</a:t>
            </a:r>
          </a:p>
          <a:p>
            <a:r>
              <a:rPr lang="en-US" dirty="0"/>
              <a:t>Train RMSE: RMSE: 13.9</a:t>
            </a:r>
          </a:p>
          <a:p>
            <a:r>
              <a:rPr lang="en-US" dirty="0"/>
              <a:t>Train MAE: MAE: 8.76</a:t>
            </a:r>
          </a:p>
          <a:p>
            <a:r>
              <a:rPr lang="en-US" dirty="0"/>
              <a:t>Test RMSE: 53.37952273665021</a:t>
            </a:r>
          </a:p>
          <a:p>
            <a:r>
              <a:rPr lang="en-US" dirty="0"/>
              <a:t>Test MAE: 43.46999918619792</a:t>
            </a:r>
          </a:p>
          <a:p>
            <a:endParaRPr lang="en-US" dirty="0"/>
          </a:p>
          <a:p>
            <a:r>
              <a:rPr lang="en-US" dirty="0"/>
              <a:t>SARIMA: </a:t>
            </a:r>
          </a:p>
          <a:p>
            <a:r>
              <a:rPr lang="en-US" dirty="0"/>
              <a:t>Test RMSE - 62.87</a:t>
            </a:r>
          </a:p>
          <a:p>
            <a:r>
              <a:rPr lang="en-US" dirty="0"/>
              <a:t>Test MAE - 52.36</a:t>
            </a:r>
          </a:p>
          <a:p>
            <a:endParaRPr lang="en-US" dirty="0"/>
          </a:p>
          <a:p>
            <a:r>
              <a:rPr lang="en-US" dirty="0"/>
              <a:t>LSTM:</a:t>
            </a:r>
          </a:p>
          <a:p>
            <a:r>
              <a:rPr lang="en-US" dirty="0"/>
              <a:t>Test RMSE: 17.185049539220337</a:t>
            </a:r>
          </a:p>
          <a:p>
            <a:r>
              <a:rPr lang="en-US" dirty="0"/>
              <a:t>Test MAE: 11.97571214779403</a:t>
            </a:r>
          </a:p>
        </p:txBody>
      </p:sp>
    </p:spTree>
    <p:extLst>
      <p:ext uri="{BB962C8B-B14F-4D97-AF65-F5344CB8AC3E}">
        <p14:creationId xmlns:p14="http://schemas.microsoft.com/office/powerpoint/2010/main" val="7389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This case deploys time-series analysis to spot time-dependent patterns for publicly traded markets. </a:t>
            </a:r>
          </a:p>
          <a:p>
            <a:endParaRPr lang="en-US" dirty="0"/>
          </a:p>
          <a:p>
            <a:r>
              <a:rPr lang="en-US" dirty="0"/>
              <a:t>In this project, the ARIMA and LSTM (and their variations) models are </a:t>
            </a:r>
            <a:r>
              <a:rPr lang="en-US" dirty="0" err="1"/>
              <a:t>utlized</a:t>
            </a:r>
            <a:r>
              <a:rPr lang="en-US" dirty="0"/>
              <a:t> as frameworks to spot potential underlying patterns in the publicly traded commodity -- gold. </a:t>
            </a:r>
          </a:p>
        </p:txBody>
      </p:sp>
    </p:spTree>
    <p:extLst>
      <p:ext uri="{BB962C8B-B14F-4D97-AF65-F5344CB8AC3E}">
        <p14:creationId xmlns:p14="http://schemas.microsoft.com/office/powerpoint/2010/main" val="3987157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89" y="158092"/>
            <a:ext cx="10515600" cy="661418"/>
          </a:xfrm>
        </p:spPr>
        <p:txBody>
          <a:bodyPr>
            <a:normAutofit fontScale="90000"/>
          </a:bodyPr>
          <a:lstStyle/>
          <a:p>
            <a:r>
              <a:rPr lang="en-US" dirty="0"/>
              <a:t>Further insights</a:t>
            </a:r>
          </a:p>
        </p:txBody>
      </p:sp>
      <p:sp>
        <p:nvSpPr>
          <p:cNvPr id="3" name="Content Placeholder 2"/>
          <p:cNvSpPr>
            <a:spLocks noGrp="1"/>
          </p:cNvSpPr>
          <p:nvPr>
            <p:ph idx="1"/>
          </p:nvPr>
        </p:nvSpPr>
        <p:spPr>
          <a:xfrm>
            <a:off x="388189" y="923026"/>
            <a:ext cx="11499011" cy="5702061"/>
          </a:xfrm>
        </p:spPr>
        <p:txBody>
          <a:bodyPr>
            <a:normAutofit fontScale="70000" lnSpcReduction="20000"/>
          </a:bodyPr>
          <a:lstStyle/>
          <a:p>
            <a:r>
              <a:rPr lang="en-US" dirty="0"/>
              <a:t>Overall conclusion: </a:t>
            </a:r>
          </a:p>
          <a:p>
            <a:pPr lvl="1"/>
            <a:r>
              <a:rPr lang="en-US" dirty="0"/>
              <a:t>For the reasons stipulated in the Context and Limitations section, ARIMA and LSTM (in this case study) do not seem to offer accurate frameworks to capture the dynamic equilibriums of publicly tradable markets, although there are many other potential routes to investigate</a:t>
            </a:r>
          </a:p>
          <a:p>
            <a:endParaRPr lang="en-US" dirty="0"/>
          </a:p>
          <a:p>
            <a:r>
              <a:rPr lang="en-US" dirty="0"/>
              <a:t>RECOMMENDATIONS TO CONSIDER:</a:t>
            </a:r>
          </a:p>
          <a:p>
            <a:pPr lvl="1"/>
            <a:r>
              <a:rPr lang="en-US" dirty="0"/>
              <a:t>Market psychology figures prominently into the markets. Coinciding with the frameworks of behavioral finance, diverse pricing equilibriums are established via different underlying trading psychologies, and the distinct price actions that set each </a:t>
            </a:r>
            <a:r>
              <a:rPr lang="en-US" dirty="0" err="1"/>
              <a:t>equilbrium</a:t>
            </a:r>
            <a:r>
              <a:rPr lang="en-US" dirty="0"/>
              <a:t> can be categorized into different states. </a:t>
            </a:r>
          </a:p>
          <a:p>
            <a:pPr lvl="1"/>
            <a:r>
              <a:rPr lang="en-US" dirty="0"/>
              <a:t>For instance, when uncertainty hits the markets, markets are characterized by wild volatility before an eventual equilibrium is reached. When prices are certain, markets are characterized by trending markets. </a:t>
            </a:r>
          </a:p>
          <a:p>
            <a:pPr lvl="1"/>
            <a:r>
              <a:rPr lang="en-US" dirty="0"/>
              <a:t>Categorizing market conditions into these two distinct states alone will obfuscate and confuse the current ARIMA and LSTM models (in this case study), for the models assume IID / stationarity </a:t>
            </a:r>
            <a:r>
              <a:rPr lang="en-US" dirty="0" err="1"/>
              <a:t>etc</a:t>
            </a:r>
            <a:r>
              <a:rPr lang="en-US" dirty="0"/>
              <a:t>, and will not compute distinctions across data points between uncertain vs certain market conditions with disparate market-participant psychologies and dissimilar resulting price actions, whether within intraday time windows or over longer time horizons.  </a:t>
            </a:r>
          </a:p>
          <a:p>
            <a:pPr lvl="1"/>
            <a:endParaRPr lang="en-US" dirty="0"/>
          </a:p>
          <a:p>
            <a:r>
              <a:rPr lang="en-US" dirty="0"/>
              <a:t>There may be other mathematical structures that more accurately frame market conditions, such as Hidden Markov Models that delineate transitions between states.</a:t>
            </a:r>
          </a:p>
          <a:p>
            <a:endParaRPr lang="en-US" dirty="0"/>
          </a:p>
          <a:p>
            <a:r>
              <a:rPr lang="en-US" dirty="0"/>
              <a:t>Additionally, the preliminary MA crossover results buttress the hypothesis of market states. The MA crossover strategy suggests markets settle into distinct states, which then result in trending states under certain conditions. </a:t>
            </a:r>
          </a:p>
          <a:p>
            <a:pPr lvl="1"/>
            <a:r>
              <a:rPr lang="en-US" dirty="0"/>
              <a:t>This further explains why stochastic-based models such as ARIMA (in this case study) fail.</a:t>
            </a:r>
          </a:p>
        </p:txBody>
      </p:sp>
    </p:spTree>
    <p:extLst>
      <p:ext uri="{BB962C8B-B14F-4D97-AF65-F5344CB8AC3E}">
        <p14:creationId xmlns:p14="http://schemas.microsoft.com/office/powerpoint/2010/main" val="150223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ARIMA</a:t>
            </a:r>
          </a:p>
        </p:txBody>
      </p:sp>
      <p:sp>
        <p:nvSpPr>
          <p:cNvPr id="3" name="Content Placeholder 2"/>
          <p:cNvSpPr>
            <a:spLocks noGrp="1"/>
          </p:cNvSpPr>
          <p:nvPr>
            <p:ph idx="1"/>
          </p:nvPr>
        </p:nvSpPr>
        <p:spPr/>
        <p:txBody>
          <a:bodyPr/>
          <a:lstStyle/>
          <a:p>
            <a:r>
              <a:rPr lang="en-US" dirty="0"/>
              <a:t>ARIMA stands for </a:t>
            </a:r>
            <a:r>
              <a:rPr lang="en-US" dirty="0" err="1"/>
              <a:t>AutoRegressive</a:t>
            </a:r>
            <a:r>
              <a:rPr lang="en-US" dirty="0"/>
              <a:t> Integrated Moving Average. </a:t>
            </a:r>
          </a:p>
          <a:p>
            <a:pPr lvl="1"/>
            <a:r>
              <a:rPr lang="en-US" dirty="0"/>
              <a:t>It is a popular and widely used time-series forecasting model in statistics and econometrics. </a:t>
            </a:r>
          </a:p>
          <a:p>
            <a:pPr lvl="1"/>
            <a:r>
              <a:rPr lang="en-US" dirty="0"/>
              <a:t>ARIMA models are employed to render predictions based on past data points in a time-series. </a:t>
            </a:r>
          </a:p>
          <a:p>
            <a:pPr lvl="1"/>
            <a:r>
              <a:rPr lang="en-US" dirty="0"/>
              <a:t>These models are particularly useful for capturing and forecasting trends and patterns in time-dependent data.</a:t>
            </a:r>
          </a:p>
          <a:p>
            <a:endParaRPr lang="en-US" dirty="0"/>
          </a:p>
        </p:txBody>
      </p:sp>
    </p:spTree>
    <p:extLst>
      <p:ext uri="{BB962C8B-B14F-4D97-AF65-F5344CB8AC3E}">
        <p14:creationId xmlns:p14="http://schemas.microsoft.com/office/powerpoint/2010/main" val="320210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562"/>
          </a:xfrm>
        </p:spPr>
        <p:txBody>
          <a:bodyPr/>
          <a:lstStyle/>
          <a:p>
            <a:r>
              <a:rPr lang="en-US" dirty="0"/>
              <a:t>ARIMA limitations</a:t>
            </a:r>
          </a:p>
        </p:txBody>
      </p:sp>
      <p:sp>
        <p:nvSpPr>
          <p:cNvPr id="3" name="Content Placeholder 2"/>
          <p:cNvSpPr>
            <a:spLocks noGrp="1"/>
          </p:cNvSpPr>
          <p:nvPr>
            <p:ph idx="1"/>
          </p:nvPr>
        </p:nvSpPr>
        <p:spPr>
          <a:xfrm>
            <a:off x="838200" y="1138688"/>
            <a:ext cx="10515600" cy="5434639"/>
          </a:xfrm>
        </p:spPr>
        <p:txBody>
          <a:bodyPr/>
          <a:lstStyle/>
          <a:p>
            <a:r>
              <a:rPr lang="en-US" dirty="0"/>
              <a:t>ARIMA assumes independent identical </a:t>
            </a:r>
            <a:r>
              <a:rPr lang="en-US" dirty="0" err="1"/>
              <a:t>datapoints</a:t>
            </a:r>
            <a:r>
              <a:rPr lang="en-US" dirty="0"/>
              <a:t> (IID) within a time-series, however:</a:t>
            </a:r>
          </a:p>
          <a:p>
            <a:pPr lvl="1"/>
            <a:r>
              <a:rPr lang="en-US" dirty="0"/>
              <a:t>Not all time-based data points within publicly tradable instruments are necessarily IID- For instance, a time data point with no trades has the same parameters as a data point with many trades. </a:t>
            </a:r>
          </a:p>
          <a:p>
            <a:r>
              <a:rPr lang="en-US" dirty="0"/>
              <a:t>ARIMA assumes stationarity, however:</a:t>
            </a:r>
          </a:p>
          <a:p>
            <a:pPr lvl="1"/>
            <a:r>
              <a:rPr lang="en-US" dirty="0"/>
              <a:t>Differencing the underlying trend ignores or diminishes the value of that trend within the analysis</a:t>
            </a:r>
          </a:p>
          <a:p>
            <a:r>
              <a:rPr lang="en-US" dirty="0"/>
              <a:t>ARIMA models work well when the underlying relationships in the time series data are linear, however:</a:t>
            </a:r>
          </a:p>
          <a:p>
            <a:pPr lvl="1"/>
            <a:r>
              <a:rPr lang="en-US" dirty="0"/>
              <a:t>New information may enter market dynamics at any time, thus, relationships between data points may not be linear</a:t>
            </a:r>
          </a:p>
        </p:txBody>
      </p:sp>
    </p:spTree>
    <p:extLst>
      <p:ext uri="{BB962C8B-B14F-4D97-AF65-F5344CB8AC3E}">
        <p14:creationId xmlns:p14="http://schemas.microsoft.com/office/powerpoint/2010/main" val="1766345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LSTM?</a:t>
            </a:r>
          </a:p>
        </p:txBody>
      </p:sp>
      <p:sp>
        <p:nvSpPr>
          <p:cNvPr id="3" name="Content Placeholder 2"/>
          <p:cNvSpPr>
            <a:spLocks noGrp="1"/>
          </p:cNvSpPr>
          <p:nvPr>
            <p:ph idx="1"/>
          </p:nvPr>
        </p:nvSpPr>
        <p:spPr/>
        <p:txBody>
          <a:bodyPr>
            <a:normAutofit/>
          </a:bodyPr>
          <a:lstStyle/>
          <a:p>
            <a:r>
              <a:rPr lang="en-US" dirty="0"/>
              <a:t>LSTMs are a specialized type of neural network architecture that remember, learn, and generalize patterns in sequential data, making them particularly valuable for tasks where temporal dependencies play a crucial role.</a:t>
            </a:r>
          </a:p>
          <a:p>
            <a:endParaRPr lang="en-US" dirty="0"/>
          </a:p>
        </p:txBody>
      </p:sp>
    </p:spTree>
    <p:extLst>
      <p:ext uri="{BB962C8B-B14F-4D97-AF65-F5344CB8AC3E}">
        <p14:creationId xmlns:p14="http://schemas.microsoft.com/office/powerpoint/2010/main" val="66686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Advantages over ARIMA</a:t>
            </a:r>
          </a:p>
        </p:txBody>
      </p:sp>
      <p:sp>
        <p:nvSpPr>
          <p:cNvPr id="3" name="Content Placeholder 2"/>
          <p:cNvSpPr>
            <a:spLocks noGrp="1"/>
          </p:cNvSpPr>
          <p:nvPr>
            <p:ph idx="1"/>
          </p:nvPr>
        </p:nvSpPr>
        <p:spPr/>
        <p:txBody>
          <a:bodyPr/>
          <a:lstStyle/>
          <a:p>
            <a:r>
              <a:rPr lang="en-US" dirty="0"/>
              <a:t>Neural networks are not as linearly deterministic as ARIMA models. They can glean insights from past patterns and generalize patterns into unseen future scenarios.</a:t>
            </a:r>
          </a:p>
          <a:p>
            <a:r>
              <a:rPr lang="en-US" dirty="0"/>
              <a:t>LSTM is not framed around stochastic modeling, but overall pattern detection, which may offer a more flexible modality to frame market dynamics. This includes offering reasoning capabilities that may filter through the 'noise' of the markets better than ARIMA.</a:t>
            </a:r>
          </a:p>
          <a:p>
            <a:r>
              <a:rPr lang="en-US" dirty="0"/>
              <a:t>LSTM does not depend on stationary data (the markets are not stationary, but instead exhibit drift, momentum, or reversion tendencies)</a:t>
            </a:r>
          </a:p>
          <a:p>
            <a:endParaRPr lang="en-US" dirty="0"/>
          </a:p>
        </p:txBody>
      </p:sp>
    </p:spTree>
    <p:extLst>
      <p:ext uri="{BB962C8B-B14F-4D97-AF65-F5344CB8AC3E}">
        <p14:creationId xmlns:p14="http://schemas.microsoft.com/office/powerpoint/2010/main" val="287979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2022"/>
          </a:xfrm>
        </p:spPr>
        <p:txBody>
          <a:bodyPr>
            <a:normAutofit fontScale="90000"/>
          </a:bodyPr>
          <a:lstStyle/>
          <a:p>
            <a:r>
              <a:rPr lang="en-US" dirty="0"/>
              <a:t>Why did we choose Gold for this study?</a:t>
            </a:r>
          </a:p>
        </p:txBody>
      </p:sp>
      <p:sp>
        <p:nvSpPr>
          <p:cNvPr id="3" name="Content Placeholder 2"/>
          <p:cNvSpPr>
            <a:spLocks noGrp="1"/>
          </p:cNvSpPr>
          <p:nvPr>
            <p:ph idx="1"/>
          </p:nvPr>
        </p:nvSpPr>
        <p:spPr>
          <a:xfrm>
            <a:off x="838200" y="992038"/>
            <a:ext cx="10515600" cy="6029864"/>
          </a:xfrm>
        </p:spPr>
        <p:txBody>
          <a:bodyPr>
            <a:normAutofit fontScale="70000" lnSpcReduction="20000"/>
          </a:bodyPr>
          <a:lstStyle/>
          <a:p>
            <a:r>
              <a:rPr lang="en-US" dirty="0"/>
              <a:t>The optimal instrument for an ARIMA model should characterize the mathematical axioms/assumptions noted above. As such:</a:t>
            </a:r>
          </a:p>
          <a:p>
            <a:endParaRPr lang="en-US" dirty="0"/>
          </a:p>
          <a:p>
            <a:r>
              <a:rPr lang="en-US" dirty="0"/>
              <a:t>1) Individual stocks seem ill suited for an ARIMA model:</a:t>
            </a:r>
          </a:p>
          <a:p>
            <a:pPr lvl="1"/>
            <a:r>
              <a:rPr lang="en-US" dirty="0"/>
              <a:t>With individual stock earnings call incurring once a quarter, IID is not assumed. </a:t>
            </a:r>
          </a:p>
          <a:p>
            <a:pPr lvl="1"/>
            <a:r>
              <a:rPr lang="en-US" dirty="0"/>
              <a:t>There is also well-documented (and visualized) drift in most individual stocks, and thus, price dynamics are not stationary</a:t>
            </a:r>
          </a:p>
          <a:p>
            <a:pPr lvl="1"/>
            <a:r>
              <a:rPr lang="en-US" dirty="0"/>
              <a:t>Just as importantly, individual stocks are dynamic and evolving, and moving averages and auto-regressive relationships derived from past sample sizes may become outdated determinants of future prices. </a:t>
            </a:r>
          </a:p>
          <a:p>
            <a:endParaRPr lang="en-US" dirty="0"/>
          </a:p>
          <a:p>
            <a:r>
              <a:rPr lang="en-US" dirty="0"/>
              <a:t>2) Stock ETFs may present as a suitable choice: </a:t>
            </a:r>
          </a:p>
          <a:p>
            <a:pPr lvl="1"/>
            <a:r>
              <a:rPr lang="en-US" dirty="0"/>
              <a:t>Stock ETFs continuously digest information, where material information is approximately equal value across all data points, and thus, exhibit characteristics more closely aligned with IID. </a:t>
            </a:r>
          </a:p>
          <a:p>
            <a:pPr lvl="1"/>
            <a:r>
              <a:rPr lang="en-US" dirty="0"/>
              <a:t>Thus, ETFs generally do not exhibit as wide-ranging volatilities and drift as individual stocks. Thus, it is a better </a:t>
            </a:r>
            <a:r>
              <a:rPr lang="en-US" dirty="0" err="1"/>
              <a:t>approximator</a:t>
            </a:r>
            <a:r>
              <a:rPr lang="en-US" dirty="0"/>
              <a:t> of ARIMA mathematical structures. </a:t>
            </a:r>
          </a:p>
          <a:p>
            <a:endParaRPr lang="en-US" dirty="0"/>
          </a:p>
          <a:p>
            <a:r>
              <a:rPr lang="en-US" dirty="0"/>
              <a:t>3) Gold: </a:t>
            </a:r>
          </a:p>
          <a:p>
            <a:pPr lvl="1"/>
            <a:r>
              <a:rPr lang="en-US" dirty="0"/>
              <a:t>Similarly to Stock ETFs, Gold’s pricing dynamics and fundamentals continuously digest information, but not merely from socio-economic fundamentals within the US, but the entire global ecosystem. </a:t>
            </a:r>
          </a:p>
          <a:p>
            <a:pPr lvl="1"/>
            <a:r>
              <a:rPr lang="en-US" dirty="0"/>
              <a:t>Even more, gold possesses the longest history as a tradable instrument within human economies. Thus, for the wide breadth of variables that underlie gold’s pricing dynamics, and its extensive history as documented tradable instrument, gold was chosen for the ARIMA and LSTM model. </a:t>
            </a:r>
          </a:p>
        </p:txBody>
      </p:sp>
    </p:spTree>
    <p:extLst>
      <p:ext uri="{BB962C8B-B14F-4D97-AF65-F5344CB8AC3E}">
        <p14:creationId xmlns:p14="http://schemas.microsoft.com/office/powerpoint/2010/main" val="147084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Sourcing and Data Wrangling</a:t>
            </a:r>
          </a:p>
        </p:txBody>
      </p:sp>
      <p:sp>
        <p:nvSpPr>
          <p:cNvPr id="3" name="Content Placeholder 2"/>
          <p:cNvSpPr>
            <a:spLocks noGrp="1"/>
          </p:cNvSpPr>
          <p:nvPr>
            <p:ph idx="1"/>
          </p:nvPr>
        </p:nvSpPr>
        <p:spPr/>
        <p:txBody>
          <a:bodyPr/>
          <a:lstStyle/>
          <a:p>
            <a:r>
              <a:rPr lang="en-US" dirty="0"/>
              <a:t>The python module </a:t>
            </a:r>
            <a:r>
              <a:rPr lang="en-US" dirty="0" err="1"/>
              <a:t>YFinance</a:t>
            </a:r>
            <a:r>
              <a:rPr lang="en-US" dirty="0"/>
              <a:t> was utilized for this study</a:t>
            </a:r>
          </a:p>
          <a:p>
            <a:r>
              <a:rPr lang="en-US" dirty="0"/>
              <a:t>The </a:t>
            </a:r>
            <a:r>
              <a:rPr lang="en-US" dirty="0" err="1"/>
              <a:t>YFinance</a:t>
            </a:r>
            <a:r>
              <a:rPr lang="en-US" dirty="0"/>
              <a:t> module is directly connected to Yahoo Finance’s historical data records</a:t>
            </a:r>
          </a:p>
          <a:p>
            <a:r>
              <a:rPr lang="en-US" dirty="0"/>
              <a:t>Because this module is intended for research purposes, the characteristics of the data are already well prepared for manipulation. Thus little to no data wrangling was required. </a:t>
            </a:r>
          </a:p>
        </p:txBody>
      </p:sp>
    </p:spTree>
    <p:extLst>
      <p:ext uri="{BB962C8B-B14F-4D97-AF65-F5344CB8AC3E}">
        <p14:creationId xmlns:p14="http://schemas.microsoft.com/office/powerpoint/2010/main" val="164069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Moving Average Crossover strategy (50 day x 200 day cross)</a:t>
            </a:r>
          </a:p>
        </p:txBody>
      </p:sp>
      <p:pic>
        <p:nvPicPr>
          <p:cNvPr id="4" name="Content Placeholder 3"/>
          <p:cNvPicPr>
            <a:picLocks noGrp="1" noChangeAspect="1"/>
          </p:cNvPicPr>
          <p:nvPr>
            <p:ph idx="1"/>
          </p:nvPr>
        </p:nvPicPr>
        <p:blipFill>
          <a:blip r:embed="rId2"/>
          <a:stretch>
            <a:fillRect/>
          </a:stretch>
        </p:blipFill>
        <p:spPr>
          <a:xfrm>
            <a:off x="241540" y="2144802"/>
            <a:ext cx="11593901" cy="4713198"/>
          </a:xfrm>
          <a:prstGeom prst="rect">
            <a:avLst/>
          </a:prstGeom>
        </p:spPr>
      </p:pic>
    </p:spTree>
    <p:extLst>
      <p:ext uri="{BB962C8B-B14F-4D97-AF65-F5344CB8AC3E}">
        <p14:creationId xmlns:p14="http://schemas.microsoft.com/office/powerpoint/2010/main" val="2060654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1492</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Can We Predict Tradable Markets?</vt:lpstr>
      <vt:lpstr>Agenda</vt:lpstr>
      <vt:lpstr>What is ARIMA</vt:lpstr>
      <vt:lpstr>ARIMA limitations</vt:lpstr>
      <vt:lpstr>What is a LSTM?</vt:lpstr>
      <vt:lpstr>LSTM Advantages over ARIMA</vt:lpstr>
      <vt:lpstr>Why did we choose Gold for this study?</vt:lpstr>
      <vt:lpstr>Data Sourcing and Data Wrangling</vt:lpstr>
      <vt:lpstr>Exploratory Data Analysis: Moving Average Crossover strategy (50 day x 200 day cross)</vt:lpstr>
      <vt:lpstr>Gold Histogram of Price Return Percentage per Day: Approximates Normal Distribution (with drift)</vt:lpstr>
      <vt:lpstr>Gold Price Jumps and Dips of 3STD: Volatility leads to more volatility – Time Series not IID</vt:lpstr>
      <vt:lpstr>Simulated Random Walk:  95% Confidence Interval is between 1372 - 2069 </vt:lpstr>
      <vt:lpstr>Pre Processing and Training</vt:lpstr>
      <vt:lpstr>ARIMA Predictions</vt:lpstr>
      <vt:lpstr>ARIMA Performance Metrics</vt:lpstr>
      <vt:lpstr>ARIMA Analysis</vt:lpstr>
      <vt:lpstr>SARIMAX MODEL (seasonal adjusted ARIMA)</vt:lpstr>
      <vt:lpstr>LSTM Results and Analysis</vt:lpstr>
      <vt:lpstr>Review of Performance Metrics</vt:lpstr>
      <vt:lpstr>Further insights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Predict Tradable Markets?</dc:title>
  <dc:creator>Catalyst Advisor</dc:creator>
  <cp:lastModifiedBy>Mark Lee</cp:lastModifiedBy>
  <cp:revision>5</cp:revision>
  <dcterms:created xsi:type="dcterms:W3CDTF">2024-01-12T15:10:07Z</dcterms:created>
  <dcterms:modified xsi:type="dcterms:W3CDTF">2024-01-12T18:28:26Z</dcterms:modified>
</cp:coreProperties>
</file>