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3" r:id="rId6"/>
    <p:sldId id="262"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1" d="100"/>
          <a:sy n="71" d="100"/>
        </p:scale>
        <p:origin x="48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124F-E575-BDF5-9AF6-3DBE6D74A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2BCFC6-69C6-AD42-319C-3A73026CC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DCC11-67A0-59BE-FC21-3A63C6337FA0}"/>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5" name="Footer Placeholder 4">
            <a:extLst>
              <a:ext uri="{FF2B5EF4-FFF2-40B4-BE49-F238E27FC236}">
                <a16:creationId xmlns:a16="http://schemas.microsoft.com/office/drawing/2014/main" id="{558AFCF0-B16B-E4D0-C2C6-274D40DC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E3CCC-A7AB-D911-D321-66012EE6D9FA}"/>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114360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441F-96D7-0CF9-7AF0-8C038CA3AB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90D6B8-378E-0F9B-67FC-F82D9F8FA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698EB-5D8B-609E-E024-DEE513E026A5}"/>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5" name="Footer Placeholder 4">
            <a:extLst>
              <a:ext uri="{FF2B5EF4-FFF2-40B4-BE49-F238E27FC236}">
                <a16:creationId xmlns:a16="http://schemas.microsoft.com/office/drawing/2014/main" id="{926C1B16-11F9-C403-F135-62287C12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CC256-63B6-C9AE-7A1C-A5C01C6A3741}"/>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83616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A634F-A1B3-C143-200D-2E755BA34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30D3C9-4AF3-78C9-4C48-874721BC4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39DA5-10DA-F8A7-481F-CDFE048162BF}"/>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5" name="Footer Placeholder 4">
            <a:extLst>
              <a:ext uri="{FF2B5EF4-FFF2-40B4-BE49-F238E27FC236}">
                <a16:creationId xmlns:a16="http://schemas.microsoft.com/office/drawing/2014/main" id="{E4497857-D733-4DB8-9F89-8CC18F85D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140E0-5853-4EA9-F383-509A1D3DB953}"/>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29983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8C82-9945-DFF7-4A86-0575EBE15B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234FE-6E98-7291-B756-AD16881F3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DA9F4-0323-62B9-414A-AD5E7F7DF8CA}"/>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5" name="Footer Placeholder 4">
            <a:extLst>
              <a:ext uri="{FF2B5EF4-FFF2-40B4-BE49-F238E27FC236}">
                <a16:creationId xmlns:a16="http://schemas.microsoft.com/office/drawing/2014/main" id="{AEC61D49-52AD-9EA2-CDB7-8CBC5F73A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909BD-7AE8-4492-C70C-CE692E333548}"/>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205756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B8D6-0495-A815-0F8C-DE31E387A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08C11D-FE91-A062-A9F9-3C84785FB0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44FE8-CE6C-4926-4859-3713065D0C30}"/>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5" name="Footer Placeholder 4">
            <a:extLst>
              <a:ext uri="{FF2B5EF4-FFF2-40B4-BE49-F238E27FC236}">
                <a16:creationId xmlns:a16="http://schemas.microsoft.com/office/drawing/2014/main" id="{0372BADF-3DEF-EF28-0683-129F1D41C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F7414-76AE-F0D3-3F8F-5F175A424AAC}"/>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171020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8AB9-14D8-D42C-9C12-DF2DD64A5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A6487-091B-ED87-7A65-B39426702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8A9C0-8C0D-797A-FBC3-62374E440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90BBA1-E0BC-4CF6-8E91-43A16C1B4706}"/>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6" name="Footer Placeholder 5">
            <a:extLst>
              <a:ext uri="{FF2B5EF4-FFF2-40B4-BE49-F238E27FC236}">
                <a16:creationId xmlns:a16="http://schemas.microsoft.com/office/drawing/2014/main" id="{08728D0F-15A0-66B3-2AFE-5B8314EAF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2AAF8-2D95-F897-DFD1-25B81278781B}"/>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13961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178B-5275-DED1-7189-BBBFBFE56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214985-0011-3D15-1A3A-33D55D878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BFCB5-27F0-45E0-E5AA-3F722E75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95E38-8F00-6C0B-71A0-DE4EF61DF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F32E8-4E0D-40DC-94F8-6B3C7A9946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C09B8B-DDA4-D784-3D04-14DD75B4C862}"/>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8" name="Footer Placeholder 7">
            <a:extLst>
              <a:ext uri="{FF2B5EF4-FFF2-40B4-BE49-F238E27FC236}">
                <a16:creationId xmlns:a16="http://schemas.microsoft.com/office/drawing/2014/main" id="{93F8A192-2E0B-778E-A777-7454D57F89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3356AC-1DA6-6438-5067-5B8925069C08}"/>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278705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55B8-9552-24D8-B125-E139D448EA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F4E30-5C5F-C359-0E67-D38FFC59BBA6}"/>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4" name="Footer Placeholder 3">
            <a:extLst>
              <a:ext uri="{FF2B5EF4-FFF2-40B4-BE49-F238E27FC236}">
                <a16:creationId xmlns:a16="http://schemas.microsoft.com/office/drawing/2014/main" id="{46388406-6915-0B13-B742-984FAC158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FC4F6-12C9-FF2A-CB69-93AE886C4673}"/>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422662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6E3F7-DB15-B6EC-02A6-F33818149F5A}"/>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3" name="Footer Placeholder 2">
            <a:extLst>
              <a:ext uri="{FF2B5EF4-FFF2-40B4-BE49-F238E27FC236}">
                <a16:creationId xmlns:a16="http://schemas.microsoft.com/office/drawing/2014/main" id="{5048E365-635E-3987-1726-5F6BEC9511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97D1D2-E5BD-6BC3-C7BB-24F5192DC82C}"/>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31040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2EE9-EDB2-051D-E817-2EAF2AF95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C10A0C-CF73-5BC1-DEB7-E3E8CA3FB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B355D7-2EE8-2E6D-1B1B-3065D93A4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14DEE-0A28-8AAB-DF80-2DADD91E8545}"/>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6" name="Footer Placeholder 5">
            <a:extLst>
              <a:ext uri="{FF2B5EF4-FFF2-40B4-BE49-F238E27FC236}">
                <a16:creationId xmlns:a16="http://schemas.microsoft.com/office/drawing/2014/main" id="{C80EA939-D460-8615-A6B3-D66C11CD5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1BC32-8676-8304-A78D-BE31457E97B5}"/>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417727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F20A-82AC-DC28-5360-6D1C02F1F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146720-A456-0EAC-2935-24202C4E2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04D70-464F-8127-8890-B2A69B5FA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0A963-EF8F-2A54-2C21-26114FE46E14}"/>
              </a:ext>
            </a:extLst>
          </p:cNvPr>
          <p:cNvSpPr>
            <a:spLocks noGrp="1"/>
          </p:cNvSpPr>
          <p:nvPr>
            <p:ph type="dt" sz="half" idx="10"/>
          </p:nvPr>
        </p:nvSpPr>
        <p:spPr/>
        <p:txBody>
          <a:bodyPr/>
          <a:lstStyle/>
          <a:p>
            <a:fld id="{BC6B1E8D-81B7-4B6C-8239-AF734F27BB6A}" type="datetimeFigureOut">
              <a:rPr lang="en-US" smtClean="0"/>
              <a:t>1/16/2024</a:t>
            </a:fld>
            <a:endParaRPr lang="en-US"/>
          </a:p>
        </p:txBody>
      </p:sp>
      <p:sp>
        <p:nvSpPr>
          <p:cNvPr id="6" name="Footer Placeholder 5">
            <a:extLst>
              <a:ext uri="{FF2B5EF4-FFF2-40B4-BE49-F238E27FC236}">
                <a16:creationId xmlns:a16="http://schemas.microsoft.com/office/drawing/2014/main" id="{2BFD8253-EA24-585E-4335-42481248B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09026-1C56-E17A-A964-576375344B53}"/>
              </a:ext>
            </a:extLst>
          </p:cNvPr>
          <p:cNvSpPr>
            <a:spLocks noGrp="1"/>
          </p:cNvSpPr>
          <p:nvPr>
            <p:ph type="sldNum" sz="quarter" idx="12"/>
          </p:nvPr>
        </p:nvSpPr>
        <p:spPr/>
        <p:txBody>
          <a:bodyPr/>
          <a:lstStyle/>
          <a:p>
            <a:fld id="{5A32D7E1-E023-414B-8E61-AE5FB173AAB1}" type="slidenum">
              <a:rPr lang="en-US" smtClean="0"/>
              <a:t>‹#›</a:t>
            </a:fld>
            <a:endParaRPr lang="en-US"/>
          </a:p>
        </p:txBody>
      </p:sp>
    </p:spTree>
    <p:extLst>
      <p:ext uri="{BB962C8B-B14F-4D97-AF65-F5344CB8AC3E}">
        <p14:creationId xmlns:p14="http://schemas.microsoft.com/office/powerpoint/2010/main" val="243186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D9B8A-B31F-9C83-A642-452F703D5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F89AB2-BBD6-4EF2-BA60-851C06EB0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99629-295D-C81E-BD3D-385526911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6B1E8D-81B7-4B6C-8239-AF734F27BB6A}" type="datetimeFigureOut">
              <a:rPr lang="en-US" smtClean="0"/>
              <a:t>1/16/2024</a:t>
            </a:fld>
            <a:endParaRPr lang="en-US"/>
          </a:p>
        </p:txBody>
      </p:sp>
      <p:sp>
        <p:nvSpPr>
          <p:cNvPr id="5" name="Footer Placeholder 4">
            <a:extLst>
              <a:ext uri="{FF2B5EF4-FFF2-40B4-BE49-F238E27FC236}">
                <a16:creationId xmlns:a16="http://schemas.microsoft.com/office/drawing/2014/main" id="{C5D33EE1-9578-3AD3-1135-AB91D81D5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4B107B-64FA-B569-1BE8-E0A0003A6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32D7E1-E023-414B-8E61-AE5FB173AAB1}" type="slidenum">
              <a:rPr lang="en-US" smtClean="0"/>
              <a:t>‹#›</a:t>
            </a:fld>
            <a:endParaRPr lang="en-US"/>
          </a:p>
        </p:txBody>
      </p:sp>
    </p:spTree>
    <p:extLst>
      <p:ext uri="{BB962C8B-B14F-4D97-AF65-F5344CB8AC3E}">
        <p14:creationId xmlns:p14="http://schemas.microsoft.com/office/powerpoint/2010/main" val="497464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972F-2C1F-EB10-5FD6-80291359D0A7}"/>
              </a:ext>
            </a:extLst>
          </p:cNvPr>
          <p:cNvSpPr>
            <a:spLocks noGrp="1"/>
          </p:cNvSpPr>
          <p:nvPr>
            <p:ph type="ctrTitle"/>
          </p:nvPr>
        </p:nvSpPr>
        <p:spPr/>
        <p:txBody>
          <a:bodyPr/>
          <a:lstStyle/>
          <a:p>
            <a:r>
              <a:rPr lang="en-US" dirty="0"/>
              <a:t>How can Big Mountain Improve Profits?</a:t>
            </a:r>
          </a:p>
        </p:txBody>
      </p:sp>
      <p:sp>
        <p:nvSpPr>
          <p:cNvPr id="3" name="Subtitle 2">
            <a:extLst>
              <a:ext uri="{FF2B5EF4-FFF2-40B4-BE49-F238E27FC236}">
                <a16:creationId xmlns:a16="http://schemas.microsoft.com/office/drawing/2014/main" id="{52DA0E0D-47CA-833E-C5F7-FE72B58F5751}"/>
              </a:ext>
            </a:extLst>
          </p:cNvPr>
          <p:cNvSpPr>
            <a:spLocks noGrp="1"/>
          </p:cNvSpPr>
          <p:nvPr>
            <p:ph type="subTitle" idx="1"/>
          </p:nvPr>
        </p:nvSpPr>
        <p:spPr/>
        <p:txBody>
          <a:bodyPr/>
          <a:lstStyle/>
          <a:p>
            <a:r>
              <a:rPr lang="en-US" dirty="0"/>
              <a:t>A Data Science approach to discerning the key features of US Ski Resorts that drive profits</a:t>
            </a:r>
          </a:p>
        </p:txBody>
      </p:sp>
    </p:spTree>
    <p:extLst>
      <p:ext uri="{BB962C8B-B14F-4D97-AF65-F5344CB8AC3E}">
        <p14:creationId xmlns:p14="http://schemas.microsoft.com/office/powerpoint/2010/main" val="241009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BAE0-98A9-B756-9AEA-618EFF1D05E8}"/>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C85BE10B-EDB7-E714-AD40-264A3F1BE544}"/>
              </a:ext>
            </a:extLst>
          </p:cNvPr>
          <p:cNvSpPr>
            <a:spLocks noGrp="1"/>
          </p:cNvSpPr>
          <p:nvPr>
            <p:ph idx="1"/>
          </p:nvPr>
        </p:nvSpPr>
        <p:spPr/>
        <p:txBody>
          <a:bodyPr/>
          <a:lstStyle/>
          <a:p>
            <a:r>
              <a:rPr lang="en-US" dirty="0"/>
              <a:t>How can Big Mountain Ski Resort Improve profits?</a:t>
            </a:r>
          </a:p>
          <a:p>
            <a:r>
              <a:rPr lang="en-US" dirty="0"/>
              <a:t>What key features currently drive Big Mountain’s profits?</a:t>
            </a:r>
          </a:p>
          <a:p>
            <a:r>
              <a:rPr lang="en-US" dirty="0"/>
              <a:t>What features can Big Mountain potentially divest from to save costs?</a:t>
            </a:r>
          </a:p>
          <a:p>
            <a:r>
              <a:rPr lang="en-US" dirty="0"/>
              <a:t>Does Big </a:t>
            </a:r>
            <a:r>
              <a:rPr lang="en-US" dirty="0" err="1"/>
              <a:t>Mountian</a:t>
            </a:r>
            <a:r>
              <a:rPr lang="en-US" dirty="0"/>
              <a:t> accurately price its tickets?</a:t>
            </a:r>
          </a:p>
          <a:p>
            <a:endParaRPr lang="en-US" dirty="0"/>
          </a:p>
          <a:p>
            <a:r>
              <a:rPr lang="en-US" dirty="0"/>
              <a:t>The data science approach can help answer the above questions</a:t>
            </a:r>
          </a:p>
        </p:txBody>
      </p:sp>
    </p:spTree>
    <p:extLst>
      <p:ext uri="{BB962C8B-B14F-4D97-AF65-F5344CB8AC3E}">
        <p14:creationId xmlns:p14="http://schemas.microsoft.com/office/powerpoint/2010/main" val="266409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5DB0-01E5-028A-B734-54C2754F93B6}"/>
              </a:ext>
            </a:extLst>
          </p:cNvPr>
          <p:cNvSpPr>
            <a:spLocks noGrp="1"/>
          </p:cNvSpPr>
          <p:nvPr>
            <p:ph type="title"/>
          </p:nvPr>
        </p:nvSpPr>
        <p:spPr/>
        <p:txBody>
          <a:bodyPr/>
          <a:lstStyle/>
          <a:p>
            <a:r>
              <a:rPr lang="en-US" dirty="0"/>
              <a:t>Limitations of the Dataset</a:t>
            </a:r>
          </a:p>
        </p:txBody>
      </p:sp>
      <p:sp>
        <p:nvSpPr>
          <p:cNvPr id="3" name="Content Placeholder 2">
            <a:extLst>
              <a:ext uri="{FF2B5EF4-FFF2-40B4-BE49-F238E27FC236}">
                <a16:creationId xmlns:a16="http://schemas.microsoft.com/office/drawing/2014/main" id="{D74C7C0F-BD8E-A8DE-CD9C-263A03619F1E}"/>
              </a:ext>
            </a:extLst>
          </p:cNvPr>
          <p:cNvSpPr>
            <a:spLocks noGrp="1"/>
          </p:cNvSpPr>
          <p:nvPr>
            <p:ph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Limitations of the above study / Important caveats:</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data and model formulated compared ski resort prices across the country, but most consumer preferences vs prices are localized, as in, consumers compare prices to resorts within their own state/city/local territory and not nationally. I think this consumer pricing behavior is a pivotal </a:t>
            </a:r>
            <a:r>
              <a:rPr lang="en-US" sz="1800" b="0" i="0" u="none" strike="noStrike" dirty="0" err="1">
                <a:solidFill>
                  <a:srgbClr val="000000"/>
                </a:solidFill>
                <a:effectLst/>
                <a:latin typeface="Arial" panose="020B0604020202020204" pitchFamily="34" charset="0"/>
              </a:rPr>
              <a:t>blindspot</a:t>
            </a:r>
            <a:r>
              <a:rPr lang="en-US" sz="1800" b="0" i="0" u="none" strike="noStrike" dirty="0">
                <a:solidFill>
                  <a:srgbClr val="000000"/>
                </a:solidFill>
                <a:effectLst/>
                <a:latin typeface="Arial" panose="020B0604020202020204" pitchFamily="34" charset="0"/>
              </a:rPr>
              <a:t> and improperly skews these studies.</a:t>
            </a:r>
          </a:p>
          <a:p>
            <a:pPr rtl="0">
              <a:spcBef>
                <a:spcPts val="0"/>
              </a:spcBef>
              <a:spcAft>
                <a:spcPts val="0"/>
              </a:spcAft>
            </a:pPr>
            <a:endParaRPr lang="en-US" b="0" dirty="0">
              <a:effectLst/>
            </a:endParaRPr>
          </a:p>
          <a:p>
            <a:pPr rtl="0">
              <a:spcBef>
                <a:spcPts val="0"/>
              </a:spcBef>
              <a:spcAft>
                <a:spcPts val="1100"/>
              </a:spcAft>
            </a:pPr>
            <a:r>
              <a:rPr lang="en-US" sz="1800" b="0" i="0" u="none" strike="noStrike" dirty="0">
                <a:solidFill>
                  <a:srgbClr val="000000"/>
                </a:solidFill>
                <a:effectLst/>
                <a:latin typeface="Arial" panose="020B0604020202020204" pitchFamily="34" charset="0"/>
              </a:rPr>
              <a:t>Furthermore, as mentioned previously, a critical datapoint missing in these features is the number of visitors per day/year for each respective resort, especially as it relates to the overall population density within each resort.</a:t>
            </a:r>
            <a:endParaRPr lang="en-US" b="0" dirty="0">
              <a:effectLst/>
            </a:endParaRPr>
          </a:p>
          <a:p>
            <a:br>
              <a:rPr lang="en-US" dirty="0"/>
            </a:br>
            <a:endParaRPr lang="en-US" dirty="0"/>
          </a:p>
        </p:txBody>
      </p:sp>
    </p:spTree>
    <p:extLst>
      <p:ext uri="{BB962C8B-B14F-4D97-AF65-F5344CB8AC3E}">
        <p14:creationId xmlns:p14="http://schemas.microsoft.com/office/powerpoint/2010/main" val="409754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B165-AE17-DAD9-016C-EAD93842E8F6}"/>
              </a:ext>
            </a:extLst>
          </p:cNvPr>
          <p:cNvSpPr>
            <a:spLocks noGrp="1"/>
          </p:cNvSpPr>
          <p:nvPr>
            <p:ph type="title"/>
          </p:nvPr>
        </p:nvSpPr>
        <p:spPr/>
        <p:txBody>
          <a:bodyPr/>
          <a:lstStyle/>
          <a:p>
            <a:r>
              <a:rPr lang="en-US" dirty="0"/>
              <a:t>Limitations Part 2</a:t>
            </a:r>
          </a:p>
        </p:txBody>
      </p:sp>
      <p:sp>
        <p:nvSpPr>
          <p:cNvPr id="3" name="Content Placeholder 2">
            <a:extLst>
              <a:ext uri="{FF2B5EF4-FFF2-40B4-BE49-F238E27FC236}">
                <a16:creationId xmlns:a16="http://schemas.microsoft.com/office/drawing/2014/main" id="{A11AA956-838B-C05C-780C-4941AD4ADA6D}"/>
              </a:ext>
            </a:extLst>
          </p:cNvPr>
          <p:cNvSpPr>
            <a:spLocks noGrp="1"/>
          </p:cNvSpPr>
          <p:nvPr>
            <p:ph idx="1"/>
          </p:nvPr>
        </p:nvSpPr>
        <p:spPr>
          <a:xfrm>
            <a:off x="838200" y="1825625"/>
            <a:ext cx="10515600" cy="4310716"/>
          </a:xfrm>
        </p:spPr>
        <p:txBody>
          <a:bodyPr/>
          <a:lstStyle/>
          <a:p>
            <a:pPr rtl="0">
              <a:spcBef>
                <a:spcPts val="0"/>
              </a:spcBef>
              <a:spcAft>
                <a:spcPts val="1100"/>
              </a:spcAft>
            </a:pPr>
            <a:r>
              <a:rPr lang="en-US" sz="1050" b="0" i="0" u="none" strike="noStrike" dirty="0">
                <a:solidFill>
                  <a:srgbClr val="000000"/>
                </a:solidFill>
                <a:effectLst/>
                <a:latin typeface="Arial" panose="020B0604020202020204" pitchFamily="34" charset="0"/>
              </a:rPr>
              <a:t>Other important missing features, include:</a:t>
            </a:r>
            <a:endParaRPr lang="en-US" b="0" dirty="0">
              <a:effectLst/>
            </a:endParaRPr>
          </a:p>
          <a:p>
            <a:pPr rtl="0" fontAlgn="base">
              <a:spcBef>
                <a:spcPts val="110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Average wait-time (especially for the most popular ski run of each resort, and the vertical drop of that specific run);</a:t>
            </a:r>
          </a:p>
          <a:p>
            <a:pPr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Average drive time/transportation time to the resort by its average consumer;</a:t>
            </a:r>
          </a:p>
          <a:p>
            <a:pPr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The respective demographics of each resort, including: </a:t>
            </a:r>
          </a:p>
          <a:p>
            <a:pPr marL="742950" lvl="1" indent="-285750"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a. local vs out-of-state/city consumer. For instance, if its a resort that attracts out of state visitors, even across the nation, usually allows for the most premium pricing - </a:t>
            </a:r>
            <a:r>
              <a:rPr lang="en-US" sz="1050" b="0" i="0" u="none" strike="noStrike" dirty="0" err="1">
                <a:solidFill>
                  <a:srgbClr val="000000"/>
                </a:solidFill>
                <a:effectLst/>
                <a:latin typeface="Arial" panose="020B0604020202020204" pitchFamily="34" charset="0"/>
              </a:rPr>
              <a:t>ie</a:t>
            </a:r>
            <a:r>
              <a:rPr lang="en-US" sz="1050" b="0" i="0" u="none" strike="noStrike" dirty="0">
                <a:solidFill>
                  <a:srgbClr val="000000"/>
                </a:solidFill>
                <a:effectLst/>
                <a:latin typeface="Arial" panose="020B0604020202020204" pitchFamily="34" charset="0"/>
              </a:rPr>
              <a:t>. Aspen, Colorado. </a:t>
            </a:r>
            <a:endParaRPr lang="en-US" sz="1100" b="0" i="0" u="none" strike="noStrike" dirty="0">
              <a:solidFill>
                <a:srgbClr val="000000"/>
              </a:solidFill>
              <a:effectLst/>
              <a:latin typeface="Arial" panose="020B0604020202020204" pitchFamily="34" charset="0"/>
            </a:endParaRPr>
          </a:p>
          <a:p>
            <a:pPr marL="742950" lvl="1" indent="-285750"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b. Average income of consumers.</a:t>
            </a:r>
            <a:endParaRPr lang="en-US" sz="11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Brand value: Suppose a specific resort has a specific 'cachet' to consumers. Some resorts command premium pricing simply because of brand value.</a:t>
            </a:r>
          </a:p>
          <a:p>
            <a:pPr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Marketing/advertising: Do consumers in the area even know about the existence of the resort?</a:t>
            </a:r>
          </a:p>
          <a:p>
            <a:pPr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Newness of facilities: Self-explanatory.</a:t>
            </a:r>
          </a:p>
          <a:p>
            <a:pPr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Studies towards price elasticity of each price point </a:t>
            </a:r>
            <a:r>
              <a:rPr lang="en-US" sz="1050" b="0" i="0" u="none" strike="noStrike" dirty="0" err="1">
                <a:solidFill>
                  <a:srgbClr val="000000"/>
                </a:solidFill>
                <a:effectLst/>
                <a:latin typeface="Arial" panose="020B0604020202020204" pitchFamily="34" charset="0"/>
              </a:rPr>
              <a:t>etc</a:t>
            </a:r>
            <a:endParaRPr lang="en-US" sz="105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50" b="0" i="0" u="none" strike="noStrike" dirty="0">
                <a:solidFill>
                  <a:srgbClr val="000000"/>
                </a:solidFill>
                <a:effectLst/>
                <a:latin typeface="Arial" panose="020B0604020202020204" pitchFamily="34" charset="0"/>
              </a:rPr>
              <a:t>These studies generalize consumer preferences across the country, but perhaps localized preferences for each state </a:t>
            </a:r>
            <a:r>
              <a:rPr lang="en-US" sz="1050" b="0" i="0" u="none" strike="noStrike" dirty="0" err="1">
                <a:solidFill>
                  <a:srgbClr val="000000"/>
                </a:solidFill>
                <a:effectLst/>
                <a:latin typeface="Arial" panose="020B0604020202020204" pitchFamily="34" charset="0"/>
              </a:rPr>
              <a:t>etc</a:t>
            </a:r>
            <a:r>
              <a:rPr lang="en-US" sz="1050" b="0" i="0" u="none" strike="noStrike" dirty="0">
                <a:solidFill>
                  <a:srgbClr val="000000"/>
                </a:solidFill>
                <a:effectLst/>
                <a:latin typeface="Arial" panose="020B0604020202020204" pitchFamily="34" charset="0"/>
              </a:rPr>
              <a:t> sometimes differ dramatically from national preferences.</a:t>
            </a:r>
          </a:p>
          <a:p>
            <a:pPr rtl="0" fontAlgn="base">
              <a:spcBef>
                <a:spcPts val="0"/>
              </a:spcBef>
              <a:spcAft>
                <a:spcPts val="1100"/>
              </a:spcAft>
              <a:buFont typeface="+mj-lt"/>
              <a:buAutoNum type="arabicPeriod"/>
            </a:pPr>
            <a:r>
              <a:rPr lang="en-US" sz="1050" b="0" i="0" u="none" strike="noStrike" dirty="0">
                <a:solidFill>
                  <a:srgbClr val="000000"/>
                </a:solidFill>
                <a:effectLst/>
                <a:latin typeface="Arial" panose="020B0604020202020204" pitchFamily="34" charset="0"/>
              </a:rPr>
              <a:t>Many other potential ideas</a:t>
            </a:r>
          </a:p>
          <a:p>
            <a:r>
              <a:rPr lang="en-US" sz="1800" b="0" i="0" u="none" strike="noStrike" dirty="0">
                <a:solidFill>
                  <a:srgbClr val="000000"/>
                </a:solidFill>
                <a:effectLst/>
                <a:latin typeface="Arial" panose="020B0604020202020204" pitchFamily="34" charset="0"/>
              </a:rPr>
              <a:t>Overall, these linear regressions produce an important initial 'skeleton' by which to model consumer preferences vs price, but further study is needed to unearth more granularity to these discoveries.</a:t>
            </a:r>
            <a:endParaRPr lang="en-US" dirty="0"/>
          </a:p>
        </p:txBody>
      </p:sp>
    </p:spTree>
    <p:extLst>
      <p:ext uri="{BB962C8B-B14F-4D97-AF65-F5344CB8AC3E}">
        <p14:creationId xmlns:p14="http://schemas.microsoft.com/office/powerpoint/2010/main" val="367640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99B1-D7F1-0C9D-C041-7F1B9F87CB55}"/>
              </a:ext>
            </a:extLst>
          </p:cNvPr>
          <p:cNvSpPr>
            <a:spLocks noGrp="1"/>
          </p:cNvSpPr>
          <p:nvPr>
            <p:ph type="title"/>
          </p:nvPr>
        </p:nvSpPr>
        <p:spPr/>
        <p:txBody>
          <a:bodyPr/>
          <a:lstStyle/>
          <a:p>
            <a:r>
              <a:rPr lang="en-US" dirty="0"/>
              <a:t>Model Analysis: Linear Regression Recommendations</a:t>
            </a:r>
          </a:p>
        </p:txBody>
      </p:sp>
      <p:pic>
        <p:nvPicPr>
          <p:cNvPr id="5" name="Content Placeholder 4" descr="A white background with black text&#10;&#10;Description automatically generated">
            <a:extLst>
              <a:ext uri="{FF2B5EF4-FFF2-40B4-BE49-F238E27FC236}">
                <a16:creationId xmlns:a16="http://schemas.microsoft.com/office/drawing/2014/main" id="{9FFE594F-4D60-EDDD-36CC-36303A444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99" y="2972304"/>
            <a:ext cx="7682947" cy="2928708"/>
          </a:xfrm>
        </p:spPr>
      </p:pic>
      <p:sp>
        <p:nvSpPr>
          <p:cNvPr id="6" name="TextBox 5">
            <a:extLst>
              <a:ext uri="{FF2B5EF4-FFF2-40B4-BE49-F238E27FC236}">
                <a16:creationId xmlns:a16="http://schemas.microsoft.com/office/drawing/2014/main" id="{C55F258A-DFFF-A66D-950F-F9E1F98D84E0}"/>
              </a:ext>
            </a:extLst>
          </p:cNvPr>
          <p:cNvSpPr txBox="1"/>
          <p:nvPr/>
        </p:nvSpPr>
        <p:spPr>
          <a:xfrm>
            <a:off x="1075765" y="1775012"/>
            <a:ext cx="8458492" cy="646331"/>
          </a:xfrm>
          <a:prstGeom prst="rect">
            <a:avLst/>
          </a:prstGeom>
          <a:noFill/>
        </p:spPr>
        <p:txBody>
          <a:bodyPr wrap="square" rtlCol="0">
            <a:spAutoFit/>
          </a:bodyPr>
          <a:lstStyle/>
          <a:p>
            <a:r>
              <a:rPr lang="en-US" dirty="0"/>
              <a:t>Vertical Drop, Snow </a:t>
            </a:r>
            <a:r>
              <a:rPr lang="en-US" dirty="0" err="1"/>
              <a:t>Making_ac</a:t>
            </a:r>
            <a:r>
              <a:rPr lang="en-US" dirty="0"/>
              <a:t>, </a:t>
            </a:r>
            <a:r>
              <a:rPr lang="en-US" dirty="0" err="1"/>
              <a:t>Total_chairs</a:t>
            </a:r>
            <a:r>
              <a:rPr lang="en-US" dirty="0"/>
              <a:t>, and </a:t>
            </a:r>
            <a:r>
              <a:rPr lang="en-US" dirty="0" err="1"/>
              <a:t>fastQuads</a:t>
            </a:r>
            <a:r>
              <a:rPr lang="en-US" dirty="0"/>
              <a:t> are the top 4 priorities for a US Ski Resort</a:t>
            </a:r>
          </a:p>
        </p:txBody>
      </p:sp>
    </p:spTree>
    <p:extLst>
      <p:ext uri="{BB962C8B-B14F-4D97-AF65-F5344CB8AC3E}">
        <p14:creationId xmlns:p14="http://schemas.microsoft.com/office/powerpoint/2010/main" val="405874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26BE-FC9F-AD7B-2738-D337CBB72294}"/>
              </a:ext>
            </a:extLst>
          </p:cNvPr>
          <p:cNvSpPr>
            <a:spLocks noGrp="1"/>
          </p:cNvSpPr>
          <p:nvPr>
            <p:ph type="title"/>
          </p:nvPr>
        </p:nvSpPr>
        <p:spPr/>
        <p:txBody>
          <a:bodyPr/>
          <a:lstStyle/>
          <a:p>
            <a:r>
              <a:rPr lang="en-US" dirty="0"/>
              <a:t>Model Analysis: Random Forest Recommendations</a:t>
            </a:r>
          </a:p>
        </p:txBody>
      </p:sp>
      <p:pic>
        <p:nvPicPr>
          <p:cNvPr id="1026" name="Picture 2">
            <a:extLst>
              <a:ext uri="{FF2B5EF4-FFF2-40B4-BE49-F238E27FC236}">
                <a16:creationId xmlns:a16="http://schemas.microsoft.com/office/drawing/2014/main" id="{A1D4D914-F405-2EDB-C814-1A5FC1B8FB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0491" y="2233519"/>
            <a:ext cx="979004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B2F796-E633-79BC-BB7A-1B2472CD385F}"/>
              </a:ext>
            </a:extLst>
          </p:cNvPr>
          <p:cNvSpPr txBox="1"/>
          <p:nvPr/>
        </p:nvSpPr>
        <p:spPr>
          <a:xfrm>
            <a:off x="838200" y="1658471"/>
            <a:ext cx="10304930" cy="369332"/>
          </a:xfrm>
          <a:prstGeom prst="rect">
            <a:avLst/>
          </a:prstGeom>
          <a:noFill/>
        </p:spPr>
        <p:txBody>
          <a:bodyPr wrap="square" rtlCol="0">
            <a:spAutoFit/>
          </a:bodyPr>
          <a:lstStyle/>
          <a:p>
            <a:r>
              <a:rPr lang="en-US" dirty="0"/>
              <a:t>Fast Quads, Runs, Snow </a:t>
            </a:r>
            <a:r>
              <a:rPr lang="en-US" dirty="0" err="1"/>
              <a:t>Making_ac</a:t>
            </a:r>
            <a:r>
              <a:rPr lang="en-US" dirty="0"/>
              <a:t>, and Vertical Drop are the top 4 priorities for US Ski Resorts</a:t>
            </a:r>
          </a:p>
        </p:txBody>
      </p:sp>
    </p:spTree>
    <p:extLst>
      <p:ext uri="{BB962C8B-B14F-4D97-AF65-F5344CB8AC3E}">
        <p14:creationId xmlns:p14="http://schemas.microsoft.com/office/powerpoint/2010/main" val="288226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6A5B-46B6-158B-53BF-1BC3685B491A}"/>
              </a:ext>
            </a:extLst>
          </p:cNvPr>
          <p:cNvSpPr>
            <a:spLocks noGrp="1"/>
          </p:cNvSpPr>
          <p:nvPr>
            <p:ph type="title"/>
          </p:nvPr>
        </p:nvSpPr>
        <p:spPr/>
        <p:txBody>
          <a:bodyPr/>
          <a:lstStyle/>
          <a:p>
            <a:r>
              <a:rPr lang="en-US" dirty="0"/>
              <a:t>Modeling Conclusion:</a:t>
            </a:r>
          </a:p>
        </p:txBody>
      </p:sp>
      <p:sp>
        <p:nvSpPr>
          <p:cNvPr id="3" name="Content Placeholder 2">
            <a:extLst>
              <a:ext uri="{FF2B5EF4-FFF2-40B4-BE49-F238E27FC236}">
                <a16:creationId xmlns:a16="http://schemas.microsoft.com/office/drawing/2014/main" id="{A95395C0-6DA6-ADBE-6D85-BE248EA120B0}"/>
              </a:ext>
            </a:extLst>
          </p:cNvPr>
          <p:cNvSpPr>
            <a:spLocks noGrp="1"/>
          </p:cNvSpPr>
          <p:nvPr>
            <p:ph idx="1"/>
          </p:nvPr>
        </p:nvSpPr>
        <p:spPr/>
        <p:txBody>
          <a:bodyPr>
            <a:normAutofit fontScale="92500" lnSpcReduction="10000"/>
          </a:bodyPr>
          <a:lstStyle/>
          <a:p>
            <a:r>
              <a:rPr lang="en-US" dirty="0"/>
              <a:t>Although Linear Regression and Random Forest models do not output the same weights towards each respective Ski Resort feature, they both produce similar top critical features for Ski Resorts</a:t>
            </a:r>
          </a:p>
          <a:p>
            <a:endParaRPr lang="en-US" dirty="0"/>
          </a:p>
          <a:p>
            <a:r>
              <a:rPr lang="en-US" dirty="0"/>
              <a:t>The overlapping features are:</a:t>
            </a:r>
          </a:p>
          <a:p>
            <a:pPr lvl="1"/>
            <a:r>
              <a:rPr lang="en-US" dirty="0"/>
              <a:t>1. </a:t>
            </a:r>
            <a:r>
              <a:rPr lang="en-US" dirty="0" err="1"/>
              <a:t>Fastquads</a:t>
            </a:r>
            <a:endParaRPr lang="en-US" dirty="0"/>
          </a:p>
          <a:p>
            <a:pPr lvl="1"/>
            <a:r>
              <a:rPr lang="en-US" dirty="0"/>
              <a:t>2. runs</a:t>
            </a:r>
          </a:p>
          <a:p>
            <a:pPr lvl="1"/>
            <a:r>
              <a:rPr lang="en-US" dirty="0"/>
              <a:t>3. </a:t>
            </a:r>
            <a:r>
              <a:rPr lang="en-US" dirty="0" err="1"/>
              <a:t>Snowmaking_ac</a:t>
            </a:r>
            <a:endParaRPr lang="en-US" dirty="0"/>
          </a:p>
          <a:p>
            <a:pPr lvl="1"/>
            <a:r>
              <a:rPr lang="en-US" dirty="0"/>
              <a:t>4. Vertical Drop</a:t>
            </a:r>
          </a:p>
          <a:p>
            <a:pPr lvl="1"/>
            <a:endParaRPr lang="en-US" dirty="0"/>
          </a:p>
          <a:p>
            <a:r>
              <a:rPr lang="en-US" dirty="0"/>
              <a:t>These features should be highlighted going forth</a:t>
            </a:r>
          </a:p>
        </p:txBody>
      </p:sp>
    </p:spTree>
    <p:extLst>
      <p:ext uri="{BB962C8B-B14F-4D97-AF65-F5344CB8AC3E}">
        <p14:creationId xmlns:p14="http://schemas.microsoft.com/office/powerpoint/2010/main" val="314068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D7C9-A4E3-EB73-C9F3-27C4349238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DE6371-4382-7708-691C-095C33243458}"/>
              </a:ext>
            </a:extLst>
          </p:cNvPr>
          <p:cNvSpPr>
            <a:spLocks noGrp="1"/>
          </p:cNvSpPr>
          <p:nvPr>
            <p:ph idx="1"/>
          </p:nvPr>
        </p:nvSpPr>
        <p:spPr/>
        <p:txBody>
          <a:bodyPr>
            <a:normAutofit fontScale="85000" lnSpcReduction="10000"/>
          </a:bodyPr>
          <a:lstStyle/>
          <a:p>
            <a:pPr rtl="0">
              <a:spcBef>
                <a:spcPts val="0"/>
              </a:spcBef>
              <a:spcAft>
                <a:spcPts val="1100"/>
              </a:spcAft>
            </a:pPr>
            <a:r>
              <a:rPr lang="en-US" sz="1800" b="0" i="0" u="none" strike="noStrike" dirty="0">
                <a:solidFill>
                  <a:srgbClr val="000000"/>
                </a:solidFill>
                <a:effectLst/>
                <a:latin typeface="Arial" panose="020B0604020202020204" pitchFamily="34" charset="0"/>
              </a:rPr>
              <a:t>In terms of the potential cost-savings vs investment options:</a:t>
            </a:r>
            <a:endParaRPr lang="en-US" b="0" dirty="0">
              <a:effectLst/>
            </a:endParaRPr>
          </a:p>
          <a:p>
            <a:pPr rtl="0" fontAlgn="base">
              <a:spcBef>
                <a:spcPts val="1100"/>
              </a:spcBef>
              <a:spcAft>
                <a:spcPts val="1100"/>
              </a:spcAft>
              <a:buFont typeface="+mj-lt"/>
              <a:buAutoNum type="arabicPeriod"/>
            </a:pPr>
            <a:r>
              <a:rPr lang="en-US" sz="1800" b="0" i="0" u="none" strike="noStrike" dirty="0">
                <a:solidFill>
                  <a:srgbClr val="000000"/>
                </a:solidFill>
                <a:effectLst/>
                <a:latin typeface="Arial" panose="020B0604020202020204" pitchFamily="34" charset="0"/>
              </a:rPr>
              <a:t>a. Already premium-priced: Big Mountain is already the highest-priced resort in the state by a wide-margin, despite not being top 1 in any of the critical features in the predictive model, except for (almost) snow-making ac. As discussed in the limitations section: Without further granularity towards local pricing dynamics, including the average net worth of Big Mountain’s consumers, it’s hard to discern whether Big Mountain can effectively raise ticket prices</a:t>
            </a:r>
          </a:p>
          <a:p>
            <a:pPr rtl="0" fontAlgn="base">
              <a:spcBef>
                <a:spcPts val="1100"/>
              </a:spcBef>
              <a:spcAft>
                <a:spcPts val="1100"/>
              </a:spcAft>
              <a:buFont typeface="+mj-lt"/>
              <a:buAutoNum type="arabicPeriod"/>
            </a:pPr>
            <a:r>
              <a:rPr lang="en-US" sz="1800" b="0" i="0" u="none" strike="noStrike" dirty="0">
                <a:solidFill>
                  <a:srgbClr val="000000"/>
                </a:solidFill>
                <a:effectLst/>
                <a:latin typeface="Arial" panose="020B0604020202020204" pitchFamily="34" charset="0"/>
              </a:rPr>
              <a:t>b. Competitor analysis within the state: Having stated the above: </a:t>
            </a:r>
            <a:r>
              <a:rPr lang="en-US" sz="1800" b="0" i="0" u="none" strike="noStrike" dirty="0" err="1">
                <a:solidFill>
                  <a:srgbClr val="000000"/>
                </a:solidFill>
                <a:effectLst/>
                <a:latin typeface="Arial" panose="020B0604020202020204" pitchFamily="34" charset="0"/>
              </a:rPr>
              <a:t>futher</a:t>
            </a:r>
            <a:r>
              <a:rPr lang="en-US" sz="1800" b="0" i="0" u="none" strike="noStrike" dirty="0">
                <a:solidFill>
                  <a:srgbClr val="000000"/>
                </a:solidFill>
                <a:effectLst/>
                <a:latin typeface="Arial" panose="020B0604020202020204" pitchFamily="34" charset="0"/>
              </a:rPr>
              <a:t> studies should be conducted towards the features Big Mountain contains vs its closest competitors (this data is available). There are two close competitors to Big Mountain in the market segment directly beneath, and understanding how the business model and </a:t>
            </a:r>
            <a:r>
              <a:rPr lang="en-US" sz="1800" b="0" i="0" u="none" strike="noStrike" dirty="0" err="1">
                <a:solidFill>
                  <a:srgbClr val="000000"/>
                </a:solidFill>
                <a:effectLst/>
                <a:latin typeface="Arial" panose="020B0604020202020204" pitchFamily="34" charset="0"/>
              </a:rPr>
              <a:t>competitve</a:t>
            </a:r>
            <a:r>
              <a:rPr lang="en-US" sz="1800" b="0" i="0" u="none" strike="noStrike" dirty="0">
                <a:solidFill>
                  <a:srgbClr val="000000"/>
                </a:solidFill>
                <a:effectLst/>
                <a:latin typeface="Arial" panose="020B0604020202020204" pitchFamily="34" charset="0"/>
              </a:rPr>
              <a:t> advantages of those respective resorts will provide valuable insights into how Big Mountain is viewed by consumers, and what features command that price advantage for Big Mountain.</a:t>
            </a:r>
            <a:endParaRPr lang="en-US" b="0" dirty="0">
              <a:effectLst/>
            </a:endParaRPr>
          </a:p>
          <a:p>
            <a:pPr indent="0" rtl="0">
              <a:spcBef>
                <a:spcPts val="0"/>
              </a:spcBef>
              <a:spcAft>
                <a:spcPts val="1100"/>
              </a:spcAft>
              <a:buNone/>
            </a:pPr>
            <a:r>
              <a:rPr lang="en-US" sz="1800" b="0" i="0" u="none" strike="noStrike" dirty="0">
                <a:solidFill>
                  <a:srgbClr val="000000"/>
                </a:solidFill>
                <a:effectLst/>
                <a:latin typeface="Arial" panose="020B0604020202020204" pitchFamily="34" charset="0"/>
              </a:rPr>
              <a:t>c. Without further exploration of wealth of average consumer vs ski resort pricing, I would exercise caution against raising the prices even more. Based on my cursory knowledge of Montana, I do not think the average income in that state is high, nor do residents out of state fly in for the ski resorts in that state.</a:t>
            </a:r>
            <a:endParaRPr lang="en-US" b="0" dirty="0">
              <a:effectLst/>
            </a:endParaRPr>
          </a:p>
          <a:p>
            <a:br>
              <a:rPr lang="en-US" dirty="0"/>
            </a:br>
            <a:endParaRPr lang="en-US" dirty="0"/>
          </a:p>
        </p:txBody>
      </p:sp>
    </p:spTree>
    <p:extLst>
      <p:ext uri="{BB962C8B-B14F-4D97-AF65-F5344CB8AC3E}">
        <p14:creationId xmlns:p14="http://schemas.microsoft.com/office/powerpoint/2010/main" val="293022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770</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How can Big Mountain Improve Profits?</vt:lpstr>
      <vt:lpstr>Problem Identification</vt:lpstr>
      <vt:lpstr>Limitations of the Dataset</vt:lpstr>
      <vt:lpstr>Limitations Part 2</vt:lpstr>
      <vt:lpstr>Model Analysis: Linear Regression Recommendations</vt:lpstr>
      <vt:lpstr>Model Analysis: Random Forest Recommendations</vt:lpstr>
      <vt:lpstr>Modeling 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Big Mountain Improve Profits?</dc:title>
  <dc:creator>Mark Lee</dc:creator>
  <cp:lastModifiedBy>Mark Lee</cp:lastModifiedBy>
  <cp:revision>1</cp:revision>
  <dcterms:created xsi:type="dcterms:W3CDTF">2024-01-17T03:29:07Z</dcterms:created>
  <dcterms:modified xsi:type="dcterms:W3CDTF">2024-01-17T04:00:03Z</dcterms:modified>
</cp:coreProperties>
</file>