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4" r:id="rId6"/>
    <p:sldId id="273" r:id="rId7"/>
    <p:sldId id="270" r:id="rId8"/>
    <p:sldId id="261" r:id="rId9"/>
    <p:sldId id="271" r:id="rId10"/>
    <p:sldId id="272" r:id="rId11"/>
    <p:sldId id="279" r:id="rId12"/>
    <p:sldId id="274" r:id="rId13"/>
    <p:sldId id="27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9C4BD-0425-4593-8D9E-949D24E3127A}" v="1" dt="2023-09-30T04:23:37.52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00" d="100"/>
          <a:sy n="100" d="100"/>
        </p:scale>
        <p:origin x="3552" y="-2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Young" userId="cfd7692e-434f-4712-8e7a-7c74b35221e6" providerId="ADAL" clId="{7359C4BD-0425-4593-8D9E-949D24E3127A}"/>
    <pc:docChg chg="undo custSel modSld">
      <pc:chgData name="Mark Young" userId="cfd7692e-434f-4712-8e7a-7c74b35221e6" providerId="ADAL" clId="{7359C4BD-0425-4593-8D9E-949D24E3127A}" dt="2023-09-30T04:30:44.990" v="592" actId="20577"/>
      <pc:docMkLst>
        <pc:docMk/>
      </pc:docMkLst>
      <pc:sldChg chg="addSp modSp mod">
        <pc:chgData name="Mark Young" userId="cfd7692e-434f-4712-8e7a-7c74b35221e6" providerId="ADAL" clId="{7359C4BD-0425-4593-8D9E-949D24E3127A}" dt="2023-09-30T04:30:44.990" v="592" actId="20577"/>
        <pc:sldMkLst>
          <pc:docMk/>
          <pc:sldMk cId="2811442321" sldId="278"/>
        </pc:sldMkLst>
        <pc:spChg chg="add mod">
          <ac:chgData name="Mark Young" userId="cfd7692e-434f-4712-8e7a-7c74b35221e6" providerId="ADAL" clId="{7359C4BD-0425-4593-8D9E-949D24E3127A}" dt="2023-09-30T04:30:44.990" v="592" actId="20577"/>
          <ac:spMkLst>
            <pc:docMk/>
            <pc:sldMk cId="2811442321" sldId="278"/>
            <ac:spMk id="2" creationId="{D7FDEFB1-2D5F-9B2B-9903-47AEAEAFFBFC}"/>
          </ac:spMkLst>
        </pc:spChg>
        <pc:spChg chg="mod">
          <ac:chgData name="Mark Young" userId="cfd7692e-434f-4712-8e7a-7c74b35221e6" providerId="ADAL" clId="{7359C4BD-0425-4593-8D9E-949D24E3127A}" dt="2023-09-30T04:29:13.213" v="463" actId="1076"/>
          <ac:spMkLst>
            <pc:docMk/>
            <pc:sldMk cId="2811442321" sldId="278"/>
            <ac:spMk id="3" creationId="{77762301-F83A-4BEA-9D11-E6C99FB574A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Scholar.Google.com</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Work in progress.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ResarchGate.net</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Work in progress.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Murray State</a:t>
          </a:r>
        </a:p>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Business Source Complete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latin typeface="+mn-lt"/>
            </a:rPr>
            <a:t>Work in progress.</a:t>
          </a:r>
          <a:endParaRPr lang="en-US" sz="1400" kern="1200" spc="50" baseline="0" dirty="0">
            <a:solidFill>
              <a:prstClr val="black">
                <a:hueOff val="0"/>
                <a:satOff val="0"/>
                <a:lumOff val="0"/>
                <a:alphaOff val="0"/>
              </a:prstClr>
            </a:solidFill>
            <a:latin typeface="+mn-lt"/>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mn-lt"/>
            </a:rPr>
            <a:t>Work in progress.</a:t>
          </a:r>
          <a:endParaRPr lang="en-US" sz="1400" kern="1200" spc="50" baseline="0" dirty="0">
            <a:solidFill>
              <a:prstClr val="black">
                <a:hueOff val="0"/>
                <a:satOff val="0"/>
                <a:lumOff val="0"/>
                <a:alphaOff val="0"/>
              </a:prstClr>
            </a:solidFill>
            <a:latin typeface="+mn-lt"/>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nchor="ctr"/>
        <a:lstStyle/>
        <a:p>
          <a:pPr marL="0"/>
          <a:r>
            <a:rPr lang="en-US" sz="1600" kern="1200" spc="150" baseline="0" dirty="0">
              <a:solidFill>
                <a:prstClr val="black"/>
              </a:solidFill>
              <a:latin typeface="+mn-lt"/>
              <a:ea typeface="+mn-ea"/>
              <a:cs typeface="+mn-cs"/>
            </a:rPr>
            <a:t>Murray State</a:t>
          </a:r>
        </a:p>
        <a:p>
          <a:pPr marL="0"/>
          <a:r>
            <a:rPr lang="en-US" sz="1600" kern="1200" spc="150" baseline="0" dirty="0">
              <a:solidFill>
                <a:prstClr val="black"/>
              </a:solidFill>
              <a:latin typeface="+mn-lt"/>
              <a:ea typeface="+mn-ea"/>
              <a:cs typeface="+mn-cs"/>
            </a:rPr>
            <a:t>Academic Source Complete</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Scholar.Google.com</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Work in progress.</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ResarchGate.net</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Work in progress.</a:t>
          </a: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Murray State</a:t>
          </a:r>
        </a:p>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Business Source Complete</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latin typeface="+mn-lt"/>
            </a:rPr>
            <a:t>Work in progress.</a:t>
          </a:r>
          <a:endParaRPr lang="en-US" sz="1400" kern="1200" spc="50" baseline="0" dirty="0">
            <a:solidFill>
              <a:prstClr val="black">
                <a:hueOff val="0"/>
                <a:satOff val="0"/>
                <a:lumOff val="0"/>
                <a:alphaOff val="0"/>
              </a:prstClr>
            </a:solidFill>
            <a:latin typeface="+mn-lt"/>
            <a:ea typeface="+mn-ea"/>
            <a:cs typeface="+mn-cs"/>
          </a:endParaRP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Murray State</a:t>
          </a:r>
        </a:p>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Academic Source Complete</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mn-lt"/>
            </a:rPr>
            <a:t>Work in progress.</a:t>
          </a:r>
          <a:endParaRPr lang="en-US" sz="1400" kern="1200" spc="50" baseline="0" dirty="0">
            <a:solidFill>
              <a:prstClr val="black">
                <a:hueOff val="0"/>
                <a:satOff val="0"/>
                <a:lumOff val="0"/>
                <a:alphaOff val="0"/>
              </a:prstClr>
            </a:solidFill>
            <a:latin typeface="+mn-lt"/>
            <a:ea typeface="+mn-ea"/>
            <a:cs typeface="+mn-cs"/>
          </a:endParaRP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2024-04-16</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2024-04-16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536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logarithm of an organizations’ sizes helps prevent skewed distributions, reduces heteroscedasticity, and improves interpretability.</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947497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069070" y="3435531"/>
            <a:ext cx="4941768" cy="2688245"/>
          </a:xfrm>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Compensation in information technology</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analytics in r</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project update</a:t>
            </a:r>
            <a:endParaRPr lang="en-US" sz="3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07585" y="5364481"/>
            <a:ext cx="4941770" cy="1105987"/>
          </a:xfrm>
        </p:spPr>
        <p:txBody>
          <a:bodyPr>
            <a:normAutofit/>
          </a:bodyPr>
          <a:lstStyle/>
          <a:p>
            <a:r>
              <a:rPr lang="en-US" dirty="0"/>
              <a:t>Mark M. Young</a:t>
            </a:r>
          </a:p>
          <a:p>
            <a:r>
              <a:rPr lang="en-US" dirty="0"/>
              <a:t>Developing Analytics Applications in R</a:t>
            </a:r>
          </a:p>
          <a:p>
            <a:r>
              <a:rPr lang="en-US" dirty="0"/>
              <a:t>CIS-663, Spring 2024</a:t>
            </a:r>
          </a:p>
        </p:txBody>
      </p:sp>
      <p:pic>
        <p:nvPicPr>
          <p:cNvPr id="9" name="Picture 8">
            <a:extLst>
              <a:ext uri="{FF2B5EF4-FFF2-40B4-BE49-F238E27FC236}">
                <a16:creationId xmlns:a16="http://schemas.microsoft.com/office/drawing/2014/main" id="{D872ED63-EADE-43BA-92D2-DF369387EC0A}"/>
              </a:ext>
            </a:extLst>
          </p:cNvPr>
          <p:cNvPicPr>
            <a:picLocks noChangeAspect="1"/>
          </p:cNvPicPr>
          <p:nvPr/>
        </p:nvPicPr>
        <p:blipFill>
          <a:blip r:embed="rId3"/>
          <a:stretch>
            <a:fillRect/>
          </a:stretch>
        </p:blipFill>
        <p:spPr>
          <a:xfrm>
            <a:off x="0" y="0"/>
            <a:ext cx="9010650" cy="5029200"/>
          </a:xfrm>
          <a:prstGeom prst="rect">
            <a:avLst/>
          </a:prstGeom>
        </p:spPr>
      </p:pic>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slow" p14:dur="2000" advTm="17309"/>
    </mc:Choice>
    <mc:Fallback xmlns="">
      <p:transition spd="slow" advTm="173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52182" y="535781"/>
            <a:ext cx="10515600" cy="1325563"/>
          </a:xfrm>
        </p:spPr>
        <p:txBody>
          <a:bodyPr/>
          <a:lstStyle/>
          <a:p>
            <a:r>
              <a:rPr lang="en-US" dirty="0"/>
              <a:t>Conclusion, questions, and comments</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Fall 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TextBox 1">
            <a:extLst>
              <a:ext uri="{FF2B5EF4-FFF2-40B4-BE49-F238E27FC236}">
                <a16:creationId xmlns:a16="http://schemas.microsoft.com/office/drawing/2014/main" id="{93EDEE16-779E-4BFD-D742-4C61D880FB72}"/>
              </a:ext>
            </a:extLst>
          </p:cNvPr>
          <p:cNvSpPr txBox="1"/>
          <p:nvPr/>
        </p:nvSpPr>
        <p:spPr>
          <a:xfrm>
            <a:off x="2298583" y="2390863"/>
            <a:ext cx="7348756" cy="1200329"/>
          </a:xfrm>
          <a:prstGeom prst="rect">
            <a:avLst/>
          </a:prstGeom>
          <a:noFill/>
        </p:spPr>
        <p:txBody>
          <a:bodyPr wrap="square" rtlCol="0">
            <a:spAutoFit/>
          </a:bodyPr>
          <a:lstStyle/>
          <a:p>
            <a:r>
              <a:rPr lang="en-US" dirty="0"/>
              <a:t>The results of this analysis should prove not only interesting, but useful to me for my next career move.</a:t>
            </a:r>
          </a:p>
          <a:p>
            <a:endParaRPr lang="en-US" dirty="0"/>
          </a:p>
          <a:p>
            <a:r>
              <a:rPr lang="en-US" dirty="0"/>
              <a:t>Recommendations for analysis are welcome.</a:t>
            </a:r>
          </a:p>
        </p:txBody>
      </p:sp>
    </p:spTree>
    <p:extLst>
      <p:ext uri="{BB962C8B-B14F-4D97-AF65-F5344CB8AC3E}">
        <p14:creationId xmlns:p14="http://schemas.microsoft.com/office/powerpoint/2010/main" val="1759192380"/>
      </p:ext>
    </p:extLst>
  </p:cSld>
  <p:clrMapOvr>
    <a:masterClrMapping/>
  </p:clrMapOvr>
  <mc:AlternateContent xmlns:mc="http://schemas.openxmlformats.org/markup-compatibility/2006" xmlns:p14="http://schemas.microsoft.com/office/powerpoint/2010/main">
    <mc:Choice Requires="p14">
      <p:transition spd="slow" p14:dur="2000" advTm="31014"/>
    </mc:Choice>
    <mc:Fallback xmlns="">
      <p:transition spd="slow" advTm="31014"/>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Fall 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3" name="Title 2">
            <a:extLst>
              <a:ext uri="{FF2B5EF4-FFF2-40B4-BE49-F238E27FC236}">
                <a16:creationId xmlns:a16="http://schemas.microsoft.com/office/drawing/2014/main" id="{298DB1C9-6009-081A-D546-FF350CCB2AA2}"/>
              </a:ext>
            </a:extLst>
          </p:cNvPr>
          <p:cNvSpPr>
            <a:spLocks noGrp="1"/>
          </p:cNvSpPr>
          <p:nvPr>
            <p:ph type="title"/>
          </p:nvPr>
        </p:nvSpPr>
        <p:spPr>
          <a:xfrm>
            <a:off x="1307007" y="342505"/>
            <a:ext cx="9577983" cy="1325563"/>
          </a:xfrm>
        </p:spPr>
        <p:txBody>
          <a:bodyPr/>
          <a:lstStyle/>
          <a:p>
            <a:r>
              <a:rPr lang="en-US" dirty="0"/>
              <a:t>References</a:t>
            </a:r>
          </a:p>
        </p:txBody>
      </p:sp>
    </p:spTree>
    <p:extLst>
      <p:ext uri="{BB962C8B-B14F-4D97-AF65-F5344CB8AC3E}">
        <p14:creationId xmlns:p14="http://schemas.microsoft.com/office/powerpoint/2010/main" val="419167241"/>
      </p:ext>
    </p:extLst>
  </p:cSld>
  <p:clrMapOvr>
    <a:masterClrMapping/>
  </p:clrMapOvr>
  <mc:AlternateContent xmlns:mc="http://schemas.openxmlformats.org/markup-compatibility/2006">
    <mc:Choice xmlns:p14="http://schemas.microsoft.com/office/powerpoint/2010/main" Requires="p14">
      <p:transition spd="slow" p14:dur="2000" advTm="65961"/>
    </mc:Choice>
    <mc:Fallback>
      <p:transition spd="slow" advTm="659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Spring 2024</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Compensation in IT – Analytics in R – Project Update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3" name="Title 42">
            <a:extLst>
              <a:ext uri="{FF2B5EF4-FFF2-40B4-BE49-F238E27FC236}">
                <a16:creationId xmlns:a16="http://schemas.microsoft.com/office/drawing/2014/main" id="{7CE55ED4-CE38-481C-B165-7001C339F834}"/>
              </a:ext>
            </a:extLst>
          </p:cNvPr>
          <p:cNvSpPr>
            <a:spLocks noGrp="1"/>
          </p:cNvSpPr>
          <p:nvPr>
            <p:ph type="title"/>
          </p:nvPr>
        </p:nvSpPr>
        <p:spPr>
          <a:xfrm>
            <a:off x="1183969" y="497895"/>
            <a:ext cx="9577983" cy="1325563"/>
          </a:xfrm>
        </p:spPr>
        <p:txBody>
          <a:bodyPr/>
          <a:lstStyle/>
          <a:p>
            <a:r>
              <a:rPr lang="en-US" dirty="0"/>
              <a:t>ABSTRACT</a:t>
            </a:r>
          </a:p>
        </p:txBody>
      </p:sp>
      <p:sp>
        <p:nvSpPr>
          <p:cNvPr id="44" name="TextBox 43">
            <a:extLst>
              <a:ext uri="{FF2B5EF4-FFF2-40B4-BE49-F238E27FC236}">
                <a16:creationId xmlns:a16="http://schemas.microsoft.com/office/drawing/2014/main" id="{F493957F-04B7-7F77-A0A5-76F47CADDDE7}"/>
              </a:ext>
            </a:extLst>
          </p:cNvPr>
          <p:cNvSpPr txBox="1"/>
          <p:nvPr/>
        </p:nvSpPr>
        <p:spPr>
          <a:xfrm>
            <a:off x="2298583" y="2390863"/>
            <a:ext cx="7348756" cy="1200329"/>
          </a:xfrm>
          <a:prstGeom prst="rect">
            <a:avLst/>
          </a:prstGeom>
          <a:noFill/>
        </p:spPr>
        <p:txBody>
          <a:bodyPr wrap="square" rtlCol="0">
            <a:spAutoFit/>
          </a:bodyPr>
          <a:lstStyle/>
          <a:p>
            <a:r>
              <a:rPr lang="en-US" dirty="0"/>
              <a:t>This analysis explores the association between compensation (or pay) in the Information Technology (IT) and the sector in which the work is applied.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19301236"/>
      </p:ext>
    </p:extLst>
  </p:cSld>
  <p:clrMapOvr>
    <a:masterClrMapping/>
  </p:clrMapOvr>
  <mc:AlternateContent xmlns:mc="http://schemas.openxmlformats.org/markup-compatibility/2006" xmlns:p14="http://schemas.microsoft.com/office/powerpoint/2010/main">
    <mc:Choice Requires="p14">
      <p:transition spd="slow" p14:dur="2000" advTm="31554"/>
    </mc:Choice>
    <mc:Fallback xmlns="">
      <p:transition spd="slow" advTm="315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Introduction</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Fall 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3" name="TextBox 2">
            <a:extLst>
              <a:ext uri="{FF2B5EF4-FFF2-40B4-BE49-F238E27FC236}">
                <a16:creationId xmlns:a16="http://schemas.microsoft.com/office/drawing/2014/main" id="{1D7FA601-BDF2-09A6-3FDE-FDF709EA5761}"/>
              </a:ext>
            </a:extLst>
          </p:cNvPr>
          <p:cNvSpPr txBox="1"/>
          <p:nvPr/>
        </p:nvSpPr>
        <p:spPr>
          <a:xfrm>
            <a:off x="2298583" y="2390863"/>
            <a:ext cx="7348756" cy="1200329"/>
          </a:xfrm>
          <a:prstGeom prst="rect">
            <a:avLst/>
          </a:prstGeom>
          <a:noFill/>
        </p:spPr>
        <p:txBody>
          <a:bodyPr wrap="square" rtlCol="0">
            <a:spAutoFit/>
          </a:bodyPr>
          <a:lstStyle/>
          <a:p>
            <a:r>
              <a:rPr lang="en-US" dirty="0"/>
              <a:t>Many factors affect an employee or entrepreneur’s income in every industry.  This research aims to correlate compensation with industry, company size, years of experience, or perhaps programming language.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74347623"/>
      </p:ext>
    </p:extLst>
  </p:cSld>
  <p:clrMapOvr>
    <a:masterClrMapping/>
  </p:clrMapOvr>
  <mc:AlternateContent xmlns:mc="http://schemas.openxmlformats.org/markup-compatibility/2006" xmlns:p14="http://schemas.microsoft.com/office/powerpoint/2010/main">
    <mc:Choice Requires="p14">
      <p:transition spd="slow" p14:dur="2000" advTm="29269"/>
    </mc:Choice>
    <mc:Fallback xmlns="">
      <p:transition spd="slow" advTm="292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52182" y="535781"/>
            <a:ext cx="10515600" cy="1325563"/>
          </a:xfrm>
        </p:spPr>
        <p:txBody>
          <a:bodyPr/>
          <a:lstStyle/>
          <a:p>
            <a:r>
              <a:rPr lang="en-US" dirty="0"/>
              <a:t>Literature review</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389820914"/>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Fall 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896385493"/>
      </p:ext>
    </p:extLst>
  </p:cSld>
  <p:clrMapOvr>
    <a:masterClrMapping/>
  </p:clrMapOvr>
  <mc:AlternateContent xmlns:mc="http://schemas.openxmlformats.org/markup-compatibility/2006" xmlns:p14="http://schemas.microsoft.com/office/powerpoint/2010/main">
    <mc:Choice Requires="p14">
      <p:transition spd="slow" p14:dur="2000" advTm="58945"/>
    </mc:Choice>
    <mc:Fallback xmlns="">
      <p:transition spd="slow" advTm="589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err="1"/>
              <a:t>tHEORY</a:t>
            </a: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Fall 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3" name="TextBox 2">
            <a:extLst>
              <a:ext uri="{FF2B5EF4-FFF2-40B4-BE49-F238E27FC236}">
                <a16:creationId xmlns:a16="http://schemas.microsoft.com/office/drawing/2014/main" id="{B6E3656F-FEFF-7EB5-4AED-C9D6314561ED}"/>
              </a:ext>
            </a:extLst>
          </p:cNvPr>
          <p:cNvSpPr txBox="1"/>
          <p:nvPr/>
        </p:nvSpPr>
        <p:spPr>
          <a:xfrm>
            <a:off x="2298583" y="2390863"/>
            <a:ext cx="7348756" cy="3970318"/>
          </a:xfrm>
          <a:prstGeom prst="rect">
            <a:avLst/>
          </a:prstGeom>
          <a:noFill/>
        </p:spPr>
        <p:txBody>
          <a:bodyPr wrap="square" rtlCol="0">
            <a:spAutoFit/>
          </a:bodyPr>
          <a:lstStyle/>
          <a:p>
            <a:r>
              <a:rPr lang="en-US" dirty="0"/>
              <a:t>Based on personal experience, I have heard widely varying compensation among IT professionals.  Based on preliminary inspection of the available data, it appears that the primary independent variable influencing compensation is the Industry.  For this reason, I propose the hypotheses:</a:t>
            </a:r>
          </a:p>
          <a:p>
            <a:endParaRPr lang="en-US" dirty="0"/>
          </a:p>
          <a:p>
            <a:r>
              <a:rPr lang="en-US" dirty="0"/>
              <a:t>H0: There is no significant difference in IT compensation among the applied Industries.</a:t>
            </a:r>
          </a:p>
          <a:p>
            <a:r>
              <a:rPr lang="en-US" dirty="0"/>
              <a:t>H1: There exists a significant difference in IT compensation among the applied Industries.</a:t>
            </a:r>
          </a:p>
          <a:p>
            <a:endParaRPr lang="en-US" dirty="0"/>
          </a:p>
          <a:p>
            <a:r>
              <a:rPr lang="en-US" dirty="0"/>
              <a:t>Furthermore, I want to produce a linear regression predicting compensation based on independent variables.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9429409"/>
      </p:ext>
    </p:extLst>
  </p:cSld>
  <p:clrMapOvr>
    <a:masterClrMapping/>
  </p:clrMapOvr>
  <mc:AlternateContent xmlns:mc="http://schemas.openxmlformats.org/markup-compatibility/2006" xmlns:p14="http://schemas.microsoft.com/office/powerpoint/2010/main">
    <mc:Choice Requires="p14">
      <p:transition spd="slow" p14:dur="2000" advTm="46694"/>
    </mc:Choice>
    <mc:Fallback xmlns="">
      <p:transition spd="slow" advTm="466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Fall 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3" name="Title 2">
            <a:extLst>
              <a:ext uri="{FF2B5EF4-FFF2-40B4-BE49-F238E27FC236}">
                <a16:creationId xmlns:a16="http://schemas.microsoft.com/office/drawing/2014/main" id="{298DB1C9-6009-081A-D546-FF350CCB2AA2}"/>
              </a:ext>
            </a:extLst>
          </p:cNvPr>
          <p:cNvSpPr>
            <a:spLocks noGrp="1"/>
          </p:cNvSpPr>
          <p:nvPr>
            <p:ph type="title"/>
          </p:nvPr>
        </p:nvSpPr>
        <p:spPr>
          <a:xfrm>
            <a:off x="1307007" y="342505"/>
            <a:ext cx="9577983" cy="1325563"/>
          </a:xfrm>
        </p:spPr>
        <p:txBody>
          <a:bodyPr/>
          <a:lstStyle/>
          <a:p>
            <a:r>
              <a:rPr lang="en-US" dirty="0"/>
              <a:t>Data</a:t>
            </a:r>
          </a:p>
        </p:txBody>
      </p:sp>
      <p:sp>
        <p:nvSpPr>
          <p:cNvPr id="2" name="TextBox 1">
            <a:extLst>
              <a:ext uri="{FF2B5EF4-FFF2-40B4-BE49-F238E27FC236}">
                <a16:creationId xmlns:a16="http://schemas.microsoft.com/office/drawing/2014/main" id="{94700DF5-3B65-8813-7875-BE55D7F38AAE}"/>
              </a:ext>
            </a:extLst>
          </p:cNvPr>
          <p:cNvSpPr txBox="1"/>
          <p:nvPr/>
        </p:nvSpPr>
        <p:spPr>
          <a:xfrm>
            <a:off x="2298583" y="2390863"/>
            <a:ext cx="7348756" cy="4247317"/>
          </a:xfrm>
          <a:prstGeom prst="rect">
            <a:avLst/>
          </a:prstGeom>
          <a:noFill/>
        </p:spPr>
        <p:txBody>
          <a:bodyPr wrap="square" rtlCol="0">
            <a:spAutoFit/>
          </a:bodyPr>
          <a:lstStyle/>
          <a:p>
            <a:r>
              <a:rPr lang="en-US" dirty="0"/>
              <a:t>StackOverflow.com 2023 Survey</a:t>
            </a:r>
          </a:p>
          <a:p>
            <a:pPr marL="285750" indent="-285750">
              <a:buFont typeface="Arial" panose="020B0604020202020204" pitchFamily="34" charset="0"/>
              <a:buChar char="•"/>
            </a:pPr>
            <a:r>
              <a:rPr lang="en-US" dirty="0"/>
              <a:t>84 variables</a:t>
            </a:r>
          </a:p>
          <a:p>
            <a:pPr marL="285750" indent="-285750">
              <a:buFont typeface="Arial" panose="020B0604020202020204" pitchFamily="34" charset="0"/>
              <a:buChar char="•"/>
            </a:pPr>
            <a:r>
              <a:rPr lang="en-US" dirty="0"/>
              <a:t>89,184 observations (participants or </a:t>
            </a:r>
            <a:r>
              <a:rPr lang="en-US" dirty="0" err="1"/>
              <a:t>respondants</a:t>
            </a:r>
            <a:r>
              <a:rPr lang="en-US" dirty="0"/>
              <a:t>)</a:t>
            </a:r>
          </a:p>
          <a:p>
            <a:pPr marL="285750" indent="-285750">
              <a:buFont typeface="Arial" panose="020B0604020202020204" pitchFamily="34" charset="0"/>
              <a:buChar char="•"/>
            </a:pPr>
            <a:r>
              <a:rPr lang="en-US" dirty="0"/>
              <a:t>150 megabytes of data</a:t>
            </a:r>
          </a:p>
          <a:p>
            <a:pPr marL="285750" indent="-285750">
              <a:buFont typeface="Arial" panose="020B0604020202020204" pitchFamily="34" charset="0"/>
              <a:buChar char="•"/>
            </a:pPr>
            <a:r>
              <a:rPr lang="en-US" dirty="0"/>
              <a:t>Independent variables of interest:</a:t>
            </a:r>
          </a:p>
          <a:p>
            <a:pPr marL="800100" lvl="1" indent="-342900">
              <a:buFont typeface="+mj-lt"/>
              <a:buAutoNum type="arabicPeriod"/>
            </a:pPr>
            <a:r>
              <a:rPr lang="en-US" dirty="0"/>
              <a:t>Annual Compensation</a:t>
            </a:r>
          </a:p>
          <a:p>
            <a:pPr marL="800100" lvl="1" indent="-342900">
              <a:buFont typeface="+mj-lt"/>
              <a:buAutoNum type="arabicPeriod"/>
            </a:pPr>
            <a:r>
              <a:rPr lang="en-US" dirty="0"/>
              <a:t>Industry</a:t>
            </a:r>
          </a:p>
          <a:p>
            <a:pPr marL="800100" lvl="1" indent="-342900">
              <a:buFont typeface="+mj-lt"/>
              <a:buAutoNum type="arabicPeriod"/>
            </a:pPr>
            <a:r>
              <a:rPr lang="en-US" dirty="0"/>
              <a:t>Age Range</a:t>
            </a:r>
          </a:p>
          <a:p>
            <a:pPr marL="800100" lvl="1" indent="-342900">
              <a:buFont typeface="+mj-lt"/>
              <a:buAutoNum type="arabicPeriod"/>
            </a:pPr>
            <a:r>
              <a:rPr lang="en-US" dirty="0"/>
              <a:t>Years of Professional Experience</a:t>
            </a:r>
          </a:p>
          <a:p>
            <a:pPr marL="800100" lvl="1" indent="-342900">
              <a:buFont typeface="+mj-lt"/>
              <a:buAutoNum type="arabicPeriod"/>
            </a:pPr>
            <a:r>
              <a:rPr lang="en-US" dirty="0"/>
              <a:t>Education Level</a:t>
            </a:r>
          </a:p>
          <a:p>
            <a:pPr marL="800100" lvl="1" indent="-342900">
              <a:buFont typeface="+mj-lt"/>
              <a:buAutoNum type="arabicPeriod"/>
            </a:pPr>
            <a:r>
              <a:rPr lang="en-US" dirty="0"/>
              <a:t>Organization Size</a:t>
            </a:r>
          </a:p>
          <a:p>
            <a:pPr marL="800100" lvl="1" indent="-342900">
              <a:buFont typeface="+mj-lt"/>
              <a:buAutoNum type="arabicPeriod"/>
            </a:pPr>
            <a:r>
              <a:rPr lang="en-US" dirty="0"/>
              <a:t>Sex is not available in the dataset under analysis</a:t>
            </a:r>
          </a:p>
          <a:p>
            <a:pPr marL="742950" lvl="1" indent="-285750">
              <a:buFont typeface="Arial" panose="020B0604020202020204" pitchFamily="34" charset="0"/>
              <a:buChar char="•"/>
            </a:pPr>
            <a:endParaRPr lang="en-US" dirty="0"/>
          </a:p>
          <a:p>
            <a:r>
              <a:rPr lang="en-US" dirty="0"/>
              <a:t>https://insights.stackoverflow.com/survey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26219296"/>
      </p:ext>
    </p:extLst>
  </p:cSld>
  <p:clrMapOvr>
    <a:masterClrMapping/>
  </p:clrMapOvr>
  <mc:AlternateContent xmlns:mc="http://schemas.openxmlformats.org/markup-compatibility/2006" xmlns:p14="http://schemas.microsoft.com/office/powerpoint/2010/main">
    <mc:Choice Requires="p14">
      <p:transition spd="slow" p14:dur="2000" advTm="29533"/>
    </mc:Choice>
    <mc:Fallback xmlns="">
      <p:transition spd="slow" advTm="295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52182" y="535781"/>
            <a:ext cx="10515600" cy="1325563"/>
          </a:xfrm>
        </p:spPr>
        <p:txBody>
          <a:bodyPr/>
          <a:lstStyle/>
          <a:p>
            <a:r>
              <a:rPr lang="en-US" dirty="0"/>
              <a:t>methodology</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Fall 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TextBox 1">
            <a:extLst>
              <a:ext uri="{FF2B5EF4-FFF2-40B4-BE49-F238E27FC236}">
                <a16:creationId xmlns:a16="http://schemas.microsoft.com/office/drawing/2014/main" id="{11C0CF21-685B-E97A-C59C-7C03F9656333}"/>
              </a:ext>
            </a:extLst>
          </p:cNvPr>
          <p:cNvSpPr txBox="1"/>
          <p:nvPr/>
        </p:nvSpPr>
        <p:spPr>
          <a:xfrm>
            <a:off x="2298583" y="2390863"/>
            <a:ext cx="734875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Select only variables for analysis: reduced from 87 down to 27</a:t>
            </a:r>
          </a:p>
          <a:p>
            <a:pPr marL="285750" indent="-285750">
              <a:buFont typeface="Arial" panose="020B0604020202020204" pitchFamily="34" charset="0"/>
              <a:buChar char="•"/>
            </a:pPr>
            <a:r>
              <a:rPr lang="en-US" dirty="0"/>
              <a:t>Convert variables</a:t>
            </a:r>
          </a:p>
          <a:p>
            <a:pPr marL="742950" lvl="1" indent="-285750">
              <a:buFont typeface="Arial" panose="020B0604020202020204" pitchFamily="34" charset="0"/>
              <a:buChar char="•"/>
            </a:pPr>
            <a:r>
              <a:rPr lang="en-US" dirty="0"/>
              <a:t>Categorical and ordinal variables need to specified.  For example, Age variable is ordinal categorical, not ratio numerical.</a:t>
            </a:r>
          </a:p>
          <a:p>
            <a:pPr marL="742950" lvl="1" indent="-285750">
              <a:buFont typeface="Arial" panose="020B0604020202020204" pitchFamily="34" charset="0"/>
              <a:buChar char="•"/>
            </a:pPr>
            <a:r>
              <a:rPr lang="en-US" dirty="0"/>
              <a:t>Outliers need to be filtered</a:t>
            </a:r>
          </a:p>
          <a:p>
            <a:pPr marL="742950" lvl="1" indent="-285750">
              <a:buFont typeface="Arial" panose="020B0604020202020204" pitchFamily="34" charset="0"/>
              <a:buChar char="•"/>
            </a:pPr>
            <a:r>
              <a:rPr lang="en-US" dirty="0"/>
              <a:t>Organization size would ideally be transformed using natural logarithm</a:t>
            </a:r>
          </a:p>
          <a:p>
            <a:pPr marL="285750" indent="-285750">
              <a:buFont typeface="Arial" panose="020B0604020202020204" pitchFamily="34" charset="0"/>
              <a:buChar char="•"/>
            </a:pPr>
            <a:r>
              <a:rPr lang="en-US" dirty="0"/>
              <a:t>Slice out observations with NA values: from 89,184 down to 36,774</a:t>
            </a:r>
          </a:p>
        </p:txBody>
      </p:sp>
    </p:spTree>
    <p:extLst>
      <p:ext uri="{BB962C8B-B14F-4D97-AF65-F5344CB8AC3E}">
        <p14:creationId xmlns:p14="http://schemas.microsoft.com/office/powerpoint/2010/main" val="4052963648"/>
      </p:ext>
    </p:extLst>
  </p:cSld>
  <p:clrMapOvr>
    <a:masterClrMapping/>
  </p:clrMapOvr>
  <mc:AlternateContent xmlns:mc="http://schemas.openxmlformats.org/markup-compatibility/2006" xmlns:p14="http://schemas.microsoft.com/office/powerpoint/2010/main">
    <mc:Choice Requires="p14">
      <p:transition spd="slow" p14:dur="2000" advTm="31920"/>
    </mc:Choice>
    <mc:Fallback xmlns="">
      <p:transition spd="slow" advTm="3192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0677" y="327258"/>
            <a:ext cx="9710646" cy="513783"/>
          </a:xfrm>
        </p:spPr>
        <p:txBody>
          <a:bodyPr/>
          <a:lstStyle/>
          <a:p>
            <a:r>
              <a:rPr lang="en-US" dirty="0"/>
              <a:t>Results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Fall 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9FCB11CE-F041-2535-8CD0-34D5E0CBA24A}"/>
              </a:ext>
            </a:extLst>
          </p:cNvPr>
          <p:cNvSpPr txBox="1"/>
          <p:nvPr/>
        </p:nvSpPr>
        <p:spPr>
          <a:xfrm>
            <a:off x="2298583" y="2390863"/>
            <a:ext cx="7348756" cy="646331"/>
          </a:xfrm>
          <a:prstGeom prst="rect">
            <a:avLst/>
          </a:prstGeom>
          <a:noFill/>
        </p:spPr>
        <p:txBody>
          <a:bodyPr wrap="square" rtlCol="0">
            <a:spAutoFit/>
          </a:bodyPr>
          <a:lstStyle/>
          <a:p>
            <a:r>
              <a:rPr lang="en-US" dirty="0"/>
              <a:t>This is a work in progress.  I am still learning how to use R’s statistical analysis.</a:t>
            </a:r>
          </a:p>
        </p:txBody>
      </p:sp>
    </p:spTree>
    <p:extLst>
      <p:ext uri="{BB962C8B-B14F-4D97-AF65-F5344CB8AC3E}">
        <p14:creationId xmlns:p14="http://schemas.microsoft.com/office/powerpoint/2010/main" val="930514964"/>
      </p:ext>
    </p:extLst>
  </p:cSld>
  <p:clrMapOvr>
    <a:masterClrMapping/>
  </p:clrMapOvr>
  <mc:AlternateContent xmlns:mc="http://schemas.openxmlformats.org/markup-compatibility/2006">
    <mc:Choice xmlns:p14="http://schemas.microsoft.com/office/powerpoint/2010/main" Requires="p14">
      <p:transition spd="slow" p14:dur="2000" advTm="30606"/>
    </mc:Choice>
    <mc:Fallback>
      <p:transition spd="slow" advTm="30606"/>
    </mc:Fallback>
  </mc:AlternateContent>
  <p:extLst>
    <p:ext uri="{E180D4A7-C9FB-4DFB-919C-405C955672EB}">
      <p14:showEvtLst xmlns:p14="http://schemas.microsoft.com/office/powerpoint/2010/main">
        <p14:playEvt time="3211" objId="3"/>
        <p14:triggerEvt type="onClick" time="3215" objId="3"/>
        <p14:stopEvt time="30572" objId="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Fall 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 for the Comparison of Secondary Market Collectibles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3" name="Title 2">
            <a:extLst>
              <a:ext uri="{FF2B5EF4-FFF2-40B4-BE49-F238E27FC236}">
                <a16:creationId xmlns:a16="http://schemas.microsoft.com/office/drawing/2014/main" id="{298DB1C9-6009-081A-D546-FF350CCB2AA2}"/>
              </a:ext>
            </a:extLst>
          </p:cNvPr>
          <p:cNvSpPr>
            <a:spLocks noGrp="1"/>
          </p:cNvSpPr>
          <p:nvPr>
            <p:ph type="title"/>
          </p:nvPr>
        </p:nvSpPr>
        <p:spPr>
          <a:xfrm>
            <a:off x="1307007" y="342505"/>
            <a:ext cx="9577983" cy="1325563"/>
          </a:xfrm>
        </p:spPr>
        <p:txBody>
          <a:bodyPr/>
          <a:lstStyle/>
          <a:p>
            <a:r>
              <a:rPr lang="en-US" dirty="0"/>
              <a:t>Results &amp; Implications</a:t>
            </a:r>
          </a:p>
        </p:txBody>
      </p:sp>
      <p:sp>
        <p:nvSpPr>
          <p:cNvPr id="2" name="TextBox 1">
            <a:extLst>
              <a:ext uri="{FF2B5EF4-FFF2-40B4-BE49-F238E27FC236}">
                <a16:creationId xmlns:a16="http://schemas.microsoft.com/office/drawing/2014/main" id="{BF51691B-9B4A-257B-5D9B-0E9E8B099A5E}"/>
              </a:ext>
            </a:extLst>
          </p:cNvPr>
          <p:cNvSpPr txBox="1"/>
          <p:nvPr/>
        </p:nvSpPr>
        <p:spPr>
          <a:xfrm>
            <a:off x="2298583" y="2390863"/>
            <a:ext cx="7348756" cy="2031325"/>
          </a:xfrm>
          <a:prstGeom prst="rect">
            <a:avLst/>
          </a:prstGeom>
          <a:noFill/>
        </p:spPr>
        <p:txBody>
          <a:bodyPr wrap="square" rtlCol="0">
            <a:spAutoFit/>
          </a:bodyPr>
          <a:lstStyle/>
          <a:p>
            <a:r>
              <a:rPr lang="en-US" dirty="0"/>
              <a:t>This is a work in progress.  I am still learning how to use R’s statistical analysis.</a:t>
            </a:r>
          </a:p>
          <a:p>
            <a:endParaRPr lang="en-US" dirty="0"/>
          </a:p>
          <a:p>
            <a:r>
              <a:rPr lang="en-US" dirty="0"/>
              <a:t>The analysis will indicate the affect Industry has on IT compensation which could influence where a viable IT professional would apply to work.  In more detail, it may reveal specific programming languages IT professionals may want to learn to improve their compensation.</a:t>
            </a:r>
          </a:p>
        </p:txBody>
      </p:sp>
    </p:spTree>
    <p:extLst>
      <p:ext uri="{BB962C8B-B14F-4D97-AF65-F5344CB8AC3E}">
        <p14:creationId xmlns:p14="http://schemas.microsoft.com/office/powerpoint/2010/main" val="4063806562"/>
      </p:ext>
    </p:extLst>
  </p:cSld>
  <p:clrMapOvr>
    <a:masterClrMapping/>
  </p:clrMapOvr>
  <mc:AlternateContent xmlns:mc="http://schemas.openxmlformats.org/markup-compatibility/2006" xmlns:p14="http://schemas.microsoft.com/office/powerpoint/2010/main">
    <mc:Choice Requires="p14">
      <p:transition spd="slow" p14:dur="2000" advTm="39091"/>
    </mc:Choice>
    <mc:Fallback xmlns="">
      <p:transition spd="slow" advTm="39091"/>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5327A-3F11-4B74-87F2-F91762B92A4E}">
  <ds:schemaRef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230e9df3-be65-4c73-a93b-d1236ebd677e"/>
    <ds:schemaRef ds:uri="http://purl.org/dc/elements/1.1/"/>
    <ds:schemaRef ds:uri="16c05727-aa75-4e4a-9b5f-8a80a1165891"/>
    <ds:schemaRef ds:uri="71af3243-3dd4-4a8d-8c0d-dd76da1f02a5"/>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3.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{7439A58C-F79F-4108-8E7B-65B8CBF757AD}tf67328976_win32</Template>
  <TotalTime>483</TotalTime>
  <Words>596</Words>
  <Application>Microsoft Office PowerPoint</Application>
  <PresentationFormat>Widescreen</PresentationFormat>
  <Paragraphs>93</Paragraphs>
  <Slides>11</Slides>
  <Notes>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Compensation in information technology  analytics in r project update</vt:lpstr>
      <vt:lpstr>ABSTRACT</vt:lpstr>
      <vt:lpstr>Introduction</vt:lpstr>
      <vt:lpstr>Literature review</vt:lpstr>
      <vt:lpstr>tHEORY</vt:lpstr>
      <vt:lpstr>Data</vt:lpstr>
      <vt:lpstr>methodology</vt:lpstr>
      <vt:lpstr>Results</vt:lpstr>
      <vt:lpstr>Results &amp; Implications</vt:lpstr>
      <vt:lpstr>Conclusion, questions, and comments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Secondary Market Collectibles</dc:title>
  <dc:creator>Mark M. Young</dc:creator>
  <cp:keywords>Data Mgmt.;Fall 2023</cp:keywords>
  <cp:lastModifiedBy>Mark Young</cp:lastModifiedBy>
  <cp:revision>14</cp:revision>
  <dcterms:created xsi:type="dcterms:W3CDTF">2023-09-29T22:36:31Z</dcterms:created>
  <dcterms:modified xsi:type="dcterms:W3CDTF">2024-04-16T21:53:30Z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