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447" r:id="rId2"/>
    <p:sldId id="287" r:id="rId3"/>
    <p:sldId id="370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438" r:id="rId14"/>
    <p:sldId id="439" r:id="rId15"/>
    <p:sldId id="388" r:id="rId16"/>
    <p:sldId id="441" r:id="rId17"/>
    <p:sldId id="442" r:id="rId18"/>
    <p:sldId id="382" r:id="rId19"/>
    <p:sldId id="398" r:id="rId20"/>
    <p:sldId id="399" r:id="rId21"/>
    <p:sldId id="400" r:id="rId22"/>
    <p:sldId id="444" r:id="rId23"/>
    <p:sldId id="445" r:id="rId24"/>
    <p:sldId id="443" r:id="rId25"/>
    <p:sldId id="395" r:id="rId26"/>
    <p:sldId id="392" r:id="rId27"/>
    <p:sldId id="390" r:id="rId28"/>
    <p:sldId id="391" r:id="rId29"/>
    <p:sldId id="389" r:id="rId30"/>
    <p:sldId id="446" r:id="rId31"/>
    <p:sldId id="406" r:id="rId32"/>
    <p:sldId id="410" r:id="rId33"/>
    <p:sldId id="411" r:id="rId34"/>
    <p:sldId id="433" r:id="rId35"/>
    <p:sldId id="413" r:id="rId36"/>
    <p:sldId id="414" r:id="rId37"/>
    <p:sldId id="415" r:id="rId38"/>
    <p:sldId id="416" r:id="rId39"/>
    <p:sldId id="417" r:id="rId40"/>
    <p:sldId id="434" r:id="rId41"/>
    <p:sldId id="419" r:id="rId42"/>
    <p:sldId id="420" r:id="rId43"/>
    <p:sldId id="421" r:id="rId44"/>
    <p:sldId id="423" r:id="rId45"/>
    <p:sldId id="289" r:id="rId46"/>
  </p:sldIdLst>
  <p:sldSz cx="9144000" cy="6858000" type="screen4x3"/>
  <p:notesSz cx="69342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CC9900"/>
    <a:srgbClr val="990033"/>
    <a:srgbClr val="339933"/>
    <a:srgbClr val="0099CC"/>
    <a:srgbClr val="336699"/>
    <a:srgbClr val="FFFFCC"/>
    <a:srgbClr val="008000"/>
    <a:srgbClr val="003366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8571" autoAdjust="0"/>
    <p:restoredTop sz="94721" autoAdjust="0"/>
  </p:normalViewPr>
  <p:slideViewPr>
    <p:cSldViewPr>
      <p:cViewPr varScale="1">
        <p:scale>
          <a:sx n="88" d="100"/>
          <a:sy n="88" d="100"/>
        </p:scale>
        <p:origin x="-113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564" y="-96"/>
      </p:cViewPr>
      <p:guideLst>
        <p:guide orient="horz" pos="2924"/>
        <p:guide pos="2184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F09F44B-D619-4AB9-B3EC-264371353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53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10075"/>
            <a:ext cx="508635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9534C7-9958-4FFE-88D5-84BBB45E7C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44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 cap="flat"/>
        </p:spPr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6695" y="3104238"/>
            <a:ext cx="6499207" cy="113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01" tIns="45046" rIns="91701" bIns="45046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Summary Overview</a:t>
            </a:r>
            <a:endParaRPr lang="en-US" sz="1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itchFamily="18" charset="0"/>
              </a:rPr>
              <a:t>XXXX</a:t>
            </a:r>
            <a:endParaRPr lang="en-US" sz="1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</a:rPr>
              <a:t>Major Title</a:t>
            </a:r>
            <a:endParaRPr lang="en-US" sz="1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u="sng" dirty="0">
                <a:solidFill>
                  <a:srgbClr val="000000"/>
                </a:solidFill>
                <a:latin typeface="Times New Roman" pitchFamily="18" charset="0"/>
              </a:rPr>
              <a:t>Heading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</a:rPr>
              <a:t>. 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945431" y="420669"/>
            <a:ext cx="2871594" cy="28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01" tIns="45046" rIns="91701" bIns="45046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itchFamily="18" charset="0"/>
              </a:rPr>
              <a:t>This slide relates to XX-XX.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 cap="flat"/>
        </p:spPr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2232" y="3163873"/>
            <a:ext cx="6789738" cy="149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01" tIns="45046" rIns="91701" bIns="45046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Summary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u="sng" dirty="0">
                <a:solidFill>
                  <a:srgbClr val="000000"/>
                </a:solidFill>
              </a:rPr>
              <a:t>Heading</a:t>
            </a:r>
            <a:r>
              <a:rPr lang="en-US" sz="1400" dirty="0">
                <a:solidFill>
                  <a:srgbClr val="000000"/>
                </a:solidFill>
              </a:rPr>
              <a:t>.  Text.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u="sng" dirty="0">
                <a:solidFill>
                  <a:srgbClr val="000000"/>
                </a:solidFill>
              </a:rPr>
              <a:t>Heading</a:t>
            </a:r>
            <a:r>
              <a:rPr lang="en-US" sz="1400" dirty="0">
                <a:solidFill>
                  <a:srgbClr val="000000"/>
                </a:solidFill>
              </a:rPr>
              <a:t>.  Text.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u="sng" dirty="0">
                <a:solidFill>
                  <a:srgbClr val="000000"/>
                </a:solidFill>
              </a:rPr>
              <a:t>Heading</a:t>
            </a:r>
            <a:r>
              <a:rPr lang="en-US" sz="1400" dirty="0">
                <a:solidFill>
                  <a:srgbClr val="000000"/>
                </a:solidFill>
              </a:rPr>
              <a:t>.  Text.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u="sng" dirty="0">
                <a:solidFill>
                  <a:srgbClr val="000000"/>
                </a:solidFill>
              </a:rPr>
              <a:t>Heading</a:t>
            </a:r>
            <a:r>
              <a:rPr lang="en-US" sz="1400" dirty="0">
                <a:solidFill>
                  <a:srgbClr val="000000"/>
                </a:solidFill>
              </a:rPr>
              <a:t>.  Text.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16539" y="348139"/>
            <a:ext cx="2873199" cy="10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01" tIns="45046" rIns="91701" bIns="45046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Use this space for overall reminders or special tips linked to the slide or occasion.  Simply select this text and replace it with your own reminders.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029195" y="2423171"/>
            <a:ext cx="4114805" cy="216376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wrap="none" anchor="ctr" anchorCtr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Followership and </a:t>
            </a:r>
          </a:p>
          <a:p>
            <a:pPr algn="ctr"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Leader–Member 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Exchange</a:t>
            </a: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182928" y="6199796"/>
            <a:ext cx="6401095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prepared by Charlie Cook, The University of West Alabama</a:t>
            </a:r>
          </a:p>
          <a:p>
            <a:pPr eaLnBrk="1" hangingPunct="1">
              <a:spcBef>
                <a:spcPts val="20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303512" y="411513"/>
            <a:ext cx="3291804" cy="646331"/>
          </a:xfrm>
          <a:prstGeom prst="rect">
            <a:avLst/>
          </a:prstGeom>
          <a:effectLst>
            <a:outerShdw blurRad="38100" dist="25400" dir="2700000" algn="t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7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937756" cy="6172170"/>
          </a:xfrm>
          <a:prstGeom prst="rect">
            <a:avLst/>
          </a:prstGeom>
          <a:solidFill>
            <a:srgbClr val="006699"/>
          </a:solidFill>
          <a:ln w="57150">
            <a:solidFill>
              <a:srgbClr val="0099CC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274367" y="1783098"/>
            <a:ext cx="512058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Effective Leadership</a:t>
            </a:r>
          </a:p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8" name="TextBox 9"/>
          <p:cNvSpPr txBox="1"/>
          <p:nvPr userDrawn="1"/>
        </p:nvSpPr>
        <p:spPr>
          <a:xfrm>
            <a:off x="3931927" y="3429000"/>
            <a:ext cx="100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CECFF"/>
                </a:solidFill>
              </a:rPr>
              <a:t>5e</a:t>
            </a:r>
            <a:endParaRPr lang="en-US" sz="2000" dirty="0">
              <a:solidFill>
                <a:srgbClr val="CCEC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86025" y="5349219"/>
            <a:ext cx="2560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Christopher F. </a:t>
            </a:r>
            <a:r>
              <a:rPr lang="en-US" sz="2000" dirty="0" err="1" smtClean="0">
                <a:solidFill>
                  <a:schemeClr val="bg1"/>
                </a:solidFill>
              </a:rPr>
              <a:t>Achua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Robert N. </a:t>
            </a:r>
            <a:r>
              <a:rPr lang="en-US" sz="2000" dirty="0" err="1" smtClean="0">
                <a:solidFill>
                  <a:schemeClr val="bg1"/>
                </a:solidFill>
              </a:rPr>
              <a:t>Lussier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3926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-3150"/>
            <a:ext cx="8871896" cy="1453899"/>
          </a:xfrm>
          <a:prstGeom prst="rect">
            <a:avLst/>
          </a:prstGeom>
        </p:spPr>
      </p:pic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038B3CA7-42C0-4034-8ECB-182B923D6494}" type="slidenum">
              <a:rPr lang="en-US" smtClean="0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3875" y="197831"/>
            <a:ext cx="8077200" cy="579438"/>
          </a:xfr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4102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3C4B1678-29E9-406B-8611-C10563271E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7600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nObj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836083"/>
            <a:ext cx="9144000" cy="6021917"/>
          </a:xfrm>
          <a:prstGeom prst="rect">
            <a:avLst/>
          </a:prstGeom>
          <a:solidFill>
            <a:srgbClr val="00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-1"/>
            <a:ext cx="9144000" cy="7772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74367" y="1600220"/>
            <a:ext cx="8595266" cy="4754542"/>
          </a:xfrm>
          <a:effectLst/>
        </p:spPr>
        <p:txBody>
          <a:bodyPr/>
          <a:lstStyle>
            <a:lvl1pPr marL="514350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98512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2pPr>
            <a:lvl3pPr marL="1196975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3pPr>
            <a:lvl4pPr marL="1546225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59563" y="6354763"/>
            <a:ext cx="2209800" cy="366712"/>
          </a:xfrm>
          <a:effectLst>
            <a:outerShdw dist="12700" dir="2700000" algn="tl" rotWithShape="0">
              <a:prstClr val="black"/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E617E61D-7BA2-403D-835E-84405F55A6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638" y="6354763"/>
            <a:ext cx="5851525" cy="366712"/>
          </a:xfrm>
          <a:effectLst>
            <a:outerShdw blurRad="12700" dist="12700" dir="2700000" algn="tl" rotWithShape="0">
              <a:prstClr val="black"/>
            </a:outerShdw>
          </a:effectLst>
        </p:spPr>
        <p:txBody>
          <a:bodyPr/>
          <a:lstStyle>
            <a:lvl1pPr>
              <a:defRPr sz="700" b="1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14510"/>
            <a:ext cx="4724010" cy="8594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069"/>
            <a:ext cx="9144000" cy="9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30077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rnObj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836083"/>
            <a:ext cx="9144000" cy="6021917"/>
          </a:xfrm>
          <a:prstGeom prst="rect">
            <a:avLst/>
          </a:prstGeom>
          <a:solidFill>
            <a:srgbClr val="00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-1"/>
            <a:ext cx="9144000" cy="7772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4367" y="1600220"/>
            <a:ext cx="8595266" cy="4754542"/>
          </a:xfrm>
          <a:effectLst/>
        </p:spPr>
        <p:txBody>
          <a:bodyPr/>
          <a:lstStyle>
            <a:lvl1pPr marL="514350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98512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2pPr>
            <a:lvl3pPr marL="1196975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3pPr>
            <a:lvl4pPr marL="1546225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59563" y="6354763"/>
            <a:ext cx="2209800" cy="366712"/>
          </a:xfrm>
          <a:effectLst>
            <a:outerShdw dist="12700" dir="2700000" algn="tl" rotWithShape="0">
              <a:prstClr val="black"/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E617E61D-7BA2-403D-835E-84405F55A6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638" y="6354763"/>
            <a:ext cx="5851525" cy="366712"/>
          </a:xfrm>
          <a:effectLst>
            <a:outerShdw blurRad="12700" dist="12700" dir="2700000" algn="tl" rotWithShape="0">
              <a:prstClr val="black"/>
            </a:outerShdw>
          </a:effectLst>
        </p:spPr>
        <p:txBody>
          <a:bodyPr/>
          <a:lstStyle>
            <a:lvl1pPr>
              <a:defRPr sz="700" b="1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069"/>
            <a:ext cx="9144000" cy="9143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9243"/>
            <a:ext cx="5924823" cy="8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0567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3225"/>
            <a:ext cx="8871896" cy="1037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97831"/>
            <a:ext cx="8077200" cy="579438"/>
          </a:xfr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3A4B463A-2C18-4BB4-9F42-077004D405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67" y="6354763"/>
            <a:ext cx="5851525" cy="366712"/>
          </a:xfrm>
        </p:spPr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1399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-3150"/>
            <a:ext cx="8871896" cy="1453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55" y="143634"/>
            <a:ext cx="8077200" cy="584775"/>
          </a:xfrm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19"/>
            <a:ext cx="8102600" cy="475454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8CB2D540-898D-4F4E-8AAF-589A9BEE1A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6467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3225"/>
            <a:ext cx="8871896" cy="10376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417341"/>
            <a:ext cx="3975100" cy="493742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417341"/>
            <a:ext cx="3975100" cy="493742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E234D081-949E-4C82-8E41-6648421D43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3875" y="197831"/>
            <a:ext cx="8077200" cy="579438"/>
          </a:xfr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267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-3150"/>
            <a:ext cx="8871896" cy="14538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19"/>
            <a:ext cx="3975100" cy="475454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0219"/>
            <a:ext cx="3975100" cy="475454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E234D081-949E-4C82-8E41-6648421D43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0855" y="143634"/>
            <a:ext cx="8077200" cy="584775"/>
          </a:xfrm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6359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KeyTe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050925"/>
            <a:ext cx="3975100" cy="5303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050925"/>
            <a:ext cx="3975100" cy="5303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C20A81ED-8C36-40C6-B4DF-24F1B7BA4D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" y="13858"/>
            <a:ext cx="9134015" cy="898179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auto">
          <a:xfrm>
            <a:off x="791102" y="79384"/>
            <a:ext cx="7863753" cy="771346"/>
          </a:xfrm>
          <a:prstGeom prst="roundRect">
            <a:avLst>
              <a:gd name="adj" fmla="val 28295"/>
            </a:avLst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lang="en-US" sz="36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Key Terms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-10633" y="35124"/>
            <a:ext cx="9144000" cy="0"/>
          </a:xfrm>
          <a:prstGeom prst="line">
            <a:avLst/>
          </a:pr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936580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 autoUpdateAnimBg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bldLvl="3" autoUpdateAnimBg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-3150"/>
            <a:ext cx="8871896" cy="1037651"/>
          </a:xfrm>
          <a:prstGeom prst="rect">
            <a:avLst/>
          </a:prstGeom>
        </p:spPr>
      </p:pic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038B3CA7-42C0-4034-8ECB-182B923D6494}" type="slidenum">
              <a:rPr lang="en-US" smtClean="0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3875" y="197831"/>
            <a:ext cx="8077200" cy="579438"/>
          </a:xfr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1508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blackWhite">
          <a:xfrm>
            <a:off x="523875" y="390525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66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EAEAEA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234463"/>
            <a:ext cx="8102600" cy="512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638" y="6354763"/>
            <a:ext cx="5851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354763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1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8874BA8D-9B1F-4A10-BB8E-E10AD0F91560}" type="slidenum">
              <a:rPr lang="en-US" smtClean="0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94" r:id="rId3"/>
    <p:sldLayoutId id="2147483978" r:id="rId4"/>
    <p:sldLayoutId id="2147483991" r:id="rId5"/>
    <p:sldLayoutId id="2147483980" r:id="rId6"/>
    <p:sldLayoutId id="2147483995" r:id="rId7"/>
    <p:sldLayoutId id="2147483981" r:id="rId8"/>
    <p:sldLayoutId id="2147483976" r:id="rId9"/>
    <p:sldLayoutId id="2147483998" r:id="rId10"/>
    <p:sldLayoutId id="2147483982" r:id="rId11"/>
    <p:sldLayoutId id="2147483999" r:id="rId12"/>
  </p:sldLayoutIdLst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 bldLvl="3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dirty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22250" indent="-222250" algn="l" rtl="0" eaLnBrk="0" fontAlgn="base" hangingPunct="0">
        <a:spcBef>
          <a:spcPts val="600"/>
        </a:spcBef>
        <a:spcAft>
          <a:spcPct val="0"/>
        </a:spcAft>
        <a:buClr>
          <a:srgbClr val="336600"/>
        </a:buClr>
        <a:buChar char="•"/>
        <a:defRPr lang="en-US" sz="2800" dirty="0" smtClean="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eaLnBrk="0" fontAlgn="base" hangingPunct="0">
        <a:spcBef>
          <a:spcPts val="600"/>
        </a:spcBef>
        <a:spcAft>
          <a:spcPct val="0"/>
        </a:spcAft>
        <a:buClr>
          <a:srgbClr val="336699"/>
        </a:buClr>
        <a:buSzPct val="90000"/>
        <a:buFont typeface="Wingdings" pitchFamily="2" charset="2"/>
        <a:buChar char="Ø"/>
        <a:defRPr lang="en-US" sz="2400" dirty="0" smtClean="0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74725" indent="-234950" algn="l" rtl="0" eaLnBrk="0" fontAlgn="base" hangingPunct="0">
        <a:spcBef>
          <a:spcPts val="600"/>
        </a:spcBef>
        <a:spcAft>
          <a:spcPct val="0"/>
        </a:spcAft>
        <a:buClr>
          <a:srgbClr val="0099CC"/>
        </a:buClr>
        <a:buSzPct val="75000"/>
        <a:buFont typeface="Wingdings" pitchFamily="2" charset="2"/>
        <a:buChar char="v"/>
        <a:defRPr lang="en-US" sz="2000" dirty="0" smtClean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311275" indent="-222250" algn="l" rtl="0" eaLnBrk="0" fontAlgn="base" hangingPunct="0">
        <a:spcBef>
          <a:spcPts val="600"/>
        </a:spcBef>
        <a:spcAft>
          <a:spcPct val="0"/>
        </a:spcAft>
        <a:buClr>
          <a:schemeClr val="bg2"/>
        </a:buClr>
        <a:buChar char="–"/>
        <a:defRPr lang="en-US" sz="2000" dirty="0" smtClean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657350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lang="en-US" sz="16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1145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717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0289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861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123" y="960147"/>
            <a:ext cx="7772400" cy="352870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effectLst/>
              </a:rPr>
              <a:t>Session 10 </a:t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Followership </a:t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and </a:t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Leader-Member Exchange Theory </a:t>
            </a:r>
            <a:r>
              <a:rPr lang="en-US" sz="4000" dirty="0" smtClean="0">
                <a:effectLst/>
              </a:rPr>
              <a:t/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(LMX Theory)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effectLst/>
              </a:rPr>
              <a:t>Chapter 6 </a:t>
            </a:r>
            <a:r>
              <a:rPr lang="en-US" sz="3200" smtClean="0">
                <a:effectLst/>
              </a:rPr>
              <a:t>3</a:t>
            </a:r>
            <a:r>
              <a:rPr lang="en-US" sz="3200" baseline="30000" smtClean="0">
                <a:effectLst/>
              </a:rPr>
              <a:t>rd</a:t>
            </a:r>
            <a:r>
              <a:rPr lang="en-US" sz="3200" smtClean="0">
                <a:effectLst/>
              </a:rPr>
              <a:t> Edition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ransition spd="slow"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Discussion Question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In your opinion, can a leader maintain a personal friendship with some members of his or her work group or team without creating the perception of in-groups (those in his or her social circle) and out-groups (those outside his or her social circle)?	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Discussion Question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What should a leader do to dispel any notion or misperception that there are in-groups and out-groups in his or her work unit?	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Rectangle 2053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0772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Leader–Member Exchange (LMX) Theory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68963" name="Rectangle 2051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Is the quality of the exchange relationship between an employee and his or her superior 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Face-to-face leader–member interaction is critical in organizations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Assumes </a:t>
            </a:r>
            <a:r>
              <a:rPr lang="en-US" dirty="0" smtClean="0">
                <a:effectLst/>
              </a:rPr>
              <a:t>leaders </a:t>
            </a:r>
            <a:r>
              <a:rPr lang="en-US" dirty="0">
                <a:effectLst/>
              </a:rPr>
              <a:t>have limited amounts of social, personal, and organizational resources, and tend to distribute them among followers selectively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Leaders do not interact with all followers equally, which ultimately results in the formation of LMXs that vary in quality</a:t>
            </a:r>
          </a:p>
          <a:p>
            <a:pPr>
              <a:buClr>
                <a:srgbClr val="0070C0"/>
              </a:buClr>
            </a:pPr>
            <a:endParaRPr lang="en-US" dirty="0"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Team-Member Exchange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(TMX) Theory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Defined as a team member’s social exchanges with peers in terms of the mutual exchange of ideas, support, camaraderie, and feedback.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Differentiated leadership</a:t>
            </a:r>
          </a:p>
          <a:p>
            <a:pPr lvl="1"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Creates in-groups and out-groups and also creates a divergence in leader identification and member self-efficacy and at worst lowers group collective efficacy.</a:t>
            </a:r>
          </a:p>
          <a:p>
            <a:pPr lvl="1"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inevitably leads to questions of fairness in team leadership as some members (more than likely those in the out-group) may feel that they are not being treated fairly.</a:t>
            </a:r>
          </a:p>
        </p:txBody>
      </p:sp>
    </p:spTree>
    <p:extLst>
      <p:ext uri="{BB962C8B-B14F-4D97-AF65-F5344CB8AC3E}">
        <p14:creationId xmlns:p14="http://schemas.microsoft.com/office/powerpoint/2010/main" val="30648088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Team-Member Exchange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Theory (cont’d)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lr>
                <a:srgbClr val="0070C0"/>
              </a:buClr>
            </a:pPr>
            <a:r>
              <a:rPr lang="en-US" b="1" i="1" dirty="0">
                <a:effectLst/>
              </a:rPr>
              <a:t>Differentiated leadership </a:t>
            </a:r>
            <a:r>
              <a:rPr lang="en-US" dirty="0">
                <a:effectLst/>
              </a:rPr>
              <a:t>inevitably leads to questions of fairness in team leadership as some members (most likely in the out-group) may feel that they are not being treated fairly.</a:t>
            </a:r>
          </a:p>
          <a:p>
            <a:pPr>
              <a:spcBef>
                <a:spcPts val="1800"/>
              </a:spcBef>
              <a:buClr>
                <a:srgbClr val="0070C0"/>
              </a:buClr>
            </a:pPr>
            <a:r>
              <a:rPr lang="en-US" b="1" i="1" dirty="0">
                <a:effectLst/>
              </a:rPr>
              <a:t>Procedural fairness </a:t>
            </a:r>
            <a:r>
              <a:rPr lang="en-US" dirty="0">
                <a:effectLst/>
              </a:rPr>
              <a:t>is the perception among team members that they are treated fairly</a:t>
            </a:r>
          </a:p>
          <a:p>
            <a:pPr>
              <a:spcBef>
                <a:spcPts val="1800"/>
              </a:spcBef>
              <a:buClr>
                <a:srgbClr val="0070C0"/>
              </a:buClr>
            </a:pPr>
            <a:r>
              <a:rPr lang="en-US" b="1" dirty="0">
                <a:effectLst/>
              </a:rPr>
              <a:t>Distributive fairness </a:t>
            </a:r>
            <a:r>
              <a:rPr lang="en-US" dirty="0">
                <a:effectLst/>
              </a:rPr>
              <a:t>is the perception that they have been rewarded fairly.</a:t>
            </a:r>
          </a:p>
        </p:txBody>
      </p:sp>
    </p:spTree>
    <p:extLst>
      <p:ext uri="{BB962C8B-B14F-4D97-AF65-F5344CB8AC3E}">
        <p14:creationId xmlns:p14="http://schemas.microsoft.com/office/powerpoint/2010/main" val="227369883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Leader–Member Exchange (LMX) Theory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 smtClean="0">
                <a:effectLst/>
              </a:rPr>
              <a:t>Deals with </a:t>
            </a:r>
            <a:r>
              <a:rPr lang="en-US" dirty="0">
                <a:effectLst/>
              </a:rPr>
              <a:t>how </a:t>
            </a:r>
            <a:r>
              <a:rPr lang="en-US" dirty="0" smtClean="0">
                <a:effectLst/>
              </a:rPr>
              <a:t>leaders’ differentiated leadership  influences member and group behaviors</a:t>
            </a:r>
          </a:p>
          <a:p>
            <a:pPr lvl="1">
              <a:spcBef>
                <a:spcPts val="1200"/>
              </a:spcBef>
              <a:buClr>
                <a:srgbClr val="0070C0"/>
              </a:buClr>
            </a:pPr>
            <a:r>
              <a:rPr lang="en-US" dirty="0" smtClean="0">
                <a:effectLst/>
              </a:rPr>
              <a:t>Leaders </a:t>
            </a:r>
            <a:r>
              <a:rPr lang="en-US" dirty="0">
                <a:effectLst/>
              </a:rPr>
              <a:t>form </a:t>
            </a:r>
            <a:r>
              <a:rPr lang="en-US" dirty="0" smtClean="0">
                <a:effectLst/>
              </a:rPr>
              <a:t>both high-quality </a:t>
            </a:r>
            <a:r>
              <a:rPr lang="en-US" dirty="0">
                <a:effectLst/>
              </a:rPr>
              <a:t>social </a:t>
            </a:r>
            <a:r>
              <a:rPr lang="en-US" dirty="0" smtClean="0">
                <a:effectLst/>
              </a:rPr>
              <a:t>exchanges and low-quality </a:t>
            </a:r>
            <a:r>
              <a:rPr lang="en-US" dirty="0">
                <a:effectLst/>
              </a:rPr>
              <a:t>economic </a:t>
            </a:r>
            <a:r>
              <a:rPr lang="en-US" dirty="0" smtClean="0">
                <a:effectLst/>
              </a:rPr>
              <a:t>exchanges with their followers.</a:t>
            </a:r>
            <a:endParaRPr lang="en-US" dirty="0">
              <a:effectLst/>
            </a:endParaRPr>
          </a:p>
          <a:p>
            <a:pPr lvl="1"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The quality of </a:t>
            </a:r>
            <a:r>
              <a:rPr lang="en-US" dirty="0" smtClean="0">
                <a:effectLst/>
              </a:rPr>
              <a:t>the LMX </a:t>
            </a:r>
            <a:r>
              <a:rPr lang="en-US" dirty="0">
                <a:effectLst/>
              </a:rPr>
              <a:t>affects employees’ work ethics, productivity, satisfaction, and perceptions</a:t>
            </a:r>
          </a:p>
          <a:p>
            <a:pPr lvl="1">
              <a:spcBef>
                <a:spcPts val="1200"/>
              </a:spcBef>
              <a:buClr>
                <a:srgbClr val="0070C0"/>
              </a:buClr>
            </a:pPr>
            <a:r>
              <a:rPr lang="en-US" dirty="0" smtClean="0">
                <a:effectLst/>
              </a:rPr>
              <a:t>Followers in high quality relationships reciprocate </a:t>
            </a:r>
            <a:r>
              <a:rPr lang="en-US" dirty="0">
                <a:effectLst/>
              </a:rPr>
              <a:t>their leader’s trust and liking through “citizenship behaviors” and excellent performance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Factors That Influence LMX Relationships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8990" y="1965976"/>
            <a:ext cx="7512010" cy="3208004"/>
            <a:chOff x="1097318" y="4063782"/>
            <a:chExt cx="6794565" cy="3299443"/>
          </a:xfrm>
        </p:grpSpPr>
        <p:cxnSp>
          <p:nvCxnSpPr>
            <p:cNvPr id="6" name="Straight Connector 5"/>
            <p:cNvCxnSpPr>
              <a:stCxn id="12" idx="4"/>
              <a:endCxn id="9" idx="2"/>
            </p:cNvCxnSpPr>
            <p:nvPr/>
          </p:nvCxnSpPr>
          <p:spPr bwMode="auto">
            <a:xfrm flipV="1">
              <a:off x="4563089" y="5167407"/>
              <a:ext cx="2400365" cy="219581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>
              <a:stCxn id="12" idx="4"/>
              <a:endCxn id="8" idx="2"/>
            </p:cNvCxnSpPr>
            <p:nvPr/>
          </p:nvCxnSpPr>
          <p:spPr bwMode="auto">
            <a:xfrm flipH="1" flipV="1">
              <a:off x="2103433" y="5167407"/>
              <a:ext cx="2459655" cy="219581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1097318" y="4063782"/>
              <a:ext cx="2012230" cy="1103625"/>
            </a:xfrm>
            <a:prstGeom prst="roundRect">
              <a:avLst>
                <a:gd name="adj" fmla="val 6008"/>
              </a:avLst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000" b="1" dirty="0"/>
                <a:t>Follower Behavior and Attributes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5024" y="4063782"/>
              <a:ext cx="1856859" cy="1103625"/>
            </a:xfrm>
            <a:prstGeom prst="roundRect">
              <a:avLst>
                <a:gd name="adj" fmla="val 7946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rgbClr val="92D050">
                  <a:alpha val="95000"/>
                </a:srgb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2000">
                  <a:solidFill>
                    <a:srgbClr val="336699"/>
                  </a:solidFill>
                </a:defRPr>
              </a:lvl1pPr>
            </a:lstStyle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Situational Factors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1328" y="4063782"/>
              <a:ext cx="2321186" cy="1105222"/>
            </a:xfrm>
            <a:prstGeom prst="roundRect">
              <a:avLst>
                <a:gd name="adj" fmla="val 7946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000" b="1" dirty="0"/>
                <a:t>Leader–Follower Perceptions and Self-Identities</a:t>
              </a:r>
            </a:p>
          </p:txBody>
        </p:sp>
        <p:cxnSp>
          <p:nvCxnSpPr>
            <p:cNvPr id="11" name="Straight Connector 10"/>
            <p:cNvCxnSpPr>
              <a:stCxn id="12" idx="4"/>
              <a:endCxn id="10" idx="2"/>
            </p:cNvCxnSpPr>
            <p:nvPr/>
          </p:nvCxnSpPr>
          <p:spPr bwMode="auto">
            <a:xfrm flipV="1">
              <a:off x="4563089" y="5169004"/>
              <a:ext cx="8832" cy="219422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2468903" y="6264675"/>
              <a:ext cx="4188372" cy="1098550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400" b="1" dirty="0"/>
                <a:t>LMX </a:t>
              </a:r>
              <a:r>
                <a:rPr lang="en-US" sz="2400" b="1" dirty="0" smtClean="0"/>
                <a:t>Relationship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7013792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Factors That Influence LMX Relationships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32907" y="1417342"/>
            <a:ext cx="6106410" cy="4571950"/>
            <a:chOff x="1432907" y="1417342"/>
            <a:chExt cx="6106410" cy="4571950"/>
          </a:xfrm>
        </p:grpSpPr>
        <p:cxnSp>
          <p:nvCxnSpPr>
            <p:cNvPr id="6" name="Straight Connector 5"/>
            <p:cNvCxnSpPr>
              <a:stCxn id="12" idx="1"/>
              <a:endCxn id="9" idx="3"/>
            </p:cNvCxnSpPr>
            <p:nvPr/>
          </p:nvCxnSpPr>
          <p:spPr bwMode="auto">
            <a:xfrm>
              <a:off x="3599591" y="3276721"/>
              <a:ext cx="3939726" cy="208474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>
              <a:stCxn id="12" idx="7"/>
              <a:endCxn id="8" idx="1"/>
            </p:cNvCxnSpPr>
            <p:nvPr/>
          </p:nvCxnSpPr>
          <p:spPr bwMode="auto">
            <a:xfrm flipH="1">
              <a:off x="1432907" y="3276721"/>
              <a:ext cx="4094076" cy="208474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1432907" y="4733638"/>
              <a:ext cx="2224703" cy="1255654"/>
            </a:xfrm>
            <a:prstGeom prst="roundRect">
              <a:avLst>
                <a:gd name="adj" fmla="val 6008"/>
              </a:avLst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000" b="1" dirty="0"/>
                <a:t>Follower Behavior and Attributes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6390" y="4733638"/>
              <a:ext cx="2052927" cy="1255654"/>
            </a:xfrm>
            <a:prstGeom prst="roundRect">
              <a:avLst>
                <a:gd name="adj" fmla="val 7946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rgbClr val="92D050">
                  <a:alpha val="95000"/>
                </a:srgb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2000">
                  <a:solidFill>
                    <a:srgbClr val="336699"/>
                  </a:solidFill>
                </a:defRPr>
              </a:lvl1pPr>
            </a:lstStyle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Situational Factors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9911" y="1417342"/>
              <a:ext cx="2566282" cy="1257470"/>
            </a:xfrm>
            <a:prstGeom prst="roundRect">
              <a:avLst>
                <a:gd name="adj" fmla="val 7946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000" b="1" dirty="0"/>
                <a:t>Leader–Follower Perceptions and Self-Identities</a:t>
              </a:r>
            </a:p>
          </p:txBody>
        </p:sp>
        <p:cxnSp>
          <p:nvCxnSpPr>
            <p:cNvPr id="11" name="Straight Connector 10"/>
            <p:cNvCxnSpPr>
              <a:stCxn id="12" idx="4"/>
              <a:endCxn id="10" idx="2"/>
            </p:cNvCxnSpPr>
            <p:nvPr/>
          </p:nvCxnSpPr>
          <p:spPr bwMode="auto">
            <a:xfrm flipV="1">
              <a:off x="4563287" y="2674812"/>
              <a:ext cx="9765" cy="185145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3200415" y="3062333"/>
              <a:ext cx="2725744" cy="1463936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0" rIns="0"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400" b="1" dirty="0"/>
                <a:t>LMX </a:t>
              </a:r>
              <a:r>
                <a:rPr lang="en-US" sz="2400" b="1" dirty="0" smtClean="0"/>
                <a:t>Relationship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50057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0855" y="143634"/>
            <a:ext cx="8077200" cy="107721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High-Quality LMX Relationships versus</a:t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Low-Quality LMX Relationships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High-quality LMX relationship characteristics:</a:t>
            </a:r>
          </a:p>
          <a:p>
            <a:pPr lvl="1"/>
            <a:r>
              <a:rPr lang="en-US" dirty="0">
                <a:effectLst/>
              </a:rPr>
              <a:t>Better social support</a:t>
            </a:r>
          </a:p>
          <a:p>
            <a:pPr lvl="1"/>
            <a:r>
              <a:rPr lang="en-US" dirty="0">
                <a:effectLst/>
              </a:rPr>
              <a:t>More resources</a:t>
            </a:r>
          </a:p>
          <a:p>
            <a:pPr lvl="1"/>
            <a:r>
              <a:rPr lang="en-US" dirty="0">
                <a:effectLst/>
              </a:rPr>
              <a:t>More guidance for career development</a:t>
            </a:r>
          </a:p>
          <a:p>
            <a:pPr lvl="1"/>
            <a:r>
              <a:rPr lang="en-US" dirty="0">
                <a:effectLst/>
              </a:rPr>
              <a:t>Greater follower input in decision making</a:t>
            </a:r>
          </a:p>
          <a:p>
            <a:pPr lvl="1"/>
            <a:r>
              <a:rPr lang="en-US" dirty="0">
                <a:effectLst/>
              </a:rPr>
              <a:t>Greater negotiating latitude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Low-quality LMX relationship characteristics:</a:t>
            </a:r>
          </a:p>
          <a:p>
            <a:pPr lvl="1"/>
            <a:r>
              <a:rPr lang="en-US" dirty="0">
                <a:effectLst/>
              </a:rPr>
              <a:t>Less support</a:t>
            </a:r>
          </a:p>
          <a:p>
            <a:pPr lvl="1"/>
            <a:r>
              <a:rPr lang="en-US" dirty="0">
                <a:effectLst/>
              </a:rPr>
              <a:t>More formal supervision</a:t>
            </a:r>
          </a:p>
          <a:p>
            <a:pPr lvl="1"/>
            <a:r>
              <a:rPr lang="en-US" dirty="0">
                <a:effectLst/>
              </a:rPr>
              <a:t>Little or no involvement in decision making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Factors that Determine LMX Quality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 smtClean="0">
                <a:effectLst/>
              </a:rPr>
              <a:t>Follower Attributes</a:t>
            </a:r>
          </a:p>
          <a:p>
            <a:pPr lvl="1"/>
            <a:r>
              <a:rPr lang="en-US" dirty="0" smtClean="0">
                <a:effectLst/>
              </a:rPr>
              <a:t>Proactive followers:</a:t>
            </a:r>
          </a:p>
          <a:p>
            <a:pPr lvl="2"/>
            <a:r>
              <a:rPr lang="en-US" dirty="0" smtClean="0">
                <a:effectLst/>
              </a:rPr>
              <a:t>Show initiative even in areas outside their immediate responsibility</a:t>
            </a:r>
          </a:p>
          <a:p>
            <a:pPr lvl="2"/>
            <a:r>
              <a:rPr lang="en-US" dirty="0" smtClean="0">
                <a:effectLst/>
              </a:rPr>
              <a:t>Possess a strong sense of commitment to work unit goals</a:t>
            </a:r>
          </a:p>
          <a:p>
            <a:pPr lvl="2"/>
            <a:r>
              <a:rPr lang="en-US" dirty="0" smtClean="0">
                <a:effectLst/>
              </a:rPr>
              <a:t>Show a stronger sense of responsibility for unit success</a:t>
            </a:r>
          </a:p>
          <a:p>
            <a:pPr lvl="1"/>
            <a:r>
              <a:rPr lang="en-US" dirty="0" smtClean="0">
                <a:effectLst/>
              </a:rPr>
              <a:t>These follower attributes influence leaders to:</a:t>
            </a:r>
          </a:p>
          <a:p>
            <a:pPr lvl="2"/>
            <a:r>
              <a:rPr lang="en-US" dirty="0" smtClean="0">
                <a:effectLst/>
              </a:rPr>
              <a:t>Show support</a:t>
            </a:r>
          </a:p>
          <a:p>
            <a:pPr lvl="2"/>
            <a:r>
              <a:rPr lang="en-US" dirty="0" smtClean="0">
                <a:effectLst/>
              </a:rPr>
              <a:t>Delegate more</a:t>
            </a:r>
          </a:p>
          <a:p>
            <a:pPr lvl="2"/>
            <a:r>
              <a:rPr lang="en-US" dirty="0" smtClean="0">
                <a:effectLst/>
              </a:rPr>
              <a:t>Allow greater discretion</a:t>
            </a:r>
          </a:p>
          <a:p>
            <a:pPr lvl="2"/>
            <a:r>
              <a:rPr lang="en-US" dirty="0" smtClean="0">
                <a:effectLst/>
              </a:rPr>
              <a:t>Engage in open communication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tx1"/>
                </a:solidFill>
                <a:effectLst/>
              </a:rPr>
              <a:t>Learning Outcomes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0700" y="850900"/>
            <a:ext cx="8102600" cy="5120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</a:rPr>
              <a:t>Describe the evolution of dyadic </a:t>
            </a:r>
            <a:r>
              <a:rPr lang="en-US" dirty="0" smtClean="0">
                <a:effectLst/>
              </a:rPr>
              <a:t>theory.</a:t>
            </a:r>
            <a:endParaRPr lang="en-US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Define </a:t>
            </a:r>
            <a:r>
              <a:rPr lang="en-US" dirty="0">
                <a:effectLst/>
              </a:rPr>
              <a:t>the two kinds of relationships that can </a:t>
            </a:r>
            <a:r>
              <a:rPr lang="en-US" dirty="0" smtClean="0">
                <a:effectLst/>
              </a:rPr>
              <a:t>occur among </a:t>
            </a:r>
            <a:r>
              <a:rPr lang="en-US" dirty="0">
                <a:effectLst/>
              </a:rPr>
              <a:t>leaders and followers under </a:t>
            </a:r>
            <a:r>
              <a:rPr lang="en-US" dirty="0" smtClean="0">
                <a:effectLst/>
              </a:rPr>
              <a:t>the vertical </a:t>
            </a:r>
            <a:r>
              <a:rPr lang="en-US" dirty="0">
                <a:effectLst/>
              </a:rPr>
              <a:t>dyadic linkage </a:t>
            </a:r>
            <a:r>
              <a:rPr lang="en-US" dirty="0" smtClean="0">
                <a:effectLst/>
              </a:rPr>
              <a:t>model.</a:t>
            </a:r>
            <a:endParaRPr lang="en-US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Describe </a:t>
            </a:r>
            <a:r>
              <a:rPr lang="en-US" dirty="0">
                <a:effectLst/>
              </a:rPr>
              <a:t>the main focus of team building from a leader–follower perspective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Describe </a:t>
            </a:r>
            <a:r>
              <a:rPr lang="en-US" dirty="0">
                <a:effectLst/>
              </a:rPr>
              <a:t>the three factors whose combined effect influences LMX relationships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Discuss </a:t>
            </a:r>
            <a:r>
              <a:rPr lang="en-US" dirty="0">
                <a:effectLst/>
              </a:rPr>
              <a:t>a strength and a limitation of LMX theory</a:t>
            </a:r>
            <a:r>
              <a:rPr lang="en-US" dirty="0" smtClean="0">
                <a:effectLst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</a:rPr>
              <a:t>Explain how LMX relationships can lead to unintended consequences.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Rectangle 4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345758" cy="5794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Factors that Determine LMX Quality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53954" name="Rectangle 2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 smtClean="0">
                <a:effectLst/>
              </a:rPr>
              <a:t>Leader–Follower Perceptions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The leader’s first impressions of the follower can influence the leader’s behavior toward the follower</a:t>
            </a:r>
          </a:p>
          <a:p>
            <a:pPr lvl="1"/>
            <a:r>
              <a:rPr lang="en-US" dirty="0">
                <a:effectLst/>
              </a:rPr>
              <a:t>A positive relationship is more likely when:</a:t>
            </a:r>
          </a:p>
          <a:p>
            <a:pPr lvl="2"/>
            <a:r>
              <a:rPr lang="en-US" dirty="0">
                <a:effectLst/>
              </a:rPr>
              <a:t>The follower is perceived to be competent and dependable</a:t>
            </a:r>
          </a:p>
          <a:p>
            <a:pPr lvl="2"/>
            <a:r>
              <a:rPr lang="en-US" dirty="0">
                <a:effectLst/>
              </a:rPr>
              <a:t>The </a:t>
            </a:r>
            <a:r>
              <a:rPr lang="en-US" dirty="0" smtClean="0">
                <a:effectLst/>
              </a:rPr>
              <a:t>leader and follower hold similar values </a:t>
            </a:r>
            <a:r>
              <a:rPr lang="en-US" dirty="0">
                <a:effectLst/>
              </a:rPr>
              <a:t>and </a:t>
            </a:r>
            <a:r>
              <a:rPr lang="en-US" dirty="0" smtClean="0">
                <a:effectLst/>
              </a:rPr>
              <a:t>attitudes</a:t>
            </a:r>
          </a:p>
          <a:p>
            <a:pPr lvl="1"/>
            <a:r>
              <a:rPr lang="en-US" dirty="0">
                <a:effectLst/>
              </a:rPr>
              <a:t>A favorable exchange relationship </a:t>
            </a:r>
            <a:r>
              <a:rPr lang="en-US" dirty="0" smtClean="0">
                <a:effectLst/>
              </a:rPr>
              <a:t>correlates </a:t>
            </a:r>
            <a:r>
              <a:rPr lang="en-US" dirty="0">
                <a:effectLst/>
              </a:rPr>
              <a:t>with:</a:t>
            </a:r>
          </a:p>
          <a:p>
            <a:pPr lvl="2"/>
            <a:r>
              <a:rPr lang="en-US" dirty="0" smtClean="0">
                <a:effectLst/>
              </a:rPr>
              <a:t>Greater likelihood of support by the leader</a:t>
            </a:r>
          </a:p>
          <a:p>
            <a:pPr lvl="2"/>
            <a:r>
              <a:rPr lang="en-US" dirty="0" smtClean="0">
                <a:effectLst/>
              </a:rPr>
              <a:t>Fewer </a:t>
            </a:r>
            <a:r>
              <a:rPr lang="en-US" dirty="0">
                <a:effectLst/>
              </a:rPr>
              <a:t>pressure </a:t>
            </a:r>
            <a:r>
              <a:rPr lang="en-US" dirty="0" smtClean="0">
                <a:effectLst/>
              </a:rPr>
              <a:t>tactics by the leader</a:t>
            </a:r>
          </a:p>
          <a:p>
            <a:pPr lvl="2"/>
            <a:r>
              <a:rPr lang="en-US" dirty="0" smtClean="0">
                <a:effectLst/>
              </a:rPr>
              <a:t>Greater involvement and mentoring by the leader</a:t>
            </a:r>
          </a:p>
          <a:p>
            <a:pPr lvl="2"/>
            <a:r>
              <a:rPr lang="en-US" dirty="0" smtClean="0">
                <a:effectLst/>
              </a:rPr>
              <a:t>More </a:t>
            </a:r>
            <a:r>
              <a:rPr lang="en-US" dirty="0">
                <a:effectLst/>
              </a:rPr>
              <a:t>honest input from the </a:t>
            </a:r>
            <a:r>
              <a:rPr lang="en-US" dirty="0" smtClean="0">
                <a:effectLst/>
              </a:rPr>
              <a:t>leader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3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3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3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3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3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345758" cy="5794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Factors that Determine LMX Quality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 smtClean="0">
                <a:effectLst/>
              </a:rPr>
              <a:t>Follower Perceptions of the Leader</a:t>
            </a:r>
          </a:p>
          <a:p>
            <a:pPr lvl="1">
              <a:buClr>
                <a:srgbClr val="0070C0"/>
              </a:buClr>
            </a:pPr>
            <a:r>
              <a:rPr lang="en-US" dirty="0" smtClean="0">
                <a:effectLst/>
              </a:rPr>
              <a:t>Leaders perceived </a:t>
            </a:r>
            <a:r>
              <a:rPr lang="en-US" dirty="0">
                <a:effectLst/>
              </a:rPr>
              <a:t>to be competent, experienced, fair, and honest are more likely to be </a:t>
            </a:r>
            <a:r>
              <a:rPr lang="en-US" dirty="0" smtClean="0">
                <a:effectLst/>
              </a:rPr>
              <a:t>supported.</a:t>
            </a:r>
          </a:p>
          <a:p>
            <a:pPr>
              <a:buClr>
                <a:srgbClr val="0070C0"/>
              </a:buClr>
            </a:pPr>
            <a:r>
              <a:rPr lang="en-US" dirty="0" smtClean="0">
                <a:effectLst/>
              </a:rPr>
              <a:t>Self-Identity (Self Concept)</a:t>
            </a:r>
          </a:p>
          <a:p>
            <a:pPr lvl="1">
              <a:buClr>
                <a:srgbClr val="0070C0"/>
              </a:buClr>
            </a:pPr>
            <a:r>
              <a:rPr lang="en-US" i="1" dirty="0" smtClean="0">
                <a:effectLst/>
              </a:rPr>
              <a:t>Individual self-identity </a:t>
            </a:r>
            <a:r>
              <a:rPr lang="en-US" dirty="0" smtClean="0">
                <a:effectLst/>
              </a:rPr>
              <a:t>is self-centered and </a:t>
            </a:r>
            <a:r>
              <a:rPr lang="en-US" dirty="0">
                <a:effectLst/>
              </a:rPr>
              <a:t>unique</a:t>
            </a:r>
            <a:r>
              <a:rPr lang="en-US" dirty="0" smtClean="0">
                <a:effectLst/>
              </a:rPr>
              <a:t>.</a:t>
            </a:r>
          </a:p>
          <a:p>
            <a:pPr lvl="2">
              <a:buClr>
                <a:srgbClr val="0070C0"/>
              </a:buClr>
            </a:pPr>
            <a:r>
              <a:rPr lang="en-US" dirty="0" smtClean="0">
                <a:effectLst/>
              </a:rPr>
              <a:t>Can create problems for followers and leaders in forming LMX relationships</a:t>
            </a:r>
          </a:p>
          <a:p>
            <a:pPr lvl="1">
              <a:buClr>
                <a:srgbClr val="0070C0"/>
              </a:buClr>
            </a:pPr>
            <a:r>
              <a:rPr lang="en-US" i="1" dirty="0" smtClean="0">
                <a:effectLst/>
              </a:rPr>
              <a:t>Relational </a:t>
            </a:r>
            <a:r>
              <a:rPr lang="en-US" i="1" dirty="0">
                <a:effectLst/>
              </a:rPr>
              <a:t>self-identity </a:t>
            </a:r>
            <a:r>
              <a:rPr lang="en-US" dirty="0">
                <a:effectLst/>
              </a:rPr>
              <a:t>is dyad-centered, forming relationships </a:t>
            </a:r>
            <a:r>
              <a:rPr lang="en-US" dirty="0" smtClean="0">
                <a:effectLst/>
              </a:rPr>
              <a:t>with others</a:t>
            </a:r>
          </a:p>
          <a:p>
            <a:pPr lvl="1">
              <a:buClr>
                <a:srgbClr val="0070C0"/>
              </a:buClr>
            </a:pPr>
            <a:r>
              <a:rPr lang="en-US" i="1" dirty="0" smtClean="0">
                <a:effectLst/>
              </a:rPr>
              <a:t>Collective </a:t>
            </a:r>
            <a:r>
              <a:rPr lang="en-US" i="1" dirty="0">
                <a:effectLst/>
              </a:rPr>
              <a:t>self-identity </a:t>
            </a:r>
            <a:r>
              <a:rPr lang="en-US" dirty="0">
                <a:effectLst/>
              </a:rPr>
              <a:t>is defined in terms of the broader group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3875" y="197831"/>
            <a:ext cx="8077200" cy="107721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Situational Factors </a:t>
            </a:r>
            <a:r>
              <a:rPr lang="en-US" dirty="0">
                <a:solidFill>
                  <a:schemeClr val="tx1"/>
                </a:solidFill>
                <a:effectLst/>
              </a:rPr>
              <a:t>that Determine </a:t>
            </a:r>
            <a:r>
              <a:rPr lang="en-US" dirty="0" smtClean="0">
                <a:solidFill>
                  <a:schemeClr val="tx1"/>
                </a:solidFill>
                <a:effectLst/>
              </a:rPr>
              <a:t/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LMX Quality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123" y="1874537"/>
            <a:ext cx="7863754" cy="4142890"/>
            <a:chOff x="1188737" y="1763097"/>
            <a:chExt cx="6766526" cy="3634259"/>
          </a:xfrm>
        </p:grpSpPr>
        <p:sp>
          <p:nvSpPr>
            <p:cNvPr id="2" name="Oval 1"/>
            <p:cNvSpPr/>
            <p:nvPr/>
          </p:nvSpPr>
          <p:spPr bwMode="auto">
            <a:xfrm>
              <a:off x="1744426" y="2064929"/>
              <a:ext cx="5648112" cy="2925568"/>
            </a:xfrm>
            <a:prstGeom prst="ellipse">
              <a:avLst/>
            </a:prstGeom>
            <a:noFill/>
            <a:ln w="381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>
              <a:spLocks noChangeAspect="1"/>
            </p:cNvSpPr>
            <p:nvPr/>
          </p:nvSpPr>
          <p:spPr>
            <a:xfrm>
              <a:off x="1188737" y="3289424"/>
              <a:ext cx="1828800" cy="962527"/>
            </a:xfrm>
            <a:prstGeom prst="roundRect">
              <a:avLst>
                <a:gd name="adj" fmla="val 6008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dirty="0" smtClean="0"/>
                <a:t>Width of leader’s span of control</a:t>
              </a:r>
            </a:p>
          </p:txBody>
        </p:sp>
        <p:sp>
          <p:nvSpPr>
            <p:cNvPr id="26" name="TextBox 25"/>
            <p:cNvSpPr txBox="1">
              <a:spLocks noChangeAspect="1"/>
            </p:cNvSpPr>
            <p:nvPr/>
          </p:nvSpPr>
          <p:spPr>
            <a:xfrm>
              <a:off x="2194586" y="1763097"/>
              <a:ext cx="1828800" cy="962527"/>
            </a:xfrm>
            <a:prstGeom prst="roundRect">
              <a:avLst>
                <a:gd name="adj" fmla="val 6008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dirty="0" smtClean="0"/>
                <a:t>Stage </a:t>
              </a:r>
              <a:r>
                <a:rPr lang="en-US" dirty="0"/>
                <a:t>of the </a:t>
              </a:r>
              <a:r>
                <a:rPr lang="en-US" dirty="0" smtClean="0"/>
                <a:t>relationship in the life cycle model</a:t>
              </a:r>
            </a:p>
          </p:txBody>
        </p:sp>
        <p:sp>
          <p:nvSpPr>
            <p:cNvPr id="27" name="TextBox 26"/>
            <p:cNvSpPr txBox="1">
              <a:spLocks noChangeAspect="1"/>
            </p:cNvSpPr>
            <p:nvPr/>
          </p:nvSpPr>
          <p:spPr>
            <a:xfrm>
              <a:off x="5120614" y="1763097"/>
              <a:ext cx="1828800" cy="962527"/>
            </a:xfrm>
            <a:prstGeom prst="roundRect">
              <a:avLst>
                <a:gd name="adj" fmla="val 7946"/>
              </a:avLst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2000">
                  <a:solidFill>
                    <a:srgbClr val="336699"/>
                  </a:solidFill>
                </a:defRPr>
              </a:lvl1pPr>
            </a:lstStyle>
            <a:p>
              <a:pPr>
                <a:defRPr/>
              </a:pPr>
              <a:r>
                <a:rPr lang="en-US" sz="18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Managerial resource strength of the leader</a:t>
              </a:r>
            </a:p>
          </p:txBody>
        </p:sp>
        <p:sp>
          <p:nvSpPr>
            <p:cNvPr id="28" name="TextBox 27"/>
            <p:cNvSpPr txBox="1">
              <a:spLocks noChangeAspect="1"/>
            </p:cNvSpPr>
            <p:nvPr/>
          </p:nvSpPr>
          <p:spPr>
            <a:xfrm>
              <a:off x="6126463" y="3289424"/>
              <a:ext cx="1828800" cy="962527"/>
            </a:xfrm>
            <a:prstGeom prst="roundRect">
              <a:avLst>
                <a:gd name="adj" fmla="val 7946"/>
              </a:avLst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dirty="0" smtClean="0"/>
                <a:t>Quality of work group’s climate</a:t>
              </a:r>
            </a:p>
          </p:txBody>
        </p:sp>
        <p:sp>
          <p:nvSpPr>
            <p:cNvPr id="30" name="TextBox 29"/>
            <p:cNvSpPr txBox="1">
              <a:spLocks noChangeAspect="1"/>
            </p:cNvSpPr>
            <p:nvPr/>
          </p:nvSpPr>
          <p:spPr>
            <a:xfrm>
              <a:off x="3657610" y="4434829"/>
              <a:ext cx="1828800" cy="962527"/>
            </a:xfrm>
            <a:prstGeom prst="roundRect">
              <a:avLst>
                <a:gd name="adj" fmla="val 9624"/>
              </a:avLst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dirty="0" smtClean="0"/>
                <a:t>Strength of individual’s social identity with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59847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8" name="Rectangle 4"/>
          <p:cNvSpPr>
            <a:spLocks noGrp="1" noChangeArrowheads="1"/>
          </p:cNvSpPr>
          <p:nvPr>
            <p:ph type="title"/>
          </p:nvPr>
        </p:nvSpPr>
        <p:spPr>
          <a:xfrm>
            <a:off x="530855" y="143634"/>
            <a:ext cx="8077200" cy="107721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The Life Cycle Model for Developing Positive LMX Relations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idx="1"/>
          </p:nvPr>
        </p:nvSpPr>
        <p:spPr>
          <a:xfrm>
            <a:off x="514350" y="1600219"/>
            <a:ext cx="7715210" cy="475454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 smtClean="0">
                <a:effectLst/>
              </a:rPr>
              <a:t>Initial Stage</a:t>
            </a:r>
          </a:p>
          <a:p>
            <a:pPr lvl="1">
              <a:buClr>
                <a:srgbClr val="0070C0"/>
              </a:buClr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leader and follower conduct themselves as </a:t>
            </a:r>
            <a:r>
              <a:rPr lang="en-US" dirty="0" smtClean="0">
                <a:effectLst/>
              </a:rPr>
              <a:t>strangers in an economic-based exchange </a:t>
            </a:r>
            <a:endParaRPr lang="en-US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dirty="0" smtClean="0">
                <a:effectLst/>
              </a:rPr>
              <a:t>Middle Stage</a:t>
            </a:r>
          </a:p>
          <a:p>
            <a:pPr lvl="1">
              <a:buClr>
                <a:srgbClr val="0070C0"/>
              </a:buClr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leader and follower become acquainted and </a:t>
            </a:r>
            <a:r>
              <a:rPr lang="en-US" dirty="0" smtClean="0">
                <a:effectLst/>
              </a:rPr>
              <a:t>refine </a:t>
            </a:r>
            <a:r>
              <a:rPr lang="en-US" dirty="0">
                <a:effectLst/>
              </a:rPr>
              <a:t>the roles they will </a:t>
            </a:r>
            <a:r>
              <a:rPr lang="en-US" dirty="0" smtClean="0">
                <a:effectLst/>
              </a:rPr>
              <a:t>play together</a:t>
            </a:r>
            <a:r>
              <a:rPr lang="en-US" dirty="0">
                <a:effectLst/>
              </a:rPr>
              <a:t>.</a:t>
            </a:r>
            <a:endParaRPr lang="en-US" dirty="0" smtClean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dirty="0" smtClean="0">
                <a:effectLst/>
              </a:rPr>
              <a:t>Mature Stage</a:t>
            </a:r>
          </a:p>
          <a:p>
            <a:pPr lvl="1">
              <a:buClr>
                <a:srgbClr val="0070C0"/>
              </a:buClr>
            </a:pPr>
            <a:r>
              <a:rPr lang="en-US" dirty="0" smtClean="0">
                <a:effectLst/>
              </a:rPr>
              <a:t>Leader and follower engage a social-based exchange of sharing </a:t>
            </a:r>
            <a:r>
              <a:rPr lang="en-US" dirty="0">
                <a:effectLst/>
              </a:rPr>
              <a:t>and </a:t>
            </a:r>
            <a:r>
              <a:rPr lang="en-US" dirty="0" smtClean="0">
                <a:effectLst/>
              </a:rPr>
              <a:t>mutual commitment </a:t>
            </a:r>
            <a:r>
              <a:rPr lang="en-US" dirty="0">
                <a:effectLst/>
              </a:rPr>
              <a:t>to the work group or team.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259677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Developing High-Quality LMX Relationships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 smtClean="0">
                <a:effectLst/>
              </a:rPr>
              <a:t>Proactive Follower Behaviors</a:t>
            </a:r>
          </a:p>
          <a:p>
            <a:pPr lvl="1">
              <a:buClr>
                <a:srgbClr val="0070C0"/>
              </a:buClr>
            </a:pPr>
            <a:r>
              <a:rPr lang="en-US" dirty="0" smtClean="0">
                <a:effectLst/>
              </a:rPr>
              <a:t> Impression </a:t>
            </a:r>
            <a:r>
              <a:rPr lang="en-US" dirty="0">
                <a:effectLst/>
              </a:rPr>
              <a:t>management</a:t>
            </a:r>
          </a:p>
          <a:p>
            <a:pPr lvl="2"/>
            <a:r>
              <a:rPr lang="en-US" dirty="0">
                <a:effectLst/>
              </a:rPr>
              <a:t>Is a follower’s effort to project a favorable image in order to gain an immediate benefit or improve a long-term relationship with the leader</a:t>
            </a:r>
          </a:p>
          <a:p>
            <a:pPr lvl="1"/>
            <a:r>
              <a:rPr lang="en-US" dirty="0">
                <a:effectLst/>
              </a:rPr>
              <a:t>Ingratiation</a:t>
            </a:r>
          </a:p>
          <a:p>
            <a:pPr lvl="2"/>
            <a:r>
              <a:rPr lang="en-US" dirty="0">
                <a:effectLst/>
              </a:rPr>
              <a:t>Is the effort to appear supportive, appreciative, and respectful</a:t>
            </a:r>
          </a:p>
          <a:p>
            <a:pPr lvl="1"/>
            <a:r>
              <a:rPr lang="en-US" dirty="0">
                <a:effectLst/>
              </a:rPr>
              <a:t>Self-promotion</a:t>
            </a:r>
          </a:p>
          <a:p>
            <a:pPr lvl="2"/>
            <a:r>
              <a:rPr lang="en-US" dirty="0">
                <a:effectLst/>
              </a:rPr>
              <a:t>Is the effort to appear competent and dependable</a:t>
            </a:r>
          </a:p>
        </p:txBody>
      </p:sp>
    </p:spTree>
    <p:extLst>
      <p:ext uri="{BB962C8B-B14F-4D97-AF65-F5344CB8AC3E}">
        <p14:creationId xmlns:p14="http://schemas.microsoft.com/office/powerpoint/2010/main" val="257165498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1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Discussion Question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What do you say to those who argue that tactics used by followers to get noticed by their leader (such as impressions management, ingratiation, and self-promotion) are shameful and self-serving and should be avoided?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Rectangle 4"/>
          <p:cNvSpPr>
            <a:spLocks noGrp="1" noChangeArrowheads="1"/>
          </p:cNvSpPr>
          <p:nvPr>
            <p:ph type="title"/>
          </p:nvPr>
        </p:nvSpPr>
        <p:spPr>
          <a:xfrm>
            <a:off x="530855" y="143634"/>
            <a:ext cx="8077200" cy="10772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The Benefits of High-Quality 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LMX Relationships (cont'd)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The quality of LMX is central in influencing followers’:</a:t>
            </a:r>
          </a:p>
          <a:p>
            <a:pPr lvl="1"/>
            <a:r>
              <a:rPr lang="en-US" dirty="0">
                <a:effectLst/>
              </a:rPr>
              <a:t>Affective, cognitive, and behavioral experiences</a:t>
            </a:r>
          </a:p>
          <a:p>
            <a:pPr lvl="1"/>
            <a:r>
              <a:rPr lang="en-US" dirty="0">
                <a:effectLst/>
              </a:rPr>
              <a:t>Roles</a:t>
            </a:r>
          </a:p>
          <a:p>
            <a:pPr lvl="1"/>
            <a:r>
              <a:rPr lang="en-US" dirty="0">
                <a:effectLst/>
              </a:rPr>
              <a:t>Fate in their organizations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>
          <a:xfrm>
            <a:off x="530855" y="143634"/>
            <a:ext cx="8077200" cy="10772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The Benefits of High-Quality </a:t>
            </a:r>
            <a:r>
              <a:rPr lang="en-US" dirty="0" smtClean="0">
                <a:solidFill>
                  <a:schemeClr val="tx1"/>
                </a:solidFill>
                <a:effectLst/>
              </a:rPr>
              <a:t/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LMX Relationships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The basis for establishing a deeper exchange relationship with in-group members is the leader’s control over outcomes that are desirable to the followers, which include:</a:t>
            </a:r>
          </a:p>
          <a:p>
            <a:pPr lvl="1"/>
            <a:r>
              <a:rPr lang="en-US" sz="2000" dirty="0">
                <a:effectLst/>
              </a:rPr>
              <a:t>Helping with a follower’s career</a:t>
            </a:r>
          </a:p>
          <a:p>
            <a:pPr lvl="1"/>
            <a:r>
              <a:rPr lang="en-US" sz="2000" dirty="0">
                <a:effectLst/>
              </a:rPr>
              <a:t>Giving special favors</a:t>
            </a:r>
          </a:p>
          <a:p>
            <a:pPr lvl="1"/>
            <a:r>
              <a:rPr lang="en-US" sz="2000" dirty="0">
                <a:effectLst/>
              </a:rPr>
              <a:t>Allowing participation in decision making</a:t>
            </a:r>
          </a:p>
          <a:p>
            <a:pPr lvl="1"/>
            <a:r>
              <a:rPr lang="en-US" sz="2000" dirty="0">
                <a:effectLst/>
              </a:rPr>
              <a:t>Delegating greater responsibility and authority</a:t>
            </a:r>
          </a:p>
          <a:p>
            <a:pPr lvl="1"/>
            <a:r>
              <a:rPr lang="en-US" sz="2000" dirty="0">
                <a:effectLst/>
              </a:rPr>
              <a:t>Sharing more information</a:t>
            </a:r>
          </a:p>
          <a:p>
            <a:pPr lvl="1"/>
            <a:r>
              <a:rPr lang="en-US" sz="2000" dirty="0">
                <a:effectLst/>
              </a:rPr>
              <a:t>Assigning interesting and desirable tasks</a:t>
            </a:r>
          </a:p>
          <a:p>
            <a:pPr lvl="1"/>
            <a:r>
              <a:rPr lang="en-US" sz="2000" dirty="0">
                <a:effectLst/>
              </a:rPr>
              <a:t>Giving tangible rewards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Grp="1" noChangeArrowheads="1"/>
          </p:cNvSpPr>
          <p:nvPr>
            <p:ph type="title"/>
          </p:nvPr>
        </p:nvSpPr>
        <p:spPr>
          <a:xfrm>
            <a:off x="530855" y="143634"/>
            <a:ext cx="8077200" cy="10772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The Benefits of High-Quality 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LMX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Relationships (</a:t>
            </a:r>
            <a:r>
              <a:rPr lang="en-US" dirty="0">
                <a:solidFill>
                  <a:schemeClr val="tx1"/>
                </a:solidFill>
                <a:effectLst/>
              </a:rPr>
              <a:t>cont'd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In return for these benefits, in-group members are expected to:</a:t>
            </a:r>
          </a:p>
          <a:p>
            <a:pPr lvl="1"/>
            <a:r>
              <a:rPr lang="en-US" sz="2000" dirty="0">
                <a:effectLst/>
              </a:rPr>
              <a:t>Be loyal to the leader</a:t>
            </a:r>
          </a:p>
          <a:p>
            <a:pPr lvl="1"/>
            <a:r>
              <a:rPr lang="en-US" sz="2000" dirty="0">
                <a:effectLst/>
              </a:rPr>
              <a:t>Be more committed to task objectives</a:t>
            </a:r>
          </a:p>
          <a:p>
            <a:pPr lvl="1"/>
            <a:r>
              <a:rPr lang="en-US" sz="2000" dirty="0">
                <a:effectLst/>
              </a:rPr>
              <a:t>Work harder</a:t>
            </a:r>
          </a:p>
          <a:p>
            <a:pPr lvl="1"/>
            <a:r>
              <a:rPr lang="en-US" sz="2000" dirty="0">
                <a:effectLst/>
              </a:rPr>
              <a:t>Share some of the leader’s administrative duties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To the leader this also represents social capital that gives him or her power and influence over followers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Unless this cycle of behavior is interrupted, the relationship is likely to develop to a point where there is a high degree of mutual dependence, support, and loyalty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0855" y="143634"/>
            <a:ext cx="8077200" cy="10772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The Benefits of High-Quality 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LMX Relationships (cont'd)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The special relationship with in-group followers creates certain obligations and constraints for the leader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To maintain the relationship, the leader must:</a:t>
            </a:r>
          </a:p>
          <a:p>
            <a:pPr lvl="1"/>
            <a:r>
              <a:rPr lang="en-US" sz="2000" dirty="0">
                <a:effectLst/>
              </a:rPr>
              <a:t>Pay attention to in-group members</a:t>
            </a:r>
          </a:p>
          <a:p>
            <a:pPr lvl="1"/>
            <a:r>
              <a:rPr lang="en-US" sz="2000" dirty="0">
                <a:effectLst/>
              </a:rPr>
              <a:t>Remain responsive to their needs and feelings</a:t>
            </a:r>
          </a:p>
          <a:p>
            <a:pPr lvl="1"/>
            <a:r>
              <a:rPr lang="en-US" sz="2000" dirty="0">
                <a:effectLst/>
              </a:rPr>
              <a:t>Rely more on time-consuming influence methods such as persuasion and consultation</a:t>
            </a:r>
          </a:p>
          <a:p>
            <a:pPr lvl="1"/>
            <a:r>
              <a:rPr lang="en-US" sz="2000" dirty="0">
                <a:effectLst/>
              </a:rPr>
              <a:t>Not resort to coercion or heavy-handed use of authority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The followers are therefore said to have developed social capital</a:t>
            </a:r>
          </a:p>
          <a:p>
            <a:pPr lvl="1"/>
            <a:r>
              <a:rPr lang="en-US" sz="2000" dirty="0">
                <a:effectLst/>
              </a:rPr>
              <a:t>The set of resources that inheres in the structure of relations between members of the group, which helps them get ahead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tx1"/>
                </a:solidFill>
                <a:effectLst/>
              </a:rPr>
              <a:t>Learning Outcomes</a:t>
            </a:r>
            <a:endParaRPr lang="en-US" dirty="0"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700" y="1035050"/>
            <a:ext cx="8102600" cy="5120299"/>
          </a:xfrm>
        </p:spPr>
        <p:txBody>
          <a:bodyPr/>
          <a:lstStyle/>
          <a:p>
            <a:pPr marL="574675" indent="-574675">
              <a:spcBef>
                <a:spcPts val="1200"/>
              </a:spcBef>
              <a:buFont typeface="+mj-lt"/>
              <a:buAutoNum type="arabicPeriod" startAt="7"/>
            </a:pPr>
            <a:r>
              <a:rPr lang="en-US" dirty="0">
                <a:effectLst/>
              </a:rPr>
              <a:t>Describe the two behaviors used in the Kelley Model and identify the resulting follower types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marL="574675" indent="-574675">
              <a:spcBef>
                <a:spcPts val="1200"/>
              </a:spcBef>
              <a:buFont typeface="+mj-lt"/>
              <a:buAutoNum type="arabicPeriod" startAt="7"/>
            </a:pPr>
            <a:r>
              <a:rPr lang="en-US" dirty="0" smtClean="0">
                <a:effectLst/>
              </a:rPr>
              <a:t>Discuss </a:t>
            </a:r>
            <a:r>
              <a:rPr lang="en-US" dirty="0">
                <a:effectLst/>
              </a:rPr>
              <a:t>the three determinants of follower </a:t>
            </a:r>
            <a:r>
              <a:rPr lang="en-US" dirty="0" smtClean="0">
                <a:effectLst/>
              </a:rPr>
              <a:t>influence.</a:t>
            </a:r>
            <a:endParaRPr lang="en-US" dirty="0">
              <a:effectLst/>
            </a:endParaRPr>
          </a:p>
          <a:p>
            <a:pPr marL="574675" indent="-574675">
              <a:spcBef>
                <a:spcPts val="1200"/>
              </a:spcBef>
              <a:buFont typeface="+mj-lt"/>
              <a:buAutoNum type="arabicPeriod" startAt="7"/>
            </a:pPr>
            <a:r>
              <a:rPr lang="en-US" dirty="0" smtClean="0">
                <a:effectLst/>
              </a:rPr>
              <a:t>List </a:t>
            </a:r>
            <a:r>
              <a:rPr lang="en-US" dirty="0">
                <a:effectLst/>
              </a:rPr>
              <a:t>five things a leader should delegate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marL="574675" indent="-574675">
              <a:spcBef>
                <a:spcPts val="1200"/>
              </a:spcBef>
              <a:buFont typeface="+mj-lt"/>
              <a:buAutoNum type="arabicPeriod" startAt="7"/>
            </a:pPr>
            <a:r>
              <a:rPr lang="en-US" dirty="0" smtClean="0">
                <a:effectLst/>
              </a:rPr>
              <a:t>Effective </a:t>
            </a:r>
            <a:r>
              <a:rPr lang="en-US" dirty="0">
                <a:effectLst/>
              </a:rPr>
              <a:t>leader evaluation and feedback involves before, during, and after steps in the </a:t>
            </a:r>
            <a:r>
              <a:rPr lang="en-US" dirty="0" smtClean="0">
                <a:effectLst/>
              </a:rPr>
              <a:t>process.  Identify </a:t>
            </a:r>
            <a:r>
              <a:rPr lang="en-US" dirty="0">
                <a:effectLst/>
              </a:rPr>
              <a:t>some recommended activities during each step</a:t>
            </a:r>
            <a:r>
              <a:rPr lang="en-US" dirty="0" smtClean="0">
                <a:effectLst/>
              </a:rPr>
              <a:t>.</a:t>
            </a:r>
          </a:p>
          <a:p>
            <a:pPr marL="574675" indent="-574675">
              <a:spcBef>
                <a:spcPts val="1200"/>
              </a:spcBef>
              <a:buAutoNum type="arabicPeriod" startAt="7"/>
            </a:pPr>
            <a:r>
              <a:rPr lang="en-US" dirty="0" smtClean="0">
                <a:effectLst/>
              </a:rPr>
              <a:t>Define the key terms listed at the end of the chapter.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306427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Strengths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of </a:t>
            </a:r>
            <a:r>
              <a:rPr lang="en-US" dirty="0">
                <a:solidFill>
                  <a:schemeClr val="tx1"/>
                </a:solidFill>
                <a:effectLst/>
              </a:rPr>
              <a:t>LMX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LMX focuses on the relationship between the leader 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and each follower.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LMX emphasizes the importance of leaders forming positive relationships with followers and how this in turn influences their behavior.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Research has revealed that high-quality LMX and TMX relationships do positively influence followers’ organizational commitment, organizational citizenship behavior (OCB), job performance, and creativity.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LMX emphasizes the importance of communication between leaders and followers.</a:t>
            </a:r>
          </a:p>
        </p:txBody>
      </p:sp>
    </p:spTree>
    <p:extLst>
      <p:ext uri="{BB962C8B-B14F-4D97-AF65-F5344CB8AC3E}">
        <p14:creationId xmlns:p14="http://schemas.microsoft.com/office/powerpoint/2010/main" val="181995163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4" name="Rectangle 10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0772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Limitations of LMX Theory Application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36556" name="Rectangle 12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Measurement difficulty in focusing on the perspectives of followers and not those of leaders </a:t>
            </a:r>
            <a:endParaRPr lang="en-US" sz="2400" dirty="0">
              <a:effectLst/>
            </a:endParaRPr>
          </a:p>
          <a:p>
            <a:pPr lvl="1">
              <a:buClr>
                <a:srgbClr val="0070C0"/>
              </a:buClr>
            </a:pPr>
            <a:r>
              <a:rPr lang="en-US" sz="2000" dirty="0">
                <a:effectLst/>
              </a:rPr>
              <a:t>LMX-7 scale</a:t>
            </a:r>
          </a:p>
          <a:p>
            <a:pPr lvl="2"/>
            <a:r>
              <a:rPr lang="en-US" sz="1800" dirty="0">
                <a:effectLst/>
              </a:rPr>
              <a:t>Is the most commonly used instrument for defining and </a:t>
            </a: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measuring </a:t>
            </a:r>
            <a:r>
              <a:rPr lang="en-US" sz="1800" dirty="0">
                <a:effectLst/>
              </a:rPr>
              <a:t>the quality of relationships</a:t>
            </a:r>
          </a:p>
          <a:p>
            <a:pPr lvl="2"/>
            <a:r>
              <a:rPr lang="en-US" sz="1800" dirty="0">
                <a:effectLst/>
              </a:rPr>
              <a:t>Measures vertical dyad linkages and not social </a:t>
            </a:r>
            <a:r>
              <a:rPr lang="en-US" sz="1800" dirty="0" smtClean="0">
                <a:effectLst/>
              </a:rPr>
              <a:t>exchanges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endParaRPr lang="en-US" sz="1800" dirty="0" smtClean="0">
              <a:effectLst/>
            </a:endParaRPr>
          </a:p>
          <a:p>
            <a:r>
              <a:rPr lang="en-US" sz="2400" dirty="0" smtClean="0">
                <a:effectLst/>
              </a:rPr>
              <a:t>High quality LMXs can result in an inherent bias in favor of in-group over out-group members in performance evaluations, promotions, and career advancement</a:t>
            </a:r>
            <a:endParaRPr lang="en-US" sz="2400" dirty="0">
              <a:effectLst/>
            </a:endParaRPr>
          </a:p>
        </p:txBody>
      </p:sp>
      <p:grpSp>
        <p:nvGrpSpPr>
          <p:cNvPr id="236562" name="Group 18"/>
          <p:cNvGrpSpPr>
            <a:grpSpLocks/>
          </p:cNvGrpSpPr>
          <p:nvPr/>
        </p:nvGrpSpPr>
        <p:grpSpPr bwMode="auto">
          <a:xfrm>
            <a:off x="533400" y="3599168"/>
            <a:ext cx="8001000" cy="927100"/>
            <a:chOff x="336" y="3312"/>
            <a:chExt cx="5040" cy="584"/>
          </a:xfrm>
        </p:grpSpPr>
        <p:sp>
          <p:nvSpPr>
            <p:cNvPr id="236548" name="Rectangle 4"/>
            <p:cNvSpPr>
              <a:spLocks noChangeArrowheads="1"/>
            </p:cNvSpPr>
            <p:nvPr/>
          </p:nvSpPr>
          <p:spPr bwMode="auto">
            <a:xfrm>
              <a:off x="336" y="3312"/>
              <a:ext cx="5040" cy="576"/>
            </a:xfrm>
            <a:prstGeom prst="roundRect">
              <a:avLst>
                <a:gd name="adj" fmla="val 7436"/>
              </a:avLst>
            </a:prstGeom>
            <a:solidFill>
              <a:srgbClr val="F1A069"/>
            </a:solidFill>
            <a:ln w="12700">
              <a:solidFill>
                <a:schemeClr val="accent6"/>
              </a:solidFill>
              <a:miter lim="800000"/>
              <a:headEnd/>
              <a:tailEnd/>
            </a:ln>
            <a:effectLst>
              <a:outerShdw blurRad="38100" dist="50800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10              20              30              40              50</a:t>
              </a:r>
            </a:p>
            <a:p>
              <a:pPr algn="ctr">
                <a:spcBef>
                  <a:spcPct val="50000"/>
                </a:spcBef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36550" name="Text Box 6"/>
            <p:cNvSpPr txBox="1">
              <a:spLocks noChangeArrowheads="1"/>
            </p:cNvSpPr>
            <p:nvPr/>
          </p:nvSpPr>
          <p:spPr bwMode="auto">
            <a:xfrm>
              <a:off x="461" y="3660"/>
              <a:ext cx="1961" cy="236"/>
            </a:xfrm>
            <a:prstGeom prst="roundRect">
              <a:avLst/>
            </a:prstGeom>
            <a:noFill/>
            <a:ln>
              <a:noFill/>
            </a:ln>
            <a:effectLst>
              <a:outerShdw dist="12700" dir="2700000" algn="ctr" rotWithShape="0">
                <a:schemeClr val="bg1">
                  <a:lumMod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i="1" dirty="0"/>
                <a:t>High-quality LMX relationship</a:t>
              </a:r>
            </a:p>
          </p:txBody>
        </p:sp>
        <p:sp>
          <p:nvSpPr>
            <p:cNvPr id="236551" name="Text Box 7"/>
            <p:cNvSpPr txBox="1">
              <a:spLocks noChangeArrowheads="1"/>
            </p:cNvSpPr>
            <p:nvPr/>
          </p:nvSpPr>
          <p:spPr bwMode="auto">
            <a:xfrm>
              <a:off x="3323" y="3660"/>
              <a:ext cx="1932" cy="236"/>
            </a:xfrm>
            <a:prstGeom prst="roundRect">
              <a:avLst/>
            </a:prstGeom>
            <a:noFill/>
            <a:ln>
              <a:noFill/>
            </a:ln>
            <a:effectLst>
              <a:outerShdw dist="12700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400" b="1" i="1"/>
              </a:lvl1pPr>
            </a:lstStyle>
            <a:p>
              <a:pPr algn="r"/>
              <a:r>
                <a:rPr lang="en-US" sz="1600" dirty="0"/>
                <a:t>Low-quality LMX </a:t>
              </a:r>
              <a:r>
                <a:rPr lang="en-US" sz="1600" dirty="0" smtClean="0"/>
                <a:t>relationship</a:t>
              </a:r>
              <a:endParaRPr lang="en-US" sz="1600" dirty="0"/>
            </a:p>
          </p:txBody>
        </p:sp>
        <p:sp>
          <p:nvSpPr>
            <p:cNvPr id="236557" name="Line 13"/>
            <p:cNvSpPr>
              <a:spLocks noChangeShapeType="1"/>
            </p:cNvSpPr>
            <p:nvPr/>
          </p:nvSpPr>
          <p:spPr bwMode="auto">
            <a:xfrm>
              <a:off x="846" y="3559"/>
              <a:ext cx="672" cy="0"/>
            </a:xfrm>
            <a:prstGeom prst="roundRect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dist="38100" dir="24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36558" name="Line 14"/>
            <p:cNvSpPr>
              <a:spLocks noChangeShapeType="1"/>
            </p:cNvSpPr>
            <p:nvPr/>
          </p:nvSpPr>
          <p:spPr bwMode="auto">
            <a:xfrm>
              <a:off x="1950" y="3559"/>
              <a:ext cx="672" cy="0"/>
            </a:xfrm>
            <a:prstGeom prst="roundRect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dist="38100" dir="24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36559" name="Line 15"/>
            <p:cNvSpPr>
              <a:spLocks noChangeShapeType="1"/>
            </p:cNvSpPr>
            <p:nvPr/>
          </p:nvSpPr>
          <p:spPr bwMode="auto">
            <a:xfrm>
              <a:off x="3130" y="3563"/>
              <a:ext cx="672" cy="0"/>
            </a:xfrm>
            <a:prstGeom prst="roundRect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dist="38100" dir="24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36560" name="Line 16"/>
            <p:cNvSpPr>
              <a:spLocks noChangeShapeType="1"/>
            </p:cNvSpPr>
            <p:nvPr/>
          </p:nvSpPr>
          <p:spPr bwMode="auto">
            <a:xfrm>
              <a:off x="4224" y="3568"/>
              <a:ext cx="672" cy="0"/>
            </a:xfrm>
            <a:prstGeom prst="roundRect">
              <a:avLst/>
            </a:prstGeom>
            <a:noFill/>
            <a:ln w="25400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dist="38100" dir="24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6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23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6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6" grpId="0" uiExpand="1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and Followers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Followership</a:t>
            </a:r>
          </a:p>
          <a:p>
            <a:pPr lvl="1"/>
            <a:r>
              <a:rPr lang="en-US" dirty="0">
                <a:effectLst/>
              </a:rPr>
              <a:t>Refers to the behavior of followers that results from the leader–follower </a:t>
            </a:r>
            <a:r>
              <a:rPr lang="en-US" dirty="0" smtClean="0">
                <a:effectLst/>
              </a:rPr>
              <a:t>mutual influencing </a:t>
            </a:r>
            <a:r>
              <a:rPr lang="en-US" dirty="0">
                <a:effectLst/>
              </a:rPr>
              <a:t>relationship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Follower</a:t>
            </a:r>
          </a:p>
          <a:p>
            <a:pPr lvl="1"/>
            <a:r>
              <a:rPr lang="en-US" dirty="0">
                <a:effectLst/>
              </a:rPr>
              <a:t>Is a person who is being influenced by a leader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and Followers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Effective leadership requires effective followers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There are no leaders without followers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The influencing process of leaders and followers is a two-way street, with followers also influencing leaders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0" name="Rectangle 10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Followership Types</a:t>
            </a:r>
          </a:p>
        </p:txBody>
      </p:sp>
      <p:graphicFrame>
        <p:nvGraphicFramePr>
          <p:cNvPr id="13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92740"/>
              </p:ext>
            </p:extLst>
          </p:nvPr>
        </p:nvGraphicFramePr>
        <p:xfrm>
          <a:off x="1280196" y="1508781"/>
          <a:ext cx="6034974" cy="4297634"/>
        </p:xfrm>
        <a:graphic>
          <a:graphicData uri="http://schemas.openxmlformats.org/drawingml/2006/table">
            <a:tbl>
              <a:tblPr/>
              <a:tblGrid>
                <a:gridCol w="1218836"/>
                <a:gridCol w="1605379"/>
                <a:gridCol w="802690"/>
                <a:gridCol w="802690"/>
                <a:gridCol w="1605379"/>
              </a:tblGrid>
              <a:tr h="126525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Effective follower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Conformist follower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</a:tr>
              <a:tr h="6328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Level of 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Involvement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2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095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Alienated follower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Passive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follower</a:t>
                      </a:r>
                      <a:endParaRPr lang="en-US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</a:tr>
              <a:tr h="3657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Critical</a:t>
                      </a:r>
                      <a:r>
                        <a:rPr lang="en-US" sz="1400" b="1" baseline="0" dirty="0" smtClean="0"/>
                        <a:t> Thinking</a:t>
                      </a:r>
                      <a:endParaRPr lang="en-US" sz="1400" b="1" dirty="0"/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Low</a:t>
                      </a:r>
                      <a:endParaRPr lang="en-US" sz="1400" b="1" dirty="0"/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287050" y="3118542"/>
            <a:ext cx="123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Pragmatic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47717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Types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Alienated followers</a:t>
            </a:r>
          </a:p>
          <a:p>
            <a:pPr lvl="1"/>
            <a:r>
              <a:rPr lang="en-US" dirty="0">
                <a:effectLst/>
              </a:rPr>
              <a:t>Are low on involvement yet are high on critical thinking</a:t>
            </a:r>
          </a:p>
          <a:p>
            <a:pPr lvl="1"/>
            <a:r>
              <a:rPr lang="en-US" dirty="0">
                <a:effectLst/>
              </a:rPr>
              <a:t>Feel cheated or unappreciated</a:t>
            </a:r>
          </a:p>
          <a:p>
            <a:pPr lvl="1"/>
            <a:r>
              <a:rPr lang="en-US" dirty="0">
                <a:effectLst/>
              </a:rPr>
              <a:t>Are capable but unwilling to participate in developing solutions to problems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Conformist followers</a:t>
            </a:r>
          </a:p>
          <a:p>
            <a:pPr lvl="1"/>
            <a:r>
              <a:rPr lang="en-US" dirty="0">
                <a:effectLst/>
              </a:rPr>
              <a:t>Are the “yes” people of the organization</a:t>
            </a:r>
          </a:p>
          <a:p>
            <a:pPr lvl="1"/>
            <a:r>
              <a:rPr lang="en-US" dirty="0">
                <a:effectLst/>
              </a:rPr>
              <a:t>Carry out all orders without considering the consequences</a:t>
            </a:r>
          </a:p>
          <a:p>
            <a:pPr lvl="1"/>
            <a:r>
              <a:rPr lang="en-US" dirty="0">
                <a:effectLst/>
              </a:rPr>
              <a:t>Avoid conflict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Types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1990" name="Rectangle 6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Passive Followers</a:t>
            </a:r>
          </a:p>
          <a:p>
            <a:pPr lvl="1"/>
            <a:r>
              <a:rPr lang="en-US" dirty="0">
                <a:effectLst/>
              </a:rPr>
              <a:t>Are neither high on critical thinking nor involvement</a:t>
            </a:r>
          </a:p>
          <a:p>
            <a:pPr lvl="1"/>
            <a:r>
              <a:rPr lang="en-US" dirty="0">
                <a:effectLst/>
              </a:rPr>
              <a:t>Look to the leader or others to do all the thinking</a:t>
            </a:r>
          </a:p>
          <a:p>
            <a:pPr lvl="1"/>
            <a:r>
              <a:rPr lang="en-US" dirty="0">
                <a:effectLst/>
              </a:rPr>
              <a:t>Require constant supervision</a:t>
            </a:r>
          </a:p>
          <a:p>
            <a:pPr lvl="1"/>
            <a:r>
              <a:rPr lang="en-US" dirty="0">
                <a:effectLst/>
              </a:rPr>
              <a:t>Never go beyond the job description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Types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Effective Followers</a:t>
            </a:r>
          </a:p>
          <a:p>
            <a:pPr lvl="1"/>
            <a:r>
              <a:rPr lang="en-US" dirty="0">
                <a:effectLst/>
              </a:rPr>
              <a:t>Are high on critical thinking and involvement</a:t>
            </a:r>
          </a:p>
          <a:p>
            <a:pPr lvl="1"/>
            <a:r>
              <a:rPr lang="en-US" dirty="0">
                <a:effectLst/>
              </a:rPr>
              <a:t>Are not risk-averse nor do they shy from conflict</a:t>
            </a:r>
          </a:p>
          <a:p>
            <a:pPr lvl="1"/>
            <a:r>
              <a:rPr lang="en-US" dirty="0">
                <a:effectLst/>
              </a:rPr>
              <a:t>Have the courage to initiate change</a:t>
            </a:r>
          </a:p>
          <a:p>
            <a:pPr lvl="1"/>
            <a:r>
              <a:rPr lang="en-US" dirty="0">
                <a:effectLst/>
              </a:rPr>
              <a:t>Serve the best interest of the organization</a:t>
            </a:r>
          </a:p>
          <a:p>
            <a:pPr lvl="1"/>
            <a:r>
              <a:rPr lang="en-US" dirty="0">
                <a:effectLst/>
              </a:rPr>
              <a:t>Tend to function very well in self-managed teams</a:t>
            </a:r>
          </a:p>
          <a:p>
            <a:pPr lvl="1"/>
            <a:r>
              <a:rPr lang="en-US" dirty="0">
                <a:effectLst/>
              </a:rPr>
              <a:t>Complement the leader’s efforts and can be relied upon the relieve the leader of many tasks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Types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Pragmatic followers</a:t>
            </a:r>
          </a:p>
          <a:p>
            <a:pPr lvl="1"/>
            <a:r>
              <a:rPr lang="en-US" dirty="0">
                <a:effectLst/>
              </a:rPr>
              <a:t>Exhibit a little of all four styles—depending on which style fits the prevailing situation</a:t>
            </a:r>
          </a:p>
          <a:p>
            <a:pPr lvl="1"/>
            <a:r>
              <a:rPr lang="en-US" dirty="0">
                <a:effectLst/>
              </a:rPr>
              <a:t>Present an ambiguous image, with positive and negative sides</a:t>
            </a:r>
          </a:p>
          <a:p>
            <a:pPr lvl="2"/>
            <a:r>
              <a:rPr lang="en-US" dirty="0">
                <a:effectLst/>
              </a:rPr>
              <a:t>On the positive side, when an organization is going through desperate times, the pragmatic follower knows how to “work the system to get things done”</a:t>
            </a:r>
          </a:p>
          <a:p>
            <a:pPr lvl="2"/>
            <a:r>
              <a:rPr lang="en-US" dirty="0">
                <a:effectLst/>
              </a:rPr>
              <a:t>On the negative side, this same behavior can be interpreted as “playing political games,” or adjusting to maximize self-interest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077200" cy="52322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Guidelines to Becoming an Effective Follower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Offer support to leader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Take initiative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Play counseling and coaching roles to leader when appropriate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Raise issues and/or concerns when necessary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Seek and encourage honest feedback from the leader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Clarify your role and expectations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Show appreciation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Keep the leader informed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Resist inappropriate influence of leader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Evolution of the Dyadic Theory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251" name="Rectangle 11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Dyadic</a:t>
            </a:r>
          </a:p>
          <a:p>
            <a:pPr lvl="1"/>
            <a:r>
              <a:rPr lang="en-US" dirty="0">
                <a:effectLst/>
              </a:rPr>
              <a:t>Refers to the individualized relationship between a leader and each follower in a work unit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Dyadic theory</a:t>
            </a:r>
          </a:p>
          <a:p>
            <a:pPr lvl="1"/>
            <a:r>
              <a:rPr lang="en-US" dirty="0">
                <a:effectLst/>
              </a:rPr>
              <a:t>Is an approach to leadership that attempts to explain why leaders vary their behavior with different followers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Dyadic theorists focus on the development and effects of separate dyadic relationships between leaders and followers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9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0772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Factors that Determine Follower Influence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08990" y="1964910"/>
            <a:ext cx="7512010" cy="2744236"/>
            <a:chOff x="1097318" y="2057415"/>
            <a:chExt cx="6794565" cy="2744236"/>
          </a:xfrm>
        </p:grpSpPr>
        <p:cxnSp>
          <p:nvCxnSpPr>
            <p:cNvPr id="11" name="Straight Connector 10"/>
            <p:cNvCxnSpPr>
              <a:stCxn id="17" idx="0"/>
              <a:endCxn id="14" idx="2"/>
            </p:cNvCxnSpPr>
            <p:nvPr/>
          </p:nvCxnSpPr>
          <p:spPr bwMode="auto">
            <a:xfrm>
              <a:off x="4563089" y="2057415"/>
              <a:ext cx="2400365" cy="274317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stCxn id="17" idx="0"/>
              <a:endCxn id="13" idx="2"/>
            </p:cNvCxnSpPr>
            <p:nvPr/>
          </p:nvCxnSpPr>
          <p:spPr bwMode="auto">
            <a:xfrm flipH="1">
              <a:off x="2103433" y="2057415"/>
              <a:ext cx="2459656" cy="274317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1097318" y="4063782"/>
              <a:ext cx="2012230" cy="736803"/>
            </a:xfrm>
            <a:prstGeom prst="roundRect">
              <a:avLst>
                <a:gd name="adj" fmla="val 6008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000" b="1" dirty="0" smtClean="0"/>
                <a:t>Power </a:t>
              </a:r>
              <a:br>
                <a:rPr lang="en-US" sz="2000" b="1" dirty="0" smtClean="0"/>
              </a:br>
              <a:r>
                <a:rPr lang="en-US" sz="2000" b="1" dirty="0" smtClean="0"/>
                <a:t>Position</a:t>
              </a:r>
              <a:endParaRPr 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5024" y="4063782"/>
              <a:ext cx="1856859" cy="736803"/>
            </a:xfrm>
            <a:prstGeom prst="roundRect">
              <a:avLst>
                <a:gd name="adj" fmla="val 7946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rgbClr val="92D050">
                  <a:alpha val="95000"/>
                </a:srgb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2000">
                  <a:solidFill>
                    <a:srgbClr val="336699"/>
                  </a:solidFill>
                </a:defRPr>
              </a:lvl1pPr>
            </a:lstStyle>
            <a:p>
              <a:pPr>
                <a:defRPr/>
              </a:pPr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Education and Experience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11328" y="4063782"/>
              <a:ext cx="2321186" cy="737869"/>
            </a:xfrm>
            <a:prstGeom prst="roundRect">
              <a:avLst>
                <a:gd name="adj" fmla="val 7946"/>
              </a:avLst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000" b="1" dirty="0" smtClean="0"/>
                <a:t>Locus of </a:t>
              </a:r>
              <a:br>
                <a:rPr lang="en-US" sz="2000" b="1" dirty="0" smtClean="0"/>
              </a:br>
              <a:r>
                <a:rPr lang="en-US" sz="2000" b="1" dirty="0" smtClean="0"/>
                <a:t>Control</a:t>
              </a:r>
              <a:endParaRPr lang="en-US" sz="2000" b="1" dirty="0"/>
            </a:p>
          </p:txBody>
        </p:sp>
        <p:cxnSp>
          <p:nvCxnSpPr>
            <p:cNvPr id="16" name="Straight Connector 15"/>
            <p:cNvCxnSpPr>
              <a:stCxn id="17" idx="0"/>
              <a:endCxn id="15" idx="0"/>
            </p:cNvCxnSpPr>
            <p:nvPr/>
          </p:nvCxnSpPr>
          <p:spPr bwMode="auto">
            <a:xfrm>
              <a:off x="4563089" y="2057415"/>
              <a:ext cx="8832" cy="200636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2468903" y="2057415"/>
              <a:ext cx="4188372" cy="109855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400" b="1" dirty="0" smtClean="0"/>
                <a:t>Follower Influence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312367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 Relative Power Position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7894" name="Rectangle 6"/>
          <p:cNvSpPr>
            <a:spLocks noGrp="1" noChangeArrowheads="1"/>
          </p:cNvSpPr>
          <p:nvPr>
            <p:ph idx="1"/>
          </p:nvPr>
        </p:nvSpPr>
        <p:spPr>
          <a:xfrm>
            <a:off x="514350" y="1050925"/>
            <a:ext cx="7989527" cy="5303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Leaders must realize that they are no longer the sole possessors of power and influence in their work units.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Some followers may have personal, referent, expert, information, and connection-based sources of power that can be used to boost upward influence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As more and more employees come to rely on a particular follower for information, expertise, or simply because of his or her personality, the follower’s relative power position increases.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 Locus of Control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Followers with an internal locus of control prefer a work environment that facilitates:</a:t>
            </a:r>
          </a:p>
          <a:p>
            <a:pPr lvl="1"/>
            <a:r>
              <a:rPr lang="en-US" sz="2000" dirty="0">
                <a:effectLst/>
              </a:rPr>
              <a:t>Communication with leaders</a:t>
            </a:r>
          </a:p>
          <a:p>
            <a:pPr lvl="1"/>
            <a:r>
              <a:rPr lang="en-US" sz="2000" dirty="0">
                <a:effectLst/>
              </a:rPr>
              <a:t>Participation in decision making</a:t>
            </a:r>
          </a:p>
          <a:p>
            <a:pPr lvl="1"/>
            <a:r>
              <a:rPr lang="en-US" sz="2000" dirty="0">
                <a:effectLst/>
              </a:rPr>
              <a:t>Opportunities to be creative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Followers with an internal locus of control prefer a participative style of leadership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Followers with an internal locus of control are more likely to be more influential with other followers than those with an external locus of control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Followers with an external locus of control prefer a directive style of leadership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 Education and Experience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idx="1"/>
          </p:nvPr>
        </p:nvSpPr>
        <p:spPr>
          <a:xfrm>
            <a:off x="514350" y="942975"/>
            <a:ext cx="8102600" cy="54117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lr>
                <a:srgbClr val="0070C0"/>
              </a:buClr>
            </a:pPr>
            <a:r>
              <a:rPr lang="en-US" sz="2400" dirty="0">
                <a:effectLst/>
              </a:rPr>
              <a:t>Followers with less education and experience need more guidance, coaching, and feedback</a:t>
            </a:r>
          </a:p>
          <a:p>
            <a:pPr>
              <a:spcBef>
                <a:spcPts val="1800"/>
              </a:spcBef>
              <a:buClr>
                <a:srgbClr val="0070C0"/>
              </a:buClr>
            </a:pPr>
            <a:r>
              <a:rPr lang="en-US" sz="2400" dirty="0">
                <a:effectLst/>
              </a:rPr>
              <a:t>To improve their performance, inexperienced employees </a:t>
            </a:r>
            <a:r>
              <a:rPr lang="en-US" sz="2400" dirty="0" smtClean="0">
                <a:effectLst/>
              </a:rPr>
              <a:t>seek assistance from experienced employees</a:t>
            </a:r>
          </a:p>
          <a:p>
            <a:pPr>
              <a:buClr>
                <a:srgbClr val="0070C0"/>
              </a:buClr>
            </a:pPr>
            <a:r>
              <a:rPr sz="2400">
                <a:effectLst/>
              </a:rPr>
              <a:t>The need for continuing education and training on the job is increasing</a:t>
            </a:r>
          </a:p>
          <a:p>
            <a:pPr>
              <a:buClr>
                <a:srgbClr val="0070C0"/>
              </a:buClr>
            </a:pPr>
            <a:r>
              <a:rPr sz="2400">
                <a:effectLst/>
              </a:rPr>
              <a:t>Leaders have to shift away from the top-down directive style of leading where tasks are highly structured and power tends to be centralized</a:t>
            </a:r>
          </a:p>
          <a:p>
            <a:pPr>
              <a:buClr>
                <a:srgbClr val="0070C0"/>
              </a:buClr>
            </a:pPr>
            <a:r>
              <a:rPr sz="2400">
                <a:effectLst/>
              </a:rPr>
              <a:t>They need to move toward a more decentralized, participative style of managing</a:t>
            </a:r>
          </a:p>
          <a:p>
            <a:pPr>
              <a:spcBef>
                <a:spcPts val="1800"/>
              </a:spcBef>
              <a:buClr>
                <a:srgbClr val="0070C0"/>
              </a:buClr>
            </a:pPr>
            <a:endParaRPr lang="en-US" dirty="0">
              <a:effectLst/>
            </a:endParaRPr>
          </a:p>
          <a:p>
            <a:pPr>
              <a:spcBef>
                <a:spcPts val="1800"/>
              </a:spcBef>
              <a:buClr>
                <a:srgbClr val="0070C0"/>
              </a:buClr>
            </a:pPr>
            <a:endParaRPr lang="en-US" dirty="0">
              <a:effectLst/>
            </a:endParaRPr>
          </a:p>
          <a:p>
            <a:pPr>
              <a:spcBef>
                <a:spcPts val="1800"/>
              </a:spcBef>
              <a:buClr>
                <a:srgbClr val="0070C0"/>
              </a:buClr>
            </a:pPr>
            <a:endParaRPr lang="en-US" dirty="0"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0772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Dual Role of Being a Leader and a Follower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850901"/>
            <a:ext cx="8102600" cy="55038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Good leadership is found in highly effective followers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A person can be a leader and also a follower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The roles can change back and forth throughout the course of a work day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Self-managed teams require members to alternate between playing leadership and followership roles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To execute both roles effectively is a challenge, given the high potential for role conflicts and ambiguities</a:t>
            </a:r>
          </a:p>
          <a:p>
            <a:pPr>
              <a:buClr>
                <a:srgbClr val="0070C0"/>
              </a:buClr>
            </a:pPr>
            <a:endParaRPr lang="en-US" dirty="0"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tx1"/>
                </a:solidFill>
                <a:effectLst/>
              </a:rPr>
              <a:t>Key Terms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alienated </a:t>
            </a:r>
            <a:r>
              <a:rPr lang="en-US" sz="2400" dirty="0" smtClean="0">
                <a:effectLst/>
              </a:rPr>
              <a:t>follower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conformist follower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delegation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delegation model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dyad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dyadic theory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effective </a:t>
            </a:r>
            <a:r>
              <a:rPr lang="en-US" sz="2400" dirty="0" smtClean="0">
                <a:effectLst/>
              </a:rPr>
              <a:t>follower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follower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followership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impressions </a:t>
            </a:r>
            <a:r>
              <a:rPr lang="en-US" sz="2400" dirty="0" smtClean="0">
                <a:effectLst/>
              </a:rPr>
              <a:t>management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ingratiation</a:t>
            </a:r>
            <a:endParaRPr lang="en-US" sz="24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114800" y="1050925"/>
            <a:ext cx="5029200" cy="5303838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in-group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leader–member exchange (LMX)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locus of </a:t>
            </a:r>
            <a:r>
              <a:rPr lang="en-US" sz="2400" dirty="0" smtClean="0">
                <a:effectLst/>
              </a:rPr>
              <a:t>control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organizational citizenship </a:t>
            </a:r>
            <a:r>
              <a:rPr lang="en-US" sz="2400" dirty="0" smtClean="0">
                <a:effectLst/>
              </a:rPr>
              <a:t>behavior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out-group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passive </a:t>
            </a:r>
            <a:r>
              <a:rPr lang="en-US" sz="2400" dirty="0" smtClean="0">
                <a:effectLst/>
              </a:rPr>
              <a:t>follower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pragmatic </a:t>
            </a:r>
            <a:r>
              <a:rPr lang="en-US" sz="2400" dirty="0" smtClean="0">
                <a:effectLst/>
              </a:rPr>
              <a:t>follower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self-efficacy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self-promotion</a:t>
            </a:r>
            <a:endParaRPr lang="en-US" sz="2400" dirty="0">
              <a:effectLst/>
            </a:endParaRP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social </a:t>
            </a:r>
            <a:r>
              <a:rPr lang="en-US" sz="2400" dirty="0" smtClean="0">
                <a:effectLst/>
              </a:rPr>
              <a:t>capital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effectLst/>
              </a:rPr>
              <a:t>team-member </a:t>
            </a:r>
            <a:r>
              <a:rPr lang="en-US" sz="2400" dirty="0">
                <a:effectLst/>
              </a:rPr>
              <a:t>exchange (TMX</a:t>
            </a:r>
            <a:r>
              <a:rPr lang="en-US" sz="2400" dirty="0" smtClean="0">
                <a:effectLst/>
              </a:rPr>
              <a:t>)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758626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The Dyadic Approach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61795" name="Rectangle 1027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Concentrates on the heterogeneity of dyadic relationships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Argues that a single leader will form different relationships with different followers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Leaders provide support for self-worth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/>
              </a:rPr>
              <a:t>A leader’s support for a follower’s actions and ideas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/>
              </a:rPr>
              <a:t>A leader building follower’s confidence in his or her ability, integrity, and motivation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/>
              </a:rPr>
              <a:t>A leader paying attention to the follower’s feelings and needs</a:t>
            </a:r>
          </a:p>
          <a:p>
            <a:pPr lvl="1">
              <a:spcBef>
                <a:spcPts val="1200"/>
              </a:spcBef>
            </a:pPr>
            <a:endParaRPr lang="en-US" dirty="0"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Dyadic Approach: Stages of Development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3598" y="1325904"/>
            <a:ext cx="8101718" cy="4779535"/>
            <a:chOff x="493598" y="1325904"/>
            <a:chExt cx="8101718" cy="4779535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3749049" y="1325904"/>
              <a:ext cx="4846267" cy="922298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 anchorCtr="1"/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Individualized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leader–follower interactions </a:t>
              </a:r>
              <a:b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that create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in-groups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out-groups</a:t>
              </a: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3749050" y="2606050"/>
              <a:ext cx="4846266" cy="947018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 anchorCtr="1"/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 is on the quality of each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dyad and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its effects on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organizational outcomes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over time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3749050" y="3907297"/>
              <a:ext cx="4846266" cy="950822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 anchorCtr="1"/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Leaders can aspire to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build positive relation-ships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all followers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 just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few special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individuals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749050" y="5183143"/>
              <a:ext cx="4846266" cy="922296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 anchorCtr="1"/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Creating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dyadic relationships across </a:t>
              </a:r>
              <a:b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boundaries to include a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larger network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of participants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3164062" y="1782690"/>
              <a:ext cx="584988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>
              <a:off x="3164062" y="3070033"/>
              <a:ext cx="584988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>
              <a:off x="3164062" y="4376358"/>
              <a:ext cx="584988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 flipV="1">
              <a:off x="3164063" y="5648258"/>
              <a:ext cx="584986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1773744" y="2206337"/>
              <a:ext cx="0" cy="39971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1773744" y="3507586"/>
              <a:ext cx="0" cy="39971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773744" y="4800585"/>
              <a:ext cx="0" cy="39971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91" name="AutoShape 3"/>
            <p:cNvSpPr>
              <a:spLocks noChangeArrowheads="1"/>
            </p:cNvSpPr>
            <p:nvPr/>
          </p:nvSpPr>
          <p:spPr bwMode="auto">
            <a:xfrm rot="5400000">
              <a:off x="1385859" y="433646"/>
              <a:ext cx="922298" cy="2706814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anchor="ctr" anchorCtr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Vertical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Dyadic Linkage </a:t>
              </a:r>
              <a:b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(VDL) Theory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 rot="5400000">
              <a:off x="1373496" y="1726152"/>
              <a:ext cx="947018" cy="2706814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anchor="ctr" anchorCtr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Leader–Member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Exchange (LMX)</a:t>
              </a:r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 rot="5400000">
              <a:off x="1371599" y="3029301"/>
              <a:ext cx="950818" cy="2706814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anchor="ctr" anchorCtr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Team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Building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 rot="5400000">
              <a:off x="1385857" y="4290884"/>
              <a:ext cx="922296" cy="2706814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anchor="ctr" anchorCtr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Systems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b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Networks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0772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Vertical Dyadic Linkage (VDL) Theory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4346" name="Rectangle 10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sz="2400" dirty="0">
                <a:effectLst/>
              </a:rPr>
              <a:t>Examines how leaders form one-on-one relationships with followers, and how these often create in-groups and out-groups within the leader’s work unit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sz="2400" dirty="0">
                <a:effectLst/>
              </a:rPr>
              <a:t>In-group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effectLst/>
              </a:rPr>
              <a:t>Includes followers with strong social ties to their leader in a supportive relationship characterized by high mutual trust, respect, loyalty, and influence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sz="2400" dirty="0">
                <a:effectLst/>
              </a:rPr>
              <a:t>Out-group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effectLst/>
              </a:rPr>
              <a:t>Influences followers with few or no social ties to their leader, in a strictly task-centered relationship characterized by low exchange and top-down influence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Characteristics of In-Groups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Participate in important decision making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Are given added responsibility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Have greater access to the leader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Experience greater support and positive influence from the leader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Reciprocity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High exchange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Granted special favors from the leader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Mutual reinforcement based on common needs and interests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More likely to share with own group members than with members of other groups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Characteristics of Out-Groups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Are managed according to the employment contract requirements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Receive little inspiration, encouragement, or recognition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Do not experience positive relationships and influence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theme/theme1.xml><?xml version="1.0" encoding="utf-8"?>
<a:theme xmlns:a="http://schemas.openxmlformats.org/drawingml/2006/main" name="Leadership 5e.">
  <a:themeElements>
    <a:clrScheme name="Human Resource Management 13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Human Resource Management 13e.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man Resource Management 13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man Resource Management 13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man Resource Management 13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man Resource Management 13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5971</TotalTime>
  <Words>2442</Words>
  <Application>Microsoft Office PowerPoint</Application>
  <PresentationFormat>On-screen Show (4:3)</PresentationFormat>
  <Paragraphs>324</Paragraphs>
  <Slides>45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Leadership 5e.</vt:lpstr>
      <vt:lpstr>Session 10  Followership  and  Leader-Member Exchange Theory  (LMX Theory) </vt:lpstr>
      <vt:lpstr>Learning Outcomes</vt:lpstr>
      <vt:lpstr>Learning Outcomes</vt:lpstr>
      <vt:lpstr>Evolution of the Dyadic Theory</vt:lpstr>
      <vt:lpstr>The Dyadic Approach</vt:lpstr>
      <vt:lpstr>Dyadic Approach: Stages of Development</vt:lpstr>
      <vt:lpstr>Vertical Dyadic Linkage (VDL) Theory</vt:lpstr>
      <vt:lpstr>Characteristics of In-Groups</vt:lpstr>
      <vt:lpstr>Characteristics of Out-Groups</vt:lpstr>
      <vt:lpstr>Discussion Question</vt:lpstr>
      <vt:lpstr>Discussion Question</vt:lpstr>
      <vt:lpstr>Leader–Member Exchange (LMX) Theory</vt:lpstr>
      <vt:lpstr>Team-Member Exchange (TMX) Theory</vt:lpstr>
      <vt:lpstr>Team-Member Exchange Theory (cont’d)</vt:lpstr>
      <vt:lpstr>Leader–Member Exchange (LMX) Theory</vt:lpstr>
      <vt:lpstr>Factors That Influence LMX Relationships</vt:lpstr>
      <vt:lpstr>Factors That Influence LMX Relationships</vt:lpstr>
      <vt:lpstr>High-Quality LMX Relationships versus Low-Quality LMX Relationships</vt:lpstr>
      <vt:lpstr>Factors that Determine LMX Quality</vt:lpstr>
      <vt:lpstr>Factors that Determine LMX Quality (cont'd)</vt:lpstr>
      <vt:lpstr>Factors that Determine LMX Quality (cont'd)</vt:lpstr>
      <vt:lpstr>Situational Factors that Determine  LMX Quality</vt:lpstr>
      <vt:lpstr>The Life Cycle Model for Developing Positive LMX Relations</vt:lpstr>
      <vt:lpstr>Developing High-Quality LMX Relationships</vt:lpstr>
      <vt:lpstr>Discussion Question</vt:lpstr>
      <vt:lpstr>The Benefits of High-Quality  LMX Relationships (cont'd)</vt:lpstr>
      <vt:lpstr>The Benefits of High-Quality  LMX Relationships</vt:lpstr>
      <vt:lpstr>The Benefits of High-Quality  LMX Relationships (cont'd)</vt:lpstr>
      <vt:lpstr>The Benefits of High-Quality  LMX Relationships (cont'd)</vt:lpstr>
      <vt:lpstr>Strengths of LMX Theory</vt:lpstr>
      <vt:lpstr>Limitations of LMX Theory Application</vt:lpstr>
      <vt:lpstr>Followership and Followers</vt:lpstr>
      <vt:lpstr>Followership and Followers (cont'd)</vt:lpstr>
      <vt:lpstr>Followership Types</vt:lpstr>
      <vt:lpstr>Followership Types (cont'd)</vt:lpstr>
      <vt:lpstr>Followership Types (cont'd)</vt:lpstr>
      <vt:lpstr>Followership Types (cont'd)</vt:lpstr>
      <vt:lpstr>Followership Types (cont'd)</vt:lpstr>
      <vt:lpstr>Guidelines to Becoming an Effective Follower</vt:lpstr>
      <vt:lpstr>Factors that Determine Follower Influence</vt:lpstr>
      <vt:lpstr>Follower Relative Power Position</vt:lpstr>
      <vt:lpstr>Follower Locus of Control</vt:lpstr>
      <vt:lpstr>Follower Education and Experience</vt:lpstr>
      <vt:lpstr>Dual Role of Being a Leader and a Follower</vt:lpstr>
      <vt:lpstr>Key Terms</vt:lpstr>
    </vt:vector>
  </TitlesOfParts>
  <Manager>Julia Chase</Manager>
  <Company>Cengage Learning,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5e.</dc:title>
  <dc:subject>Chapter 7</dc:subject>
  <dc:creator>Charlie Cook, The University of West Alabama</dc:creator>
  <cp:lastModifiedBy>user</cp:lastModifiedBy>
  <cp:revision>588</cp:revision>
  <dcterms:created xsi:type="dcterms:W3CDTF">2003-02-17T02:06:55Z</dcterms:created>
  <dcterms:modified xsi:type="dcterms:W3CDTF">2021-08-25T04:41:00Z</dcterms:modified>
</cp:coreProperties>
</file>