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451" r:id="rId2"/>
    <p:sldId id="452" r:id="rId3"/>
    <p:sldId id="287" r:id="rId4"/>
    <p:sldId id="373" r:id="rId5"/>
    <p:sldId id="375" r:id="rId6"/>
    <p:sldId id="448" r:id="rId7"/>
    <p:sldId id="381" r:id="rId8"/>
    <p:sldId id="449" r:id="rId9"/>
    <p:sldId id="450" r:id="rId10"/>
    <p:sldId id="438" r:id="rId11"/>
    <p:sldId id="442" r:id="rId12"/>
    <p:sldId id="410" r:id="rId13"/>
    <p:sldId id="411" r:id="rId14"/>
    <p:sldId id="433" r:id="rId15"/>
    <p:sldId id="413" r:id="rId16"/>
    <p:sldId id="414" r:id="rId17"/>
    <p:sldId id="415" r:id="rId18"/>
    <p:sldId id="416" r:id="rId19"/>
    <p:sldId id="417" r:id="rId20"/>
    <p:sldId id="434" r:id="rId21"/>
    <p:sldId id="419" r:id="rId22"/>
    <p:sldId id="420" r:id="rId23"/>
    <p:sldId id="421" r:id="rId24"/>
    <p:sldId id="423" r:id="rId25"/>
  </p:sldIdLst>
  <p:sldSz cx="9144000" cy="6858000" type="screen4x3"/>
  <p:notesSz cx="69342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CC9900"/>
    <a:srgbClr val="990033"/>
    <a:srgbClr val="339933"/>
    <a:srgbClr val="0099CC"/>
    <a:srgbClr val="336699"/>
    <a:srgbClr val="FFFFCC"/>
    <a:srgbClr val="008000"/>
    <a:srgbClr val="003366"/>
    <a:srgbClr val="3366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28571" autoAdjust="0"/>
    <p:restoredTop sz="94747" autoAdjust="0"/>
  </p:normalViewPr>
  <p:slideViewPr>
    <p:cSldViewPr>
      <p:cViewPr varScale="1">
        <p:scale>
          <a:sx n="51" d="100"/>
          <a:sy n="51" d="100"/>
        </p:scale>
        <p:origin x="-888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9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564" y="-96"/>
      </p:cViewPr>
      <p:guideLst>
        <p:guide orient="horz" pos="2924"/>
        <p:guide pos="218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65" tIns="46333" rIns="92665" bIns="46333" numCol="1" anchor="t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65" tIns="46333" rIns="92665" bIns="46333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51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65" tIns="46333" rIns="92665" bIns="46333" numCol="1" anchor="b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820150"/>
            <a:ext cx="300513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65" tIns="46333" rIns="92665" bIns="4633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2F09F44B-D619-4AB9-B3EC-2643713534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65753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65" tIns="46333" rIns="92665" bIns="46333" numCol="1" anchor="t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65" tIns="46333" rIns="92665" bIns="46333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61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410075"/>
            <a:ext cx="5086350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65" tIns="46333" rIns="92665" bIns="463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51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65" tIns="46333" rIns="92665" bIns="46333" numCol="1" anchor="b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820150"/>
            <a:ext cx="300513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65" tIns="46333" rIns="92665" bIns="4633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B9534C7-9958-4FFE-88D5-84BBB45E7C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2844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03263"/>
            <a:ext cx="4622800" cy="3468687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03263"/>
            <a:ext cx="4622800" cy="3468687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03263"/>
            <a:ext cx="4622800" cy="3468687"/>
          </a:xfrm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03263"/>
            <a:ext cx="4622800" cy="3468687"/>
          </a:xfrm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03263"/>
            <a:ext cx="4622800" cy="3468687"/>
          </a:xfrm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03263"/>
            <a:ext cx="4622800" cy="3468687"/>
          </a:xfrm>
          <a:ln cap="flat"/>
        </p:spPr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72232" y="3163873"/>
            <a:ext cx="6789738" cy="1497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701" tIns="45046" rIns="91701" bIns="45046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400" dirty="0">
                <a:solidFill>
                  <a:srgbClr val="000000"/>
                </a:solidFill>
              </a:rPr>
              <a:t>Summary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400" u="sng" dirty="0">
                <a:solidFill>
                  <a:srgbClr val="000000"/>
                </a:solidFill>
              </a:rPr>
              <a:t>Heading</a:t>
            </a:r>
            <a:r>
              <a:rPr lang="en-US" sz="1400" dirty="0">
                <a:solidFill>
                  <a:srgbClr val="000000"/>
                </a:solidFill>
              </a:rPr>
              <a:t>.  Text. 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400" u="sng" dirty="0">
                <a:solidFill>
                  <a:srgbClr val="000000"/>
                </a:solidFill>
              </a:rPr>
              <a:t>Heading</a:t>
            </a:r>
            <a:r>
              <a:rPr lang="en-US" sz="1400" dirty="0">
                <a:solidFill>
                  <a:srgbClr val="000000"/>
                </a:solidFill>
              </a:rPr>
              <a:t>.  Text.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400" u="sng" dirty="0">
                <a:solidFill>
                  <a:srgbClr val="000000"/>
                </a:solidFill>
              </a:rPr>
              <a:t>Heading</a:t>
            </a:r>
            <a:r>
              <a:rPr lang="en-US" sz="1400" dirty="0">
                <a:solidFill>
                  <a:srgbClr val="000000"/>
                </a:solidFill>
              </a:rPr>
              <a:t>.  Text.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400" u="sng" dirty="0">
                <a:solidFill>
                  <a:srgbClr val="000000"/>
                </a:solidFill>
              </a:rPr>
              <a:t>Heading</a:t>
            </a:r>
            <a:r>
              <a:rPr lang="en-US" sz="1400" dirty="0">
                <a:solidFill>
                  <a:srgbClr val="000000"/>
                </a:solidFill>
              </a:rPr>
              <a:t>.  Text.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916539" y="348139"/>
            <a:ext cx="2873199" cy="1065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701" tIns="45046" rIns="91701" bIns="45046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400" dirty="0">
                <a:solidFill>
                  <a:srgbClr val="000000"/>
                </a:solidFill>
              </a:rPr>
              <a:t>Use this space for overall reminders or special tips linked to the slide or occasion.  Simply select this text and replace it with your own reminders.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03263"/>
            <a:ext cx="4622800" cy="3468687"/>
          </a:xfrm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03263"/>
            <a:ext cx="4622800" cy="3468687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03263"/>
            <a:ext cx="4622800" cy="3468687"/>
          </a:xfrm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03263"/>
            <a:ext cx="4622800" cy="3468687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03263"/>
            <a:ext cx="4622800" cy="3468687"/>
          </a:xfr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03263"/>
            <a:ext cx="4622800" cy="3468687"/>
          </a:xfrm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03263"/>
            <a:ext cx="4622800" cy="3468687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le 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5029195" y="2423171"/>
            <a:ext cx="4114805" cy="2163763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wrap="none" anchor="ctr" anchorCtr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Followership and </a:t>
            </a:r>
          </a:p>
          <a:p>
            <a:pPr algn="ctr">
              <a:defRPr/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Leader–Member </a:t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Exchange</a:t>
            </a:r>
          </a:p>
        </p:txBody>
      </p:sp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182928" y="6199796"/>
            <a:ext cx="6401095" cy="59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20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PowerPoint Presentation prepared by Charlie Cook, The University of West Alabama</a:t>
            </a:r>
          </a:p>
          <a:p>
            <a:pPr eaLnBrk="1" hangingPunct="1">
              <a:spcBef>
                <a:spcPts val="20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© 2013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5303512" y="411513"/>
            <a:ext cx="3291804" cy="646331"/>
          </a:xfrm>
          <a:prstGeom prst="rect">
            <a:avLst/>
          </a:prstGeom>
          <a:effectLst>
            <a:outerShdw blurRad="38100" dist="25400" dir="2700000" algn="tl" rotWithShape="0">
              <a:prstClr val="black">
                <a:alpha val="8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7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4937756" cy="6172170"/>
          </a:xfrm>
          <a:prstGeom prst="rect">
            <a:avLst/>
          </a:prstGeom>
          <a:solidFill>
            <a:srgbClr val="006699"/>
          </a:solidFill>
          <a:ln w="57150">
            <a:solidFill>
              <a:srgbClr val="0099CC"/>
            </a:solidFill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274367" y="1783098"/>
            <a:ext cx="512058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5400" dirty="0" smtClean="0">
                <a:solidFill>
                  <a:schemeClr val="bg1"/>
                </a:solidFill>
                <a:latin typeface="Bookman Old Style" pitchFamily="18" charset="0"/>
                <a:cs typeface="Times New Roman" pitchFamily="18" charset="0"/>
              </a:rPr>
              <a:t>Effective Leadership</a:t>
            </a:r>
          </a:p>
          <a:p>
            <a:endParaRPr lang="en-US" dirty="0">
              <a:latin typeface="Bookman Old Style" pitchFamily="18" charset="0"/>
            </a:endParaRPr>
          </a:p>
        </p:txBody>
      </p:sp>
      <p:sp>
        <p:nvSpPr>
          <p:cNvPr id="8" name="TextBox 9"/>
          <p:cNvSpPr txBox="1"/>
          <p:nvPr userDrawn="1"/>
        </p:nvSpPr>
        <p:spPr>
          <a:xfrm>
            <a:off x="3931927" y="3429000"/>
            <a:ext cx="1005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CCECFF"/>
                </a:solidFill>
              </a:rPr>
              <a:t>5e</a:t>
            </a:r>
            <a:endParaRPr lang="en-US" sz="2000" dirty="0">
              <a:solidFill>
                <a:srgbClr val="CCECFF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286025" y="5349219"/>
            <a:ext cx="2560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 smtClean="0">
                <a:solidFill>
                  <a:schemeClr val="bg1"/>
                </a:solidFill>
              </a:rPr>
              <a:t>Christopher F. </a:t>
            </a:r>
            <a:r>
              <a:rPr lang="en-US" sz="2000" dirty="0" err="1" smtClean="0">
                <a:solidFill>
                  <a:schemeClr val="bg1"/>
                </a:solidFill>
              </a:rPr>
              <a:t>Achua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r"/>
            <a:r>
              <a:rPr lang="en-US" sz="2000" dirty="0" smtClean="0">
                <a:solidFill>
                  <a:schemeClr val="bg1"/>
                </a:solidFill>
              </a:rPr>
              <a:t>Robert N. </a:t>
            </a:r>
            <a:r>
              <a:rPr lang="en-US" sz="2000" dirty="0" err="1" smtClean="0">
                <a:solidFill>
                  <a:schemeClr val="bg1"/>
                </a:solidFill>
              </a:rPr>
              <a:t>Lussier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28039261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" y="-3150"/>
            <a:ext cx="8871896" cy="1453899"/>
          </a:xfrm>
          <a:prstGeom prst="rect">
            <a:avLst/>
          </a:prstGeom>
        </p:spPr>
      </p:pic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7–</a:t>
            </a:r>
            <a:fld id="{038B3CA7-42C0-4034-8ECB-182B923D6494}" type="slidenum">
              <a:rPr lang="en-US" smtClean="0">
                <a:cs typeface="+mn-cs"/>
              </a:rPr>
              <a:pPr>
                <a:defRPr/>
              </a:pPr>
              <a:t>‹#›</a:t>
            </a:fld>
            <a:endParaRPr lang="en-US" dirty="0"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23875" y="197831"/>
            <a:ext cx="8077200" cy="579438"/>
          </a:xfrm>
          <a:noFill/>
          <a:ln>
            <a:noFill/>
          </a:ln>
          <a:effectLst>
            <a:outerShdw blurRad="38100" dist="25400" dir="2700000" algn="tl" rotWithShape="0">
              <a:prstClr val="black">
                <a:alpha val="6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15541022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7–</a:t>
            </a:r>
            <a:fld id="{3C4B1678-29E9-406B-8611-C10563271ED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 b="1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02976001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nObj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836083"/>
            <a:ext cx="9144000" cy="6021917"/>
          </a:xfrm>
          <a:prstGeom prst="rect">
            <a:avLst/>
          </a:prstGeom>
          <a:solidFill>
            <a:srgbClr val="0099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-1"/>
            <a:ext cx="9144000" cy="7772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74367" y="1600220"/>
            <a:ext cx="8595266" cy="4754542"/>
          </a:xfrm>
          <a:effectLst/>
        </p:spPr>
        <p:txBody>
          <a:bodyPr/>
          <a:lstStyle>
            <a:lvl1pPr marL="514350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/>
              <a:defRPr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798512" indent="-457200">
              <a:buFont typeface="+mj-lt"/>
              <a:buAutoNum type="arabicPeriod"/>
              <a:defRPr>
                <a:solidFill>
                  <a:schemeClr val="bg1"/>
                </a:solidFill>
                <a:effectLst/>
              </a:defRPr>
            </a:lvl2pPr>
            <a:lvl3pPr marL="1196975" indent="-457200">
              <a:buFont typeface="+mj-lt"/>
              <a:buAutoNum type="arabicPeriod"/>
              <a:defRPr>
                <a:solidFill>
                  <a:schemeClr val="bg1"/>
                </a:solidFill>
                <a:effectLst/>
              </a:defRPr>
            </a:lvl3pPr>
            <a:lvl4pPr marL="1546225" indent="-457200">
              <a:buFont typeface="+mj-lt"/>
              <a:buAutoNum type="arabicPeriod"/>
              <a:defRPr>
                <a:solidFill>
                  <a:schemeClr val="bg1"/>
                </a:solidFill>
                <a:effectLst/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659563" y="6354763"/>
            <a:ext cx="2209800" cy="366712"/>
          </a:xfrm>
          <a:effectLst>
            <a:outerShdw dist="12700" dir="2700000" algn="tl" rotWithShape="0">
              <a:prstClr val="black"/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r>
              <a:rPr lang="en-US" dirty="0" smtClean="0"/>
              <a:t>7–</a:t>
            </a:r>
            <a:fld id="{E617E61D-7BA2-403D-835E-84405F55A6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74638" y="6354763"/>
            <a:ext cx="5851525" cy="366712"/>
          </a:xfrm>
          <a:effectLst>
            <a:outerShdw blurRad="12700" dist="12700" dir="2700000" algn="tl" rotWithShape="0">
              <a:prstClr val="black"/>
            </a:outerShdw>
          </a:effectLst>
        </p:spPr>
        <p:txBody>
          <a:bodyPr/>
          <a:lstStyle>
            <a:lvl1pPr>
              <a:defRPr sz="700" b="1">
                <a:solidFill>
                  <a:schemeClr val="bg1"/>
                </a:solidFill>
                <a:effectLst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" y="14510"/>
            <a:ext cx="4724010" cy="85946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069"/>
            <a:ext cx="9144000" cy="9143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20530077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rnObj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836083"/>
            <a:ext cx="9144000" cy="6021917"/>
          </a:xfrm>
          <a:prstGeom prst="rect">
            <a:avLst/>
          </a:prstGeom>
          <a:solidFill>
            <a:srgbClr val="0099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0" y="-1"/>
            <a:ext cx="9144000" cy="7772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74367" y="1600220"/>
            <a:ext cx="8595266" cy="4754542"/>
          </a:xfrm>
          <a:effectLst/>
        </p:spPr>
        <p:txBody>
          <a:bodyPr/>
          <a:lstStyle>
            <a:lvl1pPr marL="514350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/>
              <a:defRPr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798512" indent="-457200">
              <a:buFont typeface="+mj-lt"/>
              <a:buAutoNum type="arabicPeriod"/>
              <a:defRPr>
                <a:solidFill>
                  <a:schemeClr val="bg1"/>
                </a:solidFill>
                <a:effectLst/>
              </a:defRPr>
            </a:lvl2pPr>
            <a:lvl3pPr marL="1196975" indent="-457200">
              <a:buFont typeface="+mj-lt"/>
              <a:buAutoNum type="arabicPeriod"/>
              <a:defRPr>
                <a:solidFill>
                  <a:schemeClr val="bg1"/>
                </a:solidFill>
                <a:effectLst/>
              </a:defRPr>
            </a:lvl3pPr>
            <a:lvl4pPr marL="1546225" indent="-457200">
              <a:buFont typeface="+mj-lt"/>
              <a:buAutoNum type="arabicPeriod"/>
              <a:defRPr>
                <a:solidFill>
                  <a:schemeClr val="bg1"/>
                </a:solidFill>
                <a:effectLst/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659563" y="6354763"/>
            <a:ext cx="2209800" cy="366712"/>
          </a:xfrm>
          <a:effectLst>
            <a:outerShdw dist="12700" dir="2700000" algn="tl" rotWithShape="0">
              <a:prstClr val="black"/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r>
              <a:rPr lang="en-US" dirty="0" smtClean="0"/>
              <a:t>7–</a:t>
            </a:r>
            <a:fld id="{E617E61D-7BA2-403D-835E-84405F55A6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74638" y="6354763"/>
            <a:ext cx="5851525" cy="366712"/>
          </a:xfrm>
          <a:effectLst>
            <a:outerShdw blurRad="12700" dist="12700" dir="2700000" algn="tl" rotWithShape="0">
              <a:prstClr val="black"/>
            </a:outerShdw>
          </a:effectLst>
        </p:spPr>
        <p:txBody>
          <a:bodyPr/>
          <a:lstStyle>
            <a:lvl1pPr>
              <a:defRPr sz="700" b="1">
                <a:solidFill>
                  <a:schemeClr val="bg1"/>
                </a:solidFill>
                <a:effectLst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069"/>
            <a:ext cx="9144000" cy="9143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" y="9243"/>
            <a:ext cx="5924823" cy="85946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06205673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" y="3225"/>
            <a:ext cx="8871896" cy="10376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197831"/>
            <a:ext cx="8077200" cy="579438"/>
          </a:xfrm>
          <a:noFill/>
          <a:ln>
            <a:noFill/>
          </a:ln>
          <a:effectLst>
            <a:outerShdw blurRad="38100" dist="25400" dir="2700000" algn="tl" rotWithShape="0">
              <a:prstClr val="black">
                <a:alpha val="6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/>
            </a:lvl4pPr>
          </a:lstStyle>
          <a:p>
            <a:pPr lvl="0">
              <a:buClr>
                <a:srgbClr val="336699"/>
              </a:buClr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>
              <a:buClr>
                <a:srgbClr val="C00000"/>
              </a:buClr>
            </a:pPr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7–</a:t>
            </a:r>
            <a:fld id="{3A4B463A-2C18-4BB4-9F42-077004D4055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74367" y="6354763"/>
            <a:ext cx="5851525" cy="366712"/>
          </a:xfrm>
        </p:spPr>
        <p:txBody>
          <a:bodyPr/>
          <a:lstStyle>
            <a:lvl1pPr>
              <a:defRPr sz="700" b="1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52113998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" y="-3150"/>
            <a:ext cx="8871896" cy="14538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855" y="143634"/>
            <a:ext cx="8077200" cy="584775"/>
          </a:xfrm>
          <a:effectLst>
            <a:outerShdw blurRad="38100" dist="25400" dir="2700000" algn="tl" rotWithShape="0">
              <a:prstClr val="black">
                <a:alpha val="60000"/>
              </a:prstClr>
            </a:outerShdw>
          </a:effectLst>
        </p:spPr>
        <p:txBody>
          <a:bodyPr/>
          <a:lstStyle>
            <a:lvl1pPr algn="ctr">
              <a:defRPr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19"/>
            <a:ext cx="8102600" cy="4754543"/>
          </a:xfr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/>
            </a:lvl4pPr>
          </a:lstStyle>
          <a:p>
            <a:pPr lvl="0">
              <a:buClr>
                <a:srgbClr val="336699"/>
              </a:buClr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>
              <a:buClr>
                <a:srgbClr val="C00000"/>
              </a:buClr>
            </a:pPr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7–</a:t>
            </a:r>
            <a:fld id="{8CB2D540-898D-4F4E-8AAF-589A9BEE1A8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 b="1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92164672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" y="3225"/>
            <a:ext cx="8871896" cy="103765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417341"/>
            <a:ext cx="3975100" cy="4937421"/>
          </a:xfr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40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800" dirty="0" smtClean="0"/>
            </a:lvl4pPr>
          </a:lstStyle>
          <a:p>
            <a:pPr lvl="0">
              <a:buClr>
                <a:srgbClr val="336699"/>
              </a:buClr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>
              <a:buClr>
                <a:srgbClr val="C00000"/>
              </a:buClr>
            </a:pPr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417341"/>
            <a:ext cx="3975100" cy="4937421"/>
          </a:xfr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40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800" dirty="0"/>
            </a:lvl4pPr>
          </a:lstStyle>
          <a:p>
            <a:pPr lvl="0">
              <a:buClr>
                <a:srgbClr val="336699"/>
              </a:buClr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>
              <a:buClr>
                <a:srgbClr val="C00000"/>
              </a:buClr>
            </a:pPr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7–</a:t>
            </a:r>
            <a:fld id="{E234D081-949E-4C82-8E41-6648421D43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 b="1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3875" y="197831"/>
            <a:ext cx="8077200" cy="579438"/>
          </a:xfrm>
          <a:noFill/>
          <a:ln>
            <a:noFill/>
          </a:ln>
          <a:effectLst>
            <a:outerShdw blurRad="38100" dist="25400" dir="2700000" algn="tl" rotWithShape="0">
              <a:prstClr val="black">
                <a:alpha val="6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3062670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" y="-3150"/>
            <a:ext cx="8871896" cy="145389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19"/>
            <a:ext cx="3975100" cy="4754543"/>
          </a:xfr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40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800" dirty="0" smtClean="0"/>
            </a:lvl4pPr>
          </a:lstStyle>
          <a:p>
            <a:pPr lvl="0">
              <a:buClr>
                <a:srgbClr val="336699"/>
              </a:buClr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>
              <a:buClr>
                <a:srgbClr val="C00000"/>
              </a:buClr>
            </a:pPr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600219"/>
            <a:ext cx="3975100" cy="4754543"/>
          </a:xfr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40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800" dirty="0"/>
            </a:lvl4pPr>
          </a:lstStyle>
          <a:p>
            <a:pPr lvl="0">
              <a:buClr>
                <a:srgbClr val="336699"/>
              </a:buClr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>
              <a:buClr>
                <a:srgbClr val="C00000"/>
              </a:buClr>
            </a:pPr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7–</a:t>
            </a:r>
            <a:fld id="{E234D081-949E-4C82-8E41-6648421D43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 b="1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30855" y="143634"/>
            <a:ext cx="8077200" cy="584775"/>
          </a:xfrm>
          <a:effectLst>
            <a:outerShdw blurRad="38100" dist="25400" dir="2700000" algn="tl" rotWithShape="0">
              <a:prstClr val="black">
                <a:alpha val="60000"/>
              </a:prstClr>
            </a:outerShdw>
          </a:effectLst>
        </p:spPr>
        <p:txBody>
          <a:bodyPr/>
          <a:lstStyle>
            <a:lvl1pPr algn="ctr">
              <a:defRPr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68063599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KeyTer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050925"/>
            <a:ext cx="3975100" cy="5303838"/>
          </a:xfr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>
              <a:buClr>
                <a:srgbClr val="336699"/>
              </a:buClr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050925"/>
            <a:ext cx="3975100" cy="5303838"/>
          </a:xfr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dirty="0"/>
            </a:lvl1pPr>
          </a:lstStyle>
          <a:p>
            <a:pPr lvl="0">
              <a:buClr>
                <a:srgbClr val="336699"/>
              </a:buClr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7–</a:t>
            </a:r>
            <a:fld id="{C20A81ED-8C36-40C6-B4DF-24F1B7BA4DB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 b="1"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" y="13858"/>
            <a:ext cx="9134015" cy="898179"/>
          </a:xfrm>
          <a:prstGeom prst="rect">
            <a:avLst/>
          </a:prstGeom>
        </p:spPr>
      </p:pic>
      <p:sp>
        <p:nvSpPr>
          <p:cNvPr id="10" name="Rounded Rectangle 9"/>
          <p:cNvSpPr/>
          <p:nvPr userDrawn="1"/>
        </p:nvSpPr>
        <p:spPr bwMode="auto">
          <a:xfrm>
            <a:off x="791102" y="79384"/>
            <a:ext cx="7863753" cy="771346"/>
          </a:xfrm>
          <a:prstGeom prst="roundRect">
            <a:avLst>
              <a:gd name="adj" fmla="val 28295"/>
            </a:avLst>
          </a:prstGeom>
          <a:noFill/>
          <a:ln>
            <a:noFill/>
          </a:ln>
          <a:effectLst>
            <a:outerShdw blurRad="38100" dist="25400" dir="2700000" algn="tl" rotWithShape="0">
              <a:prstClr val="black">
                <a:alpha val="6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eaLnBrk="0" hangingPunct="0"/>
            <a:r>
              <a:rPr lang="en-US" sz="36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Key Terms</a:t>
            </a: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-10633" y="35124"/>
            <a:ext cx="9144000" cy="0"/>
          </a:xfrm>
          <a:prstGeom prst="line">
            <a:avLst/>
          </a:prstGeom>
          <a:noFill/>
          <a:ln w="762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="" xmlns:p14="http://schemas.microsoft.com/office/powerpoint/2010/main" val="1989365804"/>
      </p:ext>
    </p:extLst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 autoUpdateAnimBg="0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 bldLvl="3" autoUpdateAnimBg="0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" y="-3150"/>
            <a:ext cx="8871896" cy="1037651"/>
          </a:xfrm>
          <a:prstGeom prst="rect">
            <a:avLst/>
          </a:prstGeom>
        </p:spPr>
      </p:pic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7–</a:t>
            </a:r>
            <a:fld id="{038B3CA7-42C0-4034-8ECB-182B923D6494}" type="slidenum">
              <a:rPr lang="en-US" smtClean="0">
                <a:cs typeface="+mn-cs"/>
              </a:rPr>
              <a:pPr>
                <a:defRPr/>
              </a:pPr>
              <a:t>‹#›</a:t>
            </a:fld>
            <a:endParaRPr lang="en-US" dirty="0"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23875" y="197831"/>
            <a:ext cx="8077200" cy="579438"/>
          </a:xfrm>
          <a:noFill/>
          <a:ln>
            <a:noFill/>
          </a:ln>
          <a:effectLst>
            <a:outerShdw blurRad="38100" dist="25400" dir="2700000" algn="tl" rotWithShape="0">
              <a:prstClr val="black">
                <a:alpha val="6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58915084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blackWhite">
          <a:xfrm>
            <a:off x="523875" y="390525"/>
            <a:ext cx="807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66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7763" dir="2700000" algn="ctr" rotWithShape="0">
                    <a:srgbClr val="EAEAEA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1234463"/>
            <a:ext cx="8102600" cy="5120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buClr>
                <a:srgbClr val="336699"/>
              </a:buClr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>
              <a:buClr>
                <a:srgbClr val="C00000"/>
              </a:buClr>
            </a:pPr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638" y="6354763"/>
            <a:ext cx="5851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>
              <a:defRPr sz="700" b="1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59563" y="6354763"/>
            <a:ext cx="2209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r">
              <a:defRPr sz="800" b="1"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7–</a:t>
            </a:r>
            <a:fld id="{8874BA8D-9B1F-4A10-BB8E-E10AD0F91560}" type="slidenum">
              <a:rPr lang="en-US" smtClean="0">
                <a:cs typeface="+mn-cs"/>
              </a:rPr>
              <a:pPr>
                <a:defRPr/>
              </a:pPr>
              <a:t>‹#›</a:t>
            </a:fld>
            <a:endParaRPr lang="en-US" dirty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83" r:id="rId2"/>
    <p:sldLayoutId id="2147483994" r:id="rId3"/>
    <p:sldLayoutId id="2147483978" r:id="rId4"/>
    <p:sldLayoutId id="2147483991" r:id="rId5"/>
    <p:sldLayoutId id="2147483980" r:id="rId6"/>
    <p:sldLayoutId id="2147483995" r:id="rId7"/>
    <p:sldLayoutId id="2147483981" r:id="rId8"/>
    <p:sldLayoutId id="2147483976" r:id="rId9"/>
    <p:sldLayoutId id="2147483998" r:id="rId10"/>
    <p:sldLayoutId id="2147483982" r:id="rId11"/>
    <p:sldLayoutId id="2147483999" r:id="rId12"/>
  </p:sldLayoutIdLst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uiExpand="1" build="p" bldLvl="3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7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7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7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7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7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3200" dirty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222250" indent="-222250" algn="l" rtl="0" eaLnBrk="0" fontAlgn="base" hangingPunct="0">
        <a:spcBef>
          <a:spcPts val="600"/>
        </a:spcBef>
        <a:spcAft>
          <a:spcPct val="0"/>
        </a:spcAft>
        <a:buClr>
          <a:srgbClr val="336600"/>
        </a:buClr>
        <a:buChar char="•"/>
        <a:defRPr lang="en-US" sz="2800" dirty="0" smtClean="0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625475" indent="-284163" algn="l" rtl="0" eaLnBrk="0" fontAlgn="base" hangingPunct="0">
        <a:spcBef>
          <a:spcPts val="600"/>
        </a:spcBef>
        <a:spcAft>
          <a:spcPct val="0"/>
        </a:spcAft>
        <a:buClr>
          <a:srgbClr val="336699"/>
        </a:buClr>
        <a:buSzPct val="90000"/>
        <a:buFont typeface="Wingdings" pitchFamily="2" charset="2"/>
        <a:buChar char="Ø"/>
        <a:defRPr lang="en-US" sz="2400" dirty="0" smtClean="0">
          <a:solidFill>
            <a:srgbClr val="0066CC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974725" indent="-234950" algn="l" rtl="0" eaLnBrk="0" fontAlgn="base" hangingPunct="0">
        <a:spcBef>
          <a:spcPts val="600"/>
        </a:spcBef>
        <a:spcAft>
          <a:spcPct val="0"/>
        </a:spcAft>
        <a:buClr>
          <a:srgbClr val="0099CC"/>
        </a:buClr>
        <a:buSzPct val="75000"/>
        <a:buFont typeface="Wingdings" pitchFamily="2" charset="2"/>
        <a:buChar char="v"/>
        <a:defRPr lang="en-US" sz="2000" dirty="0" smtClean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311275" indent="-222250" algn="l" rtl="0" eaLnBrk="0" fontAlgn="base" hangingPunct="0">
        <a:spcBef>
          <a:spcPts val="600"/>
        </a:spcBef>
        <a:spcAft>
          <a:spcPct val="0"/>
        </a:spcAft>
        <a:buClr>
          <a:schemeClr val="bg2"/>
        </a:buClr>
        <a:buChar char="–"/>
        <a:defRPr lang="en-US" sz="2000" dirty="0" smtClean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1657350" indent="-1730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lang="en-US" sz="1600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114550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1600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571750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1600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028950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1600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486150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1600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14357"/>
            <a:ext cx="7772400" cy="1357321"/>
          </a:xfrm>
        </p:spPr>
        <p:txBody>
          <a:bodyPr/>
          <a:lstStyle/>
          <a:p>
            <a:r>
              <a:rPr lang="en-SG" sz="4400" dirty="0" smtClean="0"/>
              <a:t>Good morning!</a:t>
            </a:r>
            <a:endParaRPr lang="en-SG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786" y="2214554"/>
            <a:ext cx="7786742" cy="3424246"/>
          </a:xfrm>
        </p:spPr>
        <p:txBody>
          <a:bodyPr/>
          <a:lstStyle/>
          <a:p>
            <a:r>
              <a:rPr lang="en-SG" dirty="0" smtClean="0"/>
              <a:t>Attitude is a little thing that makes a big difference!</a:t>
            </a:r>
          </a:p>
          <a:p>
            <a:r>
              <a:rPr lang="en-SG" dirty="0" smtClean="0"/>
              <a:t>Our words are powerful, and they have consequences!</a:t>
            </a:r>
          </a:p>
          <a:p>
            <a:r>
              <a:rPr lang="en-SG" dirty="0" smtClean="0"/>
              <a:t>Investing in yourself is the best thing you can do. No one can take that away from </a:t>
            </a:r>
            <a:r>
              <a:rPr lang="en-SG" smtClean="0"/>
              <a:t>you </a:t>
            </a:r>
            <a:r>
              <a:rPr lang="en-SG" smtClean="0"/>
              <a:t>!</a:t>
            </a:r>
            <a:endParaRPr lang="en-S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Team-Member Exchange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(</a:t>
            </a:r>
            <a:r>
              <a:rPr lang="en-US" dirty="0" smtClean="0">
                <a:solidFill>
                  <a:srgbClr val="C00000"/>
                </a:solidFill>
                <a:effectLst/>
              </a:rPr>
              <a:t>TMX</a:t>
            </a:r>
            <a:r>
              <a:rPr lang="en-US" dirty="0" smtClean="0">
                <a:solidFill>
                  <a:schemeClr val="tx1"/>
                </a:solidFill>
                <a:effectLst/>
              </a:rPr>
              <a:t>) Theory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spcBef>
                <a:spcPts val="1200"/>
              </a:spcBef>
              <a:buClr>
                <a:srgbClr val="0070C0"/>
              </a:buClr>
              <a:buFont typeface="+mj-lt"/>
              <a:buAutoNum type="arabicPeriod"/>
            </a:pPr>
            <a:r>
              <a:rPr lang="en-US" dirty="0" smtClean="0">
                <a:effectLst/>
              </a:rPr>
              <a:t>Is a </a:t>
            </a:r>
            <a:r>
              <a:rPr lang="en-US" dirty="0">
                <a:effectLst/>
              </a:rPr>
              <a:t>team member’s social exchanges with peers in terms of the mutual exchange of ideas, support, camaraderie, and feedback.</a:t>
            </a:r>
          </a:p>
          <a:p>
            <a:pPr marL="514350" indent="-514350">
              <a:spcBef>
                <a:spcPts val="1200"/>
              </a:spcBef>
              <a:buClr>
                <a:srgbClr val="0070C0"/>
              </a:buClr>
              <a:buFont typeface="+mj-lt"/>
              <a:buAutoNum type="arabicPeriod"/>
            </a:pPr>
            <a:r>
              <a:rPr lang="en-US" dirty="0">
                <a:effectLst/>
              </a:rPr>
              <a:t>Differentiated leadership</a:t>
            </a:r>
          </a:p>
          <a:p>
            <a:pPr marL="798512" lvl="1" indent="-457200">
              <a:spcBef>
                <a:spcPts val="1200"/>
              </a:spcBef>
              <a:buClr>
                <a:srgbClr val="0070C0"/>
              </a:buClr>
              <a:buFont typeface="+mj-lt"/>
              <a:buAutoNum type="alphaLcPeriod"/>
            </a:pPr>
            <a:r>
              <a:rPr lang="en-US" dirty="0">
                <a:effectLst/>
              </a:rPr>
              <a:t>Creates in-groups and out-groups </a:t>
            </a:r>
            <a:endParaRPr lang="en-US" dirty="0" smtClean="0">
              <a:effectLst/>
            </a:endParaRPr>
          </a:p>
          <a:p>
            <a:pPr marL="798512" lvl="1" indent="-457200">
              <a:spcBef>
                <a:spcPts val="1200"/>
              </a:spcBef>
              <a:buClr>
                <a:srgbClr val="0070C0"/>
              </a:buClr>
              <a:buFont typeface="+mj-lt"/>
              <a:buAutoNum type="alphaLcPeriod"/>
            </a:pPr>
            <a:r>
              <a:rPr lang="en-US" dirty="0" smtClean="0">
                <a:effectLst/>
              </a:rPr>
              <a:t>Creates </a:t>
            </a:r>
            <a:r>
              <a:rPr lang="en-US" dirty="0">
                <a:effectLst/>
              </a:rPr>
              <a:t>a divergence in leader identification </a:t>
            </a:r>
            <a:r>
              <a:rPr lang="en-US" dirty="0" smtClean="0">
                <a:effectLst/>
              </a:rPr>
              <a:t>and member </a:t>
            </a:r>
            <a:r>
              <a:rPr lang="en-US" dirty="0">
                <a:effectLst/>
              </a:rPr>
              <a:t>self-efficacy and at </a:t>
            </a:r>
            <a:r>
              <a:rPr lang="en-US" dirty="0" smtClean="0">
                <a:effectLst/>
              </a:rPr>
              <a:t>the worst </a:t>
            </a:r>
            <a:r>
              <a:rPr lang="en-US" dirty="0">
                <a:effectLst/>
              </a:rPr>
              <a:t>lowers </a:t>
            </a:r>
            <a:r>
              <a:rPr lang="en-US" dirty="0" smtClean="0">
                <a:effectLst/>
              </a:rPr>
              <a:t>group’s collective </a:t>
            </a:r>
            <a:r>
              <a:rPr lang="en-US" dirty="0">
                <a:effectLst/>
              </a:rPr>
              <a:t>efficacy.</a:t>
            </a:r>
          </a:p>
          <a:p>
            <a:pPr marL="798512" lvl="1" indent="-457200">
              <a:spcBef>
                <a:spcPts val="1200"/>
              </a:spcBef>
              <a:buClr>
                <a:srgbClr val="0070C0"/>
              </a:buClr>
              <a:buFont typeface="+mj-lt"/>
              <a:buAutoNum type="alphaLcPeriod"/>
            </a:pPr>
            <a:r>
              <a:rPr lang="en-US" dirty="0">
                <a:effectLst/>
              </a:rPr>
              <a:t>inevitably leads to questions of fairness </a:t>
            </a:r>
            <a:r>
              <a:rPr lang="en-US" dirty="0" smtClean="0">
                <a:effectLst/>
              </a:rPr>
              <a:t>as </a:t>
            </a:r>
            <a:r>
              <a:rPr lang="en-US" dirty="0">
                <a:effectLst/>
              </a:rPr>
              <a:t>some members (more </a:t>
            </a:r>
            <a:r>
              <a:rPr lang="en-US" dirty="0" smtClean="0">
                <a:effectLst/>
              </a:rPr>
              <a:t>likely in </a:t>
            </a:r>
            <a:r>
              <a:rPr lang="en-US" dirty="0">
                <a:effectLst/>
              </a:rPr>
              <a:t>the out-group) may feel that they are not being treated fairly.</a:t>
            </a:r>
          </a:p>
        </p:txBody>
      </p:sp>
    </p:spTree>
    <p:extLst>
      <p:ext uri="{BB962C8B-B14F-4D97-AF65-F5344CB8AC3E}">
        <p14:creationId xmlns="" xmlns:p14="http://schemas.microsoft.com/office/powerpoint/2010/main" val="306480884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Factors That Influence LMX Relationships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32907" y="1417342"/>
            <a:ext cx="6106410" cy="4571950"/>
            <a:chOff x="1432907" y="1417342"/>
            <a:chExt cx="6106410" cy="4571950"/>
          </a:xfrm>
        </p:grpSpPr>
        <p:cxnSp>
          <p:nvCxnSpPr>
            <p:cNvPr id="6" name="Straight Connector 5"/>
            <p:cNvCxnSpPr>
              <a:stCxn id="12" idx="1"/>
              <a:endCxn id="9" idx="3"/>
            </p:cNvCxnSpPr>
            <p:nvPr/>
          </p:nvCxnSpPr>
          <p:spPr bwMode="auto">
            <a:xfrm>
              <a:off x="3599591" y="3276721"/>
              <a:ext cx="3939726" cy="2084744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Straight Connector 6"/>
            <p:cNvCxnSpPr>
              <a:stCxn id="12" idx="7"/>
              <a:endCxn id="8" idx="1"/>
            </p:cNvCxnSpPr>
            <p:nvPr/>
          </p:nvCxnSpPr>
          <p:spPr bwMode="auto">
            <a:xfrm flipH="1">
              <a:off x="1432907" y="3276721"/>
              <a:ext cx="4094076" cy="2084744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TextBox 7"/>
            <p:cNvSpPr txBox="1"/>
            <p:nvPr/>
          </p:nvSpPr>
          <p:spPr>
            <a:xfrm>
              <a:off x="1432907" y="4733638"/>
              <a:ext cx="2224703" cy="1255654"/>
            </a:xfrm>
            <a:prstGeom prst="roundRect">
              <a:avLst>
                <a:gd name="adj" fmla="val 6008"/>
              </a:avLst>
            </a:prstGeom>
            <a:blipFill dpi="0" rotWithShape="1"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175">
              <a:solidFill>
                <a:schemeClr val="bg2">
                  <a:lumMod val="40000"/>
                  <a:lumOff val="60000"/>
                  <a:alpha val="95000"/>
                </a:schemeClr>
              </a:solidFill>
            </a:ln>
            <a:effectLst>
              <a:outerShdw blurRad="50800" dist="88900" dir="2700000" algn="tl" rotWithShape="0">
                <a:prstClr val="black">
                  <a:alpha val="25000"/>
                </a:prstClr>
              </a:outerShdw>
            </a:effectLst>
          </p:spPr>
          <p:txBody>
            <a:bodyPr anchor="ctr" anchorCtr="1"/>
            <a:lstStyle>
              <a:defPPr>
                <a:defRPr lang="en-US"/>
              </a:defPPr>
              <a:lvl1pPr algn="ctr">
                <a:defRPr sz="18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</a:lstStyle>
            <a:p>
              <a:pPr>
                <a:defRPr/>
              </a:pPr>
              <a:r>
                <a:rPr lang="en-US" sz="2000" b="1" dirty="0"/>
                <a:t>Follower Behavior and </a:t>
              </a:r>
              <a:r>
                <a:rPr lang="en-US" sz="2000" b="1" dirty="0" smtClean="0"/>
                <a:t>Attributes e.g. proactive, initiatives</a:t>
              </a:r>
              <a:endParaRPr lang="en-US" sz="20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86390" y="4733638"/>
              <a:ext cx="2052927" cy="1255654"/>
            </a:xfrm>
            <a:prstGeom prst="roundRect">
              <a:avLst>
                <a:gd name="adj" fmla="val 7946"/>
              </a:avLst>
            </a:prstGeom>
            <a:blipFill dpi="0" rotWithShape="1"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175">
              <a:solidFill>
                <a:srgbClr val="92D050">
                  <a:alpha val="95000"/>
                </a:srgbClr>
              </a:solidFill>
            </a:ln>
            <a:effectLst>
              <a:outerShdw blurRad="50800" dist="88900" dir="2700000" algn="tl" rotWithShape="0">
                <a:prstClr val="black">
                  <a:alpha val="25000"/>
                </a:prstClr>
              </a:outerShdw>
            </a:effectLst>
          </p:spPr>
          <p:txBody>
            <a:bodyPr anchor="ctr" anchorCtr="1"/>
            <a:lstStyle>
              <a:defPPr>
                <a:defRPr lang="en-US"/>
              </a:defPPr>
              <a:lvl1pPr algn="ctr">
                <a:defRPr sz="2000">
                  <a:solidFill>
                    <a:srgbClr val="336699"/>
                  </a:solidFill>
                </a:defRPr>
              </a:lvl1pPr>
            </a:lstStyle>
            <a:p>
              <a:pPr>
                <a:defRPr/>
              </a:pPr>
              <a:r>
                <a:rPr lang="en-US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Situational </a:t>
              </a:r>
              <a:r>
                <a:rPr lang="en-US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Factors e.g. resources, group climate, span of control </a:t>
              </a:r>
              <a:endPara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89911" y="1417342"/>
              <a:ext cx="2566282" cy="1257470"/>
            </a:xfrm>
            <a:prstGeom prst="roundRect">
              <a:avLst>
                <a:gd name="adj" fmla="val 7946"/>
              </a:avLst>
            </a:prstGeom>
            <a:blipFill dpi="0" rotWithShape="1"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175">
              <a:solidFill>
                <a:schemeClr val="bg2">
                  <a:lumMod val="40000"/>
                  <a:lumOff val="60000"/>
                  <a:alpha val="95000"/>
                </a:schemeClr>
              </a:solidFill>
            </a:ln>
            <a:effectLst>
              <a:outerShdw blurRad="50800" dist="88900" dir="2700000" algn="tl" rotWithShape="0">
                <a:prstClr val="black">
                  <a:alpha val="25000"/>
                </a:prstClr>
              </a:outerShdw>
            </a:effectLst>
          </p:spPr>
          <p:txBody>
            <a:bodyPr anchor="ctr" anchorCtr="1"/>
            <a:lstStyle>
              <a:defPPr>
                <a:defRPr lang="en-US"/>
              </a:defPPr>
              <a:lvl1pPr algn="ctr">
                <a:defRPr sz="18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</a:lstStyle>
            <a:p>
              <a:pPr>
                <a:defRPr/>
              </a:pPr>
              <a:r>
                <a:rPr lang="en-US" sz="2000" b="1" dirty="0"/>
                <a:t>Leader–Follower Perceptions and </a:t>
              </a:r>
              <a:r>
                <a:rPr lang="en-US" sz="2000" b="1" dirty="0" smtClean="0"/>
                <a:t>Self-Identities e.g. positive impressions, similar values</a:t>
              </a:r>
              <a:endParaRPr lang="en-US" sz="2000" b="1" dirty="0"/>
            </a:p>
          </p:txBody>
        </p:sp>
        <p:cxnSp>
          <p:nvCxnSpPr>
            <p:cNvPr id="11" name="Straight Connector 10"/>
            <p:cNvCxnSpPr>
              <a:stCxn id="12" idx="4"/>
              <a:endCxn id="10" idx="2"/>
            </p:cNvCxnSpPr>
            <p:nvPr/>
          </p:nvCxnSpPr>
          <p:spPr bwMode="auto">
            <a:xfrm flipV="1">
              <a:off x="4563287" y="2674812"/>
              <a:ext cx="9765" cy="1851457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TextBox 11"/>
            <p:cNvSpPr txBox="1"/>
            <p:nvPr/>
          </p:nvSpPr>
          <p:spPr>
            <a:xfrm>
              <a:off x="3200415" y="3062333"/>
              <a:ext cx="2725744" cy="1463936"/>
            </a:xfrm>
            <a:prstGeom prst="ellipse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9050">
              <a:noFill/>
            </a:ln>
            <a:effectLst>
              <a:outerShdw blurRad="50800" dist="88900" dir="2700000" algn="tl" rotWithShape="0">
                <a:prstClr val="black">
                  <a:alpha val="25000"/>
                </a:prstClr>
              </a:outerShdw>
            </a:effectLst>
          </p:spPr>
          <p:txBody>
            <a:bodyPr lIns="0" rIns="0" anchor="ctr" anchorCtr="1"/>
            <a:lstStyle>
              <a:defPPr>
                <a:defRPr lang="en-US"/>
              </a:defPPr>
              <a:lvl1pPr algn="ctr">
                <a:defRPr sz="18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</a:lstStyle>
            <a:p>
              <a:pPr>
                <a:defRPr/>
              </a:pPr>
              <a:r>
                <a:rPr lang="en-US" sz="2400" b="1" dirty="0"/>
                <a:t>LMX </a:t>
              </a:r>
              <a:r>
                <a:rPr lang="en-US" sz="2400" b="1" dirty="0" smtClean="0"/>
                <a:t>Relationship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575500575"/>
      </p:ext>
    </p:extLst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/>
              </a:rPr>
              <a:t>Followership and Followers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262147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buClr>
                <a:srgbClr val="0070C0"/>
              </a:buClr>
              <a:buFont typeface="+mj-lt"/>
              <a:buAutoNum type="arabicPeriod"/>
            </a:pPr>
            <a:r>
              <a:rPr lang="en-US" dirty="0">
                <a:effectLst/>
              </a:rPr>
              <a:t>Followership</a:t>
            </a:r>
          </a:p>
          <a:p>
            <a:pPr marL="341312" lvl="1" indent="0">
              <a:buNone/>
            </a:pPr>
            <a:r>
              <a:rPr lang="en-US" dirty="0" smtClean="0">
                <a:effectLst/>
              </a:rPr>
              <a:t>-- Refers </a:t>
            </a:r>
            <a:r>
              <a:rPr lang="en-US" dirty="0">
                <a:effectLst/>
              </a:rPr>
              <a:t>to the </a:t>
            </a:r>
            <a:r>
              <a:rPr lang="en-US" dirty="0" err="1" smtClean="0">
                <a:effectLst/>
              </a:rPr>
              <a:t>behaviour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of followers that results from the leader–follower </a:t>
            </a:r>
            <a:r>
              <a:rPr lang="en-US" dirty="0" smtClean="0">
                <a:effectLst/>
              </a:rPr>
              <a:t>mutual influencing </a:t>
            </a:r>
            <a:r>
              <a:rPr lang="en-US" dirty="0">
                <a:effectLst/>
              </a:rPr>
              <a:t>relationship</a:t>
            </a:r>
          </a:p>
          <a:p>
            <a:pPr marL="514350" indent="-514350">
              <a:buClr>
                <a:srgbClr val="0070C0"/>
              </a:buClr>
              <a:buFont typeface="+mj-lt"/>
              <a:buAutoNum type="arabicPeriod"/>
            </a:pPr>
            <a:r>
              <a:rPr lang="en-US" dirty="0">
                <a:effectLst/>
              </a:rPr>
              <a:t>Follower</a:t>
            </a:r>
          </a:p>
          <a:p>
            <a:pPr marL="341312" lvl="1" indent="0">
              <a:buNone/>
            </a:pPr>
            <a:r>
              <a:rPr lang="en-US" dirty="0" smtClean="0">
                <a:effectLst/>
              </a:rPr>
              <a:t>-- Is </a:t>
            </a:r>
            <a:r>
              <a:rPr lang="en-US" dirty="0">
                <a:effectLst/>
              </a:rPr>
              <a:t>a person who is being influenced by a </a:t>
            </a:r>
            <a:r>
              <a:rPr lang="en-US" dirty="0" smtClean="0">
                <a:effectLst/>
              </a:rPr>
              <a:t>leader</a:t>
            </a:r>
          </a:p>
          <a:p>
            <a:pPr marL="514350" indent="-514350">
              <a:spcBef>
                <a:spcPts val="1200"/>
              </a:spcBef>
              <a:buClr>
                <a:srgbClr val="0070C0"/>
              </a:buClr>
              <a:buFont typeface="+mj-lt"/>
              <a:buAutoNum type="arabicPeriod"/>
            </a:pPr>
            <a:r>
              <a:rPr lang="en-US" dirty="0">
                <a:effectLst/>
              </a:rPr>
              <a:t>Effective leadership requires effective followers</a:t>
            </a:r>
          </a:p>
          <a:p>
            <a:pPr marL="514350" indent="-514350">
              <a:spcBef>
                <a:spcPts val="1200"/>
              </a:spcBef>
              <a:buClr>
                <a:srgbClr val="0070C0"/>
              </a:buClr>
              <a:buFont typeface="+mj-lt"/>
              <a:buAutoNum type="arabicPeriod"/>
            </a:pPr>
            <a:r>
              <a:rPr lang="en-US" dirty="0">
                <a:effectLst/>
              </a:rPr>
              <a:t>There are no leaders without followers</a:t>
            </a:r>
          </a:p>
          <a:p>
            <a:pPr marL="514350" indent="-514350">
              <a:spcBef>
                <a:spcPts val="1200"/>
              </a:spcBef>
              <a:buClr>
                <a:srgbClr val="0070C0"/>
              </a:buClr>
              <a:buFont typeface="+mj-lt"/>
              <a:buAutoNum type="arabicPeriod"/>
            </a:pPr>
            <a:r>
              <a:rPr lang="en-US" dirty="0">
                <a:effectLst/>
              </a:rPr>
              <a:t>The influencing process of leaders and followers is a two-way </a:t>
            </a:r>
            <a:r>
              <a:rPr lang="en-US" dirty="0" smtClean="0">
                <a:effectLst/>
              </a:rPr>
              <a:t>process, </a:t>
            </a:r>
            <a:r>
              <a:rPr lang="en-US" dirty="0">
                <a:effectLst/>
              </a:rPr>
              <a:t>with followers also influencing leaders</a:t>
            </a:r>
          </a:p>
          <a:p>
            <a:pPr lvl="1"/>
            <a:endParaRPr lang="en-US" dirty="0">
              <a:effectLst/>
            </a:endParaRP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/>
              </a:rPr>
              <a:t>Followership and Followers (cont'd)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  <a:buClr>
                <a:srgbClr val="0070C0"/>
              </a:buClr>
            </a:pPr>
            <a:r>
              <a:rPr lang="en-US" dirty="0">
                <a:effectLst/>
              </a:rPr>
              <a:t>Effective leadership requires effective followers</a:t>
            </a:r>
          </a:p>
          <a:p>
            <a:pPr>
              <a:spcBef>
                <a:spcPts val="1200"/>
              </a:spcBef>
              <a:buClr>
                <a:srgbClr val="0070C0"/>
              </a:buClr>
            </a:pPr>
            <a:r>
              <a:rPr lang="en-US" dirty="0">
                <a:effectLst/>
              </a:rPr>
              <a:t>There are no leaders without followers</a:t>
            </a:r>
          </a:p>
          <a:p>
            <a:pPr>
              <a:spcBef>
                <a:spcPts val="1200"/>
              </a:spcBef>
              <a:buClr>
                <a:srgbClr val="0070C0"/>
              </a:buClr>
            </a:pPr>
            <a:r>
              <a:rPr lang="en-US" dirty="0">
                <a:effectLst/>
              </a:rPr>
              <a:t>The influencing process of leaders and followers is a two-way street, with followers also influencing leaders</a:t>
            </a: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0" name="Rectangle 105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effectLst/>
              </a:rPr>
              <a:t>Followership Types</a:t>
            </a:r>
          </a:p>
        </p:txBody>
      </p:sp>
      <p:graphicFrame>
        <p:nvGraphicFramePr>
          <p:cNvPr id="13" name="Group 10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86092740"/>
              </p:ext>
            </p:extLst>
          </p:nvPr>
        </p:nvGraphicFramePr>
        <p:xfrm>
          <a:off x="1280196" y="1508781"/>
          <a:ext cx="6034974" cy="4297634"/>
        </p:xfrm>
        <a:graphic>
          <a:graphicData uri="http://schemas.openxmlformats.org/drawingml/2006/table">
            <a:tbl>
              <a:tblPr/>
              <a:tblGrid>
                <a:gridCol w="1218836"/>
                <a:gridCol w="1605379"/>
                <a:gridCol w="802690"/>
                <a:gridCol w="802690"/>
                <a:gridCol w="1605379"/>
              </a:tblGrid>
              <a:tr h="126525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Effective follower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Conformist follower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</a:tr>
              <a:tr h="63283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Level of </a:t>
                      </a:r>
                      <a:b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Involvement</a:t>
                      </a:r>
                    </a:p>
                  </a:txBody>
                  <a:tcPr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33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28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003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0095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Low</a:t>
                      </a:r>
                    </a:p>
                  </a:txBody>
                  <a:tcPr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Alienated follower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Passive </a:t>
                      </a:r>
                      <a:b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follower</a:t>
                      </a:r>
                      <a:endParaRPr lang="en-US" sz="16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0033"/>
                    </a:solidFill>
                  </a:tcPr>
                </a:tc>
              </a:tr>
              <a:tr h="36575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High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Critical</a:t>
                      </a:r>
                      <a:r>
                        <a:rPr lang="en-US" sz="1400" b="1" baseline="0" dirty="0" smtClean="0"/>
                        <a:t> Thinking</a:t>
                      </a:r>
                      <a:endParaRPr lang="en-US" sz="1400" b="1" dirty="0"/>
                    </a:p>
                  </a:txBody>
                  <a:tcPr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Low</a:t>
                      </a:r>
                      <a:endParaRPr lang="en-US" sz="1400" b="1" dirty="0"/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287050" y="3118542"/>
            <a:ext cx="12346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Pragmatic </a:t>
            </a:r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follower</a:t>
            </a: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98477171"/>
      </p:ext>
    </p:extLst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/>
              </a:rPr>
              <a:t>Followership Types (cont'd)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39942" name="Rectangle 6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70C0"/>
              </a:buClr>
            </a:pPr>
            <a:r>
              <a:rPr lang="en-US" dirty="0">
                <a:effectLst/>
              </a:rPr>
              <a:t>Alienated followers</a:t>
            </a:r>
          </a:p>
          <a:p>
            <a:pPr lvl="1"/>
            <a:r>
              <a:rPr lang="en-US" dirty="0">
                <a:effectLst/>
              </a:rPr>
              <a:t>Are low on involvement yet are high on critical thinking</a:t>
            </a:r>
          </a:p>
          <a:p>
            <a:pPr lvl="1"/>
            <a:r>
              <a:rPr lang="en-US" dirty="0">
                <a:effectLst/>
              </a:rPr>
              <a:t>Feel cheated or unappreciated</a:t>
            </a:r>
          </a:p>
          <a:p>
            <a:pPr lvl="1"/>
            <a:r>
              <a:rPr lang="en-US" dirty="0">
                <a:effectLst/>
              </a:rPr>
              <a:t>Are capable but unwilling to participate in developing solutions to problems</a:t>
            </a:r>
          </a:p>
          <a:p>
            <a:pPr>
              <a:buClr>
                <a:srgbClr val="0070C0"/>
              </a:buClr>
            </a:pPr>
            <a:r>
              <a:rPr lang="en-US" dirty="0">
                <a:effectLst/>
              </a:rPr>
              <a:t>Conformist followers</a:t>
            </a:r>
          </a:p>
          <a:p>
            <a:pPr lvl="1"/>
            <a:r>
              <a:rPr lang="en-US" dirty="0">
                <a:effectLst/>
              </a:rPr>
              <a:t>Are the “yes” people of the organization</a:t>
            </a:r>
          </a:p>
          <a:p>
            <a:pPr lvl="1"/>
            <a:r>
              <a:rPr lang="en-US" dirty="0">
                <a:effectLst/>
              </a:rPr>
              <a:t>Carry out all orders without considering the consequences</a:t>
            </a:r>
          </a:p>
          <a:p>
            <a:pPr lvl="1"/>
            <a:r>
              <a:rPr lang="en-US" dirty="0">
                <a:effectLst/>
              </a:rPr>
              <a:t>Avoid conflict</a:t>
            </a: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99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99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99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9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9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/>
              </a:rPr>
              <a:t>Followership Types (cont'd)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41990" name="Rectangle 6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70C0"/>
              </a:buClr>
            </a:pPr>
            <a:r>
              <a:rPr lang="en-US" dirty="0">
                <a:effectLst/>
              </a:rPr>
              <a:t>Passive Followers</a:t>
            </a:r>
          </a:p>
          <a:p>
            <a:pPr lvl="1"/>
            <a:r>
              <a:rPr lang="en-US" dirty="0">
                <a:effectLst/>
              </a:rPr>
              <a:t>Are neither high on critical thinking nor involvement</a:t>
            </a:r>
          </a:p>
          <a:p>
            <a:pPr lvl="1"/>
            <a:r>
              <a:rPr lang="en-US" dirty="0">
                <a:effectLst/>
              </a:rPr>
              <a:t>Look to the leader or others to do all the thinking</a:t>
            </a:r>
          </a:p>
          <a:p>
            <a:pPr lvl="1"/>
            <a:r>
              <a:rPr lang="en-US" dirty="0">
                <a:effectLst/>
              </a:rPr>
              <a:t>Require constant supervision</a:t>
            </a:r>
          </a:p>
          <a:p>
            <a:pPr lvl="1"/>
            <a:r>
              <a:rPr lang="en-US" dirty="0">
                <a:effectLst/>
              </a:rPr>
              <a:t>Never go beyond the job description</a:t>
            </a: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9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9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9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9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/>
              </a:rPr>
              <a:t>Followership Types (cont'd)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44038" name="Rectangle 6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70C0"/>
              </a:buClr>
            </a:pPr>
            <a:r>
              <a:rPr lang="en-US" dirty="0">
                <a:effectLst/>
              </a:rPr>
              <a:t>Effective Followers</a:t>
            </a:r>
          </a:p>
          <a:p>
            <a:pPr lvl="1"/>
            <a:r>
              <a:rPr lang="en-US" dirty="0">
                <a:effectLst/>
              </a:rPr>
              <a:t>Are high on critical thinking and involvement</a:t>
            </a:r>
          </a:p>
          <a:p>
            <a:pPr lvl="1"/>
            <a:r>
              <a:rPr lang="en-US" dirty="0">
                <a:effectLst/>
              </a:rPr>
              <a:t>Are not risk-averse nor do they shy from conflict</a:t>
            </a:r>
          </a:p>
          <a:p>
            <a:pPr lvl="1"/>
            <a:r>
              <a:rPr lang="en-US" dirty="0">
                <a:effectLst/>
              </a:rPr>
              <a:t>Have the courage to initiate change</a:t>
            </a:r>
          </a:p>
          <a:p>
            <a:pPr lvl="1"/>
            <a:r>
              <a:rPr lang="en-US" dirty="0">
                <a:effectLst/>
              </a:rPr>
              <a:t>Serve the best interest of the organization</a:t>
            </a:r>
          </a:p>
          <a:p>
            <a:pPr lvl="1"/>
            <a:r>
              <a:rPr lang="en-US" dirty="0">
                <a:effectLst/>
              </a:rPr>
              <a:t>Tend to function very well in self-managed teams</a:t>
            </a:r>
          </a:p>
          <a:p>
            <a:pPr lvl="1"/>
            <a:r>
              <a:rPr lang="en-US" dirty="0">
                <a:effectLst/>
              </a:rPr>
              <a:t>Complement the leader’s efforts and can be relied upon the relieve the leader of many tasks</a:t>
            </a: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4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4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40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40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40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40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/>
              </a:rPr>
              <a:t>Followership Types (cont'd)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263171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70C0"/>
              </a:buClr>
            </a:pPr>
            <a:r>
              <a:rPr lang="en-US" dirty="0">
                <a:effectLst/>
              </a:rPr>
              <a:t>Pragmatic followers</a:t>
            </a:r>
          </a:p>
          <a:p>
            <a:pPr lvl="1"/>
            <a:r>
              <a:rPr lang="en-US" dirty="0">
                <a:effectLst/>
              </a:rPr>
              <a:t>Exhibit a little of all four styles—depending on which style fits the prevailing situation</a:t>
            </a:r>
          </a:p>
          <a:p>
            <a:pPr lvl="1"/>
            <a:r>
              <a:rPr lang="en-US" dirty="0">
                <a:effectLst/>
              </a:rPr>
              <a:t>Present an ambiguous image, with positive and negative sides</a:t>
            </a:r>
          </a:p>
          <a:p>
            <a:pPr lvl="2"/>
            <a:r>
              <a:rPr lang="en-US" dirty="0">
                <a:effectLst/>
              </a:rPr>
              <a:t>On the positive side, when an organization is going through desperate times, the pragmatic follower knows how to “work the system to get things done”</a:t>
            </a:r>
          </a:p>
          <a:p>
            <a:pPr lvl="2"/>
            <a:r>
              <a:rPr lang="en-US" dirty="0">
                <a:effectLst/>
              </a:rPr>
              <a:t>On the negative side, this same behavior can be interpreted as “playing political games,” or adjusting to maximize self-interest</a:t>
            </a: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197831"/>
            <a:ext cx="8077200" cy="523220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  <a:effectLst/>
              </a:rPr>
              <a:t>Guidelines to Becoming an Effective Follower</a:t>
            </a:r>
            <a:endParaRPr lang="en-US" sz="2800" dirty="0">
              <a:solidFill>
                <a:schemeClr val="tx1"/>
              </a:solidFill>
              <a:effectLst/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70C0"/>
              </a:buClr>
            </a:pPr>
            <a:r>
              <a:rPr lang="en-US" sz="2400" dirty="0">
                <a:effectLst/>
              </a:rPr>
              <a:t>Offer support to leader</a:t>
            </a:r>
          </a:p>
          <a:p>
            <a:pPr>
              <a:buClr>
                <a:srgbClr val="0070C0"/>
              </a:buClr>
            </a:pPr>
            <a:r>
              <a:rPr lang="en-US" sz="2400" dirty="0">
                <a:effectLst/>
              </a:rPr>
              <a:t>Take initiative</a:t>
            </a:r>
          </a:p>
          <a:p>
            <a:pPr>
              <a:buClr>
                <a:srgbClr val="0070C0"/>
              </a:buClr>
            </a:pPr>
            <a:r>
              <a:rPr lang="en-US" sz="2400" dirty="0">
                <a:effectLst/>
              </a:rPr>
              <a:t>Play counseling and coaching roles to leader when appropriate</a:t>
            </a:r>
          </a:p>
          <a:p>
            <a:pPr>
              <a:buClr>
                <a:srgbClr val="0070C0"/>
              </a:buClr>
            </a:pPr>
            <a:r>
              <a:rPr lang="en-US" sz="2400" dirty="0">
                <a:effectLst/>
              </a:rPr>
              <a:t>Raise issues and/or concerns when necessary</a:t>
            </a:r>
          </a:p>
          <a:p>
            <a:pPr>
              <a:buClr>
                <a:srgbClr val="0070C0"/>
              </a:buClr>
            </a:pPr>
            <a:r>
              <a:rPr lang="en-US" sz="2400" dirty="0">
                <a:effectLst/>
              </a:rPr>
              <a:t>Seek and encourage honest feedback from the leader</a:t>
            </a:r>
          </a:p>
          <a:p>
            <a:pPr>
              <a:buClr>
                <a:srgbClr val="0070C0"/>
              </a:buClr>
            </a:pPr>
            <a:r>
              <a:rPr lang="en-US" sz="2400" dirty="0">
                <a:effectLst/>
              </a:rPr>
              <a:t>Clarify your role and expectations</a:t>
            </a:r>
          </a:p>
          <a:p>
            <a:pPr>
              <a:buClr>
                <a:srgbClr val="0070C0"/>
              </a:buClr>
            </a:pPr>
            <a:r>
              <a:rPr lang="en-US" sz="2400" dirty="0">
                <a:effectLst/>
              </a:rPr>
              <a:t>Show appreciation</a:t>
            </a:r>
          </a:p>
          <a:p>
            <a:pPr>
              <a:buClr>
                <a:srgbClr val="0070C0"/>
              </a:buClr>
            </a:pPr>
            <a:r>
              <a:rPr lang="en-US" sz="2400" dirty="0">
                <a:effectLst/>
              </a:rPr>
              <a:t>Keep the leader informed</a:t>
            </a:r>
          </a:p>
          <a:p>
            <a:pPr>
              <a:buClr>
                <a:srgbClr val="0070C0"/>
              </a:buClr>
            </a:pPr>
            <a:r>
              <a:rPr lang="en-US" sz="2400" dirty="0">
                <a:effectLst/>
              </a:rPr>
              <a:t>Resist inappropriate influence of leader</a:t>
            </a: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123" y="960147"/>
            <a:ext cx="7772400" cy="3528703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effectLst/>
              </a:rPr>
              <a:t>Session 10 </a:t>
            </a:r>
            <a:br>
              <a:rPr lang="en-US" sz="4000" dirty="0" smtClean="0">
                <a:effectLst/>
              </a:rPr>
            </a:br>
            <a:r>
              <a:rPr lang="en-US" sz="4000" dirty="0" smtClean="0">
                <a:effectLst/>
              </a:rPr>
              <a:t>Followership </a:t>
            </a:r>
            <a:br>
              <a:rPr lang="en-US" sz="4000" dirty="0" smtClean="0">
                <a:effectLst/>
              </a:rPr>
            </a:br>
            <a:r>
              <a:rPr lang="en-US" sz="4000" dirty="0" smtClean="0">
                <a:effectLst/>
              </a:rPr>
              <a:t>and </a:t>
            </a:r>
            <a:br>
              <a:rPr lang="en-US" sz="4000" dirty="0" smtClean="0">
                <a:effectLst/>
              </a:rPr>
            </a:br>
            <a:r>
              <a:rPr lang="en-US" sz="4000" dirty="0" smtClean="0">
                <a:effectLst/>
              </a:rPr>
              <a:t>Leader-Member Exchange Theory </a:t>
            </a:r>
            <a:br>
              <a:rPr lang="en-US" sz="4000" dirty="0" smtClean="0">
                <a:effectLst/>
              </a:rPr>
            </a:br>
            <a:r>
              <a:rPr lang="en-US" sz="4000" dirty="0" smtClean="0">
                <a:effectLst/>
              </a:rPr>
              <a:t>(LMX Theory)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 smtClean="0">
                <a:effectLst/>
              </a:rPr>
              <a:t>Chapter 6 </a:t>
            </a:r>
            <a:r>
              <a:rPr lang="en-US" sz="3200" smtClean="0">
                <a:effectLst/>
              </a:rPr>
              <a:t>3</a:t>
            </a:r>
            <a:r>
              <a:rPr lang="en-US" sz="3200" baseline="30000" smtClean="0">
                <a:effectLst/>
              </a:rPr>
              <a:t>rd</a:t>
            </a:r>
            <a:r>
              <a:rPr lang="en-US" sz="3200" smtClean="0">
                <a:effectLst/>
              </a:rPr>
              <a:t> Edition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  <p:transition spd="slow">
    <p:cut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9" name="Rectangle 9"/>
          <p:cNvSpPr>
            <a:spLocks noGrp="1" noChangeArrowheads="1"/>
          </p:cNvSpPr>
          <p:nvPr>
            <p:ph type="title"/>
          </p:nvPr>
        </p:nvSpPr>
        <p:spPr>
          <a:xfrm>
            <a:off x="523875" y="197831"/>
            <a:ext cx="8077200" cy="58477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/>
              </a:rPr>
              <a:t>Factors that Determine Follower Influence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08990" y="1964910"/>
            <a:ext cx="7512010" cy="2744236"/>
            <a:chOff x="1097318" y="2057415"/>
            <a:chExt cx="6794565" cy="2744236"/>
          </a:xfrm>
        </p:grpSpPr>
        <p:cxnSp>
          <p:nvCxnSpPr>
            <p:cNvPr id="11" name="Straight Connector 10"/>
            <p:cNvCxnSpPr>
              <a:stCxn id="17" idx="0"/>
              <a:endCxn id="14" idx="2"/>
            </p:cNvCxnSpPr>
            <p:nvPr/>
          </p:nvCxnSpPr>
          <p:spPr bwMode="auto">
            <a:xfrm>
              <a:off x="4563089" y="2057415"/>
              <a:ext cx="2400365" cy="274317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/>
            <p:cNvCxnSpPr>
              <a:stCxn id="17" idx="0"/>
              <a:endCxn id="13" idx="2"/>
            </p:cNvCxnSpPr>
            <p:nvPr/>
          </p:nvCxnSpPr>
          <p:spPr bwMode="auto">
            <a:xfrm flipH="1">
              <a:off x="2103433" y="2057415"/>
              <a:ext cx="2459656" cy="274317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TextBox 12"/>
            <p:cNvSpPr txBox="1"/>
            <p:nvPr/>
          </p:nvSpPr>
          <p:spPr>
            <a:xfrm>
              <a:off x="1097318" y="4063782"/>
              <a:ext cx="2012230" cy="736803"/>
            </a:xfrm>
            <a:prstGeom prst="roundRect">
              <a:avLst>
                <a:gd name="adj" fmla="val 6008"/>
              </a:avLst>
            </a:prstGeom>
            <a:blipFill dpi="0" rotWithShape="1"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175">
              <a:solidFill>
                <a:schemeClr val="bg2">
                  <a:lumMod val="40000"/>
                  <a:lumOff val="60000"/>
                  <a:alpha val="95000"/>
                </a:schemeClr>
              </a:solidFill>
            </a:ln>
            <a:effectLst>
              <a:outerShdw blurRad="50800" dist="88900" dir="2700000" algn="tl" rotWithShape="0">
                <a:prstClr val="black">
                  <a:alpha val="25000"/>
                </a:prstClr>
              </a:outerShdw>
            </a:effectLst>
          </p:spPr>
          <p:txBody>
            <a:bodyPr anchor="ctr" anchorCtr="1"/>
            <a:lstStyle>
              <a:defPPr>
                <a:defRPr lang="en-US"/>
              </a:defPPr>
              <a:lvl1pPr algn="ctr">
                <a:defRPr sz="18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</a:lstStyle>
            <a:p>
              <a:pPr>
                <a:defRPr/>
              </a:pPr>
              <a:r>
                <a:rPr lang="en-US" sz="2000" b="1" dirty="0" smtClean="0"/>
                <a:t>Power </a:t>
              </a:r>
              <a:br>
                <a:rPr lang="en-US" sz="2000" b="1" dirty="0" smtClean="0"/>
              </a:br>
              <a:r>
                <a:rPr lang="en-US" sz="2000" b="1" dirty="0" smtClean="0"/>
                <a:t>Position</a:t>
              </a:r>
              <a:endParaRPr lang="en-US" sz="20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35024" y="4063782"/>
              <a:ext cx="1856859" cy="736803"/>
            </a:xfrm>
            <a:prstGeom prst="roundRect">
              <a:avLst>
                <a:gd name="adj" fmla="val 7946"/>
              </a:avLst>
            </a:prstGeom>
            <a:blipFill dpi="0" rotWithShape="1"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175">
              <a:solidFill>
                <a:srgbClr val="92D050">
                  <a:alpha val="95000"/>
                </a:srgbClr>
              </a:solidFill>
            </a:ln>
            <a:effectLst>
              <a:outerShdw blurRad="50800" dist="88900" dir="2700000" algn="tl" rotWithShape="0">
                <a:prstClr val="black">
                  <a:alpha val="25000"/>
                </a:prstClr>
              </a:outerShdw>
            </a:effectLst>
          </p:spPr>
          <p:txBody>
            <a:bodyPr anchor="ctr" anchorCtr="1"/>
            <a:lstStyle>
              <a:defPPr>
                <a:defRPr lang="en-US"/>
              </a:defPPr>
              <a:lvl1pPr algn="ctr">
                <a:defRPr sz="2000">
                  <a:solidFill>
                    <a:srgbClr val="336699"/>
                  </a:solidFill>
                </a:defRPr>
              </a:lvl1pPr>
            </a:lstStyle>
            <a:p>
              <a:pPr>
                <a:defRPr/>
              </a:pPr>
              <a:r>
                <a:rPr lang="en-US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Education and Experience</a:t>
              </a:r>
              <a:endPara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11328" y="4063782"/>
              <a:ext cx="2321186" cy="737869"/>
            </a:xfrm>
            <a:prstGeom prst="roundRect">
              <a:avLst>
                <a:gd name="adj" fmla="val 7946"/>
              </a:avLst>
            </a:prstGeom>
            <a:blipFill dpi="0" rotWithShape="1"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175">
              <a:solidFill>
                <a:schemeClr val="bg2">
                  <a:lumMod val="40000"/>
                  <a:lumOff val="60000"/>
                  <a:alpha val="95000"/>
                </a:schemeClr>
              </a:solidFill>
            </a:ln>
            <a:effectLst>
              <a:outerShdw blurRad="50800" dist="88900" dir="2700000" algn="tl" rotWithShape="0">
                <a:prstClr val="black">
                  <a:alpha val="25000"/>
                </a:prstClr>
              </a:outerShdw>
            </a:effectLst>
          </p:spPr>
          <p:txBody>
            <a:bodyPr anchor="ctr" anchorCtr="1"/>
            <a:lstStyle>
              <a:defPPr>
                <a:defRPr lang="en-US"/>
              </a:defPPr>
              <a:lvl1pPr algn="ctr">
                <a:defRPr sz="18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</a:lstStyle>
            <a:p>
              <a:pPr>
                <a:defRPr/>
              </a:pPr>
              <a:r>
                <a:rPr lang="en-US" sz="2000" b="1" dirty="0" smtClean="0"/>
                <a:t>Locus of </a:t>
              </a:r>
              <a:br>
                <a:rPr lang="en-US" sz="2000" b="1" dirty="0" smtClean="0"/>
              </a:br>
              <a:r>
                <a:rPr lang="en-US" sz="2000" b="1" dirty="0" smtClean="0"/>
                <a:t>Control</a:t>
              </a:r>
              <a:endParaRPr lang="en-US" sz="2000" b="1" dirty="0"/>
            </a:p>
          </p:txBody>
        </p:sp>
        <p:cxnSp>
          <p:nvCxnSpPr>
            <p:cNvPr id="16" name="Straight Connector 15"/>
            <p:cNvCxnSpPr>
              <a:stCxn id="17" idx="0"/>
              <a:endCxn id="15" idx="0"/>
            </p:cNvCxnSpPr>
            <p:nvPr/>
          </p:nvCxnSpPr>
          <p:spPr bwMode="auto">
            <a:xfrm>
              <a:off x="4563089" y="2057415"/>
              <a:ext cx="8832" cy="2006367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TextBox 16"/>
            <p:cNvSpPr txBox="1"/>
            <p:nvPr/>
          </p:nvSpPr>
          <p:spPr>
            <a:xfrm>
              <a:off x="2468903" y="2057415"/>
              <a:ext cx="4188372" cy="1098550"/>
            </a:xfrm>
            <a:prstGeom prst="ellipse">
              <a:avLst/>
            </a:prstGeom>
            <a:blipFill dpi="0" rotWithShape="1">
              <a:blip r:embed="rId6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9050">
              <a:noFill/>
            </a:ln>
            <a:effectLst>
              <a:outerShdw blurRad="50800" dist="88900" dir="2700000" algn="tl" rotWithShape="0">
                <a:prstClr val="black">
                  <a:alpha val="25000"/>
                </a:prstClr>
              </a:outerShdw>
            </a:effectLst>
          </p:spPr>
          <p:txBody>
            <a:bodyPr anchor="ctr" anchorCtr="1"/>
            <a:lstStyle>
              <a:defPPr>
                <a:defRPr lang="en-US"/>
              </a:defPPr>
              <a:lvl1pPr algn="ctr">
                <a:defRPr sz="18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</a:lstStyle>
            <a:p>
              <a:pPr>
                <a:defRPr/>
              </a:pPr>
              <a:r>
                <a:rPr lang="en-US" sz="2400" b="1" dirty="0" smtClean="0"/>
                <a:t>Follower Influence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843312367"/>
      </p:ext>
    </p:extLst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/>
              </a:rPr>
              <a:t>Follower Relative Power Position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37894" name="Rectangle 6"/>
          <p:cNvSpPr>
            <a:spLocks noGrp="1" noChangeArrowheads="1"/>
          </p:cNvSpPr>
          <p:nvPr>
            <p:ph idx="1"/>
          </p:nvPr>
        </p:nvSpPr>
        <p:spPr>
          <a:xfrm>
            <a:off x="514350" y="1050925"/>
            <a:ext cx="7989527" cy="5303838"/>
          </a:xfr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70C0"/>
              </a:buClr>
            </a:pPr>
            <a:r>
              <a:rPr lang="en-US" dirty="0">
                <a:effectLst/>
              </a:rPr>
              <a:t>Leaders must realize that they are no longer the sole possessors of power and influence in their work units.</a:t>
            </a:r>
          </a:p>
          <a:p>
            <a:pPr>
              <a:buClr>
                <a:srgbClr val="0070C0"/>
              </a:buClr>
            </a:pPr>
            <a:r>
              <a:rPr lang="en-US" dirty="0">
                <a:effectLst/>
              </a:rPr>
              <a:t>Some followers may have personal, referent, expert, information, and connection-based sources of power that can be used to boost upward influence</a:t>
            </a:r>
          </a:p>
          <a:p>
            <a:pPr>
              <a:buClr>
                <a:srgbClr val="0070C0"/>
              </a:buClr>
            </a:pPr>
            <a:r>
              <a:rPr lang="en-US" dirty="0">
                <a:effectLst/>
              </a:rPr>
              <a:t>As more and more employees come to rely on a particular follower for information, expertise, or simply because of his or her personality, the follower’s relative power position increases.</a:t>
            </a: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/>
              </a:rPr>
              <a:t>Follower Locus of Control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70C0"/>
              </a:buClr>
            </a:pPr>
            <a:r>
              <a:rPr lang="en-US" sz="2400" dirty="0">
                <a:effectLst/>
              </a:rPr>
              <a:t>Followers with an internal locus of control prefer a work environment that facilitates:</a:t>
            </a:r>
          </a:p>
          <a:p>
            <a:pPr lvl="1"/>
            <a:r>
              <a:rPr lang="en-US" sz="2000" dirty="0">
                <a:effectLst/>
              </a:rPr>
              <a:t>Communication with leaders</a:t>
            </a:r>
          </a:p>
          <a:p>
            <a:pPr lvl="1"/>
            <a:r>
              <a:rPr lang="en-US" sz="2000" dirty="0">
                <a:effectLst/>
              </a:rPr>
              <a:t>Participation in decision making</a:t>
            </a:r>
          </a:p>
          <a:p>
            <a:pPr lvl="1"/>
            <a:r>
              <a:rPr lang="en-US" sz="2000" dirty="0">
                <a:effectLst/>
              </a:rPr>
              <a:t>Opportunities to be creative</a:t>
            </a:r>
          </a:p>
          <a:p>
            <a:pPr>
              <a:buClr>
                <a:srgbClr val="0070C0"/>
              </a:buClr>
            </a:pPr>
            <a:r>
              <a:rPr lang="en-US" sz="2400" dirty="0">
                <a:effectLst/>
              </a:rPr>
              <a:t>Followers with an internal locus of control prefer a participative style of leadership</a:t>
            </a:r>
          </a:p>
          <a:p>
            <a:pPr>
              <a:buClr>
                <a:srgbClr val="0070C0"/>
              </a:buClr>
            </a:pPr>
            <a:r>
              <a:rPr lang="en-US" sz="2400" dirty="0">
                <a:effectLst/>
              </a:rPr>
              <a:t>Followers with an internal locus of control are more likely to be more influential with other followers than those with an external locus of control</a:t>
            </a:r>
          </a:p>
          <a:p>
            <a:pPr>
              <a:buClr>
                <a:srgbClr val="0070C0"/>
              </a:buClr>
            </a:pPr>
            <a:r>
              <a:rPr lang="en-US" sz="2400" dirty="0">
                <a:effectLst/>
              </a:rPr>
              <a:t>Followers with an external locus of control prefer a directive style of leadership</a:t>
            </a: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7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/>
              </a:rPr>
              <a:t>Follower Education and Experience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192515" name="Rectangle 1027"/>
          <p:cNvSpPr>
            <a:spLocks noGrp="1" noChangeArrowheads="1"/>
          </p:cNvSpPr>
          <p:nvPr>
            <p:ph idx="1"/>
          </p:nvPr>
        </p:nvSpPr>
        <p:spPr>
          <a:xfrm>
            <a:off x="514350" y="942975"/>
            <a:ext cx="8102600" cy="5411787"/>
          </a:xfr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800"/>
              </a:spcBef>
              <a:buClr>
                <a:srgbClr val="0070C0"/>
              </a:buClr>
            </a:pPr>
            <a:r>
              <a:rPr lang="en-US" sz="2400" dirty="0">
                <a:effectLst/>
              </a:rPr>
              <a:t>Followers with less education and experience need more guidance, coaching, and feedback</a:t>
            </a:r>
          </a:p>
          <a:p>
            <a:pPr>
              <a:spcBef>
                <a:spcPts val="1800"/>
              </a:spcBef>
              <a:buClr>
                <a:srgbClr val="0070C0"/>
              </a:buClr>
            </a:pPr>
            <a:r>
              <a:rPr lang="en-US" sz="2400" dirty="0">
                <a:effectLst/>
              </a:rPr>
              <a:t>To improve their performance, inexperienced employees </a:t>
            </a:r>
            <a:r>
              <a:rPr lang="en-US" sz="2400" dirty="0" smtClean="0">
                <a:effectLst/>
              </a:rPr>
              <a:t>seek assistance from experienced employees</a:t>
            </a:r>
          </a:p>
          <a:p>
            <a:pPr>
              <a:buClr>
                <a:srgbClr val="0070C0"/>
              </a:buClr>
            </a:pPr>
            <a:r>
              <a:rPr sz="2400">
                <a:effectLst/>
              </a:rPr>
              <a:t>The need for continuing education and training on the job is increasing</a:t>
            </a:r>
          </a:p>
          <a:p>
            <a:pPr>
              <a:buClr>
                <a:srgbClr val="0070C0"/>
              </a:buClr>
            </a:pPr>
            <a:r>
              <a:rPr sz="2400">
                <a:effectLst/>
              </a:rPr>
              <a:t>Leaders have to shift away from the top-down directive style of leading where tasks are highly structured and power tends to be centralized</a:t>
            </a:r>
          </a:p>
          <a:p>
            <a:pPr>
              <a:buClr>
                <a:srgbClr val="0070C0"/>
              </a:buClr>
            </a:pPr>
            <a:r>
              <a:rPr sz="2400">
                <a:effectLst/>
              </a:rPr>
              <a:t>They need to move toward a more decentralized, participative style of managing</a:t>
            </a:r>
          </a:p>
          <a:p>
            <a:pPr>
              <a:spcBef>
                <a:spcPts val="1800"/>
              </a:spcBef>
              <a:buClr>
                <a:srgbClr val="0070C0"/>
              </a:buClr>
            </a:pPr>
            <a:endParaRPr lang="en-US" dirty="0">
              <a:effectLst/>
            </a:endParaRPr>
          </a:p>
          <a:p>
            <a:pPr>
              <a:spcBef>
                <a:spcPts val="1800"/>
              </a:spcBef>
              <a:buClr>
                <a:srgbClr val="0070C0"/>
              </a:buClr>
            </a:pPr>
            <a:endParaRPr lang="en-US" dirty="0">
              <a:effectLst/>
            </a:endParaRPr>
          </a:p>
          <a:p>
            <a:pPr>
              <a:spcBef>
                <a:spcPts val="1800"/>
              </a:spcBef>
              <a:buClr>
                <a:srgbClr val="0070C0"/>
              </a:buClr>
            </a:pPr>
            <a:endParaRPr lang="en-US" dirty="0">
              <a:effectLst/>
            </a:endParaRP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1" name="Rectangle 5"/>
          <p:cNvSpPr>
            <a:spLocks noGrp="1" noChangeArrowheads="1"/>
          </p:cNvSpPr>
          <p:nvPr>
            <p:ph type="title"/>
          </p:nvPr>
        </p:nvSpPr>
        <p:spPr>
          <a:xfrm>
            <a:off x="523875" y="197831"/>
            <a:ext cx="8077200" cy="58477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/>
              </a:rPr>
              <a:t>Dual Role of Being a Leader and a Follower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>
          <a:xfrm>
            <a:off x="514350" y="850901"/>
            <a:ext cx="8102600" cy="5503862"/>
          </a:xfr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70C0"/>
              </a:buClr>
            </a:pPr>
            <a:r>
              <a:rPr lang="en-US" dirty="0">
                <a:effectLst/>
              </a:rPr>
              <a:t>Good leadership is found in highly effective followers</a:t>
            </a:r>
          </a:p>
          <a:p>
            <a:pPr>
              <a:buClr>
                <a:srgbClr val="0070C0"/>
              </a:buClr>
            </a:pPr>
            <a:r>
              <a:rPr lang="en-US" dirty="0">
                <a:effectLst/>
              </a:rPr>
              <a:t>A person can be a leader and also a follower</a:t>
            </a:r>
          </a:p>
          <a:p>
            <a:pPr>
              <a:buClr>
                <a:srgbClr val="0070C0"/>
              </a:buClr>
            </a:pPr>
            <a:r>
              <a:rPr lang="en-US" dirty="0">
                <a:effectLst/>
              </a:rPr>
              <a:t>The roles can change back and forth throughout the course of a work day</a:t>
            </a:r>
          </a:p>
          <a:p>
            <a:pPr>
              <a:buClr>
                <a:srgbClr val="0070C0"/>
              </a:buClr>
            </a:pPr>
            <a:r>
              <a:rPr lang="en-US" dirty="0">
                <a:effectLst/>
              </a:rPr>
              <a:t>Self-managed teams require members to alternate between playing leadership and followership roles</a:t>
            </a:r>
          </a:p>
          <a:p>
            <a:pPr>
              <a:buClr>
                <a:srgbClr val="0070C0"/>
              </a:buClr>
            </a:pPr>
            <a:r>
              <a:rPr lang="en-US" dirty="0">
                <a:effectLst/>
              </a:rPr>
              <a:t>To execute both roles effectively is a challenge, given the high potential for role conflicts and ambiguities</a:t>
            </a:r>
          </a:p>
          <a:p>
            <a:pPr>
              <a:buClr>
                <a:srgbClr val="0070C0"/>
              </a:buClr>
            </a:pPr>
            <a:endParaRPr lang="en-US" dirty="0">
              <a:effectLst/>
            </a:endParaRP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solidFill>
                  <a:schemeClr val="tx1"/>
                </a:solidFill>
                <a:effectLst/>
              </a:rPr>
              <a:t>Learning Outcomes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20700" y="850900"/>
            <a:ext cx="8102600" cy="512029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effectLst/>
              </a:rPr>
              <a:t>Describe the </a:t>
            </a:r>
            <a:r>
              <a:rPr lang="en-US" dirty="0">
                <a:effectLst/>
              </a:rPr>
              <a:t>evolution of dyadic </a:t>
            </a:r>
            <a:r>
              <a:rPr lang="en-US" dirty="0" smtClean="0">
                <a:effectLst/>
              </a:rPr>
              <a:t>theory.</a:t>
            </a:r>
            <a:endParaRPr lang="en-US" dirty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effectLst/>
              </a:rPr>
              <a:t>Define relationships </a:t>
            </a:r>
            <a:r>
              <a:rPr lang="en-US" dirty="0">
                <a:effectLst/>
              </a:rPr>
              <a:t>that </a:t>
            </a:r>
            <a:r>
              <a:rPr lang="en-US" dirty="0" smtClean="0">
                <a:effectLst/>
              </a:rPr>
              <a:t>occur among </a:t>
            </a:r>
            <a:r>
              <a:rPr lang="en-US" dirty="0">
                <a:effectLst/>
              </a:rPr>
              <a:t>leaders and followers </a:t>
            </a:r>
            <a:r>
              <a:rPr lang="en-US" dirty="0" smtClean="0">
                <a:effectLst/>
              </a:rPr>
              <a:t>in the vertical dyadic </a:t>
            </a:r>
            <a:r>
              <a:rPr lang="en-US" dirty="0">
                <a:effectLst/>
              </a:rPr>
              <a:t>linkage </a:t>
            </a:r>
            <a:r>
              <a:rPr lang="en-US" dirty="0" smtClean="0">
                <a:effectLst/>
              </a:rPr>
              <a:t>model.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effectLst/>
              </a:rPr>
              <a:t>Describe the two behaviors used in the Kelley Model and identify the resulting follower types.</a:t>
            </a:r>
          </a:p>
          <a:p>
            <a:pPr marL="574675" indent="-574675">
              <a:spcBef>
                <a:spcPts val="1200"/>
              </a:spcBef>
              <a:buFont typeface="+mj-lt"/>
              <a:buAutoNum type="arabicPeriod" startAt="7"/>
            </a:pPr>
            <a:endParaRPr lang="en-US" dirty="0">
              <a:effectLst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dirty="0">
              <a:effectLst/>
            </a:endParaRP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/>
              </a:rPr>
              <a:t>Evolution of the Dyadic Theory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10251" name="Rectangle 11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buClr>
                <a:srgbClr val="0070C0"/>
              </a:buClr>
              <a:buFont typeface="+mj-lt"/>
              <a:buAutoNum type="arabicPeriod"/>
            </a:pPr>
            <a:r>
              <a:rPr lang="en-US" dirty="0">
                <a:effectLst/>
              </a:rPr>
              <a:t>Dyadic</a:t>
            </a:r>
          </a:p>
          <a:p>
            <a:pPr marL="341312" lvl="1" indent="0">
              <a:buNone/>
            </a:pPr>
            <a:r>
              <a:rPr lang="en-US" dirty="0" smtClean="0">
                <a:effectLst/>
              </a:rPr>
              <a:t>-- Refers </a:t>
            </a:r>
            <a:r>
              <a:rPr lang="en-US" dirty="0">
                <a:effectLst/>
              </a:rPr>
              <a:t>to the </a:t>
            </a:r>
            <a:r>
              <a:rPr lang="en-US" dirty="0">
                <a:solidFill>
                  <a:srgbClr val="FF0000"/>
                </a:solidFill>
                <a:effectLst/>
              </a:rPr>
              <a:t>individualized</a:t>
            </a:r>
            <a:r>
              <a:rPr lang="en-US" dirty="0">
                <a:effectLst/>
              </a:rPr>
              <a:t> relationship between a leader and </a:t>
            </a:r>
            <a:r>
              <a:rPr lang="en-US" dirty="0">
                <a:solidFill>
                  <a:srgbClr val="FF0000"/>
                </a:solidFill>
                <a:effectLst/>
              </a:rPr>
              <a:t>each</a:t>
            </a:r>
            <a:r>
              <a:rPr lang="en-US" dirty="0">
                <a:effectLst/>
              </a:rPr>
              <a:t> follower in a work unit</a:t>
            </a:r>
          </a:p>
          <a:p>
            <a:pPr marL="514350" indent="-514350">
              <a:buClr>
                <a:srgbClr val="0070C0"/>
              </a:buClr>
              <a:buFont typeface="+mj-lt"/>
              <a:buAutoNum type="arabicPeriod"/>
            </a:pPr>
            <a:r>
              <a:rPr lang="en-US" dirty="0" smtClean="0">
                <a:effectLst/>
              </a:rPr>
              <a:t>A Dyad – </a:t>
            </a:r>
            <a:r>
              <a:rPr lang="en-US" sz="2400" dirty="0" smtClean="0">
                <a:solidFill>
                  <a:srgbClr val="0066CC"/>
                </a:solidFill>
                <a:effectLst/>
              </a:rPr>
              <a:t>2 persons</a:t>
            </a:r>
          </a:p>
          <a:p>
            <a:pPr marL="457200" indent="-457200">
              <a:buClr>
                <a:srgbClr val="0070C0"/>
              </a:buClr>
              <a:buFont typeface="+mj-lt"/>
              <a:buAutoNum type="arabicPeriod"/>
            </a:pPr>
            <a:endParaRPr lang="en-US" sz="2400" dirty="0" smtClean="0">
              <a:solidFill>
                <a:srgbClr val="0066CC"/>
              </a:solidFill>
              <a:effectLst/>
            </a:endParaRPr>
          </a:p>
          <a:p>
            <a:pPr marL="514350" indent="-514350">
              <a:buClr>
                <a:srgbClr val="0070C0"/>
              </a:buClr>
              <a:buFont typeface="+mj-lt"/>
              <a:buAutoNum type="arabicPeriod"/>
            </a:pPr>
            <a:r>
              <a:rPr lang="en-US" dirty="0" smtClean="0">
                <a:effectLst/>
              </a:rPr>
              <a:t>Dyadic </a:t>
            </a:r>
            <a:r>
              <a:rPr lang="en-US" dirty="0">
                <a:effectLst/>
              </a:rPr>
              <a:t>theory</a:t>
            </a:r>
          </a:p>
          <a:p>
            <a:pPr marL="341312" lvl="1" indent="0">
              <a:buNone/>
            </a:pPr>
            <a:r>
              <a:rPr lang="en-US" dirty="0" smtClean="0">
                <a:effectLst/>
              </a:rPr>
              <a:t>-- attempts </a:t>
            </a:r>
            <a:r>
              <a:rPr lang="en-US" dirty="0">
                <a:effectLst/>
              </a:rPr>
              <a:t>to explain why leaders vary their </a:t>
            </a:r>
            <a:r>
              <a:rPr lang="en-US" dirty="0" err="1" smtClean="0">
                <a:effectLst/>
              </a:rPr>
              <a:t>behaviour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with different followers</a:t>
            </a:r>
          </a:p>
          <a:p>
            <a:pPr marL="514350" indent="-514350">
              <a:buClr>
                <a:srgbClr val="0070C0"/>
              </a:buClr>
              <a:buFont typeface="+mj-lt"/>
              <a:buAutoNum type="arabicPeriod"/>
            </a:pPr>
            <a:r>
              <a:rPr lang="en-US" dirty="0">
                <a:effectLst/>
              </a:rPr>
              <a:t>Dyadic </a:t>
            </a:r>
            <a:r>
              <a:rPr lang="en-US" dirty="0" smtClean="0">
                <a:effectLst/>
              </a:rPr>
              <a:t>theorists – </a:t>
            </a:r>
            <a:r>
              <a:rPr lang="en-US" sz="2400" dirty="0" smtClean="0">
                <a:solidFill>
                  <a:srgbClr val="0066CC"/>
                </a:solidFill>
                <a:effectLst/>
              </a:rPr>
              <a:t>development </a:t>
            </a:r>
            <a:r>
              <a:rPr lang="en-US" sz="2400" dirty="0">
                <a:solidFill>
                  <a:srgbClr val="0066CC"/>
                </a:solidFill>
                <a:effectLst/>
              </a:rPr>
              <a:t>and effects of separate dyadic relationships </a:t>
            </a:r>
            <a:endParaRPr lang="en-US" dirty="0">
              <a:solidFill>
                <a:srgbClr val="0066CC"/>
              </a:solidFill>
              <a:effectLst/>
            </a:endParaRP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5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/>
              </a:rPr>
              <a:t>Dyadic Approach: Stages of Development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93598" y="1325904"/>
            <a:ext cx="8101718" cy="4779535"/>
            <a:chOff x="493598" y="1325904"/>
            <a:chExt cx="8101718" cy="4779535"/>
          </a:xfrm>
        </p:grpSpPr>
        <p:sp>
          <p:nvSpPr>
            <p:cNvPr id="12295" name="Rectangle 7"/>
            <p:cNvSpPr>
              <a:spLocks noChangeArrowheads="1"/>
            </p:cNvSpPr>
            <p:nvPr/>
          </p:nvSpPr>
          <p:spPr bwMode="auto">
            <a:xfrm>
              <a:off x="3749049" y="1325904"/>
              <a:ext cx="4846267" cy="922298"/>
            </a:xfrm>
            <a:prstGeom prst="rect">
              <a:avLst/>
            </a:prstGeom>
            <a:solidFill>
              <a:srgbClr val="0099CC"/>
            </a:solidFill>
            <a:ln>
              <a:solidFill>
                <a:srgbClr val="0099C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anchor="ctr" anchorCtr="1"/>
            <a:lstStyle/>
            <a:p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Individualized </a:t>
              </a:r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leader–follower interactions </a:t>
              </a:r>
              <a:b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that create </a:t>
              </a:r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in-groups </a:t>
              </a:r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and </a:t>
              </a:r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out-groups</a:t>
              </a:r>
            </a:p>
          </p:txBody>
        </p:sp>
        <p:sp>
          <p:nvSpPr>
            <p:cNvPr id="12296" name="Rectangle 8"/>
            <p:cNvSpPr>
              <a:spLocks noChangeArrowheads="1"/>
            </p:cNvSpPr>
            <p:nvPr/>
          </p:nvSpPr>
          <p:spPr bwMode="auto">
            <a:xfrm>
              <a:off x="3749050" y="2606050"/>
              <a:ext cx="4846266" cy="947018"/>
            </a:xfrm>
            <a:prstGeom prst="rect">
              <a:avLst/>
            </a:prstGeom>
            <a:solidFill>
              <a:srgbClr val="0099CC"/>
            </a:solidFill>
            <a:ln>
              <a:solidFill>
                <a:srgbClr val="0099C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anchor="ctr" anchorCtr="1"/>
            <a:lstStyle/>
            <a:p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Focus is on the quality of each </a:t>
              </a:r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dyad and </a:t>
              </a:r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its effects on </a:t>
              </a:r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organizational outcomes </a:t>
              </a:r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over time</a:t>
              </a:r>
            </a:p>
          </p:txBody>
        </p:sp>
        <p:sp>
          <p:nvSpPr>
            <p:cNvPr id="12297" name="Rectangle 9"/>
            <p:cNvSpPr>
              <a:spLocks noChangeArrowheads="1"/>
            </p:cNvSpPr>
            <p:nvPr/>
          </p:nvSpPr>
          <p:spPr bwMode="auto">
            <a:xfrm>
              <a:off x="3749050" y="3907297"/>
              <a:ext cx="4846266" cy="950822"/>
            </a:xfrm>
            <a:prstGeom prst="rect">
              <a:avLst/>
            </a:prstGeom>
            <a:solidFill>
              <a:srgbClr val="0099CC"/>
            </a:solidFill>
            <a:ln>
              <a:solidFill>
                <a:srgbClr val="0099C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anchor="ctr" anchorCtr="1"/>
            <a:lstStyle/>
            <a:p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Leaders can aspire to </a:t>
              </a:r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build positive relation-ships </a:t>
              </a:r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with </a:t>
              </a:r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all followers</a:t>
              </a:r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</a:t>
              </a:r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not just </a:t>
              </a:r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 </a:t>
              </a:r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few special </a:t>
              </a:r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individuals</a:t>
              </a:r>
            </a:p>
          </p:txBody>
        </p:sp>
        <p:sp>
          <p:nvSpPr>
            <p:cNvPr id="12298" name="Rectangle 10"/>
            <p:cNvSpPr>
              <a:spLocks noChangeArrowheads="1"/>
            </p:cNvSpPr>
            <p:nvPr/>
          </p:nvSpPr>
          <p:spPr bwMode="auto">
            <a:xfrm>
              <a:off x="3749050" y="5183143"/>
              <a:ext cx="4846266" cy="922296"/>
            </a:xfrm>
            <a:prstGeom prst="rect">
              <a:avLst/>
            </a:prstGeom>
            <a:solidFill>
              <a:srgbClr val="0099CC"/>
            </a:solidFill>
            <a:ln>
              <a:solidFill>
                <a:srgbClr val="0099C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anchor="ctr" anchorCtr="1"/>
            <a:lstStyle/>
            <a:p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Creating </a:t>
              </a:r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dyadic relationships across </a:t>
              </a:r>
              <a:b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boundaries to include a </a:t>
              </a:r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larger network </a:t>
              </a:r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of participants</a:t>
              </a:r>
              <a:endPara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303" name="Line 15"/>
            <p:cNvSpPr>
              <a:spLocks noChangeShapeType="1"/>
            </p:cNvSpPr>
            <p:nvPr/>
          </p:nvSpPr>
          <p:spPr bwMode="auto">
            <a:xfrm>
              <a:off x="3164062" y="1782690"/>
              <a:ext cx="584988" cy="0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  <a:effectLst>
              <a:outerShdw blurRad="76200" dist="76200" dir="2700000" algn="ctr" rotWithShape="0">
                <a:schemeClr val="bg2">
                  <a:alpha val="82000"/>
                </a:scheme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318" name="Line 30"/>
            <p:cNvSpPr>
              <a:spLocks noChangeShapeType="1"/>
            </p:cNvSpPr>
            <p:nvPr/>
          </p:nvSpPr>
          <p:spPr bwMode="auto">
            <a:xfrm>
              <a:off x="3164062" y="3070033"/>
              <a:ext cx="584988" cy="0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  <a:effectLst>
              <a:outerShdw blurRad="76200" dist="76200" dir="2700000" algn="ctr" rotWithShape="0">
                <a:schemeClr val="bg2">
                  <a:alpha val="82000"/>
                </a:scheme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319" name="Line 31"/>
            <p:cNvSpPr>
              <a:spLocks noChangeShapeType="1"/>
            </p:cNvSpPr>
            <p:nvPr/>
          </p:nvSpPr>
          <p:spPr bwMode="auto">
            <a:xfrm>
              <a:off x="3164062" y="4376358"/>
              <a:ext cx="584988" cy="0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  <a:effectLst>
              <a:outerShdw blurRad="76200" dist="76200" dir="2700000" algn="ctr" rotWithShape="0">
                <a:schemeClr val="bg2">
                  <a:alpha val="82000"/>
                </a:scheme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320" name="Line 32"/>
            <p:cNvSpPr>
              <a:spLocks noChangeShapeType="1"/>
            </p:cNvSpPr>
            <p:nvPr/>
          </p:nvSpPr>
          <p:spPr bwMode="auto">
            <a:xfrm flipV="1">
              <a:off x="3164063" y="5648258"/>
              <a:ext cx="584986" cy="0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  <a:effectLst>
              <a:outerShdw blurRad="76200" dist="76200" dir="2700000" algn="ctr" rotWithShape="0">
                <a:schemeClr val="bg2">
                  <a:alpha val="82000"/>
                </a:scheme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308" name="Line 20"/>
            <p:cNvSpPr>
              <a:spLocks noChangeShapeType="1"/>
            </p:cNvSpPr>
            <p:nvPr/>
          </p:nvSpPr>
          <p:spPr bwMode="auto">
            <a:xfrm>
              <a:off x="1773744" y="2206337"/>
              <a:ext cx="0" cy="399711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  <a:effectLst>
              <a:outerShdw blurRad="76200" dist="76200" dir="2700000" algn="ctr" rotWithShape="0">
                <a:schemeClr val="bg2">
                  <a:alpha val="82000"/>
                </a:scheme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1773744" y="3507586"/>
              <a:ext cx="0" cy="399711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  <a:effectLst>
              <a:outerShdw blurRad="76200" dist="76200" dir="2700000" algn="ctr" rotWithShape="0">
                <a:schemeClr val="bg2">
                  <a:alpha val="82000"/>
                </a:scheme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1773744" y="4800585"/>
              <a:ext cx="0" cy="399711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  <a:effectLst>
              <a:outerShdw blurRad="76200" dist="76200" dir="2700000" algn="ctr" rotWithShape="0">
                <a:schemeClr val="bg2">
                  <a:alpha val="82000"/>
                </a:scheme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291" name="AutoShape 3"/>
            <p:cNvSpPr>
              <a:spLocks noChangeArrowheads="1"/>
            </p:cNvSpPr>
            <p:nvPr/>
          </p:nvSpPr>
          <p:spPr bwMode="auto">
            <a:xfrm rot="5400000">
              <a:off x="1385859" y="433646"/>
              <a:ext cx="922298" cy="2706814"/>
            </a:xfrm>
            <a:prstGeom prst="rect">
              <a:avLst/>
            </a:prstGeom>
            <a:solidFill>
              <a:srgbClr val="0099CC"/>
            </a:solidFill>
            <a:ln>
              <a:solidFill>
                <a:srgbClr val="0099C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vert270" anchor="ctr" anchorCtr="1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Vertical </a:t>
              </a:r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Dyadic Linkage </a:t>
              </a:r>
              <a:b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(VDL) Theory</a:t>
              </a:r>
              <a:endPara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92" name="AutoShape 4"/>
            <p:cNvSpPr>
              <a:spLocks noChangeArrowheads="1"/>
            </p:cNvSpPr>
            <p:nvPr/>
          </p:nvSpPr>
          <p:spPr bwMode="auto">
            <a:xfrm rot="5400000">
              <a:off x="1373496" y="1726152"/>
              <a:ext cx="947018" cy="2706814"/>
            </a:xfrm>
            <a:prstGeom prst="rect">
              <a:avLst/>
            </a:prstGeom>
            <a:solidFill>
              <a:srgbClr val="0099CC"/>
            </a:solidFill>
            <a:ln>
              <a:solidFill>
                <a:srgbClr val="0099C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vert270" anchor="ctr" anchorCtr="1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Leader–Member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Exchange (LMX)</a:t>
              </a:r>
            </a:p>
          </p:txBody>
        </p:sp>
        <p:sp>
          <p:nvSpPr>
            <p:cNvPr id="12293" name="AutoShape 5"/>
            <p:cNvSpPr>
              <a:spLocks noChangeArrowheads="1"/>
            </p:cNvSpPr>
            <p:nvPr/>
          </p:nvSpPr>
          <p:spPr bwMode="auto">
            <a:xfrm rot="5400000">
              <a:off x="1371599" y="3029301"/>
              <a:ext cx="950818" cy="2706814"/>
            </a:xfrm>
            <a:prstGeom prst="rect">
              <a:avLst/>
            </a:prstGeom>
            <a:solidFill>
              <a:srgbClr val="0099CC"/>
            </a:solidFill>
            <a:ln>
              <a:solidFill>
                <a:srgbClr val="0099C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vert270" anchor="ctr" anchorCtr="1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Team </a:t>
              </a:r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/>
              </a:r>
              <a:b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Building</a:t>
              </a:r>
              <a:endPara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94" name="AutoShape 6"/>
            <p:cNvSpPr>
              <a:spLocks noChangeArrowheads="1"/>
            </p:cNvSpPr>
            <p:nvPr/>
          </p:nvSpPr>
          <p:spPr bwMode="auto">
            <a:xfrm rot="5400000">
              <a:off x="1385857" y="4290884"/>
              <a:ext cx="922296" cy="2706814"/>
            </a:xfrm>
            <a:prstGeom prst="rect">
              <a:avLst/>
            </a:prstGeom>
            <a:solidFill>
              <a:srgbClr val="0099CC"/>
            </a:solidFill>
            <a:ln>
              <a:solidFill>
                <a:srgbClr val="0099C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vert270" anchor="ctr" anchorCtr="1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Systems </a:t>
              </a:r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and </a:t>
              </a:r>
              <a:b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Networks</a:t>
              </a:r>
              <a:endPara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14350" y="1051587"/>
            <a:ext cx="3975100" cy="53031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In-group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Participate in important decision making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Given </a:t>
            </a:r>
            <a:r>
              <a:rPr lang="en-US" dirty="0"/>
              <a:t>added responsibility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Have greater access to the leader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Greater </a:t>
            </a:r>
            <a:r>
              <a:rPr lang="en-US" dirty="0"/>
              <a:t>support </a:t>
            </a:r>
            <a:r>
              <a:rPr lang="en-US" dirty="0" smtClean="0"/>
              <a:t>from leader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High </a:t>
            </a:r>
            <a:r>
              <a:rPr lang="en-US" dirty="0" smtClean="0"/>
              <a:t>exchange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Mutual reinforcement </a:t>
            </a:r>
            <a:r>
              <a:rPr lang="en-US" dirty="0" smtClean="0"/>
              <a:t>– because of </a:t>
            </a:r>
            <a:r>
              <a:rPr lang="en-US" dirty="0"/>
              <a:t>common needs and </a:t>
            </a:r>
            <a:r>
              <a:rPr lang="en-US" dirty="0" smtClean="0"/>
              <a:t>interests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1850" y="1026543"/>
            <a:ext cx="3975100" cy="532821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Out-Group</a:t>
            </a:r>
          </a:p>
          <a:p>
            <a:pPr marL="457200" indent="-457200">
              <a:buClr>
                <a:srgbClr val="0070C0"/>
              </a:buClr>
              <a:buFont typeface="+mj-lt"/>
              <a:buAutoNum type="arabicPeriod"/>
            </a:pPr>
            <a:r>
              <a:rPr lang="en-US" dirty="0">
                <a:effectLst/>
              </a:rPr>
              <a:t>Are managed according to the employment contract requirements</a:t>
            </a:r>
          </a:p>
          <a:p>
            <a:pPr marL="457200" indent="-457200">
              <a:buClr>
                <a:srgbClr val="0070C0"/>
              </a:buClr>
              <a:buFont typeface="+mj-lt"/>
              <a:buAutoNum type="arabicPeriod"/>
            </a:pPr>
            <a:r>
              <a:rPr lang="en-US" dirty="0">
                <a:effectLst/>
              </a:rPr>
              <a:t>Receive little inspiration, </a:t>
            </a:r>
            <a:r>
              <a:rPr lang="en-US" dirty="0" smtClean="0">
                <a:effectLst/>
              </a:rPr>
              <a:t>encouragement </a:t>
            </a:r>
            <a:r>
              <a:rPr lang="en-US" dirty="0">
                <a:effectLst/>
              </a:rPr>
              <a:t>or recognition</a:t>
            </a:r>
          </a:p>
          <a:p>
            <a:pPr marL="457200" indent="-457200">
              <a:buClr>
                <a:srgbClr val="0070C0"/>
              </a:buClr>
              <a:buFont typeface="+mj-lt"/>
              <a:buAutoNum type="arabicPeriod"/>
            </a:pPr>
            <a:r>
              <a:rPr lang="en-US" dirty="0">
                <a:effectLst/>
              </a:rPr>
              <a:t>Do not experience positive relationships and </a:t>
            </a:r>
            <a:r>
              <a:rPr lang="en-US" dirty="0" smtClean="0">
                <a:effectLst/>
              </a:rPr>
              <a:t>influence from leader</a:t>
            </a:r>
            <a:endParaRPr lang="en-US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group and Out Group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43774679"/>
      </p:ext>
    </p:extLst>
  </p:cSld>
  <p:clrMapOvr>
    <a:masterClrMapping/>
  </p:clrMapOvr>
  <p:transition>
    <p:cut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5" name="Rectangle 2053"/>
          <p:cNvSpPr>
            <a:spLocks noGrp="1" noChangeArrowheads="1"/>
          </p:cNvSpPr>
          <p:nvPr>
            <p:ph type="title"/>
          </p:nvPr>
        </p:nvSpPr>
        <p:spPr>
          <a:xfrm>
            <a:off x="523875" y="197831"/>
            <a:ext cx="8077200" cy="58477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/>
              </a:rPr>
              <a:t>Leader–Member Exchange (</a:t>
            </a:r>
            <a:r>
              <a:rPr lang="en-US" dirty="0" smtClean="0">
                <a:solidFill>
                  <a:srgbClr val="C00000"/>
                </a:solidFill>
                <a:effectLst/>
              </a:rPr>
              <a:t>LMX</a:t>
            </a:r>
            <a:r>
              <a:rPr lang="en-US" dirty="0" smtClean="0">
                <a:solidFill>
                  <a:schemeClr val="tx1"/>
                </a:solidFill>
                <a:effectLst/>
              </a:rPr>
              <a:t>) Theory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168963" name="Rectangle 2051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buClr>
                <a:srgbClr val="0070C0"/>
              </a:buClr>
              <a:buFont typeface="+mj-lt"/>
              <a:buAutoNum type="arabicPeriod"/>
            </a:pPr>
            <a:r>
              <a:rPr lang="en-US" dirty="0" smtClean="0">
                <a:effectLst/>
              </a:rPr>
              <a:t>Quality </a:t>
            </a:r>
            <a:r>
              <a:rPr lang="en-US" dirty="0">
                <a:effectLst/>
              </a:rPr>
              <a:t>of the exchange relationship between </a:t>
            </a:r>
            <a:r>
              <a:rPr lang="en-US" dirty="0" smtClean="0">
                <a:effectLst/>
              </a:rPr>
              <a:t>a an employee </a:t>
            </a:r>
            <a:r>
              <a:rPr lang="en-US" dirty="0">
                <a:effectLst/>
              </a:rPr>
              <a:t>and </a:t>
            </a:r>
            <a:r>
              <a:rPr lang="en-US" dirty="0" smtClean="0">
                <a:effectLst/>
              </a:rPr>
              <a:t>superior </a:t>
            </a:r>
            <a:endParaRPr lang="en-US" dirty="0">
              <a:effectLst/>
            </a:endParaRPr>
          </a:p>
          <a:p>
            <a:pPr marL="514350" indent="-514350">
              <a:buClr>
                <a:srgbClr val="0070C0"/>
              </a:buClr>
              <a:buFont typeface="+mj-lt"/>
              <a:buAutoNum type="arabicPeriod"/>
            </a:pPr>
            <a:r>
              <a:rPr lang="en-US" dirty="0">
                <a:effectLst/>
              </a:rPr>
              <a:t>Face-to-face leader–member interaction is critical in organizations</a:t>
            </a:r>
          </a:p>
          <a:p>
            <a:pPr marL="514350" indent="-514350">
              <a:buClr>
                <a:srgbClr val="0070C0"/>
              </a:buClr>
              <a:buFont typeface="+mj-lt"/>
              <a:buAutoNum type="arabicPeriod"/>
            </a:pPr>
            <a:r>
              <a:rPr lang="en-US" dirty="0">
                <a:effectLst/>
              </a:rPr>
              <a:t>Assumes </a:t>
            </a:r>
            <a:r>
              <a:rPr lang="en-US" dirty="0" smtClean="0">
                <a:effectLst/>
              </a:rPr>
              <a:t>leaders </a:t>
            </a:r>
            <a:r>
              <a:rPr lang="en-US" dirty="0">
                <a:effectLst/>
              </a:rPr>
              <a:t>have limited amounts of social, personal, and organizational resources, and tend to distribute them among followers selectively</a:t>
            </a:r>
          </a:p>
          <a:p>
            <a:pPr marL="514350" indent="-514350">
              <a:buClr>
                <a:srgbClr val="0070C0"/>
              </a:buClr>
              <a:buFont typeface="+mj-lt"/>
              <a:buAutoNum type="arabicPeriod"/>
            </a:pPr>
            <a:r>
              <a:rPr lang="en-US" dirty="0">
                <a:effectLst/>
              </a:rPr>
              <a:t>Leaders do not interact with all followers equally, which ultimately results in the formation of LMXs that vary in quality</a:t>
            </a:r>
          </a:p>
          <a:p>
            <a:pPr>
              <a:buClr>
                <a:srgbClr val="0070C0"/>
              </a:buClr>
            </a:pPr>
            <a:endParaRPr lang="en-US" dirty="0">
              <a:effectLst/>
            </a:endParaRP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effectLst/>
              </a:rPr>
              <a:t>High-quality </a:t>
            </a:r>
            <a:r>
              <a:rPr lang="en-US" dirty="0" smtClean="0">
                <a:solidFill>
                  <a:srgbClr val="C00000"/>
                </a:solidFill>
                <a:effectLst/>
              </a:rPr>
              <a:t>LMX</a:t>
            </a:r>
          </a:p>
          <a:p>
            <a:pPr marL="798512" lvl="1" indent="-457200">
              <a:buFont typeface="+mj-lt"/>
              <a:buAutoNum type="arabicPeriod"/>
            </a:pPr>
            <a:r>
              <a:rPr lang="en-US" dirty="0">
                <a:effectLst/>
              </a:rPr>
              <a:t>Better social support</a:t>
            </a:r>
          </a:p>
          <a:p>
            <a:pPr marL="798512" lvl="1" indent="-457200">
              <a:buFont typeface="+mj-lt"/>
              <a:buAutoNum type="arabicPeriod"/>
            </a:pPr>
            <a:r>
              <a:rPr lang="en-US" dirty="0">
                <a:effectLst/>
              </a:rPr>
              <a:t>More resources</a:t>
            </a:r>
          </a:p>
          <a:p>
            <a:pPr marL="798512" lvl="1" indent="-457200">
              <a:buFont typeface="+mj-lt"/>
              <a:buAutoNum type="arabicPeriod"/>
            </a:pPr>
            <a:r>
              <a:rPr lang="en-US" dirty="0">
                <a:effectLst/>
              </a:rPr>
              <a:t>More guidance for career development</a:t>
            </a:r>
          </a:p>
          <a:p>
            <a:pPr marL="798512" lvl="1" indent="-457200">
              <a:buFont typeface="+mj-lt"/>
              <a:buAutoNum type="arabicPeriod"/>
            </a:pPr>
            <a:r>
              <a:rPr lang="en-US" dirty="0">
                <a:effectLst/>
              </a:rPr>
              <a:t>Greater follower input in decision making</a:t>
            </a:r>
          </a:p>
          <a:p>
            <a:pPr marL="798512" lvl="1" indent="-457200">
              <a:buFont typeface="+mj-lt"/>
              <a:buAutoNum type="arabicPeriod"/>
            </a:pPr>
            <a:r>
              <a:rPr lang="en-US" dirty="0">
                <a:effectLst/>
              </a:rPr>
              <a:t>Greater negotiating latitude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1850" y="1600220"/>
            <a:ext cx="3975100" cy="265173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effectLst/>
              </a:rPr>
              <a:t>Low-quality </a:t>
            </a:r>
            <a:r>
              <a:rPr lang="en-US" dirty="0" smtClean="0">
                <a:solidFill>
                  <a:srgbClr val="C00000"/>
                </a:solidFill>
                <a:effectLst/>
              </a:rPr>
              <a:t>LMX</a:t>
            </a:r>
          </a:p>
          <a:p>
            <a:pPr marL="798512" lvl="1" indent="-457200">
              <a:buFont typeface="+mj-lt"/>
              <a:buAutoNum type="arabicPeriod"/>
            </a:pPr>
            <a:r>
              <a:rPr lang="en-US" dirty="0">
                <a:effectLst/>
              </a:rPr>
              <a:t>Less support</a:t>
            </a:r>
          </a:p>
          <a:p>
            <a:pPr marL="798512" lvl="1" indent="-457200">
              <a:buFont typeface="+mj-lt"/>
              <a:buAutoNum type="arabicPeriod"/>
            </a:pPr>
            <a:r>
              <a:rPr lang="en-US" dirty="0">
                <a:effectLst/>
              </a:rPr>
              <a:t>More formal supervision</a:t>
            </a:r>
          </a:p>
          <a:p>
            <a:pPr marL="798512" lvl="1" indent="-457200">
              <a:buFont typeface="+mj-lt"/>
              <a:buAutoNum type="arabicPeriod"/>
            </a:pPr>
            <a:r>
              <a:rPr lang="en-US" dirty="0">
                <a:effectLst/>
              </a:rPr>
              <a:t>Little or no involvement in decision </a:t>
            </a:r>
            <a:r>
              <a:rPr lang="en-US" dirty="0" smtClean="0">
                <a:effectLst/>
              </a:rPr>
              <a:t>making</a:t>
            </a:r>
          </a:p>
          <a:p>
            <a:pPr marL="341312" lvl="1" indent="0">
              <a:buNone/>
            </a:pPr>
            <a:endParaRPr lang="en-US" dirty="0">
              <a:effectLst/>
            </a:endParaRPr>
          </a:p>
          <a:p>
            <a:pPr marL="341312" lvl="1" indent="0">
              <a:buNone/>
            </a:pPr>
            <a:endParaRPr lang="en-US" dirty="0" smtClean="0"/>
          </a:p>
          <a:p>
            <a:pPr marL="341312" lvl="1" indent="0">
              <a:buNone/>
            </a:pPr>
            <a:endParaRPr lang="en-US" dirty="0" smtClean="0">
              <a:effectLst/>
            </a:endParaRPr>
          </a:p>
          <a:p>
            <a:pPr marL="341312" lvl="1" indent="0">
              <a:buNone/>
            </a:pPr>
            <a:r>
              <a:rPr lang="en-US" dirty="0" smtClean="0">
                <a:solidFill>
                  <a:srgbClr val="002060"/>
                </a:solidFill>
                <a:effectLst/>
              </a:rPr>
              <a:t>Note: The </a:t>
            </a:r>
            <a:r>
              <a:rPr lang="en-US" dirty="0">
                <a:solidFill>
                  <a:srgbClr val="002060"/>
                </a:solidFill>
                <a:effectLst/>
              </a:rPr>
              <a:t>quality of the LMX affects employees’ work ethics, productivity, satisfaction, and perceptions</a:t>
            </a:r>
          </a:p>
          <a:p>
            <a:pPr marL="341312" lvl="1" indent="0">
              <a:buNone/>
            </a:pPr>
            <a:endParaRPr lang="en-US" dirty="0">
              <a:effectLst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&amp; Low Quality LMX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85358675"/>
      </p:ext>
    </p:extLst>
  </p:cSld>
  <p:clrMapOvr>
    <a:masterClrMapping/>
  </p:clrMapOvr>
  <p:transition>
    <p:cut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0855" y="143634"/>
            <a:ext cx="8077200" cy="107721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/>
              </a:rPr>
              <a:t>High-Quality LMX Relationships versus</a:t>
            </a:r>
            <a:br>
              <a:rPr lang="en-US" dirty="0" smtClean="0">
                <a:solidFill>
                  <a:schemeClr val="tx1"/>
                </a:solidFill>
                <a:effectLst/>
              </a:rPr>
            </a:br>
            <a:r>
              <a:rPr lang="en-US" dirty="0" smtClean="0">
                <a:solidFill>
                  <a:schemeClr val="tx1"/>
                </a:solidFill>
                <a:effectLst/>
              </a:rPr>
              <a:t>Low-Quality LMX Relationships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70C0"/>
              </a:buClr>
            </a:pPr>
            <a:r>
              <a:rPr lang="en-US" dirty="0">
                <a:solidFill>
                  <a:srgbClr val="C00000"/>
                </a:solidFill>
                <a:effectLst/>
              </a:rPr>
              <a:t>High-quality LMX </a:t>
            </a:r>
            <a:r>
              <a:rPr lang="en-US" dirty="0">
                <a:effectLst/>
              </a:rPr>
              <a:t>relationship characteristics:</a:t>
            </a:r>
          </a:p>
          <a:p>
            <a:pPr lvl="1"/>
            <a:r>
              <a:rPr lang="en-US" dirty="0" smtClean="0">
                <a:effectLst/>
              </a:rPr>
              <a:t>Better social support</a:t>
            </a:r>
          </a:p>
          <a:p>
            <a:pPr lvl="1"/>
            <a:r>
              <a:rPr lang="en-US" dirty="0" smtClean="0">
                <a:effectLst/>
              </a:rPr>
              <a:t>More </a:t>
            </a:r>
            <a:r>
              <a:rPr lang="en-US" dirty="0">
                <a:effectLst/>
              </a:rPr>
              <a:t>resources</a:t>
            </a:r>
          </a:p>
          <a:p>
            <a:pPr lvl="1"/>
            <a:r>
              <a:rPr lang="en-US" dirty="0">
                <a:effectLst/>
              </a:rPr>
              <a:t>More </a:t>
            </a:r>
            <a:r>
              <a:rPr lang="en-US" dirty="0" smtClean="0">
                <a:effectLst/>
              </a:rPr>
              <a:t>guidance for career development</a:t>
            </a:r>
          </a:p>
          <a:p>
            <a:pPr lvl="1"/>
            <a:r>
              <a:rPr lang="en-US" dirty="0" smtClean="0">
                <a:effectLst/>
              </a:rPr>
              <a:t>Greater follower input in decision making</a:t>
            </a:r>
          </a:p>
          <a:p>
            <a:pPr lvl="1"/>
            <a:r>
              <a:rPr lang="en-US" dirty="0" smtClean="0">
                <a:effectLst/>
              </a:rPr>
              <a:t>Greater negotiating latitude</a:t>
            </a:r>
          </a:p>
          <a:p>
            <a:pPr>
              <a:buClr>
                <a:srgbClr val="0070C0"/>
              </a:buClr>
            </a:pPr>
            <a:r>
              <a:rPr lang="en-US" dirty="0" smtClean="0">
                <a:solidFill>
                  <a:srgbClr val="C00000"/>
                </a:solidFill>
                <a:effectLst/>
              </a:rPr>
              <a:t>Low-quality LMX </a:t>
            </a:r>
            <a:r>
              <a:rPr lang="en-US" dirty="0" smtClean="0">
                <a:effectLst/>
              </a:rPr>
              <a:t>relationship characteristics:</a:t>
            </a:r>
          </a:p>
          <a:p>
            <a:pPr lvl="1"/>
            <a:r>
              <a:rPr lang="en-US" dirty="0" smtClean="0">
                <a:effectLst/>
              </a:rPr>
              <a:t>Less </a:t>
            </a:r>
            <a:r>
              <a:rPr lang="en-US" dirty="0">
                <a:effectLst/>
              </a:rPr>
              <a:t>support</a:t>
            </a:r>
          </a:p>
          <a:p>
            <a:pPr lvl="1"/>
            <a:r>
              <a:rPr lang="en-US" dirty="0">
                <a:effectLst/>
              </a:rPr>
              <a:t>More formal supervision</a:t>
            </a:r>
          </a:p>
          <a:p>
            <a:pPr lvl="1"/>
            <a:r>
              <a:rPr lang="en-US" dirty="0">
                <a:effectLst/>
              </a:rPr>
              <a:t>Little or no involvement in decision making</a:t>
            </a:r>
          </a:p>
        </p:txBody>
      </p:sp>
    </p:spTree>
    <p:extLst>
      <p:ext uri="{BB962C8B-B14F-4D97-AF65-F5344CB8AC3E}">
        <p14:creationId xmlns="" xmlns:p14="http://schemas.microsoft.com/office/powerpoint/2010/main" val="861747649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adership 5e.">
  <a:themeElements>
    <a:clrScheme name="Human Resource Management 13e. 2">
      <a:dk1>
        <a:srgbClr val="000000"/>
      </a:dk1>
      <a:lt1>
        <a:srgbClr val="FFFFFF"/>
      </a:lt1>
      <a:dk2>
        <a:srgbClr val="003300"/>
      </a:dk2>
      <a:lt2>
        <a:srgbClr val="5F5F5F"/>
      </a:lt2>
      <a:accent1>
        <a:srgbClr val="009900"/>
      </a:accent1>
      <a:accent2>
        <a:srgbClr val="CC99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8A00"/>
      </a:accent6>
      <a:hlink>
        <a:srgbClr val="FF3300"/>
      </a:hlink>
      <a:folHlink>
        <a:srgbClr val="663300"/>
      </a:folHlink>
    </a:clrScheme>
    <a:fontScheme name="Human Resource Management 13e.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man Resource Management 13e. 1">
        <a:dk1>
          <a:srgbClr val="000000"/>
        </a:dk1>
        <a:lt1>
          <a:srgbClr val="FFFFFF"/>
        </a:lt1>
        <a:dk2>
          <a:srgbClr val="396F39"/>
        </a:dk2>
        <a:lt2>
          <a:srgbClr val="FFCC00"/>
        </a:lt2>
        <a:accent1>
          <a:srgbClr val="009900"/>
        </a:accent1>
        <a:accent2>
          <a:srgbClr val="CC9900"/>
        </a:accent2>
        <a:accent3>
          <a:srgbClr val="AEBBAE"/>
        </a:accent3>
        <a:accent4>
          <a:srgbClr val="DADADA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man Resource Management 13e. 2">
        <a:dk1>
          <a:srgbClr val="000000"/>
        </a:dk1>
        <a:lt1>
          <a:srgbClr val="FFFFFF"/>
        </a:lt1>
        <a:dk2>
          <a:srgbClr val="003300"/>
        </a:dk2>
        <a:lt2>
          <a:srgbClr val="5F5F5F"/>
        </a:lt2>
        <a:accent1>
          <a:srgbClr val="0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man Resource Management 13e.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man Resource Management 13e. 4">
        <a:dk1>
          <a:srgbClr val="000000"/>
        </a:dk1>
        <a:lt1>
          <a:srgbClr val="FFFFFF"/>
        </a:lt1>
        <a:dk2>
          <a:srgbClr val="FF0000"/>
        </a:dk2>
        <a:lt2>
          <a:srgbClr val="800000"/>
        </a:lt2>
        <a:accent1>
          <a:srgbClr val="008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E78A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6021</TotalTime>
  <Words>1309</Words>
  <Application>Microsoft Office PowerPoint</Application>
  <PresentationFormat>On-screen Show (4:3)</PresentationFormat>
  <Paragraphs>181</Paragraphs>
  <Slides>24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Leadership 5e.</vt:lpstr>
      <vt:lpstr>Good morning!</vt:lpstr>
      <vt:lpstr>Session 10  Followership  and  Leader-Member Exchange Theory  (LMX Theory) </vt:lpstr>
      <vt:lpstr>Learning Outcomes</vt:lpstr>
      <vt:lpstr>Evolution of the Dyadic Theory</vt:lpstr>
      <vt:lpstr>Dyadic Approach: Stages of Development</vt:lpstr>
      <vt:lpstr>In group and Out Group</vt:lpstr>
      <vt:lpstr>Leader–Member Exchange (LMX) Theory</vt:lpstr>
      <vt:lpstr>High &amp; Low Quality LMX</vt:lpstr>
      <vt:lpstr>High-Quality LMX Relationships versus Low-Quality LMX Relationships</vt:lpstr>
      <vt:lpstr>Team-Member Exchange (TMX) Theory</vt:lpstr>
      <vt:lpstr>Factors That Influence LMX Relationships</vt:lpstr>
      <vt:lpstr>Followership and Followers</vt:lpstr>
      <vt:lpstr>Followership and Followers (cont'd)</vt:lpstr>
      <vt:lpstr>Followership Types</vt:lpstr>
      <vt:lpstr>Followership Types (cont'd)</vt:lpstr>
      <vt:lpstr>Followership Types (cont'd)</vt:lpstr>
      <vt:lpstr>Followership Types (cont'd)</vt:lpstr>
      <vt:lpstr>Followership Types (cont'd)</vt:lpstr>
      <vt:lpstr>Guidelines to Becoming an Effective Follower</vt:lpstr>
      <vt:lpstr>Factors that Determine Follower Influence</vt:lpstr>
      <vt:lpstr>Follower Relative Power Position</vt:lpstr>
      <vt:lpstr>Follower Locus of Control</vt:lpstr>
      <vt:lpstr>Follower Education and Experience</vt:lpstr>
      <vt:lpstr>Dual Role of Being a Leader and a Follower</vt:lpstr>
    </vt:vector>
  </TitlesOfParts>
  <Manager>Julia Chase</Manager>
  <Company>Cengage Learning,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Leadership 5e.</dc:title>
  <dc:subject>Chapter 7</dc:subject>
  <dc:creator>Charlie Cook, The University of West Alabama</dc:creator>
  <cp:lastModifiedBy>user</cp:lastModifiedBy>
  <cp:revision>595</cp:revision>
  <dcterms:created xsi:type="dcterms:W3CDTF">2003-02-17T02:06:55Z</dcterms:created>
  <dcterms:modified xsi:type="dcterms:W3CDTF">2021-10-17T23:34:56Z</dcterms:modified>
</cp:coreProperties>
</file>