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5" r:id="rId10"/>
    <p:sldId id="264" r:id="rId11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9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771" y="1148074"/>
            <a:ext cx="267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road (</a:t>
            </a:r>
            <a:r>
              <a:rPr lang="zh-CN" altLang="en-US" dirty="0"/>
              <a:t>车道环境，</a:t>
            </a:r>
            <a:r>
              <a:rPr lang="en-US" altLang="zh-CN" dirty="0"/>
              <a:t>BV</a:t>
            </a:r>
            <a:r>
              <a:rPr lang="zh-CN" altLang="en-US" dirty="0"/>
              <a:t>位置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0771" y="1770991"/>
            <a:ext cx="475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trajectory (</a:t>
            </a:r>
            <a:r>
              <a:rPr lang="zh-CN" altLang="en-US" dirty="0"/>
              <a:t>所有</a:t>
            </a:r>
            <a:r>
              <a:rPr lang="en-US" altLang="zh-CN" dirty="0"/>
              <a:t>BV,</a:t>
            </a:r>
            <a:r>
              <a:rPr lang="zh-CN" altLang="en-US" dirty="0"/>
              <a:t> </a:t>
            </a:r>
            <a:r>
              <a:rPr lang="en-US" altLang="zh-CN" dirty="0" err="1"/>
              <a:t>pov</a:t>
            </a:r>
            <a:r>
              <a:rPr lang="zh-CN" altLang="en-US" dirty="0"/>
              <a:t>的轨迹，可拟合为函数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0771" y="2393908"/>
            <a:ext cx="518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CAV task/controller (</a:t>
            </a:r>
            <a:r>
              <a:rPr lang="zh-CN" altLang="en-US" dirty="0"/>
              <a:t>描述为特定位置的速度、方向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525740" y="132374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generator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37708" y="639997"/>
            <a:ext cx="5465685" cy="238348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85206" y="65149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094262" y="1710386"/>
            <a:ext cx="2020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修正后的</a:t>
            </a:r>
            <a:r>
              <a:rPr lang="en-US" altLang="zh-CN" dirty="0"/>
              <a:t>trajectory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428943" y="628498"/>
            <a:ext cx="5465685" cy="238348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676441" y="63999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</a:p>
        </p:txBody>
      </p:sp>
      <p:sp>
        <p:nvSpPr>
          <p:cNvPr id="14" name="矩形 13"/>
          <p:cNvSpPr/>
          <p:nvPr/>
        </p:nvSpPr>
        <p:spPr>
          <a:xfrm>
            <a:off x="133165" y="132374"/>
            <a:ext cx="11968580" cy="313484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/>
          <p:cNvSpPr/>
          <p:nvPr/>
        </p:nvSpPr>
        <p:spPr>
          <a:xfrm>
            <a:off x="5952370" y="1580459"/>
            <a:ext cx="40256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50771" y="4797875"/>
            <a:ext cx="17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修正的</a:t>
            </a:r>
            <a:r>
              <a:rPr lang="en-US" altLang="zh-CN" dirty="0"/>
              <a:t>trajectory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50771" y="5420792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road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401312" y="4797875"/>
            <a:ext cx="1993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CAV task/controller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410339" y="3653459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discriminator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37708" y="4138876"/>
            <a:ext cx="5465685" cy="238348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585206" y="415037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597110" y="525837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该环境是否为</a:t>
            </a:r>
            <a:r>
              <a:rPr lang="zh-CN" altLang="en-US" b="1" dirty="0">
                <a:solidFill>
                  <a:srgbClr val="C00000"/>
                </a:solidFill>
              </a:rPr>
              <a:t>真实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C00000"/>
                </a:solidFill>
              </a:rPr>
              <a:t>碰撞</a:t>
            </a:r>
            <a:r>
              <a:rPr lang="zh-CN" altLang="en-US" dirty="0"/>
              <a:t>环境</a:t>
            </a:r>
          </a:p>
        </p:txBody>
      </p:sp>
      <p:sp>
        <p:nvSpPr>
          <p:cNvPr id="23" name="矩形 22"/>
          <p:cNvSpPr/>
          <p:nvPr/>
        </p:nvSpPr>
        <p:spPr>
          <a:xfrm>
            <a:off x="6428943" y="4127377"/>
            <a:ext cx="5465685" cy="238348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676441" y="413887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</a:p>
        </p:txBody>
      </p:sp>
      <p:sp>
        <p:nvSpPr>
          <p:cNvPr id="25" name="矩形 24"/>
          <p:cNvSpPr/>
          <p:nvPr/>
        </p:nvSpPr>
        <p:spPr>
          <a:xfrm>
            <a:off x="133165" y="3631254"/>
            <a:ext cx="11968580" cy="313484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/>
          <p:cNvSpPr/>
          <p:nvPr/>
        </p:nvSpPr>
        <p:spPr>
          <a:xfrm>
            <a:off x="5952370" y="5079338"/>
            <a:ext cx="40256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401312" y="5420792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driving model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270009" y="5720543"/>
            <a:ext cx="2370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通过输入</a:t>
            </a:r>
            <a:r>
              <a:rPr lang="en-US" altLang="zh-CN" dirty="0"/>
              <a:t>model</a:t>
            </a:r>
            <a:r>
              <a:rPr lang="zh-CN" altLang="en-US" dirty="0"/>
              <a:t>检验新</a:t>
            </a:r>
            <a:r>
              <a:rPr lang="en-US" altLang="zh-CN" dirty="0" err="1"/>
              <a:t>traj</a:t>
            </a:r>
            <a:r>
              <a:rPr lang="zh-CN" altLang="en-US" dirty="0"/>
              <a:t>是否仍发生碰撞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004784" y="2184783"/>
            <a:ext cx="261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疑问：修正的</a:t>
            </a:r>
            <a:r>
              <a:rPr lang="en-US" altLang="zh-CN" dirty="0" err="1"/>
              <a:t>traj</a:t>
            </a:r>
            <a:r>
              <a:rPr lang="zh-CN" altLang="en-US" dirty="0"/>
              <a:t>没考虑</a:t>
            </a:r>
            <a:r>
              <a:rPr lang="en-US" altLang="zh-CN" dirty="0"/>
              <a:t>CAV</a:t>
            </a:r>
            <a:r>
              <a:rPr lang="zh-CN" altLang="en-US" dirty="0"/>
              <a:t>，是否仍发生碰撞？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6618E311-162B-4BF6-8337-FF2EA651DF1B}"/>
              </a:ext>
            </a:extLst>
          </p:cNvPr>
          <p:cNvGrpSpPr/>
          <p:nvPr/>
        </p:nvGrpSpPr>
        <p:grpSpPr>
          <a:xfrm>
            <a:off x="1600776" y="998588"/>
            <a:ext cx="9361526" cy="4274748"/>
            <a:chOff x="1148015" y="625726"/>
            <a:chExt cx="9361526" cy="427474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946F37C-AE9B-4C80-A78E-7A31621CD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8015" y="1067971"/>
              <a:ext cx="9361526" cy="3832503"/>
            </a:xfrm>
            <a:prstGeom prst="rect">
              <a:avLst/>
            </a:prstGeom>
          </p:spPr>
        </p:pic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2958124-D75E-46D0-A914-ED31F7BEE8AA}"/>
                </a:ext>
              </a:extLst>
            </p:cNvPr>
            <p:cNvSpPr txBox="1"/>
            <p:nvPr/>
          </p:nvSpPr>
          <p:spPr>
            <a:xfrm>
              <a:off x="3457256" y="334117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a_0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43A840B-F28C-4968-9F64-A0D34200AE61}"/>
                </a:ext>
              </a:extLst>
            </p:cNvPr>
            <p:cNvSpPr txBox="1"/>
            <p:nvPr/>
          </p:nvSpPr>
          <p:spPr>
            <a:xfrm>
              <a:off x="5669276" y="334117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a_0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43F2E63F-8212-4A9D-8D58-2DE8D854952D}"/>
                </a:ext>
              </a:extLst>
            </p:cNvPr>
            <p:cNvSpPr txBox="1"/>
            <p:nvPr/>
          </p:nvSpPr>
          <p:spPr>
            <a:xfrm>
              <a:off x="8089408" y="33411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E798CC8-0A64-403A-B589-47FF32103037}"/>
                </a:ext>
              </a:extLst>
            </p:cNvPr>
            <p:cNvSpPr txBox="1"/>
            <p:nvPr/>
          </p:nvSpPr>
          <p:spPr>
            <a:xfrm>
              <a:off x="6806885" y="334117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…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60BC17B-AC86-4D9E-BC75-43199A7134D4}"/>
                </a:ext>
              </a:extLst>
            </p:cNvPr>
            <p:cNvSpPr txBox="1"/>
            <p:nvPr/>
          </p:nvSpPr>
          <p:spPr>
            <a:xfrm>
              <a:off x="1471618" y="1815694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d, v_0, v_1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5E0C340-9A5B-4BEB-9D47-D15952EA8020}"/>
                </a:ext>
              </a:extLst>
            </p:cNvPr>
            <p:cNvSpPr txBox="1"/>
            <p:nvPr/>
          </p:nvSpPr>
          <p:spPr>
            <a:xfrm>
              <a:off x="4384973" y="1815694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d, v_0, v_1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038EE4F9-2B19-4F4C-8B8D-BE54CD060164}"/>
                </a:ext>
              </a:extLst>
            </p:cNvPr>
            <p:cNvSpPr txBox="1"/>
            <p:nvPr/>
          </p:nvSpPr>
          <p:spPr>
            <a:xfrm>
              <a:off x="6874011" y="1815694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d, v_0, v_1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679F5858-B209-4D27-B7DE-FFDBC87D2C36}"/>
                </a:ext>
              </a:extLst>
            </p:cNvPr>
            <p:cNvSpPr txBox="1"/>
            <p:nvPr/>
          </p:nvSpPr>
          <p:spPr>
            <a:xfrm>
              <a:off x="3988171" y="625726"/>
              <a:ext cx="531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TTC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730BA70A-9E25-419E-9514-081D4DF9BAAF}"/>
                </a:ext>
              </a:extLst>
            </p:cNvPr>
            <p:cNvSpPr txBox="1"/>
            <p:nvPr/>
          </p:nvSpPr>
          <p:spPr>
            <a:xfrm>
              <a:off x="6342134" y="625726"/>
              <a:ext cx="531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TTC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B3051821-D0C5-471E-96BD-A93327D9250F}"/>
                </a:ext>
              </a:extLst>
            </p:cNvPr>
            <p:cNvSpPr txBox="1"/>
            <p:nvPr/>
          </p:nvSpPr>
          <p:spPr>
            <a:xfrm>
              <a:off x="8580786" y="625726"/>
              <a:ext cx="531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TTC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588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25367" y="433514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generator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79048" y="17274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随机向量</a:t>
            </a:r>
          </a:p>
        </p:txBody>
      </p:sp>
      <p:sp>
        <p:nvSpPr>
          <p:cNvPr id="4" name="矩形 3"/>
          <p:cNvSpPr/>
          <p:nvPr/>
        </p:nvSpPr>
        <p:spPr>
          <a:xfrm>
            <a:off x="382660" y="1050990"/>
            <a:ext cx="1587645" cy="166421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7042" y="11089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37628" y="1050990"/>
            <a:ext cx="2850279" cy="166421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423967" y="106248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433926" y="1472793"/>
            <a:ext cx="173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road (</a:t>
            </a:r>
            <a:r>
              <a:rPr lang="zh-CN" altLang="en-US" dirty="0"/>
              <a:t>车道环境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17658" y="1883097"/>
            <a:ext cx="2621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BV</a:t>
            </a:r>
            <a:r>
              <a:rPr lang="zh-CN" altLang="en-US" dirty="0"/>
              <a:t>初始状态</a:t>
            </a:r>
            <a:r>
              <a:rPr lang="en-US" altLang="zh-CN" dirty="0"/>
              <a:t> (</a:t>
            </a:r>
            <a:r>
              <a:rPr lang="zh-CN" altLang="en-US" dirty="0"/>
              <a:t>位置，速度，加速度，</a:t>
            </a:r>
            <a:r>
              <a:rPr lang="en-US" altLang="zh-CN" dirty="0"/>
              <a:t>box</a:t>
            </a:r>
            <a:r>
              <a:rPr lang="zh-CN" altLang="en-US" dirty="0"/>
              <a:t>，</a:t>
            </a:r>
            <a:r>
              <a:rPr lang="en-US" altLang="zh-CN" dirty="0"/>
              <a:t>type…)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8915535" y="3757110"/>
            <a:ext cx="10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simulator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0543799" y="4368742"/>
            <a:ext cx="1207364" cy="180122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0701019" y="442656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931222" y="3715886"/>
            <a:ext cx="5040203" cy="266353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8986338" y="4380242"/>
            <a:ext cx="1509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仿真直到发生碰撞或系统稳定</a:t>
            </a: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9099066" y="5472853"/>
            <a:ext cx="120736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5384137" y="5742772"/>
            <a:ext cx="144705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147949" y="3823765"/>
            <a:ext cx="99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simu</a:t>
            </a:r>
            <a:r>
              <a:rPr lang="en-US" altLang="zh-CN" dirty="0"/>
              <a:t> net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382660" y="4355881"/>
            <a:ext cx="1748766" cy="181409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917123" y="436738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657685" y="4363521"/>
            <a:ext cx="1207364" cy="180644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3814905" y="442134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257675" y="399495"/>
            <a:ext cx="5040203" cy="59799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541083" y="4736713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road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529967" y="5072539"/>
            <a:ext cx="15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BV</a:t>
            </a:r>
            <a:r>
              <a:rPr lang="zh-CN" altLang="en-US" dirty="0"/>
              <a:t>初始状态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2223952" y="5334083"/>
            <a:ext cx="175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BV</a:t>
            </a:r>
            <a:r>
              <a:rPr lang="zh-CN" altLang="en-US" dirty="0"/>
              <a:t>模型</a:t>
            </a:r>
            <a:r>
              <a:rPr lang="en-US" altLang="zh-CN" dirty="0"/>
              <a:t>(IDM)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2303913" y="4663825"/>
            <a:ext cx="15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神经网络</a:t>
            </a:r>
          </a:p>
        </p:txBody>
      </p:sp>
      <p:cxnSp>
        <p:nvCxnSpPr>
          <p:cNvPr id="63" name="直接箭头连接符 62"/>
          <p:cNvCxnSpPr/>
          <p:nvPr/>
        </p:nvCxnSpPr>
        <p:spPr>
          <a:xfrm>
            <a:off x="2303913" y="5172314"/>
            <a:ext cx="120736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5326055" y="3876285"/>
            <a:ext cx="15632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err="1"/>
              <a:t>simu</a:t>
            </a:r>
            <a:r>
              <a:rPr lang="en-US" altLang="zh-CN" dirty="0"/>
              <a:t> net</a:t>
            </a:r>
            <a:r>
              <a:rPr lang="zh-CN" altLang="en-US" dirty="0"/>
              <a:t>是</a:t>
            </a:r>
            <a:r>
              <a:rPr lang="en-US" altLang="zh-CN" dirty="0"/>
              <a:t>simulator</a:t>
            </a:r>
            <a:r>
              <a:rPr lang="zh-CN" altLang="en-US" dirty="0"/>
              <a:t>的网络结构，训练</a:t>
            </a:r>
            <a:r>
              <a:rPr lang="en-US" altLang="zh-CN" dirty="0" err="1"/>
              <a:t>simu</a:t>
            </a:r>
            <a:r>
              <a:rPr lang="en-US" altLang="zh-CN" dirty="0"/>
              <a:t> net</a:t>
            </a:r>
            <a:r>
              <a:rPr lang="zh-CN" altLang="en-US" dirty="0"/>
              <a:t>使其与</a:t>
            </a:r>
            <a:r>
              <a:rPr lang="en-US" altLang="zh-CN" dirty="0"/>
              <a:t>simulator</a:t>
            </a:r>
            <a:r>
              <a:rPr lang="zh-CN" altLang="en-US" dirty="0"/>
              <a:t>有相同</a:t>
            </a:r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2232971" y="5630611"/>
            <a:ext cx="17947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AV</a:t>
            </a:r>
            <a:r>
              <a:rPr lang="zh-CN" altLang="en-US" dirty="0"/>
              <a:t>模型</a:t>
            </a:r>
            <a:r>
              <a:rPr lang="en-US" altLang="zh-CN" dirty="0"/>
              <a:t>(ACC)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7121638" y="4355881"/>
            <a:ext cx="1748766" cy="181409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7656101" y="436738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7280061" y="4736713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road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7268945" y="5072539"/>
            <a:ext cx="15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BV</a:t>
            </a:r>
            <a:r>
              <a:rPr lang="zh-CN" altLang="en-US" dirty="0"/>
              <a:t>初始状态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7265750" y="5408224"/>
            <a:ext cx="175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BV</a:t>
            </a:r>
            <a:r>
              <a:rPr lang="zh-CN" altLang="en-US" dirty="0"/>
              <a:t>模型</a:t>
            </a:r>
            <a:endParaRPr lang="en-US" altLang="zh-CN" dirty="0"/>
          </a:p>
        </p:txBody>
      </p:sp>
      <p:sp>
        <p:nvSpPr>
          <p:cNvPr id="87" name="矩形 86"/>
          <p:cNvSpPr/>
          <p:nvPr/>
        </p:nvSpPr>
        <p:spPr>
          <a:xfrm>
            <a:off x="7265750" y="5694065"/>
            <a:ext cx="900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AV</a:t>
            </a:r>
            <a:r>
              <a:rPr lang="zh-CN" altLang="en-US" dirty="0"/>
              <a:t>模型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3818827" y="5010917"/>
            <a:ext cx="108506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模拟后状态</a:t>
            </a:r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64" name="直接箭头连接符 63"/>
          <p:cNvCxnSpPr/>
          <p:nvPr/>
        </p:nvCxnSpPr>
        <p:spPr>
          <a:xfrm flipH="1">
            <a:off x="1176483" y="2859041"/>
            <a:ext cx="2013571" cy="137151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10735665" y="4980406"/>
            <a:ext cx="1085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模拟后状态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8562874" y="541854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discriminator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0023613" y="963840"/>
            <a:ext cx="1313469" cy="198195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0287251" y="101463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7074446" y="491712"/>
            <a:ext cx="4482898" cy="266353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/>
          <p:cNvCxnSpPr/>
          <p:nvPr/>
        </p:nvCxnSpPr>
        <p:spPr>
          <a:xfrm>
            <a:off x="8726928" y="1966065"/>
            <a:ext cx="120736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7326307" y="958387"/>
            <a:ext cx="1207364" cy="198195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/>
          <p:cNvSpPr txBox="1"/>
          <p:nvPr/>
        </p:nvSpPr>
        <p:spPr>
          <a:xfrm>
            <a:off x="7560311" y="98494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10137017" y="1374649"/>
            <a:ext cx="116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是否真实 </a:t>
            </a:r>
            <a:r>
              <a:rPr lang="en-US" altLang="zh-CN" dirty="0"/>
              <a:t>simulator</a:t>
            </a:r>
            <a:r>
              <a:rPr lang="zh-CN" altLang="en-US" dirty="0"/>
              <a:t>的为真，</a:t>
            </a:r>
            <a:r>
              <a:rPr lang="en-US" altLang="zh-CN" dirty="0"/>
              <a:t>generator</a:t>
            </a:r>
            <a:r>
              <a:rPr lang="zh-CN" altLang="en-US" dirty="0"/>
              <a:t>的为假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7477393" y="1429028"/>
            <a:ext cx="1085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模拟后状态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8753619" y="1463038"/>
            <a:ext cx="15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神经网络</a:t>
            </a: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7392750" y="6169680"/>
            <a:ext cx="3383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可以是生成的也可以是自己找的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838575" y="580136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轨迹和速度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60FF383-9336-4351-9464-6F914DFB92C7}"/>
              </a:ext>
            </a:extLst>
          </p:cNvPr>
          <p:cNvGrpSpPr/>
          <p:nvPr/>
        </p:nvGrpSpPr>
        <p:grpSpPr>
          <a:xfrm>
            <a:off x="-1030902" y="614975"/>
            <a:ext cx="1034070" cy="826372"/>
            <a:chOff x="3333205" y="1064572"/>
            <a:chExt cx="1034070" cy="826372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CBD1E42D-2102-4E8C-9A4B-E40F34145EE1}"/>
                </a:ext>
              </a:extLst>
            </p:cNvPr>
            <p:cNvSpPr txBox="1"/>
            <p:nvPr/>
          </p:nvSpPr>
          <p:spPr>
            <a:xfrm>
              <a:off x="3368717" y="1147367"/>
              <a:ext cx="973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random </a:t>
              </a:r>
            </a:p>
            <a:p>
              <a:pPr algn="ctr"/>
              <a:r>
                <a:rPr lang="en-US" altLang="zh-CN" dirty="0"/>
                <a:t>vector</a:t>
              </a:r>
              <a:endParaRPr lang="zh-CN" altLang="en-US" dirty="0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883CB57-2EAB-49C1-A734-8AFAD00CA93A}"/>
                </a:ext>
              </a:extLst>
            </p:cNvPr>
            <p:cNvSpPr/>
            <p:nvPr/>
          </p:nvSpPr>
          <p:spPr>
            <a:xfrm>
              <a:off x="3333205" y="1064572"/>
              <a:ext cx="1034070" cy="826372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24E63B6-4CF9-4FA4-AE4F-BBE1A727E0B5}"/>
              </a:ext>
            </a:extLst>
          </p:cNvPr>
          <p:cNvGrpSpPr/>
          <p:nvPr/>
        </p:nvGrpSpPr>
        <p:grpSpPr>
          <a:xfrm>
            <a:off x="630157" y="270833"/>
            <a:ext cx="966803" cy="1514657"/>
            <a:chOff x="2489402" y="2671204"/>
            <a:chExt cx="966803" cy="1514657"/>
          </a:xfrm>
        </p:grpSpPr>
        <p:sp>
          <p:nvSpPr>
            <p:cNvPr id="7" name="梯形 6">
              <a:extLst>
                <a:ext uri="{FF2B5EF4-FFF2-40B4-BE49-F238E27FC236}">
                  <a16:creationId xmlns:a16="http://schemas.microsoft.com/office/drawing/2014/main" id="{F37B537E-97BF-48FC-ACF3-5A822E571D14}"/>
                </a:ext>
              </a:extLst>
            </p:cNvPr>
            <p:cNvSpPr/>
            <p:nvPr/>
          </p:nvSpPr>
          <p:spPr>
            <a:xfrm rot="16200000">
              <a:off x="2201991" y="2995399"/>
              <a:ext cx="1514657" cy="866267"/>
            </a:xfrm>
            <a:prstGeom prst="trapezoid">
              <a:avLst>
                <a:gd name="adj" fmla="val 53575"/>
              </a:avLst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86EB97A-51B8-439F-B87B-351820FBF116}"/>
                </a:ext>
              </a:extLst>
            </p:cNvPr>
            <p:cNvSpPr txBox="1"/>
            <p:nvPr/>
          </p:nvSpPr>
          <p:spPr>
            <a:xfrm>
              <a:off x="2489402" y="3105369"/>
              <a:ext cx="9668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neutral </a:t>
              </a:r>
            </a:p>
            <a:p>
              <a:pPr algn="ctr"/>
              <a:r>
                <a:rPr lang="en-US" altLang="zh-CN" dirty="0"/>
                <a:t>network</a:t>
              </a:r>
              <a:endParaRPr lang="zh-CN" altLang="en-US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7BCDC11F-238B-4C3D-AD5F-5E562214C8F1}"/>
              </a:ext>
            </a:extLst>
          </p:cNvPr>
          <p:cNvSpPr txBox="1"/>
          <p:nvPr/>
        </p:nvSpPr>
        <p:spPr>
          <a:xfrm>
            <a:off x="3101751" y="2776649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generator</a:t>
            </a:r>
            <a:endParaRPr lang="zh-CN" altLang="en-US" dirty="0"/>
          </a:p>
        </p:txBody>
      </p:sp>
      <p:sp>
        <p:nvSpPr>
          <p:cNvPr id="17" name="梯形 16">
            <a:extLst>
              <a:ext uri="{FF2B5EF4-FFF2-40B4-BE49-F238E27FC236}">
                <a16:creationId xmlns:a16="http://schemas.microsoft.com/office/drawing/2014/main" id="{5DB3C9DF-D8CB-4D01-A7F1-F9EDB87486DC}"/>
              </a:ext>
            </a:extLst>
          </p:cNvPr>
          <p:cNvSpPr/>
          <p:nvPr/>
        </p:nvSpPr>
        <p:spPr>
          <a:xfrm>
            <a:off x="2771444" y="2699364"/>
            <a:ext cx="1783490" cy="826372"/>
          </a:xfrm>
          <a:prstGeom prst="trapezoid">
            <a:avLst>
              <a:gd name="adj" fmla="val 46486"/>
            </a:avLst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CA63D77-77B2-4900-9BB1-9BB1856435ED}"/>
              </a:ext>
            </a:extLst>
          </p:cNvPr>
          <p:cNvGrpSpPr/>
          <p:nvPr/>
        </p:nvGrpSpPr>
        <p:grpSpPr>
          <a:xfrm>
            <a:off x="2994253" y="4171215"/>
            <a:ext cx="1373383" cy="1152536"/>
            <a:chOff x="5019433" y="3119488"/>
            <a:chExt cx="1373383" cy="108514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9A22DD6-8658-4C84-A89E-4CA9E37F1837}"/>
                </a:ext>
              </a:extLst>
            </p:cNvPr>
            <p:cNvSpPr/>
            <p:nvPr/>
          </p:nvSpPr>
          <p:spPr>
            <a:xfrm>
              <a:off x="5019433" y="3119488"/>
              <a:ext cx="1329032" cy="1085144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B893BEC-B27C-46D9-9CB8-CDA2B441949A}"/>
                </a:ext>
              </a:extLst>
            </p:cNvPr>
            <p:cNvSpPr txBox="1"/>
            <p:nvPr/>
          </p:nvSpPr>
          <p:spPr>
            <a:xfrm>
              <a:off x="5127150" y="3280014"/>
              <a:ext cx="1175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trajectory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EA02297-26D2-48FE-8B05-136F9DF5C97F}"/>
                </a:ext>
              </a:extLst>
            </p:cNvPr>
            <p:cNvSpPr txBox="1"/>
            <p:nvPr/>
          </p:nvSpPr>
          <p:spPr>
            <a:xfrm>
              <a:off x="5217247" y="3712076"/>
              <a:ext cx="117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velocity</a:t>
              </a:r>
              <a:endParaRPr lang="zh-CN" altLang="en-US" dirty="0"/>
            </a:p>
          </p:txBody>
        </p:sp>
      </p:grpSp>
      <p:sp>
        <p:nvSpPr>
          <p:cNvPr id="26" name="梯形 25">
            <a:extLst>
              <a:ext uri="{FF2B5EF4-FFF2-40B4-BE49-F238E27FC236}">
                <a16:creationId xmlns:a16="http://schemas.microsoft.com/office/drawing/2014/main" id="{FF2FAB0D-1F05-4391-BB00-C29ED65F500A}"/>
              </a:ext>
            </a:extLst>
          </p:cNvPr>
          <p:cNvSpPr/>
          <p:nvPr/>
        </p:nvSpPr>
        <p:spPr>
          <a:xfrm rot="10800000">
            <a:off x="5854064" y="2699364"/>
            <a:ext cx="1783490" cy="826372"/>
          </a:xfrm>
          <a:prstGeom prst="trapezoid">
            <a:avLst>
              <a:gd name="adj" fmla="val 44337"/>
            </a:avLst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FCCC819-8BC5-4E8F-80C9-6EA2AB5A63BA}"/>
              </a:ext>
            </a:extLst>
          </p:cNvPr>
          <p:cNvGrpSpPr/>
          <p:nvPr/>
        </p:nvGrpSpPr>
        <p:grpSpPr>
          <a:xfrm>
            <a:off x="5772347" y="4171215"/>
            <a:ext cx="1929924" cy="1152534"/>
            <a:chOff x="5669361" y="3134633"/>
            <a:chExt cx="1929924" cy="11525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FE26767-438D-4085-9F8E-07CD1F2A6DFE}"/>
                </a:ext>
              </a:extLst>
            </p:cNvPr>
            <p:cNvSpPr/>
            <p:nvPr/>
          </p:nvSpPr>
          <p:spPr>
            <a:xfrm>
              <a:off x="5669361" y="3134633"/>
              <a:ext cx="1929924" cy="1152534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30F6626-96DA-4F50-9AED-3AD56FE8E573}"/>
                </a:ext>
              </a:extLst>
            </p:cNvPr>
            <p:cNvSpPr txBox="1"/>
            <p:nvPr/>
          </p:nvSpPr>
          <p:spPr>
            <a:xfrm>
              <a:off x="5822826" y="3212339"/>
              <a:ext cx="1175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is true?</a:t>
              </a:r>
              <a:endParaRPr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20DB19B-0212-43DB-B951-70045754B4EB}"/>
                </a:ext>
              </a:extLst>
            </p:cNvPr>
            <p:cNvSpPr/>
            <p:nvPr/>
          </p:nvSpPr>
          <p:spPr>
            <a:xfrm>
              <a:off x="5797635" y="3520993"/>
              <a:ext cx="16069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simulator--true</a:t>
              </a:r>
              <a:endParaRPr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1A5425F-987A-420A-905B-62117A02E688}"/>
                </a:ext>
              </a:extLst>
            </p:cNvPr>
            <p:cNvSpPr/>
            <p:nvPr/>
          </p:nvSpPr>
          <p:spPr>
            <a:xfrm>
              <a:off x="5797635" y="3822652"/>
              <a:ext cx="16807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generator--false</a:t>
              </a:r>
              <a:endParaRPr lang="zh-CN" altLang="en-US" dirty="0"/>
            </a:p>
          </p:txBody>
        </p:sp>
      </p:grp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278BBDE-EE81-44F4-8C47-5E08945EBBB7}"/>
              </a:ext>
            </a:extLst>
          </p:cNvPr>
          <p:cNvCxnSpPr>
            <a:cxnSpLocks/>
          </p:cNvCxnSpPr>
          <p:nvPr/>
        </p:nvCxnSpPr>
        <p:spPr>
          <a:xfrm>
            <a:off x="126855" y="1028161"/>
            <a:ext cx="451911" cy="16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1B08CBC-62FE-4CF7-99FE-3C686E46241D}"/>
              </a:ext>
            </a:extLst>
          </p:cNvPr>
          <p:cNvCxnSpPr>
            <a:cxnSpLocks/>
          </p:cNvCxnSpPr>
          <p:nvPr/>
        </p:nvCxnSpPr>
        <p:spPr>
          <a:xfrm>
            <a:off x="1686403" y="1028161"/>
            <a:ext cx="451911" cy="16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CEFFA75-6DD8-4D03-832F-3C9F9101B0BC}"/>
              </a:ext>
            </a:extLst>
          </p:cNvPr>
          <p:cNvCxnSpPr>
            <a:cxnSpLocks/>
          </p:cNvCxnSpPr>
          <p:nvPr/>
        </p:nvCxnSpPr>
        <p:spPr>
          <a:xfrm flipH="1">
            <a:off x="3658769" y="3650026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E428743E-28CB-4A3A-B4C5-93E6BF77E66C}"/>
              </a:ext>
            </a:extLst>
          </p:cNvPr>
          <p:cNvSpPr txBox="1"/>
          <p:nvPr/>
        </p:nvSpPr>
        <p:spPr>
          <a:xfrm>
            <a:off x="9301162" y="2928884"/>
            <a:ext cx="10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simulator</a:t>
            </a:r>
            <a:endParaRPr lang="zh-CN" altLang="en-US" dirty="0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A6355FA-9900-4690-87E6-D1D40C63470F}"/>
              </a:ext>
            </a:extLst>
          </p:cNvPr>
          <p:cNvGrpSpPr/>
          <p:nvPr/>
        </p:nvGrpSpPr>
        <p:grpSpPr>
          <a:xfrm>
            <a:off x="9172650" y="4175851"/>
            <a:ext cx="1382261" cy="1152536"/>
            <a:chOff x="5019433" y="3119488"/>
            <a:chExt cx="1382261" cy="1085144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3E391D0D-A2FE-42D5-90AD-DA0F79D64646}"/>
                </a:ext>
              </a:extLst>
            </p:cNvPr>
            <p:cNvSpPr/>
            <p:nvPr/>
          </p:nvSpPr>
          <p:spPr>
            <a:xfrm>
              <a:off x="5019433" y="3119488"/>
              <a:ext cx="1329032" cy="1085144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6F465A33-B07B-4AD0-86BA-B46E975C64DF}"/>
                </a:ext>
              </a:extLst>
            </p:cNvPr>
            <p:cNvSpPr txBox="1"/>
            <p:nvPr/>
          </p:nvSpPr>
          <p:spPr>
            <a:xfrm>
              <a:off x="5136028" y="3280014"/>
              <a:ext cx="1175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trajectory</a:t>
              </a:r>
              <a:endParaRPr lang="zh-CN" altLang="en-US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5F375346-3F73-465D-BC31-6FF0817CC103}"/>
                </a:ext>
              </a:extLst>
            </p:cNvPr>
            <p:cNvSpPr txBox="1"/>
            <p:nvPr/>
          </p:nvSpPr>
          <p:spPr>
            <a:xfrm>
              <a:off x="5226125" y="3712076"/>
              <a:ext cx="117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velocity</a:t>
              </a:r>
              <a:endParaRPr lang="zh-CN" altLang="en-US" dirty="0"/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CF1EB2D8-E5F7-439F-81FA-4B095366825E}"/>
              </a:ext>
            </a:extLst>
          </p:cNvPr>
          <p:cNvSpPr txBox="1"/>
          <p:nvPr/>
        </p:nvSpPr>
        <p:spPr>
          <a:xfrm>
            <a:off x="6041637" y="2923368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discriminator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BED8928-A509-4DCD-BA06-269920FF3999}"/>
              </a:ext>
            </a:extLst>
          </p:cNvPr>
          <p:cNvSpPr/>
          <p:nvPr/>
        </p:nvSpPr>
        <p:spPr>
          <a:xfrm>
            <a:off x="9172650" y="2698232"/>
            <a:ext cx="1332000" cy="826373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71343EA-ECC3-48F1-9930-1AB3F3F1968D}"/>
              </a:ext>
            </a:extLst>
          </p:cNvPr>
          <p:cNvGrpSpPr/>
          <p:nvPr/>
        </p:nvGrpSpPr>
        <p:grpSpPr>
          <a:xfrm>
            <a:off x="3663189" y="1669329"/>
            <a:ext cx="6220136" cy="841247"/>
            <a:chOff x="3258634" y="1705565"/>
            <a:chExt cx="6220136" cy="841247"/>
          </a:xfrm>
        </p:grpSpPr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488FC494-5ED0-4371-B6B5-08928C81DC61}"/>
                </a:ext>
              </a:extLst>
            </p:cNvPr>
            <p:cNvCxnSpPr/>
            <p:nvPr/>
          </p:nvCxnSpPr>
          <p:spPr>
            <a:xfrm>
              <a:off x="3258634" y="2183907"/>
              <a:ext cx="6213840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7B529F06-9E97-47DB-88EE-32D78C695802}"/>
                </a:ext>
              </a:extLst>
            </p:cNvPr>
            <p:cNvCxnSpPr>
              <a:cxnSpLocks/>
            </p:cNvCxnSpPr>
            <p:nvPr/>
          </p:nvCxnSpPr>
          <p:spPr>
            <a:xfrm>
              <a:off x="3271932" y="2171566"/>
              <a:ext cx="0" cy="3752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FD12E666-7F6D-445B-A46D-6605D4C1F2C1}"/>
                </a:ext>
              </a:extLst>
            </p:cNvPr>
            <p:cNvCxnSpPr>
              <a:cxnSpLocks/>
            </p:cNvCxnSpPr>
            <p:nvPr/>
          </p:nvCxnSpPr>
          <p:spPr>
            <a:xfrm>
              <a:off x="9478770" y="2170773"/>
              <a:ext cx="0" cy="3752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0E05E4A0-8D8B-4ECA-83A2-1B6A100B0B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5493" y="1705565"/>
              <a:ext cx="0" cy="468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00EA1A4-A68F-4656-92F1-DE6B1C9F7A6B}"/>
              </a:ext>
            </a:extLst>
          </p:cNvPr>
          <p:cNvCxnSpPr>
            <a:cxnSpLocks/>
          </p:cNvCxnSpPr>
          <p:nvPr/>
        </p:nvCxnSpPr>
        <p:spPr>
          <a:xfrm flipH="1">
            <a:off x="6732292" y="3650026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61A96B9-F798-4AF0-ADAF-A7B35D21DAAF}"/>
              </a:ext>
            </a:extLst>
          </p:cNvPr>
          <p:cNvCxnSpPr>
            <a:cxnSpLocks/>
          </p:cNvCxnSpPr>
          <p:nvPr/>
        </p:nvCxnSpPr>
        <p:spPr>
          <a:xfrm flipH="1">
            <a:off x="9877029" y="3650026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002E4D16-6994-4979-9C43-92CF08619C82}"/>
              </a:ext>
            </a:extLst>
          </p:cNvPr>
          <p:cNvCxnSpPr>
            <a:cxnSpLocks/>
            <a:stCxn id="20" idx="3"/>
            <a:endCxn id="26" idx="2"/>
          </p:cNvCxnSpPr>
          <p:nvPr/>
        </p:nvCxnSpPr>
        <p:spPr>
          <a:xfrm flipV="1">
            <a:off x="4323285" y="2699364"/>
            <a:ext cx="2422524" cy="2048119"/>
          </a:xfrm>
          <a:prstGeom prst="bentConnector4">
            <a:avLst>
              <a:gd name="adj1" fmla="val 31595"/>
              <a:gd name="adj2" fmla="val 115062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2FD92B86-FB36-431D-9691-E813021B9ED9}"/>
              </a:ext>
            </a:extLst>
          </p:cNvPr>
          <p:cNvCxnSpPr>
            <a:cxnSpLocks/>
            <a:stCxn id="57" idx="1"/>
            <a:endCxn id="26" idx="2"/>
          </p:cNvCxnSpPr>
          <p:nvPr/>
        </p:nvCxnSpPr>
        <p:spPr>
          <a:xfrm rot="10800000">
            <a:off x="6745810" y="2699365"/>
            <a:ext cx="2426841" cy="2052755"/>
          </a:xfrm>
          <a:prstGeom prst="bentConnector4">
            <a:avLst>
              <a:gd name="adj1" fmla="val 31627"/>
              <a:gd name="adj2" fmla="val 115028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4C1C7378-5140-47DC-9649-76D2A36C7843}"/>
              </a:ext>
            </a:extLst>
          </p:cNvPr>
          <p:cNvCxnSpPr>
            <a:cxnSpLocks/>
            <a:stCxn id="29" idx="2"/>
            <a:endCxn id="17" idx="1"/>
          </p:cNvCxnSpPr>
          <p:nvPr/>
        </p:nvCxnSpPr>
        <p:spPr>
          <a:xfrm rot="5400000" flipH="1">
            <a:off x="3744814" y="2331255"/>
            <a:ext cx="2211199" cy="3773791"/>
          </a:xfrm>
          <a:prstGeom prst="bentConnector4">
            <a:avLst>
              <a:gd name="adj1" fmla="val -25193"/>
              <a:gd name="adj2" fmla="val 117028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60288065-3390-4A34-92BE-73F63B398920}"/>
              </a:ext>
            </a:extLst>
          </p:cNvPr>
          <p:cNvSpPr txBox="1"/>
          <p:nvPr/>
        </p:nvSpPr>
        <p:spPr>
          <a:xfrm>
            <a:off x="3925284" y="5484939"/>
            <a:ext cx="90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training</a:t>
            </a:r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F8D79F00-39F1-45C2-AB14-DC778B34DCCA}"/>
              </a:ext>
            </a:extLst>
          </p:cNvPr>
          <p:cNvSpPr txBox="1"/>
          <p:nvPr/>
        </p:nvSpPr>
        <p:spPr>
          <a:xfrm>
            <a:off x="3094005" y="3067136"/>
            <a:ext cx="11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simu</a:t>
            </a:r>
            <a:r>
              <a:rPr lang="en-US" altLang="zh-CN" dirty="0"/>
              <a:t> net)</a:t>
            </a:r>
            <a:endParaRPr lang="zh-CN" altLang="en-US" dirty="0"/>
          </a:p>
        </p:txBody>
      </p: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1D856C63-EEE1-4E8B-B1F7-620A6BAE63A5}"/>
              </a:ext>
            </a:extLst>
          </p:cNvPr>
          <p:cNvGrpSpPr/>
          <p:nvPr/>
        </p:nvGrpSpPr>
        <p:grpSpPr>
          <a:xfrm>
            <a:off x="-1096637" y="3156762"/>
            <a:ext cx="1624814" cy="1859343"/>
            <a:chOff x="94476" y="2769083"/>
            <a:chExt cx="1624814" cy="1859343"/>
          </a:xfrm>
        </p:grpSpPr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B32C7818-6081-4110-8E53-ED7BCE0F8F60}"/>
                </a:ext>
              </a:extLst>
            </p:cNvPr>
            <p:cNvSpPr txBox="1"/>
            <p:nvPr/>
          </p:nvSpPr>
          <p:spPr>
            <a:xfrm>
              <a:off x="122510" y="2843715"/>
              <a:ext cx="154442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dirty="0" err="1"/>
                <a:t>simu</a:t>
              </a:r>
              <a:r>
                <a:rPr lang="en-US" altLang="zh-CN" dirty="0"/>
                <a:t> net</a:t>
              </a:r>
              <a:r>
                <a:rPr lang="zh-CN" altLang="en-US" dirty="0"/>
                <a:t>是</a:t>
              </a:r>
              <a:r>
                <a:rPr lang="en-US" altLang="zh-CN" dirty="0"/>
                <a:t>simulator</a:t>
              </a:r>
              <a:r>
                <a:rPr lang="zh-CN" altLang="en-US" dirty="0"/>
                <a:t>的网络结构，训练</a:t>
              </a:r>
              <a:r>
                <a:rPr lang="en-US" altLang="zh-CN" dirty="0" err="1"/>
                <a:t>simu</a:t>
              </a:r>
              <a:r>
                <a:rPr lang="en-US" altLang="zh-CN" dirty="0"/>
                <a:t> net</a:t>
              </a:r>
              <a:r>
                <a:rPr lang="zh-CN" altLang="en-US" dirty="0"/>
                <a:t>使其与</a:t>
              </a:r>
              <a:r>
                <a:rPr lang="en-US" altLang="zh-CN" dirty="0"/>
                <a:t>simulator</a:t>
              </a:r>
              <a:r>
                <a:rPr lang="zh-CN" altLang="en-US" dirty="0"/>
                <a:t>有相同</a:t>
              </a:r>
              <a:r>
                <a:rPr lang="en-US" altLang="zh-CN" dirty="0"/>
                <a:t>output</a:t>
              </a:r>
              <a:endParaRPr lang="zh-CN" altLang="en-US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4F66360B-9783-4C81-A940-C607CBD330CD}"/>
                </a:ext>
              </a:extLst>
            </p:cNvPr>
            <p:cNvSpPr/>
            <p:nvPr/>
          </p:nvSpPr>
          <p:spPr>
            <a:xfrm>
              <a:off x="94476" y="2769083"/>
              <a:ext cx="1624814" cy="1859343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5EABCC7D-2B57-469F-A708-4921CF397516}"/>
              </a:ext>
            </a:extLst>
          </p:cNvPr>
          <p:cNvGrpSpPr/>
          <p:nvPr/>
        </p:nvGrpSpPr>
        <p:grpSpPr>
          <a:xfrm>
            <a:off x="3749637" y="270833"/>
            <a:ext cx="6027735" cy="1206546"/>
            <a:chOff x="3651979" y="270833"/>
            <a:chExt cx="6027735" cy="1206546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A9A0644F-7BF4-4446-9289-1CD4CA65F28C}"/>
                </a:ext>
              </a:extLst>
            </p:cNvPr>
            <p:cNvGrpSpPr/>
            <p:nvPr/>
          </p:nvGrpSpPr>
          <p:grpSpPr>
            <a:xfrm>
              <a:off x="3651979" y="270833"/>
              <a:ext cx="3398427" cy="1206546"/>
              <a:chOff x="5823750" y="3299208"/>
              <a:chExt cx="3398427" cy="1206546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BCD3AE6-C859-475E-B8FC-82FCED0ED0F8}"/>
                  </a:ext>
                </a:extLst>
              </p:cNvPr>
              <p:cNvSpPr/>
              <p:nvPr/>
            </p:nvSpPr>
            <p:spPr>
              <a:xfrm>
                <a:off x="5823750" y="3299208"/>
                <a:ext cx="3398427" cy="1206546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4C0087E-57C6-4E6B-ACB5-6FCAD7F25C91}"/>
                  </a:ext>
                </a:extLst>
              </p:cNvPr>
              <p:cNvSpPr txBox="1"/>
              <p:nvPr/>
            </p:nvSpPr>
            <p:spPr>
              <a:xfrm>
                <a:off x="5887503" y="3538991"/>
                <a:ext cx="13948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road (length, lane num…)</a:t>
                </a:r>
                <a:endParaRPr lang="zh-CN" altLang="en-US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6BFBB49-93BD-4184-973E-8A9E8B93BDB1}"/>
                  </a:ext>
                </a:extLst>
              </p:cNvPr>
              <p:cNvSpPr txBox="1"/>
              <p:nvPr/>
            </p:nvSpPr>
            <p:spPr>
              <a:xfrm>
                <a:off x="7505826" y="3415150"/>
                <a:ext cx="170908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BV’s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initial state ((</a:t>
                </a:r>
                <a:r>
                  <a:rPr lang="en-US" altLang="zh-CN" dirty="0" err="1"/>
                  <a:t>x,y</a:t>
                </a:r>
                <a:r>
                  <a:rPr lang="en-US" altLang="zh-CN" dirty="0"/>
                  <a:t>),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box, type…)</a:t>
                </a:r>
                <a:endParaRPr lang="zh-CN" altLang="en-US" dirty="0"/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5C751B45-EBB3-4549-BD5E-E100354E231F}"/>
                </a:ext>
              </a:extLst>
            </p:cNvPr>
            <p:cNvGrpSpPr/>
            <p:nvPr/>
          </p:nvGrpSpPr>
          <p:grpSpPr>
            <a:xfrm>
              <a:off x="7770707" y="478386"/>
              <a:ext cx="1909007" cy="826374"/>
              <a:chOff x="9928191" y="1119086"/>
              <a:chExt cx="1909007" cy="826374"/>
            </a:xfrm>
          </p:grpSpPr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09C8639F-D315-4D84-8A9A-A4C6DCCEAA89}"/>
                  </a:ext>
                </a:extLst>
              </p:cNvPr>
              <p:cNvSpPr txBox="1"/>
              <p:nvPr/>
            </p:nvSpPr>
            <p:spPr>
              <a:xfrm>
                <a:off x="9972602" y="1204308"/>
                <a:ext cx="1755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BV’s model (IDM)</a:t>
                </a:r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0C7E7350-2374-4385-83EF-60FFDC3DC79B}"/>
                  </a:ext>
                </a:extLst>
              </p:cNvPr>
              <p:cNvSpPr/>
              <p:nvPr/>
            </p:nvSpPr>
            <p:spPr>
              <a:xfrm>
                <a:off x="9981621" y="1500836"/>
                <a:ext cx="179475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AV’s model (ACC)</a:t>
                </a:r>
                <a:endParaRPr lang="zh-CN" altLang="en-US" dirty="0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FECD0A60-0465-44C5-9B2A-FA9584CCA491}"/>
                  </a:ext>
                </a:extLst>
              </p:cNvPr>
              <p:cNvSpPr/>
              <p:nvPr/>
            </p:nvSpPr>
            <p:spPr>
              <a:xfrm>
                <a:off x="9928191" y="1119086"/>
                <a:ext cx="1909007" cy="826374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B22C41D5-B9EC-4BB7-B16B-61B317884298}"/>
                </a:ext>
              </a:extLst>
            </p:cNvPr>
            <p:cNvSpPr/>
            <p:nvPr/>
          </p:nvSpPr>
          <p:spPr>
            <a:xfrm>
              <a:off x="7244962" y="675470"/>
              <a:ext cx="3770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&amp;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950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7BCDC11F-238B-4C3D-AD5F-5E562214C8F1}"/>
              </a:ext>
            </a:extLst>
          </p:cNvPr>
          <p:cNvSpPr txBox="1"/>
          <p:nvPr/>
        </p:nvSpPr>
        <p:spPr>
          <a:xfrm>
            <a:off x="3101751" y="2776649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generator</a:t>
            </a:r>
            <a:endParaRPr lang="zh-CN" altLang="en-US" dirty="0"/>
          </a:p>
        </p:txBody>
      </p:sp>
      <p:sp>
        <p:nvSpPr>
          <p:cNvPr id="17" name="梯形 16">
            <a:extLst>
              <a:ext uri="{FF2B5EF4-FFF2-40B4-BE49-F238E27FC236}">
                <a16:creationId xmlns:a16="http://schemas.microsoft.com/office/drawing/2014/main" id="{5DB3C9DF-D8CB-4D01-A7F1-F9EDB87486DC}"/>
              </a:ext>
            </a:extLst>
          </p:cNvPr>
          <p:cNvSpPr/>
          <p:nvPr/>
        </p:nvSpPr>
        <p:spPr>
          <a:xfrm>
            <a:off x="2771444" y="2699364"/>
            <a:ext cx="1783490" cy="826372"/>
          </a:xfrm>
          <a:prstGeom prst="trapezoid">
            <a:avLst>
              <a:gd name="adj" fmla="val 46486"/>
            </a:avLst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CA63D77-77B2-4900-9BB1-9BB1856435ED}"/>
              </a:ext>
            </a:extLst>
          </p:cNvPr>
          <p:cNvGrpSpPr/>
          <p:nvPr/>
        </p:nvGrpSpPr>
        <p:grpSpPr>
          <a:xfrm>
            <a:off x="2994253" y="4171215"/>
            <a:ext cx="1373383" cy="1152536"/>
            <a:chOff x="5019433" y="3119488"/>
            <a:chExt cx="1373383" cy="108514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9A22DD6-8658-4C84-A89E-4CA9E37F1837}"/>
                </a:ext>
              </a:extLst>
            </p:cNvPr>
            <p:cNvSpPr/>
            <p:nvPr/>
          </p:nvSpPr>
          <p:spPr>
            <a:xfrm>
              <a:off x="5019433" y="3119488"/>
              <a:ext cx="1329032" cy="1085144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B893BEC-B27C-46D9-9CB8-CDA2B441949A}"/>
                </a:ext>
              </a:extLst>
            </p:cNvPr>
            <p:cNvSpPr txBox="1"/>
            <p:nvPr/>
          </p:nvSpPr>
          <p:spPr>
            <a:xfrm>
              <a:off x="5127150" y="3280014"/>
              <a:ext cx="1175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trajectory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EA02297-26D2-48FE-8B05-136F9DF5C97F}"/>
                </a:ext>
              </a:extLst>
            </p:cNvPr>
            <p:cNvSpPr txBox="1"/>
            <p:nvPr/>
          </p:nvSpPr>
          <p:spPr>
            <a:xfrm>
              <a:off x="5217247" y="3712076"/>
              <a:ext cx="117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velocity</a:t>
              </a:r>
              <a:endParaRPr lang="zh-CN" altLang="en-US" dirty="0"/>
            </a:p>
          </p:txBody>
        </p:sp>
      </p:grpSp>
      <p:sp>
        <p:nvSpPr>
          <p:cNvPr id="26" name="梯形 25">
            <a:extLst>
              <a:ext uri="{FF2B5EF4-FFF2-40B4-BE49-F238E27FC236}">
                <a16:creationId xmlns:a16="http://schemas.microsoft.com/office/drawing/2014/main" id="{FF2FAB0D-1F05-4391-BB00-C29ED65F500A}"/>
              </a:ext>
            </a:extLst>
          </p:cNvPr>
          <p:cNvSpPr/>
          <p:nvPr/>
        </p:nvSpPr>
        <p:spPr>
          <a:xfrm rot="10800000">
            <a:off x="5854064" y="2699364"/>
            <a:ext cx="1783490" cy="826372"/>
          </a:xfrm>
          <a:prstGeom prst="trapezoid">
            <a:avLst>
              <a:gd name="adj" fmla="val 44337"/>
            </a:avLst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FCCC819-8BC5-4E8F-80C9-6EA2AB5A63BA}"/>
              </a:ext>
            </a:extLst>
          </p:cNvPr>
          <p:cNvGrpSpPr/>
          <p:nvPr/>
        </p:nvGrpSpPr>
        <p:grpSpPr>
          <a:xfrm>
            <a:off x="5772347" y="4171215"/>
            <a:ext cx="1929924" cy="1152534"/>
            <a:chOff x="5669361" y="3134633"/>
            <a:chExt cx="1929924" cy="11525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FE26767-438D-4085-9F8E-07CD1F2A6DFE}"/>
                </a:ext>
              </a:extLst>
            </p:cNvPr>
            <p:cNvSpPr/>
            <p:nvPr/>
          </p:nvSpPr>
          <p:spPr>
            <a:xfrm>
              <a:off x="5669361" y="3134633"/>
              <a:ext cx="1929924" cy="1152534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30F6626-96DA-4F50-9AED-3AD56FE8E573}"/>
                </a:ext>
              </a:extLst>
            </p:cNvPr>
            <p:cNvSpPr txBox="1"/>
            <p:nvPr/>
          </p:nvSpPr>
          <p:spPr>
            <a:xfrm>
              <a:off x="5822826" y="3212339"/>
              <a:ext cx="1175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is true?</a:t>
              </a:r>
              <a:endParaRPr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20DB19B-0212-43DB-B951-70045754B4EB}"/>
                </a:ext>
              </a:extLst>
            </p:cNvPr>
            <p:cNvSpPr/>
            <p:nvPr/>
          </p:nvSpPr>
          <p:spPr>
            <a:xfrm>
              <a:off x="5797635" y="3520993"/>
              <a:ext cx="16069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simulator--true</a:t>
              </a:r>
              <a:endParaRPr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1A5425F-987A-420A-905B-62117A02E688}"/>
                </a:ext>
              </a:extLst>
            </p:cNvPr>
            <p:cNvSpPr/>
            <p:nvPr/>
          </p:nvSpPr>
          <p:spPr>
            <a:xfrm>
              <a:off x="5797635" y="3822652"/>
              <a:ext cx="16807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generator--false</a:t>
              </a:r>
              <a:endParaRPr lang="zh-CN" altLang="en-US" dirty="0"/>
            </a:p>
          </p:txBody>
        </p:sp>
      </p:grp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CEFFA75-6DD8-4D03-832F-3C9F9101B0BC}"/>
              </a:ext>
            </a:extLst>
          </p:cNvPr>
          <p:cNvCxnSpPr>
            <a:cxnSpLocks/>
          </p:cNvCxnSpPr>
          <p:nvPr/>
        </p:nvCxnSpPr>
        <p:spPr>
          <a:xfrm flipH="1">
            <a:off x="3658769" y="3650026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E428743E-28CB-4A3A-B4C5-93E6BF77E66C}"/>
              </a:ext>
            </a:extLst>
          </p:cNvPr>
          <p:cNvSpPr txBox="1"/>
          <p:nvPr/>
        </p:nvSpPr>
        <p:spPr>
          <a:xfrm>
            <a:off x="9301162" y="2928884"/>
            <a:ext cx="10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simulator</a:t>
            </a:r>
            <a:endParaRPr lang="zh-CN" altLang="en-US" dirty="0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A6355FA-9900-4690-87E6-D1D40C63470F}"/>
              </a:ext>
            </a:extLst>
          </p:cNvPr>
          <p:cNvGrpSpPr/>
          <p:nvPr/>
        </p:nvGrpSpPr>
        <p:grpSpPr>
          <a:xfrm>
            <a:off x="9172650" y="4175851"/>
            <a:ext cx="1382261" cy="1152536"/>
            <a:chOff x="5019433" y="3119488"/>
            <a:chExt cx="1382261" cy="1085144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3E391D0D-A2FE-42D5-90AD-DA0F79D64646}"/>
                </a:ext>
              </a:extLst>
            </p:cNvPr>
            <p:cNvSpPr/>
            <p:nvPr/>
          </p:nvSpPr>
          <p:spPr>
            <a:xfrm>
              <a:off x="5019433" y="3119488"/>
              <a:ext cx="1329032" cy="1085144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6F465A33-B07B-4AD0-86BA-B46E975C64DF}"/>
                </a:ext>
              </a:extLst>
            </p:cNvPr>
            <p:cNvSpPr txBox="1"/>
            <p:nvPr/>
          </p:nvSpPr>
          <p:spPr>
            <a:xfrm>
              <a:off x="5136028" y="3280014"/>
              <a:ext cx="1175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trajectory</a:t>
              </a:r>
              <a:endParaRPr lang="zh-CN" altLang="en-US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5F375346-3F73-465D-BC31-6FF0817CC103}"/>
                </a:ext>
              </a:extLst>
            </p:cNvPr>
            <p:cNvSpPr txBox="1"/>
            <p:nvPr/>
          </p:nvSpPr>
          <p:spPr>
            <a:xfrm>
              <a:off x="5226125" y="3712076"/>
              <a:ext cx="117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velocity</a:t>
              </a:r>
              <a:endParaRPr lang="zh-CN" altLang="en-US" dirty="0"/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CF1EB2D8-E5F7-439F-81FA-4B095366825E}"/>
              </a:ext>
            </a:extLst>
          </p:cNvPr>
          <p:cNvSpPr txBox="1"/>
          <p:nvPr/>
        </p:nvSpPr>
        <p:spPr>
          <a:xfrm>
            <a:off x="6041637" y="2923368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discriminator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BED8928-A509-4DCD-BA06-269920FF3999}"/>
              </a:ext>
            </a:extLst>
          </p:cNvPr>
          <p:cNvSpPr/>
          <p:nvPr/>
        </p:nvSpPr>
        <p:spPr>
          <a:xfrm>
            <a:off x="9172650" y="2698232"/>
            <a:ext cx="1332000" cy="826373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71343EA-ECC3-48F1-9930-1AB3F3F1968D}"/>
              </a:ext>
            </a:extLst>
          </p:cNvPr>
          <p:cNvGrpSpPr/>
          <p:nvPr/>
        </p:nvGrpSpPr>
        <p:grpSpPr>
          <a:xfrm>
            <a:off x="3663189" y="1669329"/>
            <a:ext cx="6220136" cy="841247"/>
            <a:chOff x="3258634" y="1705565"/>
            <a:chExt cx="6220136" cy="841247"/>
          </a:xfrm>
        </p:grpSpPr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488FC494-5ED0-4371-B6B5-08928C81DC61}"/>
                </a:ext>
              </a:extLst>
            </p:cNvPr>
            <p:cNvCxnSpPr/>
            <p:nvPr/>
          </p:nvCxnSpPr>
          <p:spPr>
            <a:xfrm>
              <a:off x="3258634" y="2183907"/>
              <a:ext cx="6213840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7B529F06-9E97-47DB-88EE-32D78C695802}"/>
                </a:ext>
              </a:extLst>
            </p:cNvPr>
            <p:cNvCxnSpPr>
              <a:cxnSpLocks/>
            </p:cNvCxnSpPr>
            <p:nvPr/>
          </p:nvCxnSpPr>
          <p:spPr>
            <a:xfrm>
              <a:off x="3271932" y="2171566"/>
              <a:ext cx="0" cy="3752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FD12E666-7F6D-445B-A46D-6605D4C1F2C1}"/>
                </a:ext>
              </a:extLst>
            </p:cNvPr>
            <p:cNvCxnSpPr>
              <a:cxnSpLocks/>
            </p:cNvCxnSpPr>
            <p:nvPr/>
          </p:nvCxnSpPr>
          <p:spPr>
            <a:xfrm>
              <a:off x="9478770" y="2170773"/>
              <a:ext cx="0" cy="3752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0E05E4A0-8D8B-4ECA-83A2-1B6A100B0B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5493" y="1705565"/>
              <a:ext cx="0" cy="468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00EA1A4-A68F-4656-92F1-DE6B1C9F7A6B}"/>
              </a:ext>
            </a:extLst>
          </p:cNvPr>
          <p:cNvCxnSpPr>
            <a:cxnSpLocks/>
          </p:cNvCxnSpPr>
          <p:nvPr/>
        </p:nvCxnSpPr>
        <p:spPr>
          <a:xfrm flipH="1">
            <a:off x="6732292" y="3650026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61A96B9-F798-4AF0-ADAF-A7B35D21DAAF}"/>
              </a:ext>
            </a:extLst>
          </p:cNvPr>
          <p:cNvCxnSpPr>
            <a:cxnSpLocks/>
          </p:cNvCxnSpPr>
          <p:nvPr/>
        </p:nvCxnSpPr>
        <p:spPr>
          <a:xfrm flipH="1">
            <a:off x="9877029" y="3650026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002E4D16-6994-4979-9C43-92CF08619C82}"/>
              </a:ext>
            </a:extLst>
          </p:cNvPr>
          <p:cNvCxnSpPr>
            <a:cxnSpLocks/>
            <a:stCxn id="20" idx="3"/>
            <a:endCxn id="26" idx="2"/>
          </p:cNvCxnSpPr>
          <p:nvPr/>
        </p:nvCxnSpPr>
        <p:spPr>
          <a:xfrm flipV="1">
            <a:off x="4323285" y="2699364"/>
            <a:ext cx="2422524" cy="2048119"/>
          </a:xfrm>
          <a:prstGeom prst="bentConnector4">
            <a:avLst>
              <a:gd name="adj1" fmla="val 31595"/>
              <a:gd name="adj2" fmla="val 115062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2FD92B86-FB36-431D-9691-E813021B9ED9}"/>
              </a:ext>
            </a:extLst>
          </p:cNvPr>
          <p:cNvCxnSpPr>
            <a:cxnSpLocks/>
            <a:stCxn id="57" idx="1"/>
            <a:endCxn id="26" idx="2"/>
          </p:cNvCxnSpPr>
          <p:nvPr/>
        </p:nvCxnSpPr>
        <p:spPr>
          <a:xfrm rot="10800000">
            <a:off x="6745810" y="2699365"/>
            <a:ext cx="2426841" cy="2052755"/>
          </a:xfrm>
          <a:prstGeom prst="bentConnector4">
            <a:avLst>
              <a:gd name="adj1" fmla="val 31627"/>
              <a:gd name="adj2" fmla="val 115028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4C1C7378-5140-47DC-9649-76D2A36C7843}"/>
              </a:ext>
            </a:extLst>
          </p:cNvPr>
          <p:cNvCxnSpPr>
            <a:cxnSpLocks/>
            <a:stCxn id="29" idx="2"/>
            <a:endCxn id="17" idx="1"/>
          </p:cNvCxnSpPr>
          <p:nvPr/>
        </p:nvCxnSpPr>
        <p:spPr>
          <a:xfrm rot="5400000" flipH="1">
            <a:off x="3744814" y="2331255"/>
            <a:ext cx="2211199" cy="3773791"/>
          </a:xfrm>
          <a:prstGeom prst="bentConnector4">
            <a:avLst>
              <a:gd name="adj1" fmla="val -25193"/>
              <a:gd name="adj2" fmla="val 117028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60288065-3390-4A34-92BE-73F63B398920}"/>
              </a:ext>
            </a:extLst>
          </p:cNvPr>
          <p:cNvSpPr txBox="1"/>
          <p:nvPr/>
        </p:nvSpPr>
        <p:spPr>
          <a:xfrm>
            <a:off x="3925284" y="5484939"/>
            <a:ext cx="90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training</a:t>
            </a:r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F8D79F00-39F1-45C2-AB14-DC778B34DCCA}"/>
              </a:ext>
            </a:extLst>
          </p:cNvPr>
          <p:cNvSpPr txBox="1"/>
          <p:nvPr/>
        </p:nvSpPr>
        <p:spPr>
          <a:xfrm>
            <a:off x="3094005" y="3067136"/>
            <a:ext cx="11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simu</a:t>
            </a:r>
            <a:r>
              <a:rPr lang="en-US" altLang="zh-CN" dirty="0"/>
              <a:t> net)</a:t>
            </a:r>
            <a:endParaRPr lang="zh-CN" altLang="en-US" dirty="0"/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5EABCC7D-2B57-469F-A708-4921CF397516}"/>
              </a:ext>
            </a:extLst>
          </p:cNvPr>
          <p:cNvGrpSpPr/>
          <p:nvPr/>
        </p:nvGrpSpPr>
        <p:grpSpPr>
          <a:xfrm>
            <a:off x="3749637" y="270833"/>
            <a:ext cx="6027735" cy="1206546"/>
            <a:chOff x="3651979" y="270833"/>
            <a:chExt cx="6027735" cy="1206546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A9A0644F-7BF4-4446-9289-1CD4CA65F28C}"/>
                </a:ext>
              </a:extLst>
            </p:cNvPr>
            <p:cNvGrpSpPr/>
            <p:nvPr/>
          </p:nvGrpSpPr>
          <p:grpSpPr>
            <a:xfrm>
              <a:off x="3651979" y="270833"/>
              <a:ext cx="3398427" cy="1206546"/>
              <a:chOff x="5823750" y="3299208"/>
              <a:chExt cx="3398427" cy="1206546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BCD3AE6-C859-475E-B8FC-82FCED0ED0F8}"/>
                  </a:ext>
                </a:extLst>
              </p:cNvPr>
              <p:cNvSpPr/>
              <p:nvPr/>
            </p:nvSpPr>
            <p:spPr>
              <a:xfrm>
                <a:off x="5823750" y="3299208"/>
                <a:ext cx="3398427" cy="1206546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4C0087E-57C6-4E6B-ACB5-6FCAD7F25C91}"/>
                  </a:ext>
                </a:extLst>
              </p:cNvPr>
              <p:cNvSpPr txBox="1"/>
              <p:nvPr/>
            </p:nvSpPr>
            <p:spPr>
              <a:xfrm>
                <a:off x="5887503" y="3538991"/>
                <a:ext cx="13948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road (length, lane num…)</a:t>
                </a:r>
                <a:endParaRPr lang="zh-CN" altLang="en-US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6BFBB49-93BD-4184-973E-8A9E8B93BDB1}"/>
                  </a:ext>
                </a:extLst>
              </p:cNvPr>
              <p:cNvSpPr txBox="1"/>
              <p:nvPr/>
            </p:nvSpPr>
            <p:spPr>
              <a:xfrm>
                <a:off x="7505826" y="3415150"/>
                <a:ext cx="170908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BV’s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initial state ((</a:t>
                </a:r>
                <a:r>
                  <a:rPr lang="en-US" altLang="zh-CN" dirty="0" err="1"/>
                  <a:t>x,y</a:t>
                </a:r>
                <a:r>
                  <a:rPr lang="en-US" altLang="zh-CN" dirty="0"/>
                  <a:t>),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box, type…)</a:t>
                </a:r>
                <a:endParaRPr lang="zh-CN" altLang="en-US" dirty="0"/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5C751B45-EBB3-4549-BD5E-E100354E231F}"/>
                </a:ext>
              </a:extLst>
            </p:cNvPr>
            <p:cNvGrpSpPr/>
            <p:nvPr/>
          </p:nvGrpSpPr>
          <p:grpSpPr>
            <a:xfrm>
              <a:off x="7770707" y="478386"/>
              <a:ext cx="1909007" cy="826374"/>
              <a:chOff x="9928191" y="1119086"/>
              <a:chExt cx="1909007" cy="826374"/>
            </a:xfrm>
          </p:grpSpPr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09C8639F-D315-4D84-8A9A-A4C6DCCEAA89}"/>
                  </a:ext>
                </a:extLst>
              </p:cNvPr>
              <p:cNvSpPr txBox="1"/>
              <p:nvPr/>
            </p:nvSpPr>
            <p:spPr>
              <a:xfrm>
                <a:off x="9972602" y="1204308"/>
                <a:ext cx="1755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BV’s model (IDM)</a:t>
                </a:r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0C7E7350-2374-4385-83EF-60FFDC3DC79B}"/>
                  </a:ext>
                </a:extLst>
              </p:cNvPr>
              <p:cNvSpPr/>
              <p:nvPr/>
            </p:nvSpPr>
            <p:spPr>
              <a:xfrm>
                <a:off x="9981621" y="1500836"/>
                <a:ext cx="179475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AV’s model (ACC)</a:t>
                </a:r>
                <a:endParaRPr lang="zh-CN" altLang="en-US" dirty="0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FECD0A60-0465-44C5-9B2A-FA9584CCA491}"/>
                  </a:ext>
                </a:extLst>
              </p:cNvPr>
              <p:cNvSpPr/>
              <p:nvPr/>
            </p:nvSpPr>
            <p:spPr>
              <a:xfrm>
                <a:off x="9928191" y="1119086"/>
                <a:ext cx="1909007" cy="826374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B22C41D5-B9EC-4BB7-B16B-61B317884298}"/>
                </a:ext>
              </a:extLst>
            </p:cNvPr>
            <p:cNvSpPr/>
            <p:nvPr/>
          </p:nvSpPr>
          <p:spPr>
            <a:xfrm>
              <a:off x="7244962" y="675470"/>
              <a:ext cx="3770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&amp;</a:t>
              </a:r>
              <a:endParaRPr lang="zh-CN" altLang="en-US" dirty="0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82B5D0FD-5099-47FC-A876-220942B0DD0F}"/>
              </a:ext>
            </a:extLst>
          </p:cNvPr>
          <p:cNvGrpSpPr/>
          <p:nvPr/>
        </p:nvGrpSpPr>
        <p:grpSpPr>
          <a:xfrm>
            <a:off x="211962" y="2742620"/>
            <a:ext cx="1889830" cy="1859343"/>
            <a:chOff x="52307" y="2769083"/>
            <a:chExt cx="1889830" cy="1859343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AEE89EB7-8164-4866-80E6-78FBFEA2D7D6}"/>
                </a:ext>
              </a:extLst>
            </p:cNvPr>
            <p:cNvSpPr txBox="1"/>
            <p:nvPr/>
          </p:nvSpPr>
          <p:spPr>
            <a:xfrm>
              <a:off x="52308" y="2821591"/>
              <a:ext cx="188982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/>
                <a:t>Simu-net </a:t>
              </a:r>
              <a:r>
                <a:rPr lang="en-US" altLang="zh-CN"/>
                <a:t>is the </a:t>
              </a:r>
              <a:r>
                <a:rPr lang="en-US" altLang="zh-CN" dirty="0"/>
                <a:t>network structure of the simulator. They will have a similar output after training.</a:t>
              </a:r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4FB48AB7-E639-4BAB-8B97-1683C59BD337}"/>
                </a:ext>
              </a:extLst>
            </p:cNvPr>
            <p:cNvSpPr/>
            <p:nvPr/>
          </p:nvSpPr>
          <p:spPr>
            <a:xfrm>
              <a:off x="52307" y="2769083"/>
              <a:ext cx="1885409" cy="1859343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700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44A5B9D9-379F-43CB-87ED-6D020C0C01C9}"/>
              </a:ext>
            </a:extLst>
          </p:cNvPr>
          <p:cNvGrpSpPr/>
          <p:nvPr/>
        </p:nvGrpSpPr>
        <p:grpSpPr>
          <a:xfrm>
            <a:off x="3242805" y="4274989"/>
            <a:ext cx="1559897" cy="979645"/>
            <a:chOff x="3242805" y="4274989"/>
            <a:chExt cx="1559897" cy="979645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9A22DD6-8658-4C84-A89E-4CA9E37F1837}"/>
                </a:ext>
              </a:extLst>
            </p:cNvPr>
            <p:cNvSpPr/>
            <p:nvPr/>
          </p:nvSpPr>
          <p:spPr>
            <a:xfrm>
              <a:off x="3276155" y="4274989"/>
              <a:ext cx="1493195" cy="979645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B893BEC-B27C-46D9-9CB8-CDA2B441949A}"/>
                </a:ext>
              </a:extLst>
            </p:cNvPr>
            <p:cNvSpPr txBox="1"/>
            <p:nvPr/>
          </p:nvSpPr>
          <p:spPr>
            <a:xfrm>
              <a:off x="3242805" y="4400295"/>
              <a:ext cx="15598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critical measurement</a:t>
              </a:r>
              <a:endParaRPr lang="zh-CN" altLang="en-US" dirty="0"/>
            </a:p>
          </p:txBody>
        </p:sp>
      </p:grpSp>
      <p:sp>
        <p:nvSpPr>
          <p:cNvPr id="26" name="梯形 25">
            <a:extLst>
              <a:ext uri="{FF2B5EF4-FFF2-40B4-BE49-F238E27FC236}">
                <a16:creationId xmlns:a16="http://schemas.microsoft.com/office/drawing/2014/main" id="{FF2FAB0D-1F05-4391-BB00-C29ED65F500A}"/>
              </a:ext>
            </a:extLst>
          </p:cNvPr>
          <p:cNvSpPr/>
          <p:nvPr/>
        </p:nvSpPr>
        <p:spPr>
          <a:xfrm rot="10800000">
            <a:off x="6218048" y="2743752"/>
            <a:ext cx="1783490" cy="826372"/>
          </a:xfrm>
          <a:prstGeom prst="trapezoid">
            <a:avLst>
              <a:gd name="adj" fmla="val 44337"/>
            </a:avLst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FCCC819-8BC5-4E8F-80C9-6EA2AB5A63BA}"/>
              </a:ext>
            </a:extLst>
          </p:cNvPr>
          <p:cNvGrpSpPr/>
          <p:nvPr/>
        </p:nvGrpSpPr>
        <p:grpSpPr>
          <a:xfrm>
            <a:off x="6136331" y="4215603"/>
            <a:ext cx="1929924" cy="1152534"/>
            <a:chOff x="5669361" y="3134633"/>
            <a:chExt cx="1929924" cy="11525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FE26767-438D-4085-9F8E-07CD1F2A6DFE}"/>
                </a:ext>
              </a:extLst>
            </p:cNvPr>
            <p:cNvSpPr/>
            <p:nvPr/>
          </p:nvSpPr>
          <p:spPr>
            <a:xfrm>
              <a:off x="5669361" y="3134633"/>
              <a:ext cx="1929924" cy="1152534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30F6626-96DA-4F50-9AED-3AD56FE8E573}"/>
                </a:ext>
              </a:extLst>
            </p:cNvPr>
            <p:cNvSpPr txBox="1"/>
            <p:nvPr/>
          </p:nvSpPr>
          <p:spPr>
            <a:xfrm>
              <a:off x="5822826" y="3212339"/>
              <a:ext cx="1175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is true?</a:t>
              </a:r>
              <a:endParaRPr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20DB19B-0212-43DB-B951-70045754B4EB}"/>
                </a:ext>
              </a:extLst>
            </p:cNvPr>
            <p:cNvSpPr/>
            <p:nvPr/>
          </p:nvSpPr>
          <p:spPr>
            <a:xfrm>
              <a:off x="5797635" y="3520993"/>
              <a:ext cx="16069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simulator--true</a:t>
              </a:r>
              <a:endParaRPr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1A5425F-987A-420A-905B-62117A02E688}"/>
                </a:ext>
              </a:extLst>
            </p:cNvPr>
            <p:cNvSpPr/>
            <p:nvPr/>
          </p:nvSpPr>
          <p:spPr>
            <a:xfrm>
              <a:off x="5797635" y="3822652"/>
              <a:ext cx="16807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generator--false</a:t>
              </a:r>
              <a:endParaRPr lang="zh-CN" altLang="en-US" dirty="0"/>
            </a:p>
          </p:txBody>
        </p:sp>
      </p:grp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CEFFA75-6DD8-4D03-832F-3C9F9101B0BC}"/>
              </a:ext>
            </a:extLst>
          </p:cNvPr>
          <p:cNvCxnSpPr>
            <a:cxnSpLocks/>
          </p:cNvCxnSpPr>
          <p:nvPr/>
        </p:nvCxnSpPr>
        <p:spPr>
          <a:xfrm flipH="1">
            <a:off x="4022753" y="3694414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E428743E-28CB-4A3A-B4C5-93E6BF77E66C}"/>
              </a:ext>
            </a:extLst>
          </p:cNvPr>
          <p:cNvSpPr txBox="1"/>
          <p:nvPr/>
        </p:nvSpPr>
        <p:spPr>
          <a:xfrm>
            <a:off x="9665363" y="2812455"/>
            <a:ext cx="10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real</a:t>
            </a:r>
          </a:p>
          <a:p>
            <a:pPr algn="ctr"/>
            <a:r>
              <a:rPr lang="en-US" altLang="zh-CN" dirty="0"/>
              <a:t>simulator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F1EB2D8-E5F7-439F-81FA-4B095366825E}"/>
              </a:ext>
            </a:extLst>
          </p:cNvPr>
          <p:cNvSpPr txBox="1"/>
          <p:nvPr/>
        </p:nvSpPr>
        <p:spPr>
          <a:xfrm>
            <a:off x="6405621" y="2967756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discriminator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BED8928-A509-4DCD-BA06-269920FF3999}"/>
              </a:ext>
            </a:extLst>
          </p:cNvPr>
          <p:cNvSpPr/>
          <p:nvPr/>
        </p:nvSpPr>
        <p:spPr>
          <a:xfrm>
            <a:off x="9536634" y="2742620"/>
            <a:ext cx="1332000" cy="826373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71343EA-ECC3-48F1-9930-1AB3F3F1968D}"/>
              </a:ext>
            </a:extLst>
          </p:cNvPr>
          <p:cNvGrpSpPr/>
          <p:nvPr/>
        </p:nvGrpSpPr>
        <p:grpSpPr>
          <a:xfrm>
            <a:off x="4027173" y="1713717"/>
            <a:ext cx="6220136" cy="841247"/>
            <a:chOff x="3258634" y="1705565"/>
            <a:chExt cx="6220136" cy="841247"/>
          </a:xfrm>
        </p:grpSpPr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488FC494-5ED0-4371-B6B5-08928C81DC61}"/>
                </a:ext>
              </a:extLst>
            </p:cNvPr>
            <p:cNvCxnSpPr/>
            <p:nvPr/>
          </p:nvCxnSpPr>
          <p:spPr>
            <a:xfrm>
              <a:off x="3258634" y="2183907"/>
              <a:ext cx="6213840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7B529F06-9E97-47DB-88EE-32D78C695802}"/>
                </a:ext>
              </a:extLst>
            </p:cNvPr>
            <p:cNvCxnSpPr>
              <a:cxnSpLocks/>
            </p:cNvCxnSpPr>
            <p:nvPr/>
          </p:nvCxnSpPr>
          <p:spPr>
            <a:xfrm>
              <a:off x="3271932" y="2171566"/>
              <a:ext cx="0" cy="3752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FD12E666-7F6D-445B-A46D-6605D4C1F2C1}"/>
                </a:ext>
              </a:extLst>
            </p:cNvPr>
            <p:cNvCxnSpPr>
              <a:cxnSpLocks/>
            </p:cNvCxnSpPr>
            <p:nvPr/>
          </p:nvCxnSpPr>
          <p:spPr>
            <a:xfrm>
              <a:off x="9478770" y="2170773"/>
              <a:ext cx="0" cy="3752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0E05E4A0-8D8B-4ECA-83A2-1B6A100B0B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5493" y="1705565"/>
              <a:ext cx="0" cy="468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00EA1A4-A68F-4656-92F1-DE6B1C9F7A6B}"/>
              </a:ext>
            </a:extLst>
          </p:cNvPr>
          <p:cNvCxnSpPr>
            <a:cxnSpLocks/>
          </p:cNvCxnSpPr>
          <p:nvPr/>
        </p:nvCxnSpPr>
        <p:spPr>
          <a:xfrm flipH="1">
            <a:off x="7096276" y="3694414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61A96B9-F798-4AF0-ADAF-A7B35D21DAAF}"/>
              </a:ext>
            </a:extLst>
          </p:cNvPr>
          <p:cNvCxnSpPr>
            <a:cxnSpLocks/>
          </p:cNvCxnSpPr>
          <p:nvPr/>
        </p:nvCxnSpPr>
        <p:spPr>
          <a:xfrm flipH="1">
            <a:off x="10241013" y="3694414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002E4D16-6994-4979-9C43-92CF08619C82}"/>
              </a:ext>
            </a:extLst>
          </p:cNvPr>
          <p:cNvCxnSpPr>
            <a:cxnSpLocks/>
            <a:stCxn id="20" idx="3"/>
            <a:endCxn id="26" idx="2"/>
          </p:cNvCxnSpPr>
          <p:nvPr/>
        </p:nvCxnSpPr>
        <p:spPr>
          <a:xfrm flipV="1">
            <a:off x="4769350" y="2743752"/>
            <a:ext cx="2340443" cy="2021060"/>
          </a:xfrm>
          <a:prstGeom prst="bentConnector4">
            <a:avLst>
              <a:gd name="adj1" fmla="val 30949"/>
              <a:gd name="adj2" fmla="val 111311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2FD92B86-FB36-431D-9691-E813021B9ED9}"/>
              </a:ext>
            </a:extLst>
          </p:cNvPr>
          <p:cNvCxnSpPr>
            <a:cxnSpLocks/>
            <a:stCxn id="72" idx="1"/>
            <a:endCxn id="26" idx="2"/>
          </p:cNvCxnSpPr>
          <p:nvPr/>
        </p:nvCxnSpPr>
        <p:spPr>
          <a:xfrm rot="10800000">
            <a:off x="7109794" y="2743752"/>
            <a:ext cx="2351271" cy="2061124"/>
          </a:xfrm>
          <a:prstGeom prst="bentConnector4">
            <a:avLst>
              <a:gd name="adj1" fmla="val 31037"/>
              <a:gd name="adj2" fmla="val 111091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4C1C7378-5140-47DC-9649-76D2A36C7843}"/>
              </a:ext>
            </a:extLst>
          </p:cNvPr>
          <p:cNvCxnSpPr>
            <a:cxnSpLocks/>
            <a:stCxn id="29" idx="2"/>
            <a:endCxn id="69" idx="3"/>
          </p:cNvCxnSpPr>
          <p:nvPr/>
        </p:nvCxnSpPr>
        <p:spPr>
          <a:xfrm rot="5400000" flipH="1">
            <a:off x="4092648" y="2359493"/>
            <a:ext cx="2238799" cy="3778490"/>
          </a:xfrm>
          <a:prstGeom prst="bentConnector4">
            <a:avLst>
              <a:gd name="adj1" fmla="val -10211"/>
              <a:gd name="adj2" fmla="val 113717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60288065-3390-4A34-92BE-73F63B398920}"/>
              </a:ext>
            </a:extLst>
          </p:cNvPr>
          <p:cNvSpPr txBox="1"/>
          <p:nvPr/>
        </p:nvSpPr>
        <p:spPr>
          <a:xfrm>
            <a:off x="4289268" y="5529327"/>
            <a:ext cx="90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training</a:t>
            </a:r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F8D79F00-39F1-45C2-AB14-DC778B34DCCA}"/>
              </a:ext>
            </a:extLst>
          </p:cNvPr>
          <p:cNvSpPr txBox="1"/>
          <p:nvPr/>
        </p:nvSpPr>
        <p:spPr>
          <a:xfrm>
            <a:off x="3524322" y="2967756"/>
            <a:ext cx="101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simu</a:t>
            </a:r>
            <a:r>
              <a:rPr lang="en-US" altLang="zh-CN" dirty="0"/>
              <a:t>-net</a:t>
            </a:r>
            <a:endParaRPr lang="zh-CN" altLang="en-US" dirty="0"/>
          </a:p>
        </p:txBody>
      </p: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1D856C63-EEE1-4E8B-B1F7-620A6BAE63A5}"/>
              </a:ext>
            </a:extLst>
          </p:cNvPr>
          <p:cNvGrpSpPr/>
          <p:nvPr/>
        </p:nvGrpSpPr>
        <p:grpSpPr>
          <a:xfrm>
            <a:off x="211962" y="2742620"/>
            <a:ext cx="1889830" cy="1859343"/>
            <a:chOff x="52307" y="2769083"/>
            <a:chExt cx="1889830" cy="1859343"/>
          </a:xfrm>
        </p:grpSpPr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B32C7818-6081-4110-8E53-ED7BCE0F8F60}"/>
                </a:ext>
              </a:extLst>
            </p:cNvPr>
            <p:cNvSpPr txBox="1"/>
            <p:nvPr/>
          </p:nvSpPr>
          <p:spPr>
            <a:xfrm>
              <a:off x="52308" y="2821591"/>
              <a:ext cx="188982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/>
                <a:t>Simu-net </a:t>
              </a:r>
              <a:r>
                <a:rPr lang="en-US" altLang="zh-CN"/>
                <a:t>is the </a:t>
              </a:r>
              <a:r>
                <a:rPr lang="en-US" altLang="zh-CN" dirty="0"/>
                <a:t>network structure of the simulator. They will have a similar output after training.</a:t>
              </a:r>
              <a:endParaRPr lang="zh-CN" altLang="en-US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4F66360B-9783-4C81-A940-C607CBD330CD}"/>
                </a:ext>
              </a:extLst>
            </p:cNvPr>
            <p:cNvSpPr/>
            <p:nvPr/>
          </p:nvSpPr>
          <p:spPr>
            <a:xfrm>
              <a:off x="52307" y="2769083"/>
              <a:ext cx="1885409" cy="1859343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5C751B45-EBB3-4549-BD5E-E100354E231F}"/>
              </a:ext>
            </a:extLst>
          </p:cNvPr>
          <p:cNvGrpSpPr/>
          <p:nvPr/>
        </p:nvGrpSpPr>
        <p:grpSpPr>
          <a:xfrm>
            <a:off x="11327193" y="407541"/>
            <a:ext cx="2056942" cy="826374"/>
            <a:chOff x="9867370" y="1119086"/>
            <a:chExt cx="1909008" cy="826374"/>
          </a:xfrm>
        </p:grpSpPr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09C8639F-D315-4D84-8A9A-A4C6DCCEAA89}"/>
                </a:ext>
              </a:extLst>
            </p:cNvPr>
            <p:cNvSpPr txBox="1"/>
            <p:nvPr/>
          </p:nvSpPr>
          <p:spPr>
            <a:xfrm>
              <a:off x="9972602" y="1204308"/>
              <a:ext cx="1755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BV’s control (IDM)</a:t>
              </a: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0C7E7350-2374-4385-83EF-60FFDC3DC79B}"/>
                </a:ext>
              </a:extLst>
            </p:cNvPr>
            <p:cNvSpPr/>
            <p:nvPr/>
          </p:nvSpPr>
          <p:spPr>
            <a:xfrm>
              <a:off x="9981621" y="1500836"/>
              <a:ext cx="179475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AV’s control (ACC)</a:t>
              </a:r>
              <a:endParaRPr lang="zh-CN" altLang="en-US" dirty="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FECD0A60-0465-44C5-9B2A-FA9584CCA491}"/>
                </a:ext>
              </a:extLst>
            </p:cNvPr>
            <p:cNvSpPr/>
            <p:nvPr/>
          </p:nvSpPr>
          <p:spPr>
            <a:xfrm>
              <a:off x="9867370" y="1119086"/>
              <a:ext cx="1909007" cy="826374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2" name="矩形 111">
            <a:extLst>
              <a:ext uri="{FF2B5EF4-FFF2-40B4-BE49-F238E27FC236}">
                <a16:creationId xmlns:a16="http://schemas.microsoft.com/office/drawing/2014/main" id="{B22C41D5-B9EC-4BB7-B16B-61B317884298}"/>
              </a:ext>
            </a:extLst>
          </p:cNvPr>
          <p:cNvSpPr/>
          <p:nvPr/>
        </p:nvSpPr>
        <p:spPr>
          <a:xfrm>
            <a:off x="10710304" y="678260"/>
            <a:ext cx="377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&amp;</a:t>
            </a:r>
            <a:endParaRPr lang="zh-CN" altLang="en-US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574C1AA-5669-4F76-99FA-7F14B439F9A6}"/>
              </a:ext>
            </a:extLst>
          </p:cNvPr>
          <p:cNvGrpSpPr/>
          <p:nvPr/>
        </p:nvGrpSpPr>
        <p:grpSpPr>
          <a:xfrm>
            <a:off x="277708" y="470628"/>
            <a:ext cx="1034070" cy="826372"/>
            <a:chOff x="3333205" y="1064572"/>
            <a:chExt cx="1034070" cy="826372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F6C14CA-D7CB-4C51-9844-F909083E1EB2}"/>
                </a:ext>
              </a:extLst>
            </p:cNvPr>
            <p:cNvSpPr txBox="1"/>
            <p:nvPr/>
          </p:nvSpPr>
          <p:spPr>
            <a:xfrm>
              <a:off x="3368717" y="1147367"/>
              <a:ext cx="973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random </a:t>
              </a:r>
            </a:p>
            <a:p>
              <a:pPr algn="ctr"/>
              <a:r>
                <a:rPr lang="en-US" altLang="zh-CN" dirty="0"/>
                <a:t>vector</a:t>
              </a:r>
              <a:endParaRPr lang="zh-CN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1478F15-E595-48F7-BFAC-64931E6A9364}"/>
                </a:ext>
              </a:extLst>
            </p:cNvPr>
            <p:cNvSpPr/>
            <p:nvPr/>
          </p:nvSpPr>
          <p:spPr>
            <a:xfrm>
              <a:off x="3333205" y="1064572"/>
              <a:ext cx="1034070" cy="826372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BF3C3C5-F57F-47F5-B55B-0A5D656766A2}"/>
              </a:ext>
            </a:extLst>
          </p:cNvPr>
          <p:cNvGrpSpPr/>
          <p:nvPr/>
        </p:nvGrpSpPr>
        <p:grpSpPr>
          <a:xfrm>
            <a:off x="1978821" y="126485"/>
            <a:ext cx="1104982" cy="1514657"/>
            <a:chOff x="2369655" y="2671203"/>
            <a:chExt cx="1104982" cy="1514657"/>
          </a:xfrm>
        </p:grpSpPr>
        <p:sp>
          <p:nvSpPr>
            <p:cNvPr id="52" name="梯形 51">
              <a:extLst>
                <a:ext uri="{FF2B5EF4-FFF2-40B4-BE49-F238E27FC236}">
                  <a16:creationId xmlns:a16="http://schemas.microsoft.com/office/drawing/2014/main" id="{A5632D93-E28C-4058-9FB4-0AB6FE72BD19}"/>
                </a:ext>
              </a:extLst>
            </p:cNvPr>
            <p:cNvSpPr/>
            <p:nvPr/>
          </p:nvSpPr>
          <p:spPr>
            <a:xfrm rot="16200000">
              <a:off x="2157904" y="2951311"/>
              <a:ext cx="1514657" cy="954442"/>
            </a:xfrm>
            <a:prstGeom prst="trapezoid">
              <a:avLst>
                <a:gd name="adj" fmla="val 53575"/>
              </a:avLst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A4BAA38-51CF-4E56-A58E-E1CC42EA2D75}"/>
                </a:ext>
              </a:extLst>
            </p:cNvPr>
            <p:cNvSpPr txBox="1"/>
            <p:nvPr/>
          </p:nvSpPr>
          <p:spPr>
            <a:xfrm>
              <a:off x="2369655" y="3180780"/>
              <a:ext cx="1104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generator</a:t>
              </a:r>
              <a:endParaRPr lang="zh-CN" altLang="en-US" dirty="0"/>
            </a:p>
          </p:txBody>
        </p:sp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17F0FB4-8FC8-47C7-B839-753B35C28520}"/>
              </a:ext>
            </a:extLst>
          </p:cNvPr>
          <p:cNvCxnSpPr>
            <a:cxnSpLocks/>
          </p:cNvCxnSpPr>
          <p:nvPr/>
        </p:nvCxnSpPr>
        <p:spPr>
          <a:xfrm>
            <a:off x="1435465" y="883814"/>
            <a:ext cx="451911" cy="16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080D277-7CA3-4AD1-B2A8-4C68D30FC59C}"/>
              </a:ext>
            </a:extLst>
          </p:cNvPr>
          <p:cNvCxnSpPr>
            <a:cxnSpLocks/>
          </p:cNvCxnSpPr>
          <p:nvPr/>
        </p:nvCxnSpPr>
        <p:spPr>
          <a:xfrm>
            <a:off x="3172570" y="883814"/>
            <a:ext cx="451911" cy="16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AFFDA363-0073-4F9A-926B-E92F06596DFA}"/>
              </a:ext>
            </a:extLst>
          </p:cNvPr>
          <p:cNvGrpSpPr/>
          <p:nvPr/>
        </p:nvGrpSpPr>
        <p:grpSpPr>
          <a:xfrm>
            <a:off x="3862695" y="263085"/>
            <a:ext cx="6517422" cy="1206546"/>
            <a:chOff x="4113621" y="315221"/>
            <a:chExt cx="6517422" cy="120654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BCD3AE6-C859-475E-B8FC-82FCED0ED0F8}"/>
                </a:ext>
              </a:extLst>
            </p:cNvPr>
            <p:cNvSpPr/>
            <p:nvPr/>
          </p:nvSpPr>
          <p:spPr>
            <a:xfrm>
              <a:off x="4113621" y="315221"/>
              <a:ext cx="6517419" cy="1206546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4C0087E-57C6-4E6B-ACB5-6FCAD7F25C91}"/>
                </a:ext>
              </a:extLst>
            </p:cNvPr>
            <p:cNvSpPr txBox="1"/>
            <p:nvPr/>
          </p:nvSpPr>
          <p:spPr>
            <a:xfrm>
              <a:off x="4177374" y="555004"/>
              <a:ext cx="13948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road (length, lane num…)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6BFBB49-93BD-4184-973E-8A9E8B93BDB1}"/>
                </a:ext>
              </a:extLst>
            </p:cNvPr>
            <p:cNvSpPr txBox="1"/>
            <p:nvPr/>
          </p:nvSpPr>
          <p:spPr>
            <a:xfrm>
              <a:off x="5795697" y="431163"/>
              <a:ext cx="17090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BV’s</a:t>
              </a:r>
              <a:r>
                <a:rPr lang="zh-CN" altLang="en-US" dirty="0"/>
                <a:t> </a:t>
              </a:r>
              <a:r>
                <a:rPr lang="en-US" altLang="zh-CN" dirty="0"/>
                <a:t>initial state ((</a:t>
              </a:r>
              <a:r>
                <a:rPr lang="en-US" altLang="zh-CN" dirty="0" err="1"/>
                <a:t>x,y</a:t>
              </a:r>
              <a:r>
                <a:rPr lang="en-US" altLang="zh-CN" dirty="0"/>
                <a:t>),</a:t>
              </a:r>
              <a:r>
                <a:rPr lang="zh-CN" altLang="en-US" dirty="0"/>
                <a:t> </a:t>
              </a:r>
              <a:r>
                <a:rPr lang="en-US" altLang="zh-CN" dirty="0"/>
                <a:t>v,</a:t>
              </a:r>
              <a:r>
                <a:rPr lang="zh-CN" altLang="en-US" dirty="0"/>
                <a:t> </a:t>
              </a:r>
              <a:r>
                <a:rPr lang="en-US" altLang="zh-CN" dirty="0"/>
                <a:t>a,</a:t>
              </a:r>
              <a:r>
                <a:rPr lang="zh-CN" altLang="en-US" dirty="0"/>
                <a:t> </a:t>
              </a:r>
              <a:r>
                <a:rPr lang="en-US" altLang="zh-CN" dirty="0"/>
                <a:t>box, type…)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DB7BBB5F-5816-4D96-B7FC-E62E23CF7106}"/>
                </a:ext>
              </a:extLst>
            </p:cNvPr>
            <p:cNvSpPr txBox="1"/>
            <p:nvPr/>
          </p:nvSpPr>
          <p:spPr>
            <a:xfrm>
              <a:off x="9067392" y="693503"/>
              <a:ext cx="1563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BV’s</a:t>
              </a:r>
              <a:r>
                <a:rPr lang="zh-CN" altLang="en-US" dirty="0"/>
                <a:t> </a:t>
              </a:r>
              <a:r>
                <a:rPr lang="en-US" altLang="zh-CN" dirty="0"/>
                <a:t>final state</a:t>
              </a:r>
              <a:endParaRPr lang="zh-CN" altLang="en-US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CEDABF90-E53F-4AEB-9E6D-5B0E002B6F5C}"/>
                </a:ext>
              </a:extLst>
            </p:cNvPr>
            <p:cNvSpPr txBox="1"/>
            <p:nvPr/>
          </p:nvSpPr>
          <p:spPr>
            <a:xfrm>
              <a:off x="7728294" y="599862"/>
              <a:ext cx="15636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dynamics </a:t>
              </a:r>
            </a:p>
            <a:p>
              <a:r>
                <a:rPr lang="en-US" altLang="zh-CN" dirty="0"/>
                <a:t>(BV’s task)</a:t>
              </a:r>
              <a:endParaRPr lang="zh-CN" altLang="en-US" dirty="0"/>
            </a:p>
          </p:txBody>
        </p:sp>
      </p:grpSp>
      <p:sp>
        <p:nvSpPr>
          <p:cNvPr id="69" name="梯形 68">
            <a:extLst>
              <a:ext uri="{FF2B5EF4-FFF2-40B4-BE49-F238E27FC236}">
                <a16:creationId xmlns:a16="http://schemas.microsoft.com/office/drawing/2014/main" id="{31BABA13-F9CA-4A63-ACE2-CEEEB49E50C6}"/>
              </a:ext>
            </a:extLst>
          </p:cNvPr>
          <p:cNvSpPr/>
          <p:nvPr/>
        </p:nvSpPr>
        <p:spPr>
          <a:xfrm rot="10800000">
            <a:off x="3139609" y="2716152"/>
            <a:ext cx="1783490" cy="826372"/>
          </a:xfrm>
          <a:prstGeom prst="trapezoid">
            <a:avLst>
              <a:gd name="adj" fmla="val 44337"/>
            </a:avLst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1498FB96-6498-42F6-BD05-BAD7B0F248B8}"/>
              </a:ext>
            </a:extLst>
          </p:cNvPr>
          <p:cNvGrpSpPr/>
          <p:nvPr/>
        </p:nvGrpSpPr>
        <p:grpSpPr>
          <a:xfrm>
            <a:off x="9461064" y="4306685"/>
            <a:ext cx="1559897" cy="979645"/>
            <a:chOff x="3242805" y="4274989"/>
            <a:chExt cx="1559897" cy="979645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B0B30B64-13AB-4681-A1AC-E9608C60F716}"/>
                </a:ext>
              </a:extLst>
            </p:cNvPr>
            <p:cNvSpPr/>
            <p:nvPr/>
          </p:nvSpPr>
          <p:spPr>
            <a:xfrm>
              <a:off x="3276155" y="4274989"/>
              <a:ext cx="1493195" cy="979645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26408F90-F934-45C8-802B-6BBFDB19C0F0}"/>
                </a:ext>
              </a:extLst>
            </p:cNvPr>
            <p:cNvSpPr txBox="1"/>
            <p:nvPr/>
          </p:nvSpPr>
          <p:spPr>
            <a:xfrm>
              <a:off x="3242805" y="4311515"/>
              <a:ext cx="15598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real</a:t>
              </a:r>
            </a:p>
            <a:p>
              <a:pPr algn="ctr"/>
              <a:r>
                <a:rPr lang="en-US" altLang="zh-CN" dirty="0"/>
                <a:t>critical measurement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43183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C82F0007-514A-42B8-B33C-20A3FB18B390}"/>
              </a:ext>
            </a:extLst>
          </p:cNvPr>
          <p:cNvGrpSpPr/>
          <p:nvPr/>
        </p:nvGrpSpPr>
        <p:grpSpPr>
          <a:xfrm>
            <a:off x="3221384" y="5278526"/>
            <a:ext cx="2090026" cy="444624"/>
            <a:chOff x="3355764" y="5651398"/>
            <a:chExt cx="2090026" cy="444624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0C7E7350-2374-4385-83EF-60FFDC3DC79B}"/>
                </a:ext>
              </a:extLst>
            </p:cNvPr>
            <p:cNvSpPr/>
            <p:nvPr/>
          </p:nvSpPr>
          <p:spPr>
            <a:xfrm>
              <a:off x="3458685" y="5678032"/>
              <a:ext cx="19338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AV’s </a:t>
              </a:r>
              <a:r>
                <a:rPr lang="en-US" altLang="zh-CN" b="1" dirty="0">
                  <a:solidFill>
                    <a:srgbClr val="FF0000"/>
                  </a:solidFill>
                </a:rPr>
                <a:t>C</a:t>
              </a:r>
              <a:r>
                <a:rPr lang="en-US" altLang="zh-CN" dirty="0"/>
                <a:t>ontrol (ACC)</a:t>
              </a:r>
              <a:endParaRPr lang="zh-CN" altLang="en-US" dirty="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FECD0A60-0465-44C5-9B2A-FA9584CCA491}"/>
                </a:ext>
              </a:extLst>
            </p:cNvPr>
            <p:cNvSpPr/>
            <p:nvPr/>
          </p:nvSpPr>
          <p:spPr>
            <a:xfrm>
              <a:off x="3355764" y="5651398"/>
              <a:ext cx="2090026" cy="4446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2" name="矩形 111">
            <a:extLst>
              <a:ext uri="{FF2B5EF4-FFF2-40B4-BE49-F238E27FC236}">
                <a16:creationId xmlns:a16="http://schemas.microsoft.com/office/drawing/2014/main" id="{B22C41D5-B9EC-4BB7-B16B-61B317884298}"/>
              </a:ext>
            </a:extLst>
          </p:cNvPr>
          <p:cNvSpPr/>
          <p:nvPr/>
        </p:nvSpPr>
        <p:spPr>
          <a:xfrm>
            <a:off x="4062367" y="4832669"/>
            <a:ext cx="377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&amp;</a:t>
            </a:r>
            <a:endParaRPr lang="zh-CN" altLang="en-US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574C1AA-5669-4F76-99FA-7F14B439F9A6}"/>
              </a:ext>
            </a:extLst>
          </p:cNvPr>
          <p:cNvGrpSpPr/>
          <p:nvPr/>
        </p:nvGrpSpPr>
        <p:grpSpPr>
          <a:xfrm>
            <a:off x="-221942" y="2645657"/>
            <a:ext cx="1034070" cy="826372"/>
            <a:chOff x="3333205" y="1064572"/>
            <a:chExt cx="1034070" cy="826372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F6C14CA-D7CB-4C51-9844-F909083E1EB2}"/>
                </a:ext>
              </a:extLst>
            </p:cNvPr>
            <p:cNvSpPr txBox="1"/>
            <p:nvPr/>
          </p:nvSpPr>
          <p:spPr>
            <a:xfrm>
              <a:off x="3368717" y="1147367"/>
              <a:ext cx="973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random </a:t>
              </a:r>
            </a:p>
            <a:p>
              <a:pPr algn="ctr"/>
              <a:r>
                <a:rPr lang="en-US" altLang="zh-CN" dirty="0"/>
                <a:t>vector</a:t>
              </a:r>
              <a:endParaRPr lang="zh-CN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1478F15-E595-48F7-BFAC-64931E6A9364}"/>
                </a:ext>
              </a:extLst>
            </p:cNvPr>
            <p:cNvSpPr/>
            <p:nvPr/>
          </p:nvSpPr>
          <p:spPr>
            <a:xfrm>
              <a:off x="3333205" y="1064572"/>
              <a:ext cx="1034070" cy="826372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BF3C3C5-F57F-47F5-B55B-0A5D656766A2}"/>
              </a:ext>
            </a:extLst>
          </p:cNvPr>
          <p:cNvGrpSpPr/>
          <p:nvPr/>
        </p:nvGrpSpPr>
        <p:grpSpPr>
          <a:xfrm>
            <a:off x="1483635" y="2301515"/>
            <a:ext cx="1143775" cy="1514657"/>
            <a:chOff x="2353863" y="2671203"/>
            <a:chExt cx="1143775" cy="1514657"/>
          </a:xfrm>
        </p:grpSpPr>
        <p:sp>
          <p:nvSpPr>
            <p:cNvPr id="52" name="梯形 51">
              <a:extLst>
                <a:ext uri="{FF2B5EF4-FFF2-40B4-BE49-F238E27FC236}">
                  <a16:creationId xmlns:a16="http://schemas.microsoft.com/office/drawing/2014/main" id="{A5632D93-E28C-4058-9FB4-0AB6FE72BD19}"/>
                </a:ext>
              </a:extLst>
            </p:cNvPr>
            <p:cNvSpPr/>
            <p:nvPr/>
          </p:nvSpPr>
          <p:spPr>
            <a:xfrm rot="16200000">
              <a:off x="2157904" y="2951311"/>
              <a:ext cx="1514657" cy="954442"/>
            </a:xfrm>
            <a:prstGeom prst="trapezoid">
              <a:avLst>
                <a:gd name="adj" fmla="val 53575"/>
              </a:avLst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A4BAA38-51CF-4E56-A58E-E1CC42EA2D75}"/>
                </a:ext>
              </a:extLst>
            </p:cNvPr>
            <p:cNvSpPr txBox="1"/>
            <p:nvPr/>
          </p:nvSpPr>
          <p:spPr>
            <a:xfrm>
              <a:off x="2353863" y="3236639"/>
              <a:ext cx="1143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G</a:t>
              </a:r>
              <a:r>
                <a:rPr lang="en-US" altLang="zh-CN" dirty="0"/>
                <a:t>enerator</a:t>
              </a:r>
              <a:endParaRPr lang="zh-CN" altLang="en-US" dirty="0"/>
            </a:p>
          </p:txBody>
        </p:sp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17F0FB4-8FC8-47C7-B839-753B35C28520}"/>
              </a:ext>
            </a:extLst>
          </p:cNvPr>
          <p:cNvCxnSpPr>
            <a:cxnSpLocks/>
          </p:cNvCxnSpPr>
          <p:nvPr/>
        </p:nvCxnSpPr>
        <p:spPr>
          <a:xfrm>
            <a:off x="956071" y="3058844"/>
            <a:ext cx="451911" cy="16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080D277-7CA3-4AD1-B2A8-4C68D30FC59C}"/>
              </a:ext>
            </a:extLst>
          </p:cNvPr>
          <p:cNvCxnSpPr>
            <a:cxnSpLocks/>
          </p:cNvCxnSpPr>
          <p:nvPr/>
        </p:nvCxnSpPr>
        <p:spPr>
          <a:xfrm>
            <a:off x="2682026" y="3058843"/>
            <a:ext cx="451911" cy="16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6ABB2547-F768-4B08-8CA3-BC0C59DF1856}"/>
              </a:ext>
            </a:extLst>
          </p:cNvPr>
          <p:cNvGrpSpPr/>
          <p:nvPr/>
        </p:nvGrpSpPr>
        <p:grpSpPr>
          <a:xfrm>
            <a:off x="3353150" y="977757"/>
            <a:ext cx="1795533" cy="3778387"/>
            <a:chOff x="4019342" y="1994513"/>
            <a:chExt cx="1795533" cy="377838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BCD3AE6-C859-475E-B8FC-82FCED0ED0F8}"/>
                </a:ext>
              </a:extLst>
            </p:cNvPr>
            <p:cNvSpPr/>
            <p:nvPr/>
          </p:nvSpPr>
          <p:spPr>
            <a:xfrm>
              <a:off x="4019342" y="1994513"/>
              <a:ext cx="1795533" cy="3778387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4C0087E-57C6-4E6B-ACB5-6FCAD7F25C91}"/>
                </a:ext>
              </a:extLst>
            </p:cNvPr>
            <p:cNvSpPr txBox="1"/>
            <p:nvPr/>
          </p:nvSpPr>
          <p:spPr>
            <a:xfrm>
              <a:off x="4131872" y="1998404"/>
              <a:ext cx="1306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road (length, lane num…)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6BFBB49-93BD-4184-973E-8A9E8B93BDB1}"/>
                </a:ext>
              </a:extLst>
            </p:cNvPr>
            <p:cNvSpPr txBox="1"/>
            <p:nvPr/>
          </p:nvSpPr>
          <p:spPr>
            <a:xfrm>
              <a:off x="4131872" y="3149245"/>
              <a:ext cx="16014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BV’s</a:t>
              </a:r>
              <a:r>
                <a:rPr lang="zh-CN" altLang="en-US" dirty="0"/>
                <a:t> </a:t>
              </a:r>
              <a:r>
                <a:rPr lang="en-US" altLang="zh-CN" dirty="0"/>
                <a:t>initial state ((</a:t>
              </a:r>
              <a:r>
                <a:rPr lang="en-US" altLang="zh-CN" dirty="0" err="1"/>
                <a:t>x,y</a:t>
              </a:r>
              <a:r>
                <a:rPr lang="en-US" altLang="zh-CN" dirty="0"/>
                <a:t>),</a:t>
              </a:r>
              <a:r>
                <a:rPr lang="zh-CN" altLang="en-US" dirty="0"/>
                <a:t> </a:t>
              </a:r>
              <a:r>
                <a:rPr lang="en-US" altLang="zh-CN" dirty="0"/>
                <a:t>v,</a:t>
              </a:r>
              <a:r>
                <a:rPr lang="zh-CN" altLang="en-US" dirty="0"/>
                <a:t> </a:t>
              </a:r>
              <a:r>
                <a:rPr lang="en-US" altLang="zh-CN" dirty="0"/>
                <a:t>a,</a:t>
              </a:r>
              <a:r>
                <a:rPr lang="zh-CN" altLang="en-US" dirty="0"/>
                <a:t> </a:t>
              </a:r>
              <a:r>
                <a:rPr lang="en-US" altLang="zh-CN" dirty="0"/>
                <a:t>box, type…)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DB7BBB5F-5816-4D96-B7FC-E62E23CF7106}"/>
                </a:ext>
              </a:extLst>
            </p:cNvPr>
            <p:cNvSpPr txBox="1"/>
            <p:nvPr/>
          </p:nvSpPr>
          <p:spPr>
            <a:xfrm>
              <a:off x="4136377" y="5269508"/>
              <a:ext cx="1678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BV’s</a:t>
              </a:r>
              <a:r>
                <a:rPr lang="zh-CN" altLang="en-US" dirty="0"/>
                <a:t> </a:t>
              </a:r>
              <a:r>
                <a:rPr lang="en-US" altLang="zh-CN" dirty="0"/>
                <a:t>final state</a:t>
              </a:r>
              <a:endParaRPr lang="zh-CN" altLang="en-US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CEDABF90-E53F-4AEB-9E6D-5B0E002B6F5C}"/>
                </a:ext>
              </a:extLst>
            </p:cNvPr>
            <p:cNvSpPr txBox="1"/>
            <p:nvPr/>
          </p:nvSpPr>
          <p:spPr>
            <a:xfrm>
              <a:off x="4136377" y="4375466"/>
              <a:ext cx="14651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dynamics </a:t>
              </a:r>
            </a:p>
            <a:p>
              <a:r>
                <a:rPr lang="en-US" altLang="zh-CN" dirty="0"/>
                <a:t>(BV’s task)</a:t>
              </a:r>
              <a:endParaRPr lang="zh-CN" altLang="en-US" dirty="0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3ADB170-0FE7-43D2-94A3-202E5F472423}"/>
              </a:ext>
            </a:extLst>
          </p:cNvPr>
          <p:cNvGrpSpPr/>
          <p:nvPr/>
        </p:nvGrpSpPr>
        <p:grpSpPr>
          <a:xfrm rot="16200000">
            <a:off x="3907466" y="2706353"/>
            <a:ext cx="3644327" cy="841247"/>
            <a:chOff x="3258634" y="1705565"/>
            <a:chExt cx="6220136" cy="841247"/>
          </a:xfrm>
        </p:grpSpPr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3796E5B2-53EB-4F2A-BEA7-6EA37707A7B0}"/>
                </a:ext>
              </a:extLst>
            </p:cNvPr>
            <p:cNvCxnSpPr/>
            <p:nvPr/>
          </p:nvCxnSpPr>
          <p:spPr>
            <a:xfrm>
              <a:off x="3258634" y="2183907"/>
              <a:ext cx="6213840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42DCFC93-2B2F-49B1-B6ED-BDF7BF535586}"/>
                </a:ext>
              </a:extLst>
            </p:cNvPr>
            <p:cNvCxnSpPr>
              <a:cxnSpLocks/>
            </p:cNvCxnSpPr>
            <p:nvPr/>
          </p:nvCxnSpPr>
          <p:spPr>
            <a:xfrm>
              <a:off x="3271932" y="2171566"/>
              <a:ext cx="0" cy="3752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34C79FE3-1E44-45A4-AF97-CB87611DABE3}"/>
                </a:ext>
              </a:extLst>
            </p:cNvPr>
            <p:cNvCxnSpPr>
              <a:cxnSpLocks/>
            </p:cNvCxnSpPr>
            <p:nvPr/>
          </p:nvCxnSpPr>
          <p:spPr>
            <a:xfrm>
              <a:off x="9478770" y="2170773"/>
              <a:ext cx="0" cy="3752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529756AA-BC69-468E-87B3-6BB69C1B38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5493" y="1705565"/>
              <a:ext cx="0" cy="468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1E79341D-30EB-4DCF-B6AF-4B61DDC65B33}"/>
              </a:ext>
            </a:extLst>
          </p:cNvPr>
          <p:cNvGrpSpPr/>
          <p:nvPr/>
        </p:nvGrpSpPr>
        <p:grpSpPr>
          <a:xfrm>
            <a:off x="8520566" y="877715"/>
            <a:ext cx="1559897" cy="979645"/>
            <a:chOff x="3242805" y="4274989"/>
            <a:chExt cx="1559897" cy="979645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2376488B-9B1F-4F90-8886-F72D0BFB577D}"/>
                </a:ext>
              </a:extLst>
            </p:cNvPr>
            <p:cNvSpPr/>
            <p:nvPr/>
          </p:nvSpPr>
          <p:spPr>
            <a:xfrm>
              <a:off x="3276155" y="4274989"/>
              <a:ext cx="1493195" cy="979645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81A972CC-64EF-452E-A5BA-7BFF39DDA0FB}"/>
                </a:ext>
              </a:extLst>
            </p:cNvPr>
            <p:cNvSpPr txBox="1"/>
            <p:nvPr/>
          </p:nvSpPr>
          <p:spPr>
            <a:xfrm>
              <a:off x="3242805" y="4400295"/>
              <a:ext cx="15598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Critical Measurement</a:t>
              </a:r>
              <a:endParaRPr lang="zh-CN" altLang="en-US" dirty="0"/>
            </a:p>
          </p:txBody>
        </p:sp>
      </p:grp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CA63C6F5-915F-4272-9B6E-EB25CF1DB3DC}"/>
              </a:ext>
            </a:extLst>
          </p:cNvPr>
          <p:cNvCxnSpPr>
            <a:cxnSpLocks/>
          </p:cNvCxnSpPr>
          <p:nvPr/>
        </p:nvCxnSpPr>
        <p:spPr>
          <a:xfrm>
            <a:off x="7828979" y="1350996"/>
            <a:ext cx="41107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DE8B144E-072C-4569-B87D-A8AC7EB9992F}"/>
              </a:ext>
            </a:extLst>
          </p:cNvPr>
          <p:cNvGrpSpPr/>
          <p:nvPr/>
        </p:nvGrpSpPr>
        <p:grpSpPr>
          <a:xfrm>
            <a:off x="8520566" y="4530606"/>
            <a:ext cx="1559897" cy="979645"/>
            <a:chOff x="3242805" y="4274989"/>
            <a:chExt cx="1559897" cy="979645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5F4F3FD-B74E-4056-91EE-C5C6BFCBD909}"/>
                </a:ext>
              </a:extLst>
            </p:cNvPr>
            <p:cNvSpPr/>
            <p:nvPr/>
          </p:nvSpPr>
          <p:spPr>
            <a:xfrm>
              <a:off x="3276155" y="4274989"/>
              <a:ext cx="1493195" cy="979645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64F8A58C-BE55-4920-B0B8-7C0EEEB613C8}"/>
                </a:ext>
              </a:extLst>
            </p:cNvPr>
            <p:cNvSpPr txBox="1"/>
            <p:nvPr/>
          </p:nvSpPr>
          <p:spPr>
            <a:xfrm>
              <a:off x="3242805" y="4311515"/>
              <a:ext cx="15598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Real</a:t>
              </a:r>
            </a:p>
            <a:p>
              <a:pPr algn="ctr"/>
              <a:r>
                <a:rPr lang="en-US" altLang="zh-CN" dirty="0"/>
                <a:t>Critical Measurement</a:t>
              </a:r>
              <a:endParaRPr lang="zh-CN" altLang="en-US" dirty="0"/>
            </a:p>
          </p:txBody>
        </p:sp>
      </p:grp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4898A9B7-D14D-4D1D-B3BD-5A4855C7C724}"/>
              </a:ext>
            </a:extLst>
          </p:cNvPr>
          <p:cNvCxnSpPr>
            <a:cxnSpLocks/>
          </p:cNvCxnSpPr>
          <p:nvPr/>
        </p:nvCxnSpPr>
        <p:spPr>
          <a:xfrm>
            <a:off x="7795627" y="4975831"/>
            <a:ext cx="41107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950DF44-F330-423F-8682-BB1053E8E1FD}"/>
              </a:ext>
            </a:extLst>
          </p:cNvPr>
          <p:cNvGrpSpPr/>
          <p:nvPr/>
        </p:nvGrpSpPr>
        <p:grpSpPr>
          <a:xfrm>
            <a:off x="6411798" y="4592729"/>
            <a:ext cx="1201807" cy="757254"/>
            <a:chOff x="6461758" y="5877935"/>
            <a:chExt cx="1201807" cy="757254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A890F9C-4444-4EE9-8B26-6449FD11C965}"/>
                </a:ext>
              </a:extLst>
            </p:cNvPr>
            <p:cNvSpPr/>
            <p:nvPr/>
          </p:nvSpPr>
          <p:spPr>
            <a:xfrm>
              <a:off x="6461758" y="5877935"/>
              <a:ext cx="1201807" cy="757254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70A66B73-FA8D-4127-B1D1-0C1F460BA4A3}"/>
                </a:ext>
              </a:extLst>
            </p:cNvPr>
            <p:cNvSpPr txBox="1"/>
            <p:nvPr/>
          </p:nvSpPr>
          <p:spPr>
            <a:xfrm>
              <a:off x="6470863" y="5913534"/>
              <a:ext cx="1148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Real</a:t>
              </a:r>
            </a:p>
            <a:p>
              <a:pPr algn="ctr"/>
              <a:r>
                <a:rPr lang="en-US" altLang="zh-CN" dirty="0"/>
                <a:t>Simulator</a:t>
              </a:r>
              <a:endParaRPr lang="zh-CN" altLang="en-US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20C04A8-AB2E-4985-AF2B-B8BF2355D1FF}"/>
              </a:ext>
            </a:extLst>
          </p:cNvPr>
          <p:cNvGrpSpPr/>
          <p:nvPr/>
        </p:nvGrpSpPr>
        <p:grpSpPr>
          <a:xfrm>
            <a:off x="6398577" y="691396"/>
            <a:ext cx="1033040" cy="1352283"/>
            <a:chOff x="6566106" y="17983"/>
            <a:chExt cx="1033040" cy="1352283"/>
          </a:xfrm>
        </p:grpSpPr>
        <p:sp>
          <p:nvSpPr>
            <p:cNvPr id="83" name="梯形 82">
              <a:extLst>
                <a:ext uri="{FF2B5EF4-FFF2-40B4-BE49-F238E27FC236}">
                  <a16:creationId xmlns:a16="http://schemas.microsoft.com/office/drawing/2014/main" id="{29C35DB1-C13B-4A1D-AE17-930920A4FB9B}"/>
                </a:ext>
              </a:extLst>
            </p:cNvPr>
            <p:cNvSpPr/>
            <p:nvPr/>
          </p:nvSpPr>
          <p:spPr>
            <a:xfrm rot="5400000">
              <a:off x="6398470" y="242536"/>
              <a:ext cx="1352283" cy="903178"/>
            </a:xfrm>
            <a:prstGeom prst="trapezoid">
              <a:avLst>
                <a:gd name="adj" fmla="val 44337"/>
              </a:avLst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41E1DA1C-A650-4F7D-BDEB-DFD47EF0C4F3}"/>
                </a:ext>
              </a:extLst>
            </p:cNvPr>
            <p:cNvSpPr txBox="1"/>
            <p:nvPr/>
          </p:nvSpPr>
          <p:spPr>
            <a:xfrm>
              <a:off x="6566106" y="509459"/>
              <a:ext cx="1033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S</a:t>
              </a:r>
              <a:r>
                <a:rPr lang="en-US" altLang="zh-CN" dirty="0"/>
                <a:t>imu-net</a:t>
              </a:r>
              <a:endParaRPr lang="zh-CN" altLang="en-US" dirty="0"/>
            </a:p>
          </p:txBody>
        </p:sp>
      </p:grp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820A9925-3813-482C-B2EE-E0EC8E8557F4}"/>
              </a:ext>
            </a:extLst>
          </p:cNvPr>
          <p:cNvCxnSpPr>
            <a:cxnSpLocks/>
            <a:stCxn id="89" idx="3"/>
            <a:endCxn id="83" idx="1"/>
          </p:cNvCxnSpPr>
          <p:nvPr/>
        </p:nvCxnSpPr>
        <p:spPr>
          <a:xfrm flipH="1" flipV="1">
            <a:off x="6907083" y="891618"/>
            <a:ext cx="3173380" cy="4137179"/>
          </a:xfrm>
          <a:prstGeom prst="bentConnector4">
            <a:avLst>
              <a:gd name="adj1" fmla="val -16716"/>
              <a:gd name="adj2" fmla="val 104937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89E18F9A-4AE3-4DE7-8CB1-F235976509C6}"/>
              </a:ext>
            </a:extLst>
          </p:cNvPr>
          <p:cNvSpPr txBox="1"/>
          <p:nvPr/>
        </p:nvSpPr>
        <p:spPr>
          <a:xfrm>
            <a:off x="10755433" y="1919590"/>
            <a:ext cx="219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training</a:t>
            </a:r>
          </a:p>
          <a:p>
            <a:r>
              <a:rPr lang="en-US" altLang="zh-CN" dirty="0"/>
              <a:t>(obj: min |CM-RCM|)</a:t>
            </a:r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33B40E4-F5E4-48A9-9C10-9E8E22447F78}"/>
              </a:ext>
            </a:extLst>
          </p:cNvPr>
          <p:cNvGrpSpPr/>
          <p:nvPr/>
        </p:nvGrpSpPr>
        <p:grpSpPr>
          <a:xfrm>
            <a:off x="3216845" y="5949296"/>
            <a:ext cx="2130261" cy="407596"/>
            <a:chOff x="3367766" y="5940418"/>
            <a:chExt cx="2130261" cy="407596"/>
          </a:xfrm>
        </p:grpSpPr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09C8639F-D315-4D84-8A9A-A4C6DCCEAA89}"/>
                </a:ext>
              </a:extLst>
            </p:cNvPr>
            <p:cNvSpPr txBox="1"/>
            <p:nvPr/>
          </p:nvSpPr>
          <p:spPr>
            <a:xfrm>
              <a:off x="3471480" y="5940418"/>
              <a:ext cx="1891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BV’s control (IDM)</a:t>
              </a: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D8C1A62E-B43B-4A3C-B6DC-723F415E7A5C}"/>
                </a:ext>
              </a:extLst>
            </p:cNvPr>
            <p:cNvSpPr/>
            <p:nvPr/>
          </p:nvSpPr>
          <p:spPr>
            <a:xfrm>
              <a:off x="3367766" y="5940418"/>
              <a:ext cx="2130261" cy="407596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CE627E06-93F5-491D-B38E-7E017A6475EF}"/>
              </a:ext>
            </a:extLst>
          </p:cNvPr>
          <p:cNvCxnSpPr>
            <a:cxnSpLocks/>
            <a:stCxn id="81" idx="3"/>
            <a:endCxn id="52" idx="3"/>
          </p:cNvCxnSpPr>
          <p:nvPr/>
        </p:nvCxnSpPr>
        <p:spPr>
          <a:xfrm flipH="1">
            <a:off x="2045004" y="1326187"/>
            <a:ext cx="8035459" cy="1231000"/>
          </a:xfrm>
          <a:prstGeom prst="bentConnector4">
            <a:avLst>
              <a:gd name="adj1" fmla="val -2845"/>
              <a:gd name="adj2" fmla="val -77231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8D40283-37A9-4D76-BD6B-88C31B4D8BB3}"/>
              </a:ext>
            </a:extLst>
          </p:cNvPr>
          <p:cNvSpPr txBox="1"/>
          <p:nvPr/>
        </p:nvSpPr>
        <p:spPr>
          <a:xfrm>
            <a:off x="3751220" y="418062"/>
            <a:ext cx="2279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training (obj: max CM)</a:t>
            </a:r>
            <a:endParaRPr lang="zh-CN" altLang="en-US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373EC4D-6462-4DC6-89CA-992778DD1C14}"/>
              </a:ext>
            </a:extLst>
          </p:cNvPr>
          <p:cNvGrpSpPr/>
          <p:nvPr/>
        </p:nvGrpSpPr>
        <p:grpSpPr>
          <a:xfrm>
            <a:off x="-216962" y="4843696"/>
            <a:ext cx="2627161" cy="1699865"/>
            <a:chOff x="49168" y="5149257"/>
            <a:chExt cx="2627161" cy="1699865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060AA6A5-1111-4173-A0FE-22C15D459247}"/>
                </a:ext>
              </a:extLst>
            </p:cNvPr>
            <p:cNvSpPr/>
            <p:nvPr/>
          </p:nvSpPr>
          <p:spPr>
            <a:xfrm>
              <a:off x="49403" y="5173246"/>
              <a:ext cx="782911" cy="407596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6B4F02F0-3B42-4434-AB89-B6AEE39FDFA2}"/>
                </a:ext>
              </a:extLst>
            </p:cNvPr>
            <p:cNvSpPr txBox="1"/>
            <p:nvPr/>
          </p:nvSpPr>
          <p:spPr>
            <a:xfrm>
              <a:off x="1058642" y="5149257"/>
              <a:ext cx="1406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input/output</a:t>
              </a:r>
              <a:endParaRPr lang="zh-CN" altLang="en-US" dirty="0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C30FC0FA-33B4-46D3-B9CD-CFEE1CAE0AE0}"/>
                </a:ext>
              </a:extLst>
            </p:cNvPr>
            <p:cNvSpPr/>
            <p:nvPr/>
          </p:nvSpPr>
          <p:spPr>
            <a:xfrm>
              <a:off x="49403" y="5818000"/>
              <a:ext cx="774744" cy="40759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42FCCFBA-8F94-46BA-BF83-770998742A03}"/>
                </a:ext>
              </a:extLst>
            </p:cNvPr>
            <p:cNvSpPr txBox="1"/>
            <p:nvPr/>
          </p:nvSpPr>
          <p:spPr>
            <a:xfrm>
              <a:off x="1058642" y="5815812"/>
              <a:ext cx="1617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neural network</a:t>
              </a:r>
              <a:endParaRPr lang="zh-CN" altLang="en-US" dirty="0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F133EE92-036C-453C-BFB9-D9267EB05579}"/>
                </a:ext>
              </a:extLst>
            </p:cNvPr>
            <p:cNvSpPr/>
            <p:nvPr/>
          </p:nvSpPr>
          <p:spPr>
            <a:xfrm>
              <a:off x="49168" y="6466288"/>
              <a:ext cx="774745" cy="382834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29D8E443-51B6-4B90-A849-E7E6569DFD19}"/>
                </a:ext>
              </a:extLst>
            </p:cNvPr>
            <p:cNvSpPr txBox="1"/>
            <p:nvPr/>
          </p:nvSpPr>
          <p:spPr>
            <a:xfrm>
              <a:off x="1063955" y="6450523"/>
              <a:ext cx="1466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other process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4552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C82F0007-514A-42B8-B33C-20A3FB18B390}"/>
              </a:ext>
            </a:extLst>
          </p:cNvPr>
          <p:cNvGrpSpPr/>
          <p:nvPr/>
        </p:nvGrpSpPr>
        <p:grpSpPr>
          <a:xfrm>
            <a:off x="4624058" y="5074340"/>
            <a:ext cx="2090026" cy="444624"/>
            <a:chOff x="3355764" y="5651398"/>
            <a:chExt cx="2090026" cy="444624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0C7E7350-2374-4385-83EF-60FFDC3DC79B}"/>
                </a:ext>
              </a:extLst>
            </p:cNvPr>
            <p:cNvSpPr/>
            <p:nvPr/>
          </p:nvSpPr>
          <p:spPr>
            <a:xfrm>
              <a:off x="3458685" y="5678032"/>
              <a:ext cx="19338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AV’s </a:t>
              </a:r>
              <a:r>
                <a:rPr lang="en-US" altLang="zh-CN" b="1" dirty="0">
                  <a:solidFill>
                    <a:srgbClr val="FF0000"/>
                  </a:solidFill>
                </a:rPr>
                <a:t>C</a:t>
              </a:r>
              <a:r>
                <a:rPr lang="en-US" altLang="zh-CN" dirty="0"/>
                <a:t>ontrol (ACC)</a:t>
              </a:r>
              <a:endParaRPr lang="zh-CN" altLang="en-US" dirty="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FECD0A60-0465-44C5-9B2A-FA9584CCA491}"/>
                </a:ext>
              </a:extLst>
            </p:cNvPr>
            <p:cNvSpPr/>
            <p:nvPr/>
          </p:nvSpPr>
          <p:spPr>
            <a:xfrm>
              <a:off x="3355764" y="5651398"/>
              <a:ext cx="2090026" cy="4446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2" name="矩形 111">
            <a:extLst>
              <a:ext uri="{FF2B5EF4-FFF2-40B4-BE49-F238E27FC236}">
                <a16:creationId xmlns:a16="http://schemas.microsoft.com/office/drawing/2014/main" id="{B22C41D5-B9EC-4BB7-B16B-61B317884298}"/>
              </a:ext>
            </a:extLst>
          </p:cNvPr>
          <p:cNvSpPr/>
          <p:nvPr/>
        </p:nvSpPr>
        <p:spPr>
          <a:xfrm>
            <a:off x="5465041" y="4628483"/>
            <a:ext cx="377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&amp;</a:t>
            </a:r>
            <a:endParaRPr lang="zh-CN" altLang="en-US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574C1AA-5669-4F76-99FA-7F14B439F9A6}"/>
              </a:ext>
            </a:extLst>
          </p:cNvPr>
          <p:cNvGrpSpPr/>
          <p:nvPr/>
        </p:nvGrpSpPr>
        <p:grpSpPr>
          <a:xfrm>
            <a:off x="834501" y="2441471"/>
            <a:ext cx="1034070" cy="826372"/>
            <a:chOff x="3333205" y="1064572"/>
            <a:chExt cx="1034070" cy="826372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F6C14CA-D7CB-4C51-9844-F909083E1EB2}"/>
                </a:ext>
              </a:extLst>
            </p:cNvPr>
            <p:cNvSpPr txBox="1"/>
            <p:nvPr/>
          </p:nvSpPr>
          <p:spPr>
            <a:xfrm>
              <a:off x="3368717" y="1147367"/>
              <a:ext cx="973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random </a:t>
              </a:r>
            </a:p>
            <a:p>
              <a:pPr algn="ctr"/>
              <a:r>
                <a:rPr lang="en-US" altLang="zh-CN" dirty="0"/>
                <a:t>vector</a:t>
              </a:r>
              <a:endParaRPr lang="zh-CN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1478F15-E595-48F7-BFAC-64931E6A9364}"/>
                </a:ext>
              </a:extLst>
            </p:cNvPr>
            <p:cNvSpPr/>
            <p:nvPr/>
          </p:nvSpPr>
          <p:spPr>
            <a:xfrm>
              <a:off x="3333205" y="1064572"/>
              <a:ext cx="1034070" cy="826372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BF3C3C5-F57F-47F5-B55B-0A5D656766A2}"/>
              </a:ext>
            </a:extLst>
          </p:cNvPr>
          <p:cNvGrpSpPr/>
          <p:nvPr/>
        </p:nvGrpSpPr>
        <p:grpSpPr>
          <a:xfrm>
            <a:off x="2540078" y="2097329"/>
            <a:ext cx="1143775" cy="1514657"/>
            <a:chOff x="2353863" y="2671203"/>
            <a:chExt cx="1143775" cy="1514657"/>
          </a:xfrm>
        </p:grpSpPr>
        <p:sp>
          <p:nvSpPr>
            <p:cNvPr id="52" name="梯形 51">
              <a:extLst>
                <a:ext uri="{FF2B5EF4-FFF2-40B4-BE49-F238E27FC236}">
                  <a16:creationId xmlns:a16="http://schemas.microsoft.com/office/drawing/2014/main" id="{A5632D93-E28C-4058-9FB4-0AB6FE72BD19}"/>
                </a:ext>
              </a:extLst>
            </p:cNvPr>
            <p:cNvSpPr/>
            <p:nvPr/>
          </p:nvSpPr>
          <p:spPr>
            <a:xfrm rot="16200000">
              <a:off x="2157904" y="2951311"/>
              <a:ext cx="1514657" cy="954442"/>
            </a:xfrm>
            <a:prstGeom prst="trapezoid">
              <a:avLst>
                <a:gd name="adj" fmla="val 53575"/>
              </a:avLst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A4BAA38-51CF-4E56-A58E-E1CC42EA2D75}"/>
                </a:ext>
              </a:extLst>
            </p:cNvPr>
            <p:cNvSpPr txBox="1"/>
            <p:nvPr/>
          </p:nvSpPr>
          <p:spPr>
            <a:xfrm>
              <a:off x="2353863" y="3236639"/>
              <a:ext cx="1143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G</a:t>
              </a:r>
              <a:r>
                <a:rPr lang="en-US" altLang="zh-CN" dirty="0"/>
                <a:t>enerator</a:t>
              </a:r>
              <a:endParaRPr lang="zh-CN" altLang="en-US" dirty="0"/>
            </a:p>
          </p:txBody>
        </p:sp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17F0FB4-8FC8-47C7-B839-753B35C28520}"/>
              </a:ext>
            </a:extLst>
          </p:cNvPr>
          <p:cNvCxnSpPr>
            <a:cxnSpLocks/>
          </p:cNvCxnSpPr>
          <p:nvPr/>
        </p:nvCxnSpPr>
        <p:spPr>
          <a:xfrm>
            <a:off x="2012514" y="2854657"/>
            <a:ext cx="451911" cy="16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080D277-7CA3-4AD1-B2A8-4C68D30FC59C}"/>
              </a:ext>
            </a:extLst>
          </p:cNvPr>
          <p:cNvCxnSpPr>
            <a:cxnSpLocks/>
          </p:cNvCxnSpPr>
          <p:nvPr/>
        </p:nvCxnSpPr>
        <p:spPr>
          <a:xfrm>
            <a:off x="3916029" y="2854657"/>
            <a:ext cx="451911" cy="16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6ABB2547-F768-4B08-8CA3-BC0C59DF1856}"/>
              </a:ext>
            </a:extLst>
          </p:cNvPr>
          <p:cNvGrpSpPr/>
          <p:nvPr/>
        </p:nvGrpSpPr>
        <p:grpSpPr>
          <a:xfrm>
            <a:off x="4755824" y="773571"/>
            <a:ext cx="1795533" cy="3778387"/>
            <a:chOff x="4019342" y="1994513"/>
            <a:chExt cx="1795533" cy="377838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BCD3AE6-C859-475E-B8FC-82FCED0ED0F8}"/>
                </a:ext>
              </a:extLst>
            </p:cNvPr>
            <p:cNvSpPr/>
            <p:nvPr/>
          </p:nvSpPr>
          <p:spPr>
            <a:xfrm>
              <a:off x="4019342" y="1994513"/>
              <a:ext cx="1795533" cy="3778387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4C0087E-57C6-4E6B-ACB5-6FCAD7F25C91}"/>
                </a:ext>
              </a:extLst>
            </p:cNvPr>
            <p:cNvSpPr txBox="1"/>
            <p:nvPr/>
          </p:nvSpPr>
          <p:spPr>
            <a:xfrm>
              <a:off x="4131872" y="1998404"/>
              <a:ext cx="1306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road (length, lane num…)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6BFBB49-93BD-4184-973E-8A9E8B93BDB1}"/>
                </a:ext>
              </a:extLst>
            </p:cNvPr>
            <p:cNvSpPr txBox="1"/>
            <p:nvPr/>
          </p:nvSpPr>
          <p:spPr>
            <a:xfrm>
              <a:off x="4131872" y="3149245"/>
              <a:ext cx="16014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AV&amp;BV’s</a:t>
              </a:r>
              <a:r>
                <a:rPr lang="zh-CN" altLang="en-US" dirty="0"/>
                <a:t> </a:t>
              </a:r>
              <a:r>
                <a:rPr lang="en-US" altLang="zh-CN" dirty="0"/>
                <a:t>initial state ((</a:t>
              </a:r>
              <a:r>
                <a:rPr lang="en-US" altLang="zh-CN" dirty="0" err="1"/>
                <a:t>x,y</a:t>
              </a:r>
              <a:r>
                <a:rPr lang="en-US" altLang="zh-CN" dirty="0"/>
                <a:t>),</a:t>
              </a:r>
              <a:r>
                <a:rPr lang="zh-CN" altLang="en-US" dirty="0"/>
                <a:t> </a:t>
              </a:r>
              <a:r>
                <a:rPr lang="en-US" altLang="zh-CN" dirty="0"/>
                <a:t>v,</a:t>
              </a:r>
              <a:r>
                <a:rPr lang="zh-CN" altLang="en-US" dirty="0"/>
                <a:t> </a:t>
              </a:r>
              <a:r>
                <a:rPr lang="en-US" altLang="zh-CN" dirty="0"/>
                <a:t>a,</a:t>
              </a:r>
              <a:r>
                <a:rPr lang="zh-CN" altLang="en-US" dirty="0"/>
                <a:t> </a:t>
              </a:r>
              <a:r>
                <a:rPr lang="en-US" altLang="zh-CN" dirty="0"/>
                <a:t>box, type…)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DB7BBB5F-5816-4D96-B7FC-E62E23CF7106}"/>
                </a:ext>
              </a:extLst>
            </p:cNvPr>
            <p:cNvSpPr txBox="1"/>
            <p:nvPr/>
          </p:nvSpPr>
          <p:spPr>
            <a:xfrm>
              <a:off x="4136377" y="4976437"/>
              <a:ext cx="16784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AV&amp;BV’s</a:t>
              </a:r>
              <a:r>
                <a:rPr lang="zh-CN" altLang="en-US" dirty="0"/>
                <a:t> </a:t>
              </a:r>
              <a:r>
                <a:rPr lang="en-US" altLang="zh-CN" dirty="0"/>
                <a:t>final state</a:t>
              </a:r>
              <a:endParaRPr lang="zh-CN" altLang="en-US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CEDABF90-E53F-4AEB-9E6D-5B0E002B6F5C}"/>
                </a:ext>
              </a:extLst>
            </p:cNvPr>
            <p:cNvSpPr txBox="1"/>
            <p:nvPr/>
          </p:nvSpPr>
          <p:spPr>
            <a:xfrm>
              <a:off x="4136377" y="4375466"/>
              <a:ext cx="1465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AV&amp;BV’s task</a:t>
              </a:r>
              <a:endParaRPr lang="zh-CN" altLang="en-US" dirty="0"/>
            </a:p>
          </p:txBody>
        </p:sp>
      </p:grp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4C79FE3-1E44-45A4-AF97-CB87611DABE3}"/>
              </a:ext>
            </a:extLst>
          </p:cNvPr>
          <p:cNvCxnSpPr>
            <a:cxnSpLocks/>
          </p:cNvCxnSpPr>
          <p:nvPr/>
        </p:nvCxnSpPr>
        <p:spPr>
          <a:xfrm rot="16200000">
            <a:off x="7179044" y="2667035"/>
            <a:ext cx="0" cy="37524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1E79341D-30EB-4DCF-B6AF-4B61DDC65B33}"/>
              </a:ext>
            </a:extLst>
          </p:cNvPr>
          <p:cNvGrpSpPr/>
          <p:nvPr/>
        </p:nvGrpSpPr>
        <p:grpSpPr>
          <a:xfrm>
            <a:off x="9820917" y="2373344"/>
            <a:ext cx="1559897" cy="979645"/>
            <a:chOff x="3242805" y="4274989"/>
            <a:chExt cx="1559897" cy="979645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2376488B-9B1F-4F90-8886-F72D0BFB577D}"/>
                </a:ext>
              </a:extLst>
            </p:cNvPr>
            <p:cNvSpPr/>
            <p:nvPr/>
          </p:nvSpPr>
          <p:spPr>
            <a:xfrm>
              <a:off x="3276155" y="4274989"/>
              <a:ext cx="1493195" cy="979645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81A972CC-64EF-452E-A5BA-7BFF39DDA0FB}"/>
                </a:ext>
              </a:extLst>
            </p:cNvPr>
            <p:cNvSpPr txBox="1"/>
            <p:nvPr/>
          </p:nvSpPr>
          <p:spPr>
            <a:xfrm>
              <a:off x="3242805" y="4400295"/>
              <a:ext cx="15598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Critical Measurement</a:t>
              </a:r>
              <a:endParaRPr lang="zh-CN" altLang="en-US" dirty="0"/>
            </a:p>
          </p:txBody>
        </p:sp>
      </p:grp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CA63C6F5-915F-4272-9B6E-EB25CF1DB3DC}"/>
              </a:ext>
            </a:extLst>
          </p:cNvPr>
          <p:cNvCxnSpPr>
            <a:cxnSpLocks/>
          </p:cNvCxnSpPr>
          <p:nvPr/>
        </p:nvCxnSpPr>
        <p:spPr>
          <a:xfrm>
            <a:off x="9117876" y="2854657"/>
            <a:ext cx="41107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D20C04A8-AB2E-4985-AF2B-B8BF2355D1FF}"/>
              </a:ext>
            </a:extLst>
          </p:cNvPr>
          <p:cNvGrpSpPr/>
          <p:nvPr/>
        </p:nvGrpSpPr>
        <p:grpSpPr>
          <a:xfrm>
            <a:off x="7731864" y="2187025"/>
            <a:ext cx="1033040" cy="1352283"/>
            <a:chOff x="6566106" y="17983"/>
            <a:chExt cx="1033040" cy="1352283"/>
          </a:xfrm>
        </p:grpSpPr>
        <p:sp>
          <p:nvSpPr>
            <p:cNvPr id="83" name="梯形 82">
              <a:extLst>
                <a:ext uri="{FF2B5EF4-FFF2-40B4-BE49-F238E27FC236}">
                  <a16:creationId xmlns:a16="http://schemas.microsoft.com/office/drawing/2014/main" id="{29C35DB1-C13B-4A1D-AE17-930920A4FB9B}"/>
                </a:ext>
              </a:extLst>
            </p:cNvPr>
            <p:cNvSpPr/>
            <p:nvPr/>
          </p:nvSpPr>
          <p:spPr>
            <a:xfrm rot="5400000">
              <a:off x="6398470" y="242536"/>
              <a:ext cx="1352283" cy="903178"/>
            </a:xfrm>
            <a:prstGeom prst="trapezoid">
              <a:avLst>
                <a:gd name="adj" fmla="val 44337"/>
              </a:avLst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41E1DA1C-A650-4F7D-BDEB-DFD47EF0C4F3}"/>
                </a:ext>
              </a:extLst>
            </p:cNvPr>
            <p:cNvSpPr txBox="1"/>
            <p:nvPr/>
          </p:nvSpPr>
          <p:spPr>
            <a:xfrm>
              <a:off x="6566106" y="509459"/>
              <a:ext cx="1033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S</a:t>
              </a:r>
              <a:r>
                <a:rPr lang="en-US" altLang="zh-CN" dirty="0"/>
                <a:t>imu-net</a:t>
              </a:r>
              <a:endParaRPr lang="zh-CN" altLang="en-US" dirty="0"/>
            </a:p>
          </p:txBody>
        </p:sp>
      </p:grpSp>
      <p:sp>
        <p:nvSpPr>
          <p:cNvPr id="115" name="文本框 114">
            <a:extLst>
              <a:ext uri="{FF2B5EF4-FFF2-40B4-BE49-F238E27FC236}">
                <a16:creationId xmlns:a16="http://schemas.microsoft.com/office/drawing/2014/main" id="{89E18F9A-4AE3-4DE7-8CB1-F235976509C6}"/>
              </a:ext>
            </a:extLst>
          </p:cNvPr>
          <p:cNvSpPr txBox="1"/>
          <p:nvPr/>
        </p:nvSpPr>
        <p:spPr>
          <a:xfrm>
            <a:off x="7623328" y="3650351"/>
            <a:ext cx="219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training</a:t>
            </a:r>
          </a:p>
          <a:p>
            <a:r>
              <a:rPr lang="en-US" altLang="zh-CN" dirty="0"/>
              <a:t>(obj: min |CM-RCM|)</a:t>
            </a:r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33B40E4-F5E4-48A9-9C10-9E8E22447F78}"/>
              </a:ext>
            </a:extLst>
          </p:cNvPr>
          <p:cNvGrpSpPr/>
          <p:nvPr/>
        </p:nvGrpSpPr>
        <p:grpSpPr>
          <a:xfrm>
            <a:off x="4619519" y="5745110"/>
            <a:ext cx="2130261" cy="407596"/>
            <a:chOff x="3367766" y="5940418"/>
            <a:chExt cx="2130261" cy="407596"/>
          </a:xfrm>
        </p:grpSpPr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09C8639F-D315-4D84-8A9A-A4C6DCCEAA89}"/>
                </a:ext>
              </a:extLst>
            </p:cNvPr>
            <p:cNvSpPr txBox="1"/>
            <p:nvPr/>
          </p:nvSpPr>
          <p:spPr>
            <a:xfrm>
              <a:off x="3471480" y="5940418"/>
              <a:ext cx="1891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BV’s control (IDM)</a:t>
              </a: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D8C1A62E-B43B-4A3C-B6DC-723F415E7A5C}"/>
                </a:ext>
              </a:extLst>
            </p:cNvPr>
            <p:cNvSpPr/>
            <p:nvPr/>
          </p:nvSpPr>
          <p:spPr>
            <a:xfrm>
              <a:off x="3367766" y="5940418"/>
              <a:ext cx="2130261" cy="407596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CE627E06-93F5-491D-B38E-7E017A6475EF}"/>
              </a:ext>
            </a:extLst>
          </p:cNvPr>
          <p:cNvCxnSpPr>
            <a:cxnSpLocks/>
            <a:stCxn id="81" idx="3"/>
            <a:endCxn id="52" idx="3"/>
          </p:cNvCxnSpPr>
          <p:nvPr/>
        </p:nvCxnSpPr>
        <p:spPr>
          <a:xfrm flipH="1" flipV="1">
            <a:off x="3101448" y="2353001"/>
            <a:ext cx="8279366" cy="468815"/>
          </a:xfrm>
          <a:prstGeom prst="bentConnector4">
            <a:avLst>
              <a:gd name="adj1" fmla="val -2761"/>
              <a:gd name="adj2" fmla="val 505234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8D40283-37A9-4D76-BD6B-88C31B4D8BB3}"/>
              </a:ext>
            </a:extLst>
          </p:cNvPr>
          <p:cNvSpPr txBox="1"/>
          <p:nvPr/>
        </p:nvSpPr>
        <p:spPr>
          <a:xfrm>
            <a:off x="2440775" y="3620928"/>
            <a:ext cx="1505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training </a:t>
            </a:r>
          </a:p>
          <a:p>
            <a:r>
              <a:rPr lang="en-US" altLang="zh-CN" dirty="0"/>
              <a:t>(obj: max CM)</a:t>
            </a:r>
            <a:endParaRPr lang="zh-CN" altLang="en-US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373EC4D-6462-4DC6-89CA-992778DD1C14}"/>
              </a:ext>
            </a:extLst>
          </p:cNvPr>
          <p:cNvGrpSpPr/>
          <p:nvPr/>
        </p:nvGrpSpPr>
        <p:grpSpPr>
          <a:xfrm>
            <a:off x="566362" y="4997815"/>
            <a:ext cx="2626926" cy="1076339"/>
            <a:chOff x="49403" y="5149257"/>
            <a:chExt cx="2626926" cy="1076339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060AA6A5-1111-4173-A0FE-22C15D459247}"/>
                </a:ext>
              </a:extLst>
            </p:cNvPr>
            <p:cNvSpPr/>
            <p:nvPr/>
          </p:nvSpPr>
          <p:spPr>
            <a:xfrm>
              <a:off x="49403" y="5173246"/>
              <a:ext cx="782911" cy="407596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6B4F02F0-3B42-4434-AB89-B6AEE39FDFA2}"/>
                </a:ext>
              </a:extLst>
            </p:cNvPr>
            <p:cNvSpPr txBox="1"/>
            <p:nvPr/>
          </p:nvSpPr>
          <p:spPr>
            <a:xfrm>
              <a:off x="1058642" y="5149257"/>
              <a:ext cx="1406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input/output</a:t>
              </a:r>
              <a:endParaRPr lang="zh-CN" altLang="en-US" dirty="0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C30FC0FA-33B4-46D3-B9CD-CFEE1CAE0AE0}"/>
                </a:ext>
              </a:extLst>
            </p:cNvPr>
            <p:cNvSpPr/>
            <p:nvPr/>
          </p:nvSpPr>
          <p:spPr>
            <a:xfrm>
              <a:off x="49403" y="5818000"/>
              <a:ext cx="774744" cy="40759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42FCCFBA-8F94-46BA-BF83-770998742A03}"/>
                </a:ext>
              </a:extLst>
            </p:cNvPr>
            <p:cNvSpPr txBox="1"/>
            <p:nvPr/>
          </p:nvSpPr>
          <p:spPr>
            <a:xfrm>
              <a:off x="1058642" y="5815812"/>
              <a:ext cx="1617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neural network</a:t>
              </a:r>
              <a:endParaRPr lang="zh-CN" altLang="en-US" dirty="0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85CD6120-5B79-4B93-803E-A802DBF20A4F}"/>
              </a:ext>
            </a:extLst>
          </p:cNvPr>
          <p:cNvSpPr/>
          <p:nvPr/>
        </p:nvSpPr>
        <p:spPr>
          <a:xfrm>
            <a:off x="6763738" y="5341262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dynamics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784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>
            <a:extLst>
              <a:ext uri="{FF2B5EF4-FFF2-40B4-BE49-F238E27FC236}">
                <a16:creationId xmlns:a16="http://schemas.microsoft.com/office/drawing/2014/main" id="{7803E908-48A7-4052-AF95-989DC63C82A6}"/>
              </a:ext>
            </a:extLst>
          </p:cNvPr>
          <p:cNvGrpSpPr/>
          <p:nvPr/>
        </p:nvGrpSpPr>
        <p:grpSpPr>
          <a:xfrm>
            <a:off x="4189654" y="1157829"/>
            <a:ext cx="1795533" cy="3778387"/>
            <a:chOff x="4019342" y="1994513"/>
            <a:chExt cx="1795533" cy="3778387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DC9F07DD-8F5F-4366-AA1D-2A92351706B4}"/>
                </a:ext>
              </a:extLst>
            </p:cNvPr>
            <p:cNvSpPr/>
            <p:nvPr/>
          </p:nvSpPr>
          <p:spPr>
            <a:xfrm>
              <a:off x="4019342" y="1994513"/>
              <a:ext cx="1795533" cy="3778387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53552EE3-C513-4FE2-A5FC-3DC115996519}"/>
                </a:ext>
              </a:extLst>
            </p:cNvPr>
            <p:cNvSpPr txBox="1"/>
            <p:nvPr/>
          </p:nvSpPr>
          <p:spPr>
            <a:xfrm>
              <a:off x="4131872" y="1998404"/>
              <a:ext cx="1306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road (length, lane num…)</a:t>
              </a:r>
              <a:endParaRPr lang="zh-CN" altLang="en-US" dirty="0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EAE4CA0F-F51E-4053-A626-4622DD84A072}"/>
                </a:ext>
              </a:extLst>
            </p:cNvPr>
            <p:cNvSpPr txBox="1"/>
            <p:nvPr/>
          </p:nvSpPr>
          <p:spPr>
            <a:xfrm>
              <a:off x="4131872" y="3149245"/>
              <a:ext cx="16014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AV&amp;BV’s</a:t>
              </a:r>
              <a:r>
                <a:rPr lang="zh-CN" altLang="en-US" dirty="0"/>
                <a:t> </a:t>
              </a:r>
              <a:r>
                <a:rPr lang="en-US" altLang="zh-CN" dirty="0"/>
                <a:t>initial state</a:t>
              </a:r>
              <a:endParaRPr lang="zh-CN" altLang="en-US" dirty="0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D101ABA4-5B98-4976-A1E4-A44CA77F63F9}"/>
                </a:ext>
              </a:extLst>
            </p:cNvPr>
            <p:cNvSpPr txBox="1"/>
            <p:nvPr/>
          </p:nvSpPr>
          <p:spPr>
            <a:xfrm>
              <a:off x="4136377" y="4976437"/>
              <a:ext cx="16784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AV&amp;BV’s</a:t>
              </a:r>
              <a:r>
                <a:rPr lang="zh-CN" altLang="en-US" dirty="0"/>
                <a:t> </a:t>
              </a:r>
              <a:r>
                <a:rPr lang="en-US" altLang="zh-CN" dirty="0"/>
                <a:t>final state</a:t>
              </a:r>
              <a:endParaRPr lang="zh-CN" altLang="en-US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0FDE7742-2137-4BF2-9090-3CA7A03803BA}"/>
                </a:ext>
              </a:extLst>
            </p:cNvPr>
            <p:cNvSpPr txBox="1"/>
            <p:nvPr/>
          </p:nvSpPr>
          <p:spPr>
            <a:xfrm>
              <a:off x="4136649" y="4187547"/>
              <a:ext cx="1465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AV&amp;BV’s task</a:t>
              </a:r>
              <a:endParaRPr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82F0007-514A-42B8-B33C-20A3FB18B390}"/>
              </a:ext>
            </a:extLst>
          </p:cNvPr>
          <p:cNvGrpSpPr/>
          <p:nvPr/>
        </p:nvGrpSpPr>
        <p:grpSpPr>
          <a:xfrm>
            <a:off x="4064763" y="5409625"/>
            <a:ext cx="2090026" cy="444624"/>
            <a:chOff x="3355764" y="5651398"/>
            <a:chExt cx="2090026" cy="444624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0C7E7350-2374-4385-83EF-60FFDC3DC79B}"/>
                </a:ext>
              </a:extLst>
            </p:cNvPr>
            <p:cNvSpPr/>
            <p:nvPr/>
          </p:nvSpPr>
          <p:spPr>
            <a:xfrm>
              <a:off x="3458685" y="5678032"/>
              <a:ext cx="19338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AV’s Control (ACC)</a:t>
              </a:r>
              <a:endParaRPr lang="zh-CN" altLang="en-US" dirty="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FECD0A60-0465-44C5-9B2A-FA9584CCA491}"/>
                </a:ext>
              </a:extLst>
            </p:cNvPr>
            <p:cNvSpPr/>
            <p:nvPr/>
          </p:nvSpPr>
          <p:spPr>
            <a:xfrm>
              <a:off x="3355764" y="5651398"/>
              <a:ext cx="2090026" cy="4446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2" name="矩形 111">
            <a:extLst>
              <a:ext uri="{FF2B5EF4-FFF2-40B4-BE49-F238E27FC236}">
                <a16:creationId xmlns:a16="http://schemas.microsoft.com/office/drawing/2014/main" id="{B22C41D5-B9EC-4BB7-B16B-61B317884298}"/>
              </a:ext>
            </a:extLst>
          </p:cNvPr>
          <p:cNvSpPr/>
          <p:nvPr/>
        </p:nvSpPr>
        <p:spPr>
          <a:xfrm>
            <a:off x="4905746" y="4963768"/>
            <a:ext cx="377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&amp;</a:t>
            </a:r>
            <a:endParaRPr lang="zh-CN" altLang="en-US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574C1AA-5669-4F76-99FA-7F14B439F9A6}"/>
              </a:ext>
            </a:extLst>
          </p:cNvPr>
          <p:cNvGrpSpPr/>
          <p:nvPr/>
        </p:nvGrpSpPr>
        <p:grpSpPr>
          <a:xfrm>
            <a:off x="621437" y="2776756"/>
            <a:ext cx="1034070" cy="826372"/>
            <a:chOff x="3333205" y="1064572"/>
            <a:chExt cx="1034070" cy="826372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F6C14CA-D7CB-4C51-9844-F909083E1EB2}"/>
                </a:ext>
              </a:extLst>
            </p:cNvPr>
            <p:cNvSpPr txBox="1"/>
            <p:nvPr/>
          </p:nvSpPr>
          <p:spPr>
            <a:xfrm>
              <a:off x="3368717" y="1147367"/>
              <a:ext cx="973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random </a:t>
              </a:r>
            </a:p>
            <a:p>
              <a:pPr algn="ctr"/>
              <a:r>
                <a:rPr lang="en-US" altLang="zh-CN" dirty="0"/>
                <a:t>vector</a:t>
              </a:r>
              <a:endParaRPr lang="zh-CN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1478F15-E595-48F7-BFAC-64931E6A9364}"/>
                </a:ext>
              </a:extLst>
            </p:cNvPr>
            <p:cNvSpPr/>
            <p:nvPr/>
          </p:nvSpPr>
          <p:spPr>
            <a:xfrm>
              <a:off x="3333205" y="1064572"/>
              <a:ext cx="1034070" cy="826372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BF3C3C5-F57F-47F5-B55B-0A5D656766A2}"/>
              </a:ext>
            </a:extLst>
          </p:cNvPr>
          <p:cNvGrpSpPr/>
          <p:nvPr/>
        </p:nvGrpSpPr>
        <p:grpSpPr>
          <a:xfrm>
            <a:off x="2327014" y="2432614"/>
            <a:ext cx="1143775" cy="1514657"/>
            <a:chOff x="2353863" y="2671203"/>
            <a:chExt cx="1143775" cy="1514657"/>
          </a:xfrm>
        </p:grpSpPr>
        <p:sp>
          <p:nvSpPr>
            <p:cNvPr id="52" name="梯形 51">
              <a:extLst>
                <a:ext uri="{FF2B5EF4-FFF2-40B4-BE49-F238E27FC236}">
                  <a16:creationId xmlns:a16="http://schemas.microsoft.com/office/drawing/2014/main" id="{A5632D93-E28C-4058-9FB4-0AB6FE72BD19}"/>
                </a:ext>
              </a:extLst>
            </p:cNvPr>
            <p:cNvSpPr/>
            <p:nvPr/>
          </p:nvSpPr>
          <p:spPr>
            <a:xfrm rot="16200000">
              <a:off x="2157904" y="2951311"/>
              <a:ext cx="1514657" cy="954442"/>
            </a:xfrm>
            <a:prstGeom prst="trapezoid">
              <a:avLst>
                <a:gd name="adj" fmla="val 53575"/>
              </a:avLst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A4BAA38-51CF-4E56-A58E-E1CC42EA2D75}"/>
                </a:ext>
              </a:extLst>
            </p:cNvPr>
            <p:cNvSpPr txBox="1"/>
            <p:nvPr/>
          </p:nvSpPr>
          <p:spPr>
            <a:xfrm>
              <a:off x="2353863" y="3236639"/>
              <a:ext cx="1143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Generator</a:t>
              </a:r>
              <a:endParaRPr lang="zh-CN" altLang="en-US" dirty="0"/>
            </a:p>
          </p:txBody>
        </p:sp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17F0FB4-8FC8-47C7-B839-753B35C28520}"/>
              </a:ext>
            </a:extLst>
          </p:cNvPr>
          <p:cNvCxnSpPr>
            <a:cxnSpLocks/>
          </p:cNvCxnSpPr>
          <p:nvPr/>
        </p:nvCxnSpPr>
        <p:spPr>
          <a:xfrm>
            <a:off x="1799450" y="3189943"/>
            <a:ext cx="451911" cy="16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080D277-7CA3-4AD1-B2A8-4C68D30FC59C}"/>
              </a:ext>
            </a:extLst>
          </p:cNvPr>
          <p:cNvCxnSpPr>
            <a:cxnSpLocks/>
          </p:cNvCxnSpPr>
          <p:nvPr/>
        </p:nvCxnSpPr>
        <p:spPr>
          <a:xfrm>
            <a:off x="3525405" y="3189942"/>
            <a:ext cx="451911" cy="16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3ADB170-0FE7-43D2-94A3-202E5F472423}"/>
              </a:ext>
            </a:extLst>
          </p:cNvPr>
          <p:cNvGrpSpPr/>
          <p:nvPr/>
        </p:nvGrpSpPr>
        <p:grpSpPr>
          <a:xfrm rot="16200000">
            <a:off x="4462355" y="2836994"/>
            <a:ext cx="4297524" cy="841247"/>
            <a:chOff x="3258634" y="1705565"/>
            <a:chExt cx="6220136" cy="841247"/>
          </a:xfrm>
        </p:grpSpPr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3796E5B2-53EB-4F2A-BEA7-6EA37707A7B0}"/>
                </a:ext>
              </a:extLst>
            </p:cNvPr>
            <p:cNvCxnSpPr/>
            <p:nvPr/>
          </p:nvCxnSpPr>
          <p:spPr>
            <a:xfrm>
              <a:off x="3258634" y="2183907"/>
              <a:ext cx="6213840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42DCFC93-2B2F-49B1-B6ED-BDF7BF535586}"/>
                </a:ext>
              </a:extLst>
            </p:cNvPr>
            <p:cNvCxnSpPr>
              <a:cxnSpLocks/>
            </p:cNvCxnSpPr>
            <p:nvPr/>
          </p:nvCxnSpPr>
          <p:spPr>
            <a:xfrm>
              <a:off x="3271932" y="2171566"/>
              <a:ext cx="0" cy="3752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34C79FE3-1E44-45A4-AF97-CB87611DABE3}"/>
                </a:ext>
              </a:extLst>
            </p:cNvPr>
            <p:cNvCxnSpPr>
              <a:cxnSpLocks/>
            </p:cNvCxnSpPr>
            <p:nvPr/>
          </p:nvCxnSpPr>
          <p:spPr>
            <a:xfrm>
              <a:off x="9478770" y="2170773"/>
              <a:ext cx="0" cy="3752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529756AA-BC69-468E-87B3-6BB69C1B38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5493" y="1705565"/>
              <a:ext cx="0" cy="468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1E79341D-30EB-4DCF-B6AF-4B61DDC65B33}"/>
              </a:ext>
            </a:extLst>
          </p:cNvPr>
          <p:cNvGrpSpPr/>
          <p:nvPr/>
        </p:nvGrpSpPr>
        <p:grpSpPr>
          <a:xfrm>
            <a:off x="9380553" y="583976"/>
            <a:ext cx="1559897" cy="979645"/>
            <a:chOff x="3242805" y="4274989"/>
            <a:chExt cx="1559897" cy="979645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2376488B-9B1F-4F90-8886-F72D0BFB577D}"/>
                </a:ext>
              </a:extLst>
            </p:cNvPr>
            <p:cNvSpPr/>
            <p:nvPr/>
          </p:nvSpPr>
          <p:spPr>
            <a:xfrm>
              <a:off x="3276155" y="4274989"/>
              <a:ext cx="1493195" cy="979645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81A972CC-64EF-452E-A5BA-7BFF39DDA0FB}"/>
                </a:ext>
              </a:extLst>
            </p:cNvPr>
            <p:cNvSpPr txBox="1"/>
            <p:nvPr/>
          </p:nvSpPr>
          <p:spPr>
            <a:xfrm>
              <a:off x="3242805" y="4400295"/>
              <a:ext cx="15598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Critical Measurement</a:t>
              </a:r>
              <a:endParaRPr lang="zh-CN" altLang="en-US" dirty="0"/>
            </a:p>
          </p:txBody>
        </p:sp>
      </p:grp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CA63C6F5-915F-4272-9B6E-EB25CF1DB3DC}"/>
              </a:ext>
            </a:extLst>
          </p:cNvPr>
          <p:cNvCxnSpPr>
            <a:cxnSpLocks/>
          </p:cNvCxnSpPr>
          <p:nvPr/>
        </p:nvCxnSpPr>
        <p:spPr>
          <a:xfrm>
            <a:off x="8688966" y="1057257"/>
            <a:ext cx="41107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DE8B144E-072C-4569-B87D-A8AC7EB9992F}"/>
              </a:ext>
            </a:extLst>
          </p:cNvPr>
          <p:cNvGrpSpPr/>
          <p:nvPr/>
        </p:nvGrpSpPr>
        <p:grpSpPr>
          <a:xfrm>
            <a:off x="9451413" y="4854304"/>
            <a:ext cx="1559897" cy="979645"/>
            <a:chOff x="3242805" y="4274989"/>
            <a:chExt cx="1559897" cy="979645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5F4F3FD-B74E-4056-91EE-C5C6BFCBD909}"/>
                </a:ext>
              </a:extLst>
            </p:cNvPr>
            <p:cNvSpPr/>
            <p:nvPr/>
          </p:nvSpPr>
          <p:spPr>
            <a:xfrm>
              <a:off x="3276155" y="4274989"/>
              <a:ext cx="1493195" cy="979645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64F8A58C-BE55-4920-B0B8-7C0EEEB613C8}"/>
                </a:ext>
              </a:extLst>
            </p:cNvPr>
            <p:cNvSpPr txBox="1"/>
            <p:nvPr/>
          </p:nvSpPr>
          <p:spPr>
            <a:xfrm>
              <a:off x="3242805" y="4311515"/>
              <a:ext cx="15598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Real</a:t>
              </a:r>
            </a:p>
            <a:p>
              <a:pPr algn="ctr"/>
              <a:r>
                <a:rPr lang="en-US" altLang="zh-CN" dirty="0"/>
                <a:t>Critical Measurement</a:t>
              </a:r>
              <a:endParaRPr lang="zh-CN" altLang="en-US" dirty="0"/>
            </a:p>
          </p:txBody>
        </p:sp>
      </p:grp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4898A9B7-D14D-4D1D-B3BD-5A4855C7C724}"/>
              </a:ext>
            </a:extLst>
          </p:cNvPr>
          <p:cNvCxnSpPr>
            <a:cxnSpLocks/>
          </p:cNvCxnSpPr>
          <p:nvPr/>
        </p:nvCxnSpPr>
        <p:spPr>
          <a:xfrm>
            <a:off x="8726474" y="5299529"/>
            <a:ext cx="41107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950DF44-F330-423F-8682-BB1053E8E1FD}"/>
              </a:ext>
            </a:extLst>
          </p:cNvPr>
          <p:cNvGrpSpPr/>
          <p:nvPr/>
        </p:nvGrpSpPr>
        <p:grpSpPr>
          <a:xfrm>
            <a:off x="7342645" y="4916427"/>
            <a:ext cx="1201807" cy="757254"/>
            <a:chOff x="6461758" y="5877935"/>
            <a:chExt cx="1201807" cy="757254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A890F9C-4444-4EE9-8B26-6449FD11C965}"/>
                </a:ext>
              </a:extLst>
            </p:cNvPr>
            <p:cNvSpPr/>
            <p:nvPr/>
          </p:nvSpPr>
          <p:spPr>
            <a:xfrm>
              <a:off x="6461758" y="5877935"/>
              <a:ext cx="1201807" cy="757254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70A66B73-FA8D-4127-B1D1-0C1F460BA4A3}"/>
                </a:ext>
              </a:extLst>
            </p:cNvPr>
            <p:cNvSpPr txBox="1"/>
            <p:nvPr/>
          </p:nvSpPr>
          <p:spPr>
            <a:xfrm>
              <a:off x="6470863" y="5913534"/>
              <a:ext cx="1148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Real</a:t>
              </a:r>
            </a:p>
            <a:p>
              <a:pPr algn="ctr"/>
              <a:r>
                <a:rPr lang="en-US" altLang="zh-CN" dirty="0"/>
                <a:t>Simulator</a:t>
              </a:r>
              <a:endParaRPr lang="zh-CN" altLang="en-US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20C04A8-AB2E-4985-AF2B-B8BF2355D1FF}"/>
              </a:ext>
            </a:extLst>
          </p:cNvPr>
          <p:cNvGrpSpPr/>
          <p:nvPr/>
        </p:nvGrpSpPr>
        <p:grpSpPr>
          <a:xfrm>
            <a:off x="7258564" y="397657"/>
            <a:ext cx="1033040" cy="1352283"/>
            <a:chOff x="6566106" y="17983"/>
            <a:chExt cx="1033040" cy="1352283"/>
          </a:xfrm>
        </p:grpSpPr>
        <p:sp>
          <p:nvSpPr>
            <p:cNvPr id="83" name="梯形 82">
              <a:extLst>
                <a:ext uri="{FF2B5EF4-FFF2-40B4-BE49-F238E27FC236}">
                  <a16:creationId xmlns:a16="http://schemas.microsoft.com/office/drawing/2014/main" id="{29C35DB1-C13B-4A1D-AE17-930920A4FB9B}"/>
                </a:ext>
              </a:extLst>
            </p:cNvPr>
            <p:cNvSpPr/>
            <p:nvPr/>
          </p:nvSpPr>
          <p:spPr>
            <a:xfrm rot="5400000">
              <a:off x="6398470" y="242536"/>
              <a:ext cx="1352283" cy="903178"/>
            </a:xfrm>
            <a:prstGeom prst="trapezoid">
              <a:avLst>
                <a:gd name="adj" fmla="val 44337"/>
              </a:avLst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41E1DA1C-A650-4F7D-BDEB-DFD47EF0C4F3}"/>
                </a:ext>
              </a:extLst>
            </p:cNvPr>
            <p:cNvSpPr txBox="1"/>
            <p:nvPr/>
          </p:nvSpPr>
          <p:spPr>
            <a:xfrm>
              <a:off x="6566106" y="509459"/>
              <a:ext cx="1033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Simu-net</a:t>
              </a:r>
              <a:endParaRPr lang="zh-CN" altLang="en-US" dirty="0"/>
            </a:p>
          </p:txBody>
        </p:sp>
      </p:grp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820A9925-3813-482C-B2EE-E0EC8E8557F4}"/>
              </a:ext>
            </a:extLst>
          </p:cNvPr>
          <p:cNvCxnSpPr>
            <a:cxnSpLocks/>
            <a:stCxn id="89" idx="3"/>
          </p:cNvCxnSpPr>
          <p:nvPr/>
        </p:nvCxnSpPr>
        <p:spPr>
          <a:xfrm flipH="1" flipV="1">
            <a:off x="7734705" y="1669338"/>
            <a:ext cx="3276605" cy="3683157"/>
          </a:xfrm>
          <a:prstGeom prst="bentConnector4">
            <a:avLst>
              <a:gd name="adj1" fmla="val -6977"/>
              <a:gd name="adj2" fmla="val 48313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89E18F9A-4AE3-4DE7-8CB1-F235976509C6}"/>
              </a:ext>
            </a:extLst>
          </p:cNvPr>
          <p:cNvSpPr txBox="1"/>
          <p:nvPr/>
        </p:nvSpPr>
        <p:spPr>
          <a:xfrm>
            <a:off x="8508759" y="2776648"/>
            <a:ext cx="219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training</a:t>
            </a:r>
          </a:p>
          <a:p>
            <a:r>
              <a:rPr lang="en-US" altLang="zh-CN" dirty="0"/>
              <a:t>(obj: min |CM-RCM|)</a:t>
            </a:r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33B40E4-F5E4-48A9-9C10-9E8E22447F78}"/>
              </a:ext>
            </a:extLst>
          </p:cNvPr>
          <p:cNvGrpSpPr/>
          <p:nvPr/>
        </p:nvGrpSpPr>
        <p:grpSpPr>
          <a:xfrm>
            <a:off x="4060224" y="6080395"/>
            <a:ext cx="2130261" cy="407596"/>
            <a:chOff x="3367766" y="5940418"/>
            <a:chExt cx="2130261" cy="407596"/>
          </a:xfrm>
        </p:grpSpPr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09C8639F-D315-4D84-8A9A-A4C6DCCEAA89}"/>
                </a:ext>
              </a:extLst>
            </p:cNvPr>
            <p:cNvSpPr txBox="1"/>
            <p:nvPr/>
          </p:nvSpPr>
          <p:spPr>
            <a:xfrm>
              <a:off x="3471480" y="5940418"/>
              <a:ext cx="1891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BV’s control (IDM)</a:t>
              </a: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D8C1A62E-B43B-4A3C-B6DC-723F415E7A5C}"/>
                </a:ext>
              </a:extLst>
            </p:cNvPr>
            <p:cNvSpPr/>
            <p:nvPr/>
          </p:nvSpPr>
          <p:spPr>
            <a:xfrm>
              <a:off x="3367766" y="5940418"/>
              <a:ext cx="2130261" cy="407596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CE627E06-93F5-491D-B38E-7E017A6475EF}"/>
              </a:ext>
            </a:extLst>
          </p:cNvPr>
          <p:cNvCxnSpPr>
            <a:cxnSpLocks/>
            <a:stCxn id="81" idx="3"/>
            <a:endCxn id="52" idx="3"/>
          </p:cNvCxnSpPr>
          <p:nvPr/>
        </p:nvCxnSpPr>
        <p:spPr>
          <a:xfrm flipH="1">
            <a:off x="2888384" y="1032448"/>
            <a:ext cx="8052066" cy="1655838"/>
          </a:xfrm>
          <a:prstGeom prst="bentConnector4">
            <a:avLst>
              <a:gd name="adj1" fmla="val -2839"/>
              <a:gd name="adj2" fmla="val -44052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8D40283-37A9-4D76-BD6B-88C31B4D8BB3}"/>
              </a:ext>
            </a:extLst>
          </p:cNvPr>
          <p:cNvSpPr txBox="1"/>
          <p:nvPr/>
        </p:nvSpPr>
        <p:spPr>
          <a:xfrm>
            <a:off x="4139227" y="343272"/>
            <a:ext cx="2279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training (obj: max CM)</a:t>
            </a:r>
            <a:endParaRPr lang="zh-CN" altLang="en-US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373EC4D-6462-4DC6-89CA-992778DD1C14}"/>
              </a:ext>
            </a:extLst>
          </p:cNvPr>
          <p:cNvGrpSpPr/>
          <p:nvPr/>
        </p:nvGrpSpPr>
        <p:grpSpPr>
          <a:xfrm>
            <a:off x="577949" y="4843624"/>
            <a:ext cx="2627161" cy="1699865"/>
            <a:chOff x="49168" y="5149257"/>
            <a:chExt cx="2627161" cy="1699865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060AA6A5-1111-4173-A0FE-22C15D459247}"/>
                </a:ext>
              </a:extLst>
            </p:cNvPr>
            <p:cNvSpPr/>
            <p:nvPr/>
          </p:nvSpPr>
          <p:spPr>
            <a:xfrm>
              <a:off x="49403" y="5173246"/>
              <a:ext cx="782911" cy="407596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6B4F02F0-3B42-4434-AB89-B6AEE39FDFA2}"/>
                </a:ext>
              </a:extLst>
            </p:cNvPr>
            <p:cNvSpPr txBox="1"/>
            <p:nvPr/>
          </p:nvSpPr>
          <p:spPr>
            <a:xfrm>
              <a:off x="1058642" y="5149257"/>
              <a:ext cx="1406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input/output</a:t>
              </a:r>
              <a:endParaRPr lang="zh-CN" altLang="en-US" dirty="0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C30FC0FA-33B4-46D3-B9CD-CFEE1CAE0AE0}"/>
                </a:ext>
              </a:extLst>
            </p:cNvPr>
            <p:cNvSpPr/>
            <p:nvPr/>
          </p:nvSpPr>
          <p:spPr>
            <a:xfrm>
              <a:off x="49403" y="5818000"/>
              <a:ext cx="774744" cy="40759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42FCCFBA-8F94-46BA-BF83-770998742A03}"/>
                </a:ext>
              </a:extLst>
            </p:cNvPr>
            <p:cNvSpPr txBox="1"/>
            <p:nvPr/>
          </p:nvSpPr>
          <p:spPr>
            <a:xfrm>
              <a:off x="1058642" y="5815812"/>
              <a:ext cx="1617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neural network</a:t>
              </a:r>
              <a:endParaRPr lang="zh-CN" altLang="en-US" dirty="0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F133EE92-036C-453C-BFB9-D9267EB05579}"/>
                </a:ext>
              </a:extLst>
            </p:cNvPr>
            <p:cNvSpPr/>
            <p:nvPr/>
          </p:nvSpPr>
          <p:spPr>
            <a:xfrm>
              <a:off x="49168" y="6466288"/>
              <a:ext cx="774745" cy="382834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29D8E443-51B6-4B90-A849-E7E6569DFD19}"/>
                </a:ext>
              </a:extLst>
            </p:cNvPr>
            <p:cNvSpPr txBox="1"/>
            <p:nvPr/>
          </p:nvSpPr>
          <p:spPr>
            <a:xfrm>
              <a:off x="1063955" y="6450523"/>
              <a:ext cx="1466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other process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2373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>
            <a:extLst>
              <a:ext uri="{FF2B5EF4-FFF2-40B4-BE49-F238E27FC236}">
                <a16:creationId xmlns:a16="http://schemas.microsoft.com/office/drawing/2014/main" id="{7803E908-48A7-4052-AF95-989DC63C82A6}"/>
              </a:ext>
            </a:extLst>
          </p:cNvPr>
          <p:cNvGrpSpPr/>
          <p:nvPr/>
        </p:nvGrpSpPr>
        <p:grpSpPr>
          <a:xfrm>
            <a:off x="4189654" y="1157829"/>
            <a:ext cx="1795533" cy="3778387"/>
            <a:chOff x="4019342" y="1994513"/>
            <a:chExt cx="1795533" cy="3778387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DC9F07DD-8F5F-4366-AA1D-2A92351706B4}"/>
                </a:ext>
              </a:extLst>
            </p:cNvPr>
            <p:cNvSpPr/>
            <p:nvPr/>
          </p:nvSpPr>
          <p:spPr>
            <a:xfrm>
              <a:off x="4019342" y="1994513"/>
              <a:ext cx="1795533" cy="3778387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53552EE3-C513-4FE2-A5FC-3DC115996519}"/>
                </a:ext>
              </a:extLst>
            </p:cNvPr>
            <p:cNvSpPr txBox="1"/>
            <p:nvPr/>
          </p:nvSpPr>
          <p:spPr>
            <a:xfrm>
              <a:off x="4131872" y="1998404"/>
              <a:ext cx="1306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road (length, lane num…)</a:t>
              </a:r>
              <a:endParaRPr lang="zh-CN" altLang="en-US" dirty="0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EAE4CA0F-F51E-4053-A626-4622DD84A072}"/>
                </a:ext>
              </a:extLst>
            </p:cNvPr>
            <p:cNvSpPr txBox="1"/>
            <p:nvPr/>
          </p:nvSpPr>
          <p:spPr>
            <a:xfrm>
              <a:off x="4131872" y="3149245"/>
              <a:ext cx="16014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AV&amp;BV’s</a:t>
              </a:r>
              <a:r>
                <a:rPr lang="zh-CN" altLang="en-US" dirty="0"/>
                <a:t> </a:t>
              </a:r>
              <a:r>
                <a:rPr lang="en-US" altLang="zh-CN" dirty="0"/>
                <a:t>initial state</a:t>
              </a:r>
              <a:endParaRPr lang="zh-CN" altLang="en-US" dirty="0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D101ABA4-5B98-4976-A1E4-A44CA77F63F9}"/>
                </a:ext>
              </a:extLst>
            </p:cNvPr>
            <p:cNvSpPr txBox="1"/>
            <p:nvPr/>
          </p:nvSpPr>
          <p:spPr>
            <a:xfrm>
              <a:off x="4136377" y="4976437"/>
              <a:ext cx="16784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AV&amp;BV’s</a:t>
              </a:r>
              <a:r>
                <a:rPr lang="zh-CN" altLang="en-US" dirty="0"/>
                <a:t> </a:t>
              </a:r>
              <a:r>
                <a:rPr lang="en-US" altLang="zh-CN" dirty="0"/>
                <a:t>final state</a:t>
              </a:r>
              <a:endParaRPr lang="zh-CN" altLang="en-US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0FDE7742-2137-4BF2-9090-3CA7A03803BA}"/>
                </a:ext>
              </a:extLst>
            </p:cNvPr>
            <p:cNvSpPr txBox="1"/>
            <p:nvPr/>
          </p:nvSpPr>
          <p:spPr>
            <a:xfrm>
              <a:off x="4136649" y="4187547"/>
              <a:ext cx="1465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AV&amp;BV’s task</a:t>
              </a:r>
              <a:endParaRPr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82F0007-514A-42B8-B33C-20A3FB18B390}"/>
              </a:ext>
            </a:extLst>
          </p:cNvPr>
          <p:cNvGrpSpPr/>
          <p:nvPr/>
        </p:nvGrpSpPr>
        <p:grpSpPr>
          <a:xfrm>
            <a:off x="4064763" y="5409625"/>
            <a:ext cx="2090026" cy="444624"/>
            <a:chOff x="3355764" y="5651398"/>
            <a:chExt cx="2090026" cy="444624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0C7E7350-2374-4385-83EF-60FFDC3DC79B}"/>
                </a:ext>
              </a:extLst>
            </p:cNvPr>
            <p:cNvSpPr/>
            <p:nvPr/>
          </p:nvSpPr>
          <p:spPr>
            <a:xfrm>
              <a:off x="3458685" y="5678032"/>
              <a:ext cx="19338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AV’s Control (ACC)</a:t>
              </a:r>
              <a:endParaRPr lang="zh-CN" altLang="en-US" dirty="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FECD0A60-0465-44C5-9B2A-FA9584CCA491}"/>
                </a:ext>
              </a:extLst>
            </p:cNvPr>
            <p:cNvSpPr/>
            <p:nvPr/>
          </p:nvSpPr>
          <p:spPr>
            <a:xfrm>
              <a:off x="3355764" y="5651398"/>
              <a:ext cx="2090026" cy="4446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2" name="矩形 111">
            <a:extLst>
              <a:ext uri="{FF2B5EF4-FFF2-40B4-BE49-F238E27FC236}">
                <a16:creationId xmlns:a16="http://schemas.microsoft.com/office/drawing/2014/main" id="{B22C41D5-B9EC-4BB7-B16B-61B317884298}"/>
              </a:ext>
            </a:extLst>
          </p:cNvPr>
          <p:cNvSpPr/>
          <p:nvPr/>
        </p:nvSpPr>
        <p:spPr>
          <a:xfrm>
            <a:off x="4905746" y="4963768"/>
            <a:ext cx="377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&amp;</a:t>
            </a:r>
            <a:endParaRPr lang="zh-CN" altLang="en-US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574C1AA-5669-4F76-99FA-7F14B439F9A6}"/>
              </a:ext>
            </a:extLst>
          </p:cNvPr>
          <p:cNvGrpSpPr/>
          <p:nvPr/>
        </p:nvGrpSpPr>
        <p:grpSpPr>
          <a:xfrm>
            <a:off x="621437" y="2776756"/>
            <a:ext cx="1034070" cy="826372"/>
            <a:chOff x="3333205" y="1064572"/>
            <a:chExt cx="1034070" cy="826372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F6C14CA-D7CB-4C51-9844-F909083E1EB2}"/>
                </a:ext>
              </a:extLst>
            </p:cNvPr>
            <p:cNvSpPr txBox="1"/>
            <p:nvPr/>
          </p:nvSpPr>
          <p:spPr>
            <a:xfrm>
              <a:off x="3368717" y="1147367"/>
              <a:ext cx="973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random </a:t>
              </a:r>
            </a:p>
            <a:p>
              <a:pPr algn="ctr"/>
              <a:r>
                <a:rPr lang="en-US" altLang="zh-CN" dirty="0"/>
                <a:t>vector</a:t>
              </a:r>
              <a:endParaRPr lang="zh-CN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1478F15-E595-48F7-BFAC-64931E6A9364}"/>
                </a:ext>
              </a:extLst>
            </p:cNvPr>
            <p:cNvSpPr/>
            <p:nvPr/>
          </p:nvSpPr>
          <p:spPr>
            <a:xfrm>
              <a:off x="3333205" y="1064572"/>
              <a:ext cx="1034070" cy="826372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BF3C3C5-F57F-47F5-B55B-0A5D656766A2}"/>
              </a:ext>
            </a:extLst>
          </p:cNvPr>
          <p:cNvGrpSpPr/>
          <p:nvPr/>
        </p:nvGrpSpPr>
        <p:grpSpPr>
          <a:xfrm>
            <a:off x="2327014" y="2432614"/>
            <a:ext cx="1143775" cy="1514657"/>
            <a:chOff x="2353863" y="2671203"/>
            <a:chExt cx="1143775" cy="1514657"/>
          </a:xfrm>
        </p:grpSpPr>
        <p:sp>
          <p:nvSpPr>
            <p:cNvPr id="52" name="梯形 51">
              <a:extLst>
                <a:ext uri="{FF2B5EF4-FFF2-40B4-BE49-F238E27FC236}">
                  <a16:creationId xmlns:a16="http://schemas.microsoft.com/office/drawing/2014/main" id="{A5632D93-E28C-4058-9FB4-0AB6FE72BD19}"/>
                </a:ext>
              </a:extLst>
            </p:cNvPr>
            <p:cNvSpPr/>
            <p:nvPr/>
          </p:nvSpPr>
          <p:spPr>
            <a:xfrm rot="16200000">
              <a:off x="2157904" y="2951311"/>
              <a:ext cx="1514657" cy="954442"/>
            </a:xfrm>
            <a:prstGeom prst="trapezoid">
              <a:avLst>
                <a:gd name="adj" fmla="val 53575"/>
              </a:avLst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A4BAA38-51CF-4E56-A58E-E1CC42EA2D75}"/>
                </a:ext>
              </a:extLst>
            </p:cNvPr>
            <p:cNvSpPr txBox="1"/>
            <p:nvPr/>
          </p:nvSpPr>
          <p:spPr>
            <a:xfrm>
              <a:off x="2353863" y="3236639"/>
              <a:ext cx="1143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Generator</a:t>
              </a:r>
              <a:endParaRPr lang="zh-CN" altLang="en-US" dirty="0"/>
            </a:p>
          </p:txBody>
        </p:sp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17F0FB4-8FC8-47C7-B839-753B35C28520}"/>
              </a:ext>
            </a:extLst>
          </p:cNvPr>
          <p:cNvCxnSpPr>
            <a:cxnSpLocks/>
          </p:cNvCxnSpPr>
          <p:nvPr/>
        </p:nvCxnSpPr>
        <p:spPr>
          <a:xfrm>
            <a:off x="1799450" y="3189943"/>
            <a:ext cx="451911" cy="16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080D277-7CA3-4AD1-B2A8-4C68D30FC59C}"/>
              </a:ext>
            </a:extLst>
          </p:cNvPr>
          <p:cNvCxnSpPr>
            <a:cxnSpLocks/>
          </p:cNvCxnSpPr>
          <p:nvPr/>
        </p:nvCxnSpPr>
        <p:spPr>
          <a:xfrm>
            <a:off x="3525405" y="3189942"/>
            <a:ext cx="451911" cy="16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3ADB170-0FE7-43D2-94A3-202E5F472423}"/>
              </a:ext>
            </a:extLst>
          </p:cNvPr>
          <p:cNvGrpSpPr/>
          <p:nvPr/>
        </p:nvGrpSpPr>
        <p:grpSpPr>
          <a:xfrm rot="16200000">
            <a:off x="4462355" y="2836994"/>
            <a:ext cx="4297524" cy="841247"/>
            <a:chOff x="3258634" y="1705565"/>
            <a:chExt cx="6220136" cy="841247"/>
          </a:xfrm>
        </p:grpSpPr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3796E5B2-53EB-4F2A-BEA7-6EA37707A7B0}"/>
                </a:ext>
              </a:extLst>
            </p:cNvPr>
            <p:cNvCxnSpPr/>
            <p:nvPr/>
          </p:nvCxnSpPr>
          <p:spPr>
            <a:xfrm>
              <a:off x="3258634" y="2183907"/>
              <a:ext cx="6213840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42DCFC93-2B2F-49B1-B6ED-BDF7BF535586}"/>
                </a:ext>
              </a:extLst>
            </p:cNvPr>
            <p:cNvCxnSpPr>
              <a:cxnSpLocks/>
            </p:cNvCxnSpPr>
            <p:nvPr/>
          </p:nvCxnSpPr>
          <p:spPr>
            <a:xfrm>
              <a:off x="3271932" y="2171566"/>
              <a:ext cx="0" cy="3752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34C79FE3-1E44-45A4-AF97-CB87611DABE3}"/>
                </a:ext>
              </a:extLst>
            </p:cNvPr>
            <p:cNvCxnSpPr>
              <a:cxnSpLocks/>
            </p:cNvCxnSpPr>
            <p:nvPr/>
          </p:nvCxnSpPr>
          <p:spPr>
            <a:xfrm>
              <a:off x="9478770" y="2170773"/>
              <a:ext cx="0" cy="3752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529756AA-BC69-468E-87B3-6BB69C1B38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5493" y="1705565"/>
              <a:ext cx="0" cy="468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1E79341D-30EB-4DCF-B6AF-4B61DDC65B33}"/>
              </a:ext>
            </a:extLst>
          </p:cNvPr>
          <p:cNvGrpSpPr/>
          <p:nvPr/>
        </p:nvGrpSpPr>
        <p:grpSpPr>
          <a:xfrm>
            <a:off x="9380553" y="583976"/>
            <a:ext cx="1559897" cy="979645"/>
            <a:chOff x="3242805" y="4274989"/>
            <a:chExt cx="1559897" cy="979645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2376488B-9B1F-4F90-8886-F72D0BFB577D}"/>
                </a:ext>
              </a:extLst>
            </p:cNvPr>
            <p:cNvSpPr/>
            <p:nvPr/>
          </p:nvSpPr>
          <p:spPr>
            <a:xfrm>
              <a:off x="3276155" y="4274989"/>
              <a:ext cx="1493195" cy="979645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81A972CC-64EF-452E-A5BA-7BFF39DDA0FB}"/>
                </a:ext>
              </a:extLst>
            </p:cNvPr>
            <p:cNvSpPr txBox="1"/>
            <p:nvPr/>
          </p:nvSpPr>
          <p:spPr>
            <a:xfrm>
              <a:off x="3242805" y="4400295"/>
              <a:ext cx="15598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Critical Measurement</a:t>
              </a:r>
              <a:endParaRPr lang="zh-CN" altLang="en-US" dirty="0"/>
            </a:p>
          </p:txBody>
        </p:sp>
      </p:grp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CA63C6F5-915F-4272-9B6E-EB25CF1DB3DC}"/>
              </a:ext>
            </a:extLst>
          </p:cNvPr>
          <p:cNvCxnSpPr>
            <a:cxnSpLocks/>
          </p:cNvCxnSpPr>
          <p:nvPr/>
        </p:nvCxnSpPr>
        <p:spPr>
          <a:xfrm>
            <a:off x="8688966" y="1057257"/>
            <a:ext cx="41107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DE8B144E-072C-4569-B87D-A8AC7EB9992F}"/>
              </a:ext>
            </a:extLst>
          </p:cNvPr>
          <p:cNvGrpSpPr/>
          <p:nvPr/>
        </p:nvGrpSpPr>
        <p:grpSpPr>
          <a:xfrm>
            <a:off x="9451413" y="4854304"/>
            <a:ext cx="1559897" cy="979645"/>
            <a:chOff x="3242805" y="4274989"/>
            <a:chExt cx="1559897" cy="979645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5F4F3FD-B74E-4056-91EE-C5C6BFCBD909}"/>
                </a:ext>
              </a:extLst>
            </p:cNvPr>
            <p:cNvSpPr/>
            <p:nvPr/>
          </p:nvSpPr>
          <p:spPr>
            <a:xfrm>
              <a:off x="3276155" y="4274989"/>
              <a:ext cx="1493195" cy="979645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64F8A58C-BE55-4920-B0B8-7C0EEEB613C8}"/>
                </a:ext>
              </a:extLst>
            </p:cNvPr>
            <p:cNvSpPr txBox="1"/>
            <p:nvPr/>
          </p:nvSpPr>
          <p:spPr>
            <a:xfrm>
              <a:off x="3242805" y="4311515"/>
              <a:ext cx="15598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Real</a:t>
              </a:r>
            </a:p>
            <a:p>
              <a:pPr algn="ctr"/>
              <a:r>
                <a:rPr lang="en-US" altLang="zh-CN" dirty="0"/>
                <a:t>Critical Measurement</a:t>
              </a:r>
              <a:endParaRPr lang="zh-CN" altLang="en-US" dirty="0"/>
            </a:p>
          </p:txBody>
        </p:sp>
      </p:grp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4898A9B7-D14D-4D1D-B3BD-5A4855C7C724}"/>
              </a:ext>
            </a:extLst>
          </p:cNvPr>
          <p:cNvCxnSpPr>
            <a:cxnSpLocks/>
          </p:cNvCxnSpPr>
          <p:nvPr/>
        </p:nvCxnSpPr>
        <p:spPr>
          <a:xfrm>
            <a:off x="8726474" y="5299529"/>
            <a:ext cx="41107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950DF44-F330-423F-8682-BB1053E8E1FD}"/>
              </a:ext>
            </a:extLst>
          </p:cNvPr>
          <p:cNvGrpSpPr/>
          <p:nvPr/>
        </p:nvGrpSpPr>
        <p:grpSpPr>
          <a:xfrm>
            <a:off x="7342645" y="4916427"/>
            <a:ext cx="1201807" cy="757254"/>
            <a:chOff x="6461758" y="5877935"/>
            <a:chExt cx="1201807" cy="757254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A890F9C-4444-4EE9-8B26-6449FD11C965}"/>
                </a:ext>
              </a:extLst>
            </p:cNvPr>
            <p:cNvSpPr/>
            <p:nvPr/>
          </p:nvSpPr>
          <p:spPr>
            <a:xfrm>
              <a:off x="6461758" y="5877935"/>
              <a:ext cx="1201807" cy="757254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70A66B73-FA8D-4127-B1D1-0C1F460BA4A3}"/>
                </a:ext>
              </a:extLst>
            </p:cNvPr>
            <p:cNvSpPr txBox="1"/>
            <p:nvPr/>
          </p:nvSpPr>
          <p:spPr>
            <a:xfrm>
              <a:off x="6470863" y="5913534"/>
              <a:ext cx="1148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Real</a:t>
              </a:r>
            </a:p>
            <a:p>
              <a:pPr algn="ctr"/>
              <a:r>
                <a:rPr lang="en-US" altLang="zh-CN" dirty="0"/>
                <a:t>Simulator</a:t>
              </a:r>
              <a:endParaRPr lang="zh-CN" altLang="en-US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20C04A8-AB2E-4985-AF2B-B8BF2355D1FF}"/>
              </a:ext>
            </a:extLst>
          </p:cNvPr>
          <p:cNvGrpSpPr/>
          <p:nvPr/>
        </p:nvGrpSpPr>
        <p:grpSpPr>
          <a:xfrm>
            <a:off x="7258564" y="397657"/>
            <a:ext cx="1033040" cy="1352283"/>
            <a:chOff x="6566106" y="17983"/>
            <a:chExt cx="1033040" cy="1352283"/>
          </a:xfrm>
        </p:grpSpPr>
        <p:sp>
          <p:nvSpPr>
            <p:cNvPr id="83" name="梯形 82">
              <a:extLst>
                <a:ext uri="{FF2B5EF4-FFF2-40B4-BE49-F238E27FC236}">
                  <a16:creationId xmlns:a16="http://schemas.microsoft.com/office/drawing/2014/main" id="{29C35DB1-C13B-4A1D-AE17-930920A4FB9B}"/>
                </a:ext>
              </a:extLst>
            </p:cNvPr>
            <p:cNvSpPr/>
            <p:nvPr/>
          </p:nvSpPr>
          <p:spPr>
            <a:xfrm rot="5400000">
              <a:off x="6398470" y="242536"/>
              <a:ext cx="1352283" cy="903178"/>
            </a:xfrm>
            <a:prstGeom prst="trapezoid">
              <a:avLst>
                <a:gd name="adj" fmla="val 44337"/>
              </a:avLst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41E1DA1C-A650-4F7D-BDEB-DFD47EF0C4F3}"/>
                </a:ext>
              </a:extLst>
            </p:cNvPr>
            <p:cNvSpPr txBox="1"/>
            <p:nvPr/>
          </p:nvSpPr>
          <p:spPr>
            <a:xfrm>
              <a:off x="6566106" y="509459"/>
              <a:ext cx="1033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Simu-net</a:t>
              </a:r>
              <a:endParaRPr lang="zh-CN" altLang="en-US" dirty="0"/>
            </a:p>
          </p:txBody>
        </p:sp>
      </p:grp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820A9925-3813-482C-B2EE-E0EC8E8557F4}"/>
              </a:ext>
            </a:extLst>
          </p:cNvPr>
          <p:cNvCxnSpPr>
            <a:cxnSpLocks/>
            <a:stCxn id="89" idx="3"/>
          </p:cNvCxnSpPr>
          <p:nvPr/>
        </p:nvCxnSpPr>
        <p:spPr>
          <a:xfrm flipH="1" flipV="1">
            <a:off x="7734705" y="1669338"/>
            <a:ext cx="3276605" cy="3683157"/>
          </a:xfrm>
          <a:prstGeom prst="bentConnector4">
            <a:avLst>
              <a:gd name="adj1" fmla="val -6977"/>
              <a:gd name="adj2" fmla="val 48313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89E18F9A-4AE3-4DE7-8CB1-F235976509C6}"/>
              </a:ext>
            </a:extLst>
          </p:cNvPr>
          <p:cNvSpPr txBox="1"/>
          <p:nvPr/>
        </p:nvSpPr>
        <p:spPr>
          <a:xfrm>
            <a:off x="8508759" y="2776648"/>
            <a:ext cx="219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training</a:t>
            </a:r>
          </a:p>
          <a:p>
            <a:r>
              <a:rPr lang="en-US" altLang="zh-CN" dirty="0"/>
              <a:t>(obj: min |CM-RCM|)</a:t>
            </a:r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33B40E4-F5E4-48A9-9C10-9E8E22447F78}"/>
              </a:ext>
            </a:extLst>
          </p:cNvPr>
          <p:cNvGrpSpPr/>
          <p:nvPr/>
        </p:nvGrpSpPr>
        <p:grpSpPr>
          <a:xfrm>
            <a:off x="4060224" y="6080395"/>
            <a:ext cx="2130261" cy="407596"/>
            <a:chOff x="3367766" y="5940418"/>
            <a:chExt cx="2130261" cy="407596"/>
          </a:xfrm>
        </p:grpSpPr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09C8639F-D315-4D84-8A9A-A4C6DCCEAA89}"/>
                </a:ext>
              </a:extLst>
            </p:cNvPr>
            <p:cNvSpPr txBox="1"/>
            <p:nvPr/>
          </p:nvSpPr>
          <p:spPr>
            <a:xfrm>
              <a:off x="3471480" y="5940418"/>
              <a:ext cx="1891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BV’s control (IDM)</a:t>
              </a: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D8C1A62E-B43B-4A3C-B6DC-723F415E7A5C}"/>
                </a:ext>
              </a:extLst>
            </p:cNvPr>
            <p:cNvSpPr/>
            <p:nvPr/>
          </p:nvSpPr>
          <p:spPr>
            <a:xfrm>
              <a:off x="3367766" y="5940418"/>
              <a:ext cx="2130261" cy="407596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CE627E06-93F5-491D-B38E-7E017A6475EF}"/>
              </a:ext>
            </a:extLst>
          </p:cNvPr>
          <p:cNvCxnSpPr>
            <a:cxnSpLocks/>
            <a:stCxn id="81" idx="3"/>
            <a:endCxn id="52" idx="3"/>
          </p:cNvCxnSpPr>
          <p:nvPr/>
        </p:nvCxnSpPr>
        <p:spPr>
          <a:xfrm flipH="1">
            <a:off x="2888384" y="1032448"/>
            <a:ext cx="8052066" cy="1655838"/>
          </a:xfrm>
          <a:prstGeom prst="bentConnector4">
            <a:avLst>
              <a:gd name="adj1" fmla="val -2839"/>
              <a:gd name="adj2" fmla="val -44052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8D40283-37A9-4D76-BD6B-88C31B4D8BB3}"/>
              </a:ext>
            </a:extLst>
          </p:cNvPr>
          <p:cNvSpPr txBox="1"/>
          <p:nvPr/>
        </p:nvSpPr>
        <p:spPr>
          <a:xfrm>
            <a:off x="4139227" y="343272"/>
            <a:ext cx="2279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training (obj: max CM)</a:t>
            </a:r>
            <a:endParaRPr lang="zh-CN" altLang="en-US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373EC4D-6462-4DC6-89CA-992778DD1C14}"/>
              </a:ext>
            </a:extLst>
          </p:cNvPr>
          <p:cNvGrpSpPr/>
          <p:nvPr/>
        </p:nvGrpSpPr>
        <p:grpSpPr>
          <a:xfrm>
            <a:off x="577949" y="4843624"/>
            <a:ext cx="2627161" cy="1699865"/>
            <a:chOff x="49168" y="5149257"/>
            <a:chExt cx="2627161" cy="1699865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060AA6A5-1111-4173-A0FE-22C15D459247}"/>
                </a:ext>
              </a:extLst>
            </p:cNvPr>
            <p:cNvSpPr/>
            <p:nvPr/>
          </p:nvSpPr>
          <p:spPr>
            <a:xfrm>
              <a:off x="49403" y="5173246"/>
              <a:ext cx="782911" cy="407596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6B4F02F0-3B42-4434-AB89-B6AEE39FDFA2}"/>
                </a:ext>
              </a:extLst>
            </p:cNvPr>
            <p:cNvSpPr txBox="1"/>
            <p:nvPr/>
          </p:nvSpPr>
          <p:spPr>
            <a:xfrm>
              <a:off x="1058642" y="5149257"/>
              <a:ext cx="1406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input/output</a:t>
              </a:r>
              <a:endParaRPr lang="zh-CN" altLang="en-US" dirty="0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C30FC0FA-33B4-46D3-B9CD-CFEE1CAE0AE0}"/>
                </a:ext>
              </a:extLst>
            </p:cNvPr>
            <p:cNvSpPr/>
            <p:nvPr/>
          </p:nvSpPr>
          <p:spPr>
            <a:xfrm>
              <a:off x="49403" y="5818000"/>
              <a:ext cx="774744" cy="40759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42FCCFBA-8F94-46BA-BF83-770998742A03}"/>
                </a:ext>
              </a:extLst>
            </p:cNvPr>
            <p:cNvSpPr txBox="1"/>
            <p:nvPr/>
          </p:nvSpPr>
          <p:spPr>
            <a:xfrm>
              <a:off x="1058642" y="5815812"/>
              <a:ext cx="1617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neural network</a:t>
              </a:r>
              <a:endParaRPr lang="zh-CN" altLang="en-US" dirty="0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F133EE92-036C-453C-BFB9-D9267EB05579}"/>
                </a:ext>
              </a:extLst>
            </p:cNvPr>
            <p:cNvSpPr/>
            <p:nvPr/>
          </p:nvSpPr>
          <p:spPr>
            <a:xfrm>
              <a:off x="49168" y="6466288"/>
              <a:ext cx="774745" cy="382834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29D8E443-51B6-4B90-A849-E7E6569DFD19}"/>
                </a:ext>
              </a:extLst>
            </p:cNvPr>
            <p:cNvSpPr txBox="1"/>
            <p:nvPr/>
          </p:nvSpPr>
          <p:spPr>
            <a:xfrm>
              <a:off x="1063955" y="6450523"/>
              <a:ext cx="1466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other process</a:t>
              </a:r>
              <a:endParaRPr lang="zh-CN" altLang="en-US"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7043AE7-BDB6-4D5D-9A27-0B62AA478EB2}"/>
              </a:ext>
            </a:extLst>
          </p:cNvPr>
          <p:cNvSpPr txBox="1"/>
          <p:nvPr/>
        </p:nvSpPr>
        <p:spPr>
          <a:xfrm>
            <a:off x="7813781" y="1617681"/>
            <a:ext cx="117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MDP, RNN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22A8D5F-EC00-4629-BB60-9122D8140AD9}"/>
              </a:ext>
            </a:extLst>
          </p:cNvPr>
          <p:cNvSpPr txBox="1"/>
          <p:nvPr/>
        </p:nvSpPr>
        <p:spPr>
          <a:xfrm>
            <a:off x="5079883" y="127016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 lane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AEB61E7-4CB6-436C-B631-1F27AACEFF58}"/>
              </a:ext>
            </a:extLst>
          </p:cNvPr>
          <p:cNvSpPr txBox="1"/>
          <p:nvPr/>
        </p:nvSpPr>
        <p:spPr>
          <a:xfrm>
            <a:off x="5073936" y="2569172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x, v0, v1, a0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7AD81737-EF2D-47F6-A657-AD81FC9CDEF1}"/>
              </a:ext>
            </a:extLst>
          </p:cNvPr>
          <p:cNvSpPr txBox="1"/>
          <p:nvPr/>
        </p:nvSpPr>
        <p:spPr>
          <a:xfrm>
            <a:off x="4987486" y="3612054"/>
            <a:ext cx="14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car following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CB75C206-AA97-405E-9F58-7A1A3B7978F8}"/>
              </a:ext>
            </a:extLst>
          </p:cNvPr>
          <p:cNvSpPr txBox="1"/>
          <p:nvPr/>
        </p:nvSpPr>
        <p:spPr>
          <a:xfrm>
            <a:off x="4980860" y="4488004"/>
            <a:ext cx="14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stable(TTC&gt;n)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569086B-20BB-44FF-9828-D6AA27358481}"/>
              </a:ext>
            </a:extLst>
          </p:cNvPr>
          <p:cNvSpPr txBox="1"/>
          <p:nvPr/>
        </p:nvSpPr>
        <p:spPr>
          <a:xfrm>
            <a:off x="9607554" y="4423776"/>
            <a:ext cx="150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min_t</a:t>
            </a:r>
            <a:r>
              <a:rPr lang="en-US" altLang="zh-CN" b="1" dirty="0">
                <a:solidFill>
                  <a:srgbClr val="FF0000"/>
                </a:solidFill>
              </a:rPr>
              <a:t> {</a:t>
            </a:r>
            <a:r>
              <a:rPr lang="en-US" altLang="zh-CN" b="1" dirty="0" err="1">
                <a:solidFill>
                  <a:srgbClr val="FF0000"/>
                </a:solidFill>
              </a:rPr>
              <a:t>TTC_t</a:t>
            </a:r>
            <a:r>
              <a:rPr lang="en-US" altLang="zh-CN" b="1" dirty="0">
                <a:solidFill>
                  <a:srgbClr val="FF0000"/>
                </a:solidFill>
              </a:rPr>
              <a:t>}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E7E3403-CCB0-4206-95D3-8A439586459A}"/>
              </a:ext>
            </a:extLst>
          </p:cNvPr>
          <p:cNvSpPr txBox="1"/>
          <p:nvPr/>
        </p:nvSpPr>
        <p:spPr>
          <a:xfrm>
            <a:off x="10231360" y="1605162"/>
            <a:ext cx="531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TTC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303B2FCA-9085-4A09-9A30-F7A17BB222F2}"/>
              </a:ext>
            </a:extLst>
          </p:cNvPr>
          <p:cNvSpPr txBox="1"/>
          <p:nvPr/>
        </p:nvSpPr>
        <p:spPr>
          <a:xfrm>
            <a:off x="2400814" y="3758424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MLP(sigmoid)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4123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ffc793f-a02b-45e0-84ce-c308b8f11ae6"/>
  <p:tag name="COMMONDATA" val="eyJoZGlkIjoiZDczMTkyMzQwNmE5MGMzNzZmZjVkMjIxMWYzNjVjODc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778</Words>
  <Application>Microsoft Office PowerPoint</Application>
  <PresentationFormat>宽屏</PresentationFormat>
  <Paragraphs>217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zll</dc:creator>
  <cp:lastModifiedBy>zll</cp:lastModifiedBy>
  <cp:revision>76</cp:revision>
  <dcterms:created xsi:type="dcterms:W3CDTF">2023-02-28T04:08:02Z</dcterms:created>
  <dcterms:modified xsi:type="dcterms:W3CDTF">2023-04-03T11:55:47Z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1E841454EC1B41ADA35693B2EAAFE0F3</vt:lpwstr>
  </property>
  <property fmtid="{D5CDD505-2E9C-101B-9397-08002B2CF9AE}" pid="3" name="KSOProductBuildVer">
    <vt:lpwstr>2052-11.1.0.13703</vt:lpwstr>
  </property>
</Properties>
</file>